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356" r:id="rId2"/>
    <p:sldId id="630" r:id="rId3"/>
    <p:sldId id="617" r:id="rId4"/>
    <p:sldId id="618" r:id="rId5"/>
    <p:sldId id="627" r:id="rId6"/>
    <p:sldId id="628" r:id="rId7"/>
    <p:sldId id="634" r:id="rId8"/>
    <p:sldId id="633" r:id="rId9"/>
    <p:sldId id="629" r:id="rId10"/>
  </p:sldIdLst>
  <p:sldSz cx="12192000" cy="6858000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2C4"/>
    <a:srgbClr val="ED0000"/>
    <a:srgbClr val="500000"/>
    <a:srgbClr val="FFFFFF"/>
    <a:srgbClr val="FF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>
      <p:cViewPr varScale="1">
        <p:scale>
          <a:sx n="103" d="100"/>
          <a:sy n="103" d="100"/>
        </p:scale>
        <p:origin x="77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1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339" y="0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173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339" y="8843173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B7227E4-51F8-45C2-83C1-D251491FB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97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769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C5774C-03E1-499A-B4E4-895282C04360}" type="datetimeFigureOut">
              <a:rPr lang="en-US"/>
              <a:pPr>
                <a:defRPr/>
              </a:pPr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2" y="4421588"/>
            <a:ext cx="5619736" cy="4188622"/>
          </a:xfrm>
          <a:prstGeom prst="rect">
            <a:avLst/>
          </a:prstGeom>
        </p:spPr>
        <p:txBody>
          <a:bodyPr vert="horz" lIns="93315" tIns="46657" rIns="93315" bIns="4665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769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9181FC-D85A-4591-8BD1-5E6A6B174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09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39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35743" indent="-28297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3191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584678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3744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490208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4297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395739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4850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A44757-FF1F-42D8-B2CA-5FE2A078B1AB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821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4103"/>
          <p:cNvSpPr>
            <a:spLocks noChangeShapeType="1"/>
          </p:cNvSpPr>
          <p:nvPr userDrawn="1"/>
        </p:nvSpPr>
        <p:spPr bwMode="auto">
          <a:xfrm>
            <a:off x="0" y="3048000"/>
            <a:ext cx="119888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0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10363200" cy="1447800"/>
          </a:xfrm>
        </p:spPr>
        <p:txBody>
          <a:bodyPr/>
          <a:lstStyle>
            <a:lvl1pPr algn="ctr"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30400" y="3124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2" descr="http://brandguide.tamu.edu/downloads/logos/TAM-PrimaryMark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1" t="21962" r="8891" b="23556"/>
          <a:stretch/>
        </p:blipFill>
        <p:spPr bwMode="auto">
          <a:xfrm>
            <a:off x="228600" y="5181600"/>
            <a:ext cx="5029200" cy="141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7DB9B4-20CC-4130-B727-EDCD861C393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400" y="1828800"/>
            <a:ext cx="10363200" cy="914400"/>
          </a:xfrm>
        </p:spPr>
        <p:txBody>
          <a:bodyPr anchor="ctr"/>
          <a:lstStyle>
            <a:lvl1pPr marL="0" indent="0" algn="ctr">
              <a:buNone/>
              <a:defRPr sz="3200" b="1"/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695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2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0198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75B3ED-EA8C-4A1D-8437-A6EA5B2929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24600" y="1295400"/>
            <a:ext cx="4800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98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2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2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89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5" name="Rectangle 15"/>
          <p:cNvSpPr>
            <a:spLocks noChangeArrowheads="1"/>
          </p:cNvSpPr>
          <p:nvPr userDrawn="1"/>
        </p:nvSpPr>
        <p:spPr bwMode="auto">
          <a:xfrm>
            <a:off x="304801" y="6629401"/>
            <a:ext cx="11578167" cy="95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tint val="2509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latin typeface="Helvetica" charset="0"/>
            </a:endParaRPr>
          </a:p>
        </p:txBody>
      </p: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0" y="1143000"/>
            <a:ext cx="111760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91440"/>
            <a:ext cx="1094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10947400" cy="512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77600" y="685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347023-713F-4E2A-B7AB-E48E430AAFEB}"/>
              </a:ext>
            </a:extLst>
          </p:cNvPr>
          <p:cNvSpPr txBox="1"/>
          <p:nvPr userDrawn="1"/>
        </p:nvSpPr>
        <p:spPr>
          <a:xfrm>
            <a:off x="11095827" y="-66675"/>
            <a:ext cx="109617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fld id="{CBFC0AEE-5787-421D-938D-D26A4A374780}" type="slidenum">
              <a:rPr lang="en-US" sz="1800" smtClean="0">
                <a:solidFill>
                  <a:srgbClr val="500000"/>
                </a:solidFill>
                <a:latin typeface="+mj-lt"/>
              </a:rPr>
              <a:pPr algn="r"/>
              <a:t>‹#›</a:t>
            </a:fld>
            <a:endParaRPr lang="en-US" sz="1800" dirty="0">
              <a:solidFill>
                <a:srgbClr val="50000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34" r:id="rId3"/>
    <p:sldLayoutId id="2147483727" r:id="rId4"/>
    <p:sldLayoutId id="2147483735" r:id="rId5"/>
    <p:sldLayoutId id="2147483736" r:id="rId6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lang="en-US" sz="2400" dirty="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lang="en-US" sz="2000" dirty="0">
          <a:solidFill>
            <a:schemeClr val="tx1"/>
          </a:solidFill>
          <a:latin typeface="+mj-lt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0000"/>
        <a:buFont typeface="Arial" panose="020B0604020202020204" pitchFamily="34" charset="0"/>
        <a:buChar char="•"/>
        <a:defRPr lang="en-US" sz="2000" dirty="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lang="en-US" sz="2000" dirty="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»"/>
        <a:defRPr lang="en-US" sz="2000" dirty="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irchfield@tam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NULL"/><Relationship Id="rId12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11" Type="http://schemas.openxmlformats.org/officeDocument/2006/relationships/image" Target="../media/image7.png"/><Relationship Id="rId6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../media/image6.png"/><Relationship Id="rId9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en-US" dirty="0"/>
              <a:t>ECEN 460, Spring 2026</a:t>
            </a:r>
            <a:br>
              <a:rPr lang="en-US" altLang="en-US" dirty="0"/>
            </a:br>
            <a:r>
              <a:rPr lang="en-US" altLang="en-US" dirty="0"/>
              <a:t>Power System Operation and Control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/>
              <a:t>Prof. Adam Birchfield</a:t>
            </a:r>
          </a:p>
          <a:p>
            <a:r>
              <a:rPr lang="en-US"/>
              <a:t>Dept. of Electrical and Computer Engineering</a:t>
            </a:r>
          </a:p>
          <a:p>
            <a:r>
              <a:rPr lang="en-US"/>
              <a:t>Texas A&amp;M University</a:t>
            </a:r>
          </a:p>
          <a:p>
            <a:r>
              <a:rPr lang="en-US">
                <a:hlinkClick r:id="rId3"/>
              </a:rPr>
              <a:t>abirchfield@tamu.edu</a:t>
            </a:r>
            <a:endParaRPr lang="en-US"/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870818-B59B-42F3-A080-7DD7CDDF6B7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Class 22: Dynamics Examples</a:t>
            </a:r>
          </a:p>
        </p:txBody>
      </p:sp>
    </p:spTree>
    <p:extLst>
      <p:ext uri="{BB962C8B-B14F-4D97-AF65-F5344CB8AC3E}">
        <p14:creationId xmlns:p14="http://schemas.microsoft.com/office/powerpoint/2010/main" val="3458487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Generator Dynamic Equations We Will Use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228600" y="1295400"/>
                <a:ext cx="7620000" cy="51816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Example power system problem with differential algebraic equations (DAEs) is the classical synchronous generator connected to an infinite bus.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The two differential variables are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dirty="0"/>
                  <a:t>; in practice dynamic models can have many more.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228600" y="1295400"/>
                <a:ext cx="7620000" cy="5181600"/>
              </a:xfrm>
              <a:blipFill>
                <a:blip r:embed="rId2"/>
                <a:stretch>
                  <a:fillRect l="-1280" t="-824" b="-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Single machine infinite bus diagram"/>
          <p:cNvPicPr>
            <a:picLocks noChangeAspect="1"/>
          </p:cNvPicPr>
          <p:nvPr/>
        </p:nvPicPr>
        <p:blipFill rotWithShape="1">
          <a:blip r:embed="rId3"/>
          <a:srcRect t="11321" b="9435"/>
          <a:stretch/>
        </p:blipFill>
        <p:spPr>
          <a:xfrm>
            <a:off x="152400" y="2514600"/>
            <a:ext cx="6762750" cy="16002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E42ACFB-3B5F-44B3-E33E-1315CEE42C85}"/>
                  </a:ext>
                </a:extLst>
              </p:cNvPr>
              <p:cNvSpPr txBox="1"/>
              <p:nvPr/>
            </p:nvSpPr>
            <p:spPr>
              <a:xfrm>
                <a:off x="1066800" y="4267200"/>
                <a:ext cx="4648200" cy="107677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     </a:t>
                </a:r>
                <a14:m>
                  <m:oMath xmlns:m="http://schemas.openxmlformats.org/officeDocument/2006/math">
                    <m:r>
                      <a:rPr kumimoji="0" lang="en-US" sz="2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acc>
                      <m:accPr>
                        <m:chr m:val="̇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𝛿</m:t>
                        </m:r>
                      </m:e>
                    </m:acc>
                    <m:r>
                      <a:rPr kumimoji="0" lang="en-US" sz="2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2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𝜔</m:t>
                    </m:r>
                  </m:oMath>
                </a14:m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  <m: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𝐻</m:t>
                        </m:r>
                      </m:num>
                      <m:den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𝜔</m:t>
                            </m:r>
                          </m:e>
                          <m:sub>
                            <m:r>
                              <a:rPr kumimoji="0" lang="en-US" sz="20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𝑠</m:t>
                            </m:r>
                          </m:sub>
                        </m:sSub>
                      </m:den>
                    </m:f>
                    <m:acc>
                      <m:accPr>
                        <m:chr m:val="̇"/>
                        <m:ctrlPr>
                          <a:rPr kumimoji="0" lang="en-US" sz="20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0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𝜔</m:t>
                        </m:r>
                      </m:e>
                    </m:acc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b>
                      <m:sSubPr>
                        <m:ctrlPr>
                          <a:rPr kumimoji="0" lang="en-US" sz="2000" b="0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2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</m:t>
                        </m:r>
                      </m:e>
                      <m:sub>
                        <m:r>
                          <a:rPr kumimoji="0" lang="en-US" sz="2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𝑀</m:t>
                        </m:r>
                      </m:sub>
                    </m:sSub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f>
                      <m:fPr>
                        <m:ctrlPr>
                          <a:rPr kumimoji="0" lang="en-US" sz="2000" b="0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pPr>
                          <m:e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𝐸</m:t>
                            </m:r>
                          </m:e>
                          <m:sup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𝑉</m:t>
                            </m:r>
                          </m:e>
                          <m:sub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SupPr>
                          <m:e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𝑋</m:t>
                            </m:r>
                          </m:e>
                          <m:sub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𝑑</m:t>
                            </m:r>
                          </m:sub>
                          <m:sup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′</m:t>
                            </m:r>
                          </m:sup>
                        </m:sSubSup>
                        <m:r>
                          <a:rPr kumimoji="0" lang="en-US" sz="2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+</m:t>
                        </m:r>
                        <m:sSub>
                          <m:sSub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𝑋</m:t>
                            </m:r>
                          </m:e>
                          <m:sub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𝑒𝑝</m:t>
                            </m:r>
                          </m:sub>
                        </m:sSub>
                      </m:den>
                    </m:f>
                    <m:func>
                      <m:funcPr>
                        <m:ctrlPr>
                          <a:rPr kumimoji="0" lang="en-US" sz="2000" b="0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0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kumimoji="0" lang="en-US" sz="2000" b="0" i="1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𝛿</m:t>
                            </m:r>
                            <m:r>
                              <a:rPr kumimoji="0" lang="en-US" sz="2000" b="0" i="0" u="none" strike="noStrike" kern="1200" cap="none" spc="0" normalizeH="0" baseline="0" noProof="0" dirty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kumimoji="0" lang="en-US" sz="2000" b="0" i="1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</m:ctrlPr>
                              </m:sSubPr>
                              <m:e>
                                <m:r>
                                  <a:rPr kumimoji="0" lang="en-US" sz="2000" b="0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kumimoji="0" lang="en-US" sz="2000" b="0" i="0" u="none" strike="noStrike" kern="1200" cap="none" spc="0" normalizeH="0" baseline="0" noProof="0" dirty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𝑣𝑠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𝐷</m:t>
                    </m:r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⋅</m:t>
                    </m:r>
                    <m:r>
                      <a: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𝜔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E42ACFB-3B5F-44B3-E33E-1315CEE42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267200"/>
                <a:ext cx="4648200" cy="10767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1F2C188-4AAB-2580-CC12-72AB0FE2C2E4}"/>
                  </a:ext>
                </a:extLst>
              </p:cNvPr>
              <p:cNvSpPr txBox="1"/>
              <p:nvPr/>
            </p:nvSpPr>
            <p:spPr>
              <a:xfrm>
                <a:off x="7924800" y="1524000"/>
                <a:ext cx="3810000" cy="4891788"/>
              </a:xfrm>
              <a:prstGeom prst="rect">
                <a:avLst/>
              </a:prstGeom>
              <a:solidFill>
                <a:srgbClr val="D6D2C4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600" b="0" i="0" u="sng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Generator Parameters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𝐻</m:t>
                    </m:r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is the machine inertia constant (in seconds)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𝜔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𝑠</m:t>
                        </m:r>
                      </m:sub>
                    </m:sSub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is the synchronous frequency (2</a:t>
                </a: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𝜋</m:t>
                    </m:r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60)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𝑇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𝑚</m:t>
                        </m:r>
                      </m:sub>
                    </m:sSub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is the mechanical torque (power being supplied by the prime mover)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𝐸</m:t>
                        </m:r>
                      </m:e>
                      <m:sup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′</m:t>
                        </m:r>
                      </m:sup>
                    </m:sSup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is the generator internal voltage, as controlled by the excitation system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</m:t>
                        </m:r>
                      </m:sub>
                      <m:sup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′</m:t>
                        </m:r>
                      </m:sup>
                    </m:sSubSup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is the generator transient impedance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𝐷</m:t>
                    </m:r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 damping constant of the generator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600" b="0" i="0" u="sng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Infinite Bus / System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The infinite bus is defined by a Thevenin equivalent with voltage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𝑉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𝑠</m:t>
                        </m:r>
                      </m:sub>
                    </m:sSub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∠</m:t>
                    </m:r>
                    <m:sSub>
                      <m:sSub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𝜃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𝑣𝑠</m:t>
                        </m:r>
                      </m:sub>
                    </m:sSub>
                  </m:oMath>
                </a14:m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  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And reactance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𝑋</m:t>
                        </m:r>
                      </m:e>
                      <m:sub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𝑒𝑝</m:t>
                        </m:r>
                      </m:sub>
                    </m:sSub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These are the harder variables to get.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1F2C188-4AAB-2580-CC12-72AB0FE2C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1524000"/>
                <a:ext cx="3810000" cy="4891788"/>
              </a:xfrm>
              <a:prstGeom prst="rect">
                <a:avLst/>
              </a:prstGeom>
              <a:blipFill>
                <a:blip r:embed="rId4"/>
                <a:stretch>
                  <a:fillRect l="-800" t="-374" b="-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5983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F04EC-8F3B-8C45-352A-3F5ED97E5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FE4A57B-CFD0-09B2-C6CE-51675E67FBB9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60 Hz generator is supplying 200 MW and 0 </a:t>
                </a:r>
                <a:r>
                  <a:rPr lang="en-US" sz="2000" dirty="0" err="1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Mvar</a:t>
                </a: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to an infinite bus (with 1.0 per-unit) through two parallel transmission lines. Each transmission line has a per-unit impedance (with 100 MVA base) of j0.04. The per-unit transient reactance for the machine is j0.03, and its inertia constant is 10 seconds. A fault occurs at time = 0 halfway down one of the lines.</a:t>
                </a: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Rewrite the equations above with the only remaining variables: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𝛿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𝑒𝑝</m:t>
                        </m:r>
                      </m:sub>
                    </m:sSub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Draw a circuit diagram of the system (a) before the fault and (b) during the fault. Use this to calculate the Thevenin equivalent impedance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𝑒𝑝</m:t>
                        </m:r>
                      </m:sub>
                    </m:sSub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for each condition.</a:t>
                </a: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pre-fault condition is in steady-state. Calculate the internal voltage, which will be equal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∠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𝛿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What are the constant values of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𝐸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′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and the initial values of the variables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𝛿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  <a:p>
                <a:pPr marL="342900" marR="0" lvl="0" indent="-342900"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rabicPeriod"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Use Euler’s method with a time step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Δ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=0.01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seconds, find the value of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𝛿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𝜔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at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=0.01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=0.02</m:t>
                    </m:r>
                  </m:oMath>
                </a14:m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DFE4A57B-CFD0-09B2-C6CE-51675E67FB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616" t="-588" r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574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CC98A7-1481-4C12-BD79-6163BA4E60E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6200" y="1228398"/>
            <a:ext cx="12039600" cy="83099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60 Hz generator is supplying 200 MW and 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Mvar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an infinite bus (with 1.0 per-unit) through two parallel transmission lines. Each transmission line has a per-unit impedance (with 100 MVA base) of j0.04. The per-unit transient reactance for the machine is j0.03, and its inertia constant is 10 seconds. A fault occurs at time = 0 halfway down one of the lines.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EDEB549-6ADE-42E8-B993-2E267D0206F4}"/>
                  </a:ext>
                </a:extLst>
              </p:cNvPr>
              <p:cNvSpPr txBox="1"/>
              <p:nvPr/>
            </p:nvSpPr>
            <p:spPr>
              <a:xfrm>
                <a:off x="381000" y="76200"/>
                <a:ext cx="4267200" cy="977832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en-US" sz="1800" b="0" dirty="0"/>
                  <a:t>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̇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acc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1800" dirty="0"/>
                  <a:t> </a:t>
                </a:r>
              </a:p>
              <a:p>
                <a:pPr marL="0" indent="0">
                  <a:buNone/>
                </a:pP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acc>
                      <m:accPr>
                        <m:chr m:val="̇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acc>
                    <m:r>
                      <a:rPr lang="en-US" sz="1800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sz="1800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  <m:sup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𝑒𝑝</m:t>
                            </m:r>
                          </m:sub>
                        </m:sSub>
                      </m:den>
                    </m:f>
                    <m:func>
                      <m:func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dirty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8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dirty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1800" dirty="0">
                                    <a:latin typeface="Cambria Math" panose="02040503050406030204" pitchFamily="18" charset="0"/>
                                  </a:rPr>
                                  <m:t>𝑣𝑠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1800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EDEB549-6ADE-42E8-B993-2E267D0206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76200"/>
                <a:ext cx="4267200" cy="9778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2">
                <a:extLst>
                  <a:ext uri="{FF2B5EF4-FFF2-40B4-BE49-F238E27FC236}">
                    <a16:creationId xmlns:a16="http://schemas.microsoft.com/office/drawing/2014/main" id="{836E9DE7-D036-41AA-919B-346AD8F38C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83557" y="76645"/>
                <a:ext cx="3615690" cy="96158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effectLst/>
                    <a:latin typeface="+mj-lt"/>
                    <a:ea typeface="DengXian" panose="02010600030101010101" pitchFamily="2" charset="-122"/>
                    <a:cs typeface="Times New Roman" panose="02020603050405020304" pitchFamily="18" charset="0"/>
                  </a:rPr>
                  <a:t>Euler’s method</a:t>
                </a:r>
                <a:endParaRPr lang="en-US" sz="180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Δ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1800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Δ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⋅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180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>
                    <a:effectLst/>
                    <a:latin typeface="+mj-lt"/>
                    <a:ea typeface="DengXian" panose="02010600030101010101" pitchFamily="2" charset="-122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̇"/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sz="180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 Box 2">
                <a:extLst>
                  <a:ext uri="{FF2B5EF4-FFF2-40B4-BE49-F238E27FC236}">
                    <a16:creationId xmlns:a16="http://schemas.microsoft.com/office/drawing/2014/main" id="{836E9DE7-D036-41AA-919B-346AD8F38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3557" y="76645"/>
                <a:ext cx="3615690" cy="961580"/>
              </a:xfrm>
              <a:prstGeom prst="rect">
                <a:avLst/>
              </a:prstGeom>
              <a:blipFill>
                <a:blip r:embed="rId3"/>
                <a:stretch>
                  <a:fillRect t="-1840" b="-3681"/>
                </a:stretch>
              </a:blipFill>
              <a:ln w="381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29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 Box 2">
                <a:extLst>
                  <a:ext uri="{FF2B5EF4-FFF2-40B4-BE49-F238E27FC236}">
                    <a16:creationId xmlns:a16="http://schemas.microsoft.com/office/drawing/2014/main" id="{8B840F0B-E15C-4ACF-B5FF-5DFBD3C44049}"/>
                  </a:ext>
                </a:extLst>
              </p:cNvPr>
              <p:cNvSpPr txBox="1">
                <a:spLocks noGrp="1" noChangeArrowheads="1"/>
              </p:cNvSpPr>
              <p:nvPr>
                <p:ph type="title" idx="4294967295"/>
              </p:nvPr>
            </p:nvSpPr>
            <p:spPr bwMode="auto">
              <a:xfrm>
                <a:off x="5583557" y="76645"/>
                <a:ext cx="3615690" cy="96158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0000"/>
                </a:solidFill>
                <a:prstDash/>
                <a:miter lim="800000"/>
                <a:headEnd/>
                <a:tailEnd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tx1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j-lt"/>
                    <a:ea typeface="DengXian" panose="02010600030101010101" pitchFamily="2" charset="-122"/>
                    <a:cs typeface="Times New Roman" panose="02020603050405020304" pitchFamily="18" charset="0"/>
                  </a:rPr>
                  <a:t>Euler’s method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tx1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Δ</m:t>
                          </m:r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Δ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⋅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tx1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j-lt"/>
                    <a:ea typeface="DengXian" panose="02010600030101010101" pitchFamily="2" charset="-122"/>
                    <a:cs typeface="Times New Roman" panose="020206030504050203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𝑓</m:t>
                    </m:r>
                    <m:d>
                      <m:d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̇"/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 Box 2">
                <a:extLst>
                  <a:ext uri="{FF2B5EF4-FFF2-40B4-BE49-F238E27FC236}">
                    <a16:creationId xmlns:a16="http://schemas.microsoft.com/office/drawing/2014/main" id="{8B840F0B-E15C-4ACF-B5FF-5DFBD3C44049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 idx="4294967295"/>
              </p:nvPr>
            </p:nvSpPr>
            <p:spPr bwMode="auto">
              <a:xfrm>
                <a:off x="5583557" y="76645"/>
                <a:ext cx="3615690" cy="961580"/>
              </a:xfrm>
              <a:prstGeom prst="rect">
                <a:avLst/>
              </a:prstGeom>
              <a:blipFill>
                <a:blip r:embed="rId2"/>
                <a:stretch>
                  <a:fillRect t="-1840" b="-3681"/>
                </a:stretch>
              </a:blipFill>
              <a:ln w="38100">
                <a:solidFill>
                  <a:srgbClr val="FF0000"/>
                </a:solidFill>
                <a:prstDash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95F5B30-2B9E-4D91-93B3-433FDE41285E}"/>
                  </a:ext>
                </a:extLst>
              </p:cNvPr>
              <p:cNvSpPr txBox="1"/>
              <p:nvPr/>
            </p:nvSpPr>
            <p:spPr>
              <a:xfrm>
                <a:off x="381000" y="76200"/>
                <a:ext cx="4267200" cy="977832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:r>
                  <a:rPr lang="en-US" sz="1800" b="0" dirty="0"/>
                  <a:t>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̇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</m:acc>
                    <m:r>
                      <a:rPr lang="en-US" sz="1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1800" dirty="0"/>
                  <a:t> </a:t>
                </a:r>
              </a:p>
              <a:p>
                <a:pPr marL="0" indent="0">
                  <a:buNone/>
                </a:pPr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800">
                            <a:latin typeface="Cambria Math" panose="02040503050406030204" pitchFamily="18" charset="0"/>
                          </a:rPr>
                          <m:t>𝐻</m:t>
                        </m:r>
                      </m:num>
                      <m:den>
                        <m:sSub>
                          <m:sSub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sz="180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den>
                    </m:f>
                    <m:acc>
                      <m:accPr>
                        <m:chr m:val="̇"/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acc>
                    <m:r>
                      <a:rPr lang="en-US" sz="1800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en-US" sz="1800" dirty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  <m:sup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bSup>
                        <m:r>
                          <a:rPr lang="en-US" sz="1800" dirty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𝑒𝑝</m:t>
                            </m:r>
                          </m:sub>
                        </m:sSub>
                      </m:den>
                    </m:f>
                    <m:func>
                      <m:funcPr>
                        <m:ctrlPr>
                          <a:rPr lang="en-US" sz="18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dirty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8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n-US" sz="1800" dirty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8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800" dirty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  <m:sub>
                                <m:r>
                                  <a:rPr lang="en-US" sz="1800" dirty="0">
                                    <a:latin typeface="Cambria Math" panose="02040503050406030204" pitchFamily="18" charset="0"/>
                                  </a:rPr>
                                  <m:t>𝑣𝑠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sz="1800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1800" dirty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endParaRPr lang="en-US" sz="1800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95F5B30-2B9E-4D91-93B3-433FDE412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76200"/>
                <a:ext cx="4267200" cy="9778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57F4F9DA-F942-4887-8EE6-347F013F7433}"/>
              </a:ext>
            </a:extLst>
          </p:cNvPr>
          <p:cNvSpPr/>
          <p:nvPr/>
        </p:nvSpPr>
        <p:spPr>
          <a:xfrm>
            <a:off x="76200" y="1228398"/>
            <a:ext cx="1203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60 Hz generator is supplying 200 MW and 0 </a:t>
            </a:r>
            <a:r>
              <a:rPr lang="en-US" sz="1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Mvar</a:t>
            </a:r>
            <a:r>
              <a:rPr lang="en-US" sz="1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to an infinite bus (with 1.0 per-unit) through two parallel transmission lines. Each transmission line has a per-unit impedance (with 100 MVA base) of j0.04. The per-unit transient reactance for the machine is j0.03, and its inertia constant is 10 seconds. A fault occurs at time = 0 halfway down one of the lines.</a:t>
            </a:r>
          </a:p>
        </p:txBody>
      </p:sp>
    </p:spTree>
    <p:extLst>
      <p:ext uri="{BB962C8B-B14F-4D97-AF65-F5344CB8AC3E}">
        <p14:creationId xmlns:p14="http://schemas.microsoft.com/office/powerpoint/2010/main" val="237676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B82B-ECF3-95F4-9BAF-105099F2240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8600" y="-1066800"/>
            <a:ext cx="10947400" cy="10668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Blank for scratch work</a:t>
            </a:r>
          </a:p>
        </p:txBody>
      </p:sp>
    </p:spTree>
    <p:extLst>
      <p:ext uri="{BB962C8B-B14F-4D97-AF65-F5344CB8AC3E}">
        <p14:creationId xmlns:p14="http://schemas.microsoft.com/office/powerpoint/2010/main" val="490932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Title 255">
            <a:extLst>
              <a:ext uri="{FF2B5EF4-FFF2-40B4-BE49-F238E27FC236}">
                <a16:creationId xmlns:a16="http://schemas.microsoft.com/office/drawing/2014/main" id="{285424D3-3549-A57F-DE77-D7EC2D1805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28600" y="-1066800"/>
            <a:ext cx="10947400" cy="1066800"/>
          </a:xfr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HW Solution</a:t>
            </a:r>
          </a:p>
        </p:txBody>
      </p:sp>
      <p:grpSp>
        <p:nvGrpSpPr>
          <p:cNvPr id="262" name="Group 261" descr="Dynamics general equations">
            <a:extLst>
              <a:ext uri="{FF2B5EF4-FFF2-40B4-BE49-F238E27FC236}">
                <a16:creationId xmlns:a16="http://schemas.microsoft.com/office/drawing/2014/main" id="{D2FE295F-073F-30F1-763F-17FD478E45F2}"/>
              </a:ext>
            </a:extLst>
          </p:cNvPr>
          <p:cNvGrpSpPr/>
          <p:nvPr/>
        </p:nvGrpSpPr>
        <p:grpSpPr>
          <a:xfrm>
            <a:off x="381000" y="76200"/>
            <a:ext cx="8818247" cy="977832"/>
            <a:chOff x="381000" y="76200"/>
            <a:chExt cx="8818247" cy="97783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582DEC3E-D28F-9494-AA56-08A8424DC184}"/>
                    </a:ext>
                  </a:extLst>
                </p:cNvPr>
                <p:cNvSpPr txBox="1"/>
                <p:nvPr/>
              </p:nvSpPr>
              <p:spPr>
                <a:xfrm>
                  <a:off x="381000" y="76200"/>
                  <a:ext cx="4267200" cy="977832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FF00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     </a:t>
                  </a:r>
                  <a14:m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acc>
                        <m:accPr>
                          <m:chr m:val="̇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𝛿</m:t>
                          </m:r>
                        </m:e>
                      </m:acc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𝜔</m:t>
                      </m:r>
                    </m:oMath>
                  </a14:m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𝐻</m:t>
                          </m:r>
                        </m:num>
                        <m:den>
                          <m:sSub>
                            <m:sSubPr>
                              <m:ctrlPr>
                                <a:rPr kumimoji="0" lang="en-US" sz="18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800" b="0" i="0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𝜔</m:t>
                              </m:r>
                            </m:e>
                            <m:sub>
                              <m:r>
                                <a:rPr kumimoji="0" lang="en-US" sz="1800" b="0" i="0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acc>
                        <m:accPr>
                          <m:chr m:val="̇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8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𝜔</m:t>
                          </m:r>
                        </m:e>
                      </m:acc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b>
                        <m:sSubPr>
                          <m:ctrlP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</m:e>
                        <m:sub>
                          <m:r>
                            <a:rPr kumimoji="0" lang="en-US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𝑀</m:t>
                          </m:r>
                        </m:sub>
                      </m:sSub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f>
                        <m:fPr>
                          <m:ctrlP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18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𝐸</m:t>
                              </m:r>
                            </m:e>
                            <m:sup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kumimoji="0" lang="en-US" sz="18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𝑉</m:t>
                              </m:r>
                            </m:e>
                            <m:sub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kumimoji="0" lang="en-US" sz="18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SupPr>
                            <m:e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</m:t>
                              </m:r>
                            </m:sub>
                            <m:sup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bSup>
                          <m:r>
                            <a:rPr kumimoji="0" lang="en-US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8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𝑒𝑝</m:t>
                              </m:r>
                            </m:sub>
                          </m:sSub>
                        </m:den>
                      </m:f>
                      <m:func>
                        <m:funcPr>
                          <m:ctrlP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kumimoji="0" lang="en-US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kumimoji="0" lang="en-US" sz="18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𝛿</m:t>
                              </m:r>
                              <m:r>
                                <a:rPr kumimoji="0" lang="en-US" sz="18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kumimoji="0" lang="en-US" sz="1800" b="0" i="1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1800" b="0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kumimoji="0" lang="en-US" sz="1800" b="0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𝑣𝑠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𝐷</m:t>
                      </m:r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⋅</m:t>
                      </m:r>
                      <m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𝜔</m:t>
                      </m:r>
                    </m:oMath>
                  </a14:m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582DEC3E-D28F-9494-AA56-08A8424DC1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76200"/>
                  <a:ext cx="4267200" cy="9778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3810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 Box 2">
                  <a:extLst>
                    <a:ext uri="{FF2B5EF4-FFF2-40B4-BE49-F238E27FC236}">
                      <a16:creationId xmlns:a16="http://schemas.microsoft.com/office/drawing/2014/main" id="{ED2C6CF2-0557-F369-A9CD-92F1856772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583557" y="76645"/>
                  <a:ext cx="3615690" cy="961580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>
                  <a:noAutofit/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Euler’s method</a:t>
                  </a: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kumimoji="0" lang="en-US" sz="1800" b="0" i="0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Δ</m:t>
                            </m:r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𝑥</m:t>
                        </m:r>
                        <m:d>
                          <m:d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kumimoji="0" lang="en-US" sz="18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Δ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⋅</m:t>
                        </m:r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DengXian" panose="02010600030101010101" pitchFamily="2" charset="-122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oMath>
                    </m:oMathPara>
                  </a14:m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DengXian" panose="02010600030101010101" pitchFamily="2" charset="-122"/>
                      <a:cs typeface="Times New Roman" panose="02020603050405020304" pitchFamily="18" charset="0"/>
                    </a:rPr>
                    <a:t>Where </a:t>
                  </a:r>
                  <a14:m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d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̇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acc>
                    </m:oMath>
                  </a14:m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3" name="Text Box 2">
                  <a:extLst>
                    <a:ext uri="{FF2B5EF4-FFF2-40B4-BE49-F238E27FC236}">
                      <a16:creationId xmlns:a16="http://schemas.microsoft.com/office/drawing/2014/main" id="{ED2C6CF2-0557-F369-A9CD-92F18567723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583557" y="76645"/>
                  <a:ext cx="3615690" cy="961580"/>
                </a:xfrm>
                <a:prstGeom prst="rect">
                  <a:avLst/>
                </a:prstGeom>
                <a:blipFill>
                  <a:blip r:embed="rId3"/>
                  <a:stretch>
                    <a:fillRect t="-1840" b="-3681"/>
                  </a:stretch>
                </a:blip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1E51F238-F6B2-4E29-DEAA-EAFB84727F5E}"/>
              </a:ext>
            </a:extLst>
          </p:cNvPr>
          <p:cNvSpPr/>
          <p:nvPr/>
        </p:nvSpPr>
        <p:spPr>
          <a:xfrm>
            <a:off x="76200" y="1228398"/>
            <a:ext cx="1203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A 60 Hz generator is supplying 200 MW and 0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Mvar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to an infinite bus (with 1.0 per-unit) through two parallel transmission lines. Each transmission line has a per-unit impedance (with 100 MVA base) of j0.04. The per-unit transient reactance for the machine is j0.03, and its inertia constant is 10 seconds. (No damping.) A fault occurs at time = 0 halfway down one of the lines.</a:t>
            </a:r>
          </a:p>
        </p:txBody>
      </p:sp>
      <p:grpSp>
        <p:nvGrpSpPr>
          <p:cNvPr id="261" name="Group 260" descr="Before the fault solution">
            <a:extLst>
              <a:ext uri="{FF2B5EF4-FFF2-40B4-BE49-F238E27FC236}">
                <a16:creationId xmlns:a16="http://schemas.microsoft.com/office/drawing/2014/main" id="{1360CC2C-1705-1BF9-1DA4-6E040FC86D2C}"/>
              </a:ext>
            </a:extLst>
          </p:cNvPr>
          <p:cNvGrpSpPr/>
          <p:nvPr/>
        </p:nvGrpSpPr>
        <p:grpSpPr>
          <a:xfrm>
            <a:off x="361950" y="2087970"/>
            <a:ext cx="5390706" cy="4609019"/>
            <a:chOff x="361950" y="2087970"/>
            <a:chExt cx="5390706" cy="460901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E3EC7F5A-8A04-F6B6-82B3-1CF8ED2D5546}"/>
                    </a:ext>
                  </a:extLst>
                </p:cNvPr>
                <p:cNvSpPr txBox="1"/>
                <p:nvPr/>
              </p:nvSpPr>
              <p:spPr>
                <a:xfrm>
                  <a:off x="361950" y="2087970"/>
                  <a:ext cx="5390706" cy="4609019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00CC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sng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Before the fault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The generator is connected to a Thevenin equivalent with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𝑉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∠</m:t>
                      </m:r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𝜃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𝑣𝑠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=1.0∠0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          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𝑒𝑝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0.04||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0.04=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0.02</m:t>
                      </m:r>
                    </m:oMath>
                  </a14:m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Solve the circuit for the generator internal voltage,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Which will give you </a:t>
                  </a:r>
                  <a14:m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𝐸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′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and initial value of </a:t>
                  </a:r>
                  <a14:m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𝛿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: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𝐼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p>
                        <m:sSup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n-US" sz="1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𝑆</m:t>
                                  </m:r>
                                </m:num>
                                <m:den>
                                  <m: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𝑉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∗</m:t>
                          </m:r>
                        </m:sup>
                      </m:sSup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sSup>
                        <m:sSup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kumimoji="0" lang="en-US" sz="1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fPr>
                                <m:num>
                                  <m: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2.0</m:t>
                                  </m:r>
                                </m:num>
                                <m:den>
                                  <m:r>
                                    <a:rPr kumimoji="0" lang="en-US" sz="16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1.0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∗</m:t>
                          </m:r>
                        </m:sup>
                      </m:sSup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=2.0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𝐸</m:t>
                          </m:r>
                        </m:e>
                        <m:sup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′</m:t>
                          </m:r>
                        </m:sup>
                      </m:sSup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∠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𝛿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=1.0+</m:t>
                      </m:r>
                      <m:d>
                        <m:d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2.0</m:t>
                          </m:r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(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0.03+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0.02)=1.005∠0.0997 (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𝑟𝑎𝑑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)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Now consider steady-state, to get </a:t>
                  </a:r>
                  <a14:m>
                    <m:oMath xmlns:m="http://schemas.openxmlformats.org/officeDocument/2006/math"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𝜔</m:t>
                      </m:r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</m:t>
                      </m:r>
                    </m:oMath>
                  </a14:m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And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𝑀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𝐸</m:t>
                              </m:r>
                            </m:e>
                            <m:sup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𝑉</m:t>
                              </m:r>
                            </m:e>
                            <m:sub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Sup>
                            <m:sSubSup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Sup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𝑑</m:t>
                              </m:r>
                            </m:sub>
                            <m:sup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′</m:t>
                              </m:r>
                            </m:sup>
                          </m:sSubSup>
                          <m:r>
                            <a:rPr kumimoji="0" lang="en-US" sz="16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sSub>
                            <m:sSub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𝑋</m:t>
                              </m:r>
                            </m:e>
                            <m:sub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𝑒𝑝</m:t>
                              </m:r>
                            </m:sub>
                          </m:sSub>
                        </m:den>
                      </m:f>
                      <m:func>
                        <m:funcPr>
                          <m:ctrlP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kumimoji="0" lang="en-US" sz="16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𝛿</m:t>
                              </m:r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kumimoji="0" lang="en-US" sz="1600" b="0" i="1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bPr>
                                <m:e>
                                  <m:r>
                                    <a:rPr kumimoji="0" lang="en-US" sz="1600" b="0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kumimoji="0" lang="en-US" sz="1600" b="0" i="0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rgbClr val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𝑣𝑠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1.005⋅1</m:t>
                          </m:r>
                        </m:num>
                        <m:den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0.03+0.02</m:t>
                          </m:r>
                        </m:den>
                      </m:f>
                      <m:func>
                        <m:funcPr>
                          <m:ctrlP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kumimoji="0" lang="en-US" sz="1600" b="0" i="0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sin</m:t>
                          </m:r>
                        </m:fName>
                        <m:e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(0.0997)</m:t>
                          </m:r>
                        </m:e>
                      </m:func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=2.0</m:t>
                      </m:r>
                    </m:oMath>
                  </a14:m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E3EC7F5A-8A04-F6B6-82B3-1CF8ED2D55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50" y="2087970"/>
                  <a:ext cx="5390706" cy="4609019"/>
                </a:xfrm>
                <a:prstGeom prst="rect">
                  <a:avLst/>
                </a:prstGeom>
                <a:blipFill>
                  <a:blip r:embed="rId4"/>
                  <a:stretch>
                    <a:fillRect l="-224"/>
                  </a:stretch>
                </a:blipFill>
                <a:ln w="38100">
                  <a:solidFill>
                    <a:srgbClr val="00CC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E380405-742D-25BB-4B9F-104467AC324E}"/>
                </a:ext>
              </a:extLst>
            </p:cNvPr>
            <p:cNvGrpSpPr/>
            <p:nvPr/>
          </p:nvGrpSpPr>
          <p:grpSpPr>
            <a:xfrm>
              <a:off x="765496" y="5123809"/>
              <a:ext cx="4485140" cy="1512421"/>
              <a:chOff x="1087789" y="4531928"/>
              <a:chExt cx="4485140" cy="1512421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7309B23-EDAC-25B9-7F09-0251BFEEFD47}"/>
                  </a:ext>
                </a:extLst>
              </p:cNvPr>
              <p:cNvGrpSpPr/>
              <p:nvPr/>
            </p:nvGrpSpPr>
            <p:grpSpPr>
              <a:xfrm>
                <a:off x="1087789" y="4691088"/>
                <a:ext cx="4485140" cy="1353261"/>
                <a:chOff x="3619972" y="4783396"/>
                <a:chExt cx="4485140" cy="1353261"/>
              </a:xfrm>
            </p:grpSpPr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8348716B-4D7E-1605-A3A3-B4AD8775B779}"/>
                    </a:ext>
                  </a:extLst>
                </p:cNvPr>
                <p:cNvGrpSpPr/>
                <p:nvPr/>
              </p:nvGrpSpPr>
              <p:grpSpPr>
                <a:xfrm>
                  <a:off x="5198067" y="4950295"/>
                  <a:ext cx="1286012" cy="236961"/>
                  <a:chOff x="7737365" y="3034093"/>
                  <a:chExt cx="2057400" cy="304800"/>
                </a:xfrm>
              </p:grpSpPr>
              <p:cxnSp>
                <p:nvCxnSpPr>
                  <p:cNvPr id="94" name="Straight Connector 93">
                    <a:extLst>
                      <a:ext uri="{FF2B5EF4-FFF2-40B4-BE49-F238E27FC236}">
                        <a16:creationId xmlns:a16="http://schemas.microsoft.com/office/drawing/2014/main" id="{104EB46E-45AD-6E6B-D3DD-5880624D0E94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5" name="Group 94">
                    <a:extLst>
                      <a:ext uri="{FF2B5EF4-FFF2-40B4-BE49-F238E27FC236}">
                        <a16:creationId xmlns:a16="http://schemas.microsoft.com/office/drawing/2014/main" id="{60F59DBF-19CD-D1F2-DF54-41DAB28C75FD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97" name="Group 96">
                      <a:extLst>
                        <a:ext uri="{FF2B5EF4-FFF2-40B4-BE49-F238E27FC236}">
                          <a16:creationId xmlns:a16="http://schemas.microsoft.com/office/drawing/2014/main" id="{3BB7F421-3259-B0D8-858E-A594CE3D10A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16" name="Arc 115">
                        <a:extLst>
                          <a:ext uri="{FF2B5EF4-FFF2-40B4-BE49-F238E27FC236}">
                            <a16:creationId xmlns:a16="http://schemas.microsoft.com/office/drawing/2014/main" id="{3C1589C7-A530-1231-7964-FD575B344A8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17" name="Arc 116">
                        <a:extLst>
                          <a:ext uri="{FF2B5EF4-FFF2-40B4-BE49-F238E27FC236}">
                            <a16:creationId xmlns:a16="http://schemas.microsoft.com/office/drawing/2014/main" id="{1FA4EDC7-3598-7C74-280A-43F0F1B319E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98" name="Group 97">
                      <a:extLst>
                        <a:ext uri="{FF2B5EF4-FFF2-40B4-BE49-F238E27FC236}">
                          <a16:creationId xmlns:a16="http://schemas.microsoft.com/office/drawing/2014/main" id="{75A70335-4485-9F48-2941-F63848021CC2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114" name="Arc 113">
                        <a:extLst>
                          <a:ext uri="{FF2B5EF4-FFF2-40B4-BE49-F238E27FC236}">
                            <a16:creationId xmlns:a16="http://schemas.microsoft.com/office/drawing/2014/main" id="{091CFEAB-1E6A-C1E5-2B35-4FEB88B8E76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15" name="Arc 114">
                        <a:extLst>
                          <a:ext uri="{FF2B5EF4-FFF2-40B4-BE49-F238E27FC236}">
                            <a16:creationId xmlns:a16="http://schemas.microsoft.com/office/drawing/2014/main" id="{2605F88B-39FA-7927-D45D-526FF748AF4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99" name="Group 98">
                      <a:extLst>
                        <a:ext uri="{FF2B5EF4-FFF2-40B4-BE49-F238E27FC236}">
                          <a16:creationId xmlns:a16="http://schemas.microsoft.com/office/drawing/2014/main" id="{990CF867-0473-5393-1AAE-09278B223AA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12" name="Arc 111">
                        <a:extLst>
                          <a:ext uri="{FF2B5EF4-FFF2-40B4-BE49-F238E27FC236}">
                            <a16:creationId xmlns:a16="http://schemas.microsoft.com/office/drawing/2014/main" id="{5A202E87-3D28-F25D-B494-8EC0A4BC5C9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13" name="Arc 112">
                        <a:extLst>
                          <a:ext uri="{FF2B5EF4-FFF2-40B4-BE49-F238E27FC236}">
                            <a16:creationId xmlns:a16="http://schemas.microsoft.com/office/drawing/2014/main" id="{3D64749B-6FCC-781E-D9C2-559288DC6A42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00" name="Group 99">
                      <a:extLst>
                        <a:ext uri="{FF2B5EF4-FFF2-40B4-BE49-F238E27FC236}">
                          <a16:creationId xmlns:a16="http://schemas.microsoft.com/office/drawing/2014/main" id="{65EB9B79-618A-017B-2DFD-6CBA6CDF1736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110" name="Arc 109">
                        <a:extLst>
                          <a:ext uri="{FF2B5EF4-FFF2-40B4-BE49-F238E27FC236}">
                            <a16:creationId xmlns:a16="http://schemas.microsoft.com/office/drawing/2014/main" id="{028E6DEE-A45A-D276-B2C2-5C509DA4C57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11" name="Arc 110">
                        <a:extLst>
                          <a:ext uri="{FF2B5EF4-FFF2-40B4-BE49-F238E27FC236}">
                            <a16:creationId xmlns:a16="http://schemas.microsoft.com/office/drawing/2014/main" id="{AD4A2129-260F-146B-65A0-8E28E5DAF88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01" name="Group 100">
                      <a:extLst>
                        <a:ext uri="{FF2B5EF4-FFF2-40B4-BE49-F238E27FC236}">
                          <a16:creationId xmlns:a16="http://schemas.microsoft.com/office/drawing/2014/main" id="{0E501885-3376-8A2E-81E3-68C9D2037B7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08" name="Arc 107">
                        <a:extLst>
                          <a:ext uri="{FF2B5EF4-FFF2-40B4-BE49-F238E27FC236}">
                            <a16:creationId xmlns:a16="http://schemas.microsoft.com/office/drawing/2014/main" id="{3CCC72A9-4909-FC13-4E23-7225B713784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09" name="Arc 108">
                        <a:extLst>
                          <a:ext uri="{FF2B5EF4-FFF2-40B4-BE49-F238E27FC236}">
                            <a16:creationId xmlns:a16="http://schemas.microsoft.com/office/drawing/2014/main" id="{930B2FF0-63DF-E139-0C58-B9A2AB2D192A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02" name="Group 101">
                      <a:extLst>
                        <a:ext uri="{FF2B5EF4-FFF2-40B4-BE49-F238E27FC236}">
                          <a16:creationId xmlns:a16="http://schemas.microsoft.com/office/drawing/2014/main" id="{99937BC6-5FB9-17C4-0975-88ED3E149A6E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106" name="Arc 105">
                        <a:extLst>
                          <a:ext uri="{FF2B5EF4-FFF2-40B4-BE49-F238E27FC236}">
                            <a16:creationId xmlns:a16="http://schemas.microsoft.com/office/drawing/2014/main" id="{262D3039-8F2E-81E7-F542-2F97A1962B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07" name="Arc 106">
                        <a:extLst>
                          <a:ext uri="{FF2B5EF4-FFF2-40B4-BE49-F238E27FC236}">
                            <a16:creationId xmlns:a16="http://schemas.microsoft.com/office/drawing/2014/main" id="{44A2140B-1795-26D8-9BD7-B6E84EDABEF0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03" name="Group 102">
                      <a:extLst>
                        <a:ext uri="{FF2B5EF4-FFF2-40B4-BE49-F238E27FC236}">
                          <a16:creationId xmlns:a16="http://schemas.microsoft.com/office/drawing/2014/main" id="{B68813A1-E614-B2E0-FC3C-CE6B0F40CB9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04" name="Arc 103">
                        <a:extLst>
                          <a:ext uri="{FF2B5EF4-FFF2-40B4-BE49-F238E27FC236}">
                            <a16:creationId xmlns:a16="http://schemas.microsoft.com/office/drawing/2014/main" id="{4E03B3C1-277A-2E12-72DC-4987E66E324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05" name="Arc 104">
                        <a:extLst>
                          <a:ext uri="{FF2B5EF4-FFF2-40B4-BE49-F238E27FC236}">
                            <a16:creationId xmlns:a16="http://schemas.microsoft.com/office/drawing/2014/main" id="{4BC7DC62-BBFB-3034-4369-9A47BAEA66F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70033B80-E513-5FA9-0C25-81EE0E7F35CC}"/>
                      </a:ext>
                    </a:extLst>
                  </p:cNvPr>
                  <p:cNvCxnSpPr>
                    <a:cxnSpLocks/>
                    <a:endCxn id="105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DD02AE40-16DA-C4B8-5F8A-20F8F0F12DDA}"/>
                    </a:ext>
                  </a:extLst>
                </p:cNvPr>
                <p:cNvGrpSpPr/>
                <p:nvPr/>
              </p:nvGrpSpPr>
              <p:grpSpPr>
                <a:xfrm>
                  <a:off x="5192426" y="5451998"/>
                  <a:ext cx="1286012" cy="143972"/>
                  <a:chOff x="7737365" y="3034093"/>
                  <a:chExt cx="2057400" cy="304800"/>
                </a:xfrm>
              </p:grpSpPr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DCA98AE4-22A1-0806-60AD-B16913130F21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5DFD59BD-033A-A548-27A4-3BCE0397ED7C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73" name="Group 72">
                      <a:extLst>
                        <a:ext uri="{FF2B5EF4-FFF2-40B4-BE49-F238E27FC236}">
                          <a16:creationId xmlns:a16="http://schemas.microsoft.com/office/drawing/2014/main" id="{CDE09602-2C20-5D8F-E3E4-BDE36DF9393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92" name="Arc 91">
                        <a:extLst>
                          <a:ext uri="{FF2B5EF4-FFF2-40B4-BE49-F238E27FC236}">
                            <a16:creationId xmlns:a16="http://schemas.microsoft.com/office/drawing/2014/main" id="{1BAA5974-D74D-20C0-8F4F-621E056E02F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93" name="Arc 92">
                        <a:extLst>
                          <a:ext uri="{FF2B5EF4-FFF2-40B4-BE49-F238E27FC236}">
                            <a16:creationId xmlns:a16="http://schemas.microsoft.com/office/drawing/2014/main" id="{B70A66B8-7FA3-E34E-E256-C480B9D449E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4" name="Group 73">
                      <a:extLst>
                        <a:ext uri="{FF2B5EF4-FFF2-40B4-BE49-F238E27FC236}">
                          <a16:creationId xmlns:a16="http://schemas.microsoft.com/office/drawing/2014/main" id="{146CE65D-3229-7E3F-65FB-9C7AA3EB014B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90" name="Arc 89">
                        <a:extLst>
                          <a:ext uri="{FF2B5EF4-FFF2-40B4-BE49-F238E27FC236}">
                            <a16:creationId xmlns:a16="http://schemas.microsoft.com/office/drawing/2014/main" id="{570867BB-B02A-AB9F-590A-BB2618C5A0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91" name="Arc 90">
                        <a:extLst>
                          <a:ext uri="{FF2B5EF4-FFF2-40B4-BE49-F238E27FC236}">
                            <a16:creationId xmlns:a16="http://schemas.microsoft.com/office/drawing/2014/main" id="{0DDA473D-7A30-D433-B606-4750A0835BF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5" name="Group 74">
                      <a:extLst>
                        <a:ext uri="{FF2B5EF4-FFF2-40B4-BE49-F238E27FC236}">
                          <a16:creationId xmlns:a16="http://schemas.microsoft.com/office/drawing/2014/main" id="{118A18CF-D82A-F4F5-FCBF-24400249477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88" name="Arc 87">
                        <a:extLst>
                          <a:ext uri="{FF2B5EF4-FFF2-40B4-BE49-F238E27FC236}">
                            <a16:creationId xmlns:a16="http://schemas.microsoft.com/office/drawing/2014/main" id="{ADE2E315-92E7-C123-A8E8-6065F1AD66E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89" name="Arc 88">
                        <a:extLst>
                          <a:ext uri="{FF2B5EF4-FFF2-40B4-BE49-F238E27FC236}">
                            <a16:creationId xmlns:a16="http://schemas.microsoft.com/office/drawing/2014/main" id="{2F8E9BF3-226F-F95D-8313-E2648206BC1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6" name="Group 75">
                      <a:extLst>
                        <a:ext uri="{FF2B5EF4-FFF2-40B4-BE49-F238E27FC236}">
                          <a16:creationId xmlns:a16="http://schemas.microsoft.com/office/drawing/2014/main" id="{5C038401-CC59-7319-AA5A-E52F81A5CAC1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86" name="Arc 85">
                        <a:extLst>
                          <a:ext uri="{FF2B5EF4-FFF2-40B4-BE49-F238E27FC236}">
                            <a16:creationId xmlns:a16="http://schemas.microsoft.com/office/drawing/2014/main" id="{2C7A7DB2-587D-E81E-F293-03FC804DC4E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87" name="Arc 86">
                        <a:extLst>
                          <a:ext uri="{FF2B5EF4-FFF2-40B4-BE49-F238E27FC236}">
                            <a16:creationId xmlns:a16="http://schemas.microsoft.com/office/drawing/2014/main" id="{C5316ED6-97DA-9C7D-61BD-47C23396EB6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7" name="Group 76">
                      <a:extLst>
                        <a:ext uri="{FF2B5EF4-FFF2-40B4-BE49-F238E27FC236}">
                          <a16:creationId xmlns:a16="http://schemas.microsoft.com/office/drawing/2014/main" id="{75354A98-EC31-8B76-73CD-A1DC760B241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84" name="Arc 83">
                        <a:extLst>
                          <a:ext uri="{FF2B5EF4-FFF2-40B4-BE49-F238E27FC236}">
                            <a16:creationId xmlns:a16="http://schemas.microsoft.com/office/drawing/2014/main" id="{76CA8B82-49AD-2342-5A46-56D1EFB3024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85" name="Arc 84">
                        <a:extLst>
                          <a:ext uri="{FF2B5EF4-FFF2-40B4-BE49-F238E27FC236}">
                            <a16:creationId xmlns:a16="http://schemas.microsoft.com/office/drawing/2014/main" id="{56B66749-6FB5-D2E9-6FFE-F760E35F688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8" name="Group 77">
                      <a:extLst>
                        <a:ext uri="{FF2B5EF4-FFF2-40B4-BE49-F238E27FC236}">
                          <a16:creationId xmlns:a16="http://schemas.microsoft.com/office/drawing/2014/main" id="{9E89641D-0A03-A5D9-5F23-00BC4AD948B6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82" name="Arc 81">
                        <a:extLst>
                          <a:ext uri="{FF2B5EF4-FFF2-40B4-BE49-F238E27FC236}">
                            <a16:creationId xmlns:a16="http://schemas.microsoft.com/office/drawing/2014/main" id="{C373EB0B-E7E0-97B0-64E5-2BE91D365CD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83" name="Arc 82">
                        <a:extLst>
                          <a:ext uri="{FF2B5EF4-FFF2-40B4-BE49-F238E27FC236}">
                            <a16:creationId xmlns:a16="http://schemas.microsoft.com/office/drawing/2014/main" id="{AF162B63-66DB-3DC9-8602-C28189BABA9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79" name="Group 78">
                      <a:extLst>
                        <a:ext uri="{FF2B5EF4-FFF2-40B4-BE49-F238E27FC236}">
                          <a16:creationId xmlns:a16="http://schemas.microsoft.com/office/drawing/2014/main" id="{D08D15FF-312F-AEA6-3898-133C35A2D46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80" name="Arc 79">
                        <a:extLst>
                          <a:ext uri="{FF2B5EF4-FFF2-40B4-BE49-F238E27FC236}">
                            <a16:creationId xmlns:a16="http://schemas.microsoft.com/office/drawing/2014/main" id="{AF313CCD-753D-E9ED-59B6-6B63193056C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81" name="Arc 80">
                        <a:extLst>
                          <a:ext uri="{FF2B5EF4-FFF2-40B4-BE49-F238E27FC236}">
                            <a16:creationId xmlns:a16="http://schemas.microsoft.com/office/drawing/2014/main" id="{9E4F2E76-5FA0-09AD-E0AB-908C2BBB834F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BD0E66C1-FB94-4403-1E77-A6009EECF76C}"/>
                      </a:ext>
                    </a:extLst>
                  </p:cNvPr>
                  <p:cNvCxnSpPr>
                    <a:cxnSpLocks/>
                    <a:endCxn id="81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F2AFBA3F-2428-E39A-3B9B-AC85B07B43A9}"/>
                    </a:ext>
                  </a:extLst>
                </p:cNvPr>
                <p:cNvGrpSpPr/>
                <p:nvPr/>
              </p:nvGrpSpPr>
              <p:grpSpPr>
                <a:xfrm>
                  <a:off x="4467097" y="5184430"/>
                  <a:ext cx="753045" cy="236961"/>
                  <a:chOff x="7737365" y="3034093"/>
                  <a:chExt cx="2057400" cy="304800"/>
                </a:xfrm>
              </p:grpSpPr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4B92DAF9-CCBF-ECC0-78CC-FB27716047ED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47" name="Group 46">
                    <a:extLst>
                      <a:ext uri="{FF2B5EF4-FFF2-40B4-BE49-F238E27FC236}">
                        <a16:creationId xmlns:a16="http://schemas.microsoft.com/office/drawing/2014/main" id="{A34E0A20-D5F0-5B3E-0B78-478BDE22A58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49" name="Group 48">
                      <a:extLst>
                        <a:ext uri="{FF2B5EF4-FFF2-40B4-BE49-F238E27FC236}">
                          <a16:creationId xmlns:a16="http://schemas.microsoft.com/office/drawing/2014/main" id="{F2DB6650-E433-70DA-18AC-58C3070CA0F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68" name="Arc 67">
                        <a:extLst>
                          <a:ext uri="{FF2B5EF4-FFF2-40B4-BE49-F238E27FC236}">
                            <a16:creationId xmlns:a16="http://schemas.microsoft.com/office/drawing/2014/main" id="{9FBAB72F-55D2-847A-A28E-EC461707A30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69" name="Arc 68">
                        <a:extLst>
                          <a:ext uri="{FF2B5EF4-FFF2-40B4-BE49-F238E27FC236}">
                            <a16:creationId xmlns:a16="http://schemas.microsoft.com/office/drawing/2014/main" id="{E310A290-152E-7708-1E75-30CE79E78A2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0" name="Group 49">
                      <a:extLst>
                        <a:ext uri="{FF2B5EF4-FFF2-40B4-BE49-F238E27FC236}">
                          <a16:creationId xmlns:a16="http://schemas.microsoft.com/office/drawing/2014/main" id="{FBFCA79E-78BD-CBE9-B88B-CEBF87FD76AA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66" name="Arc 65">
                        <a:extLst>
                          <a:ext uri="{FF2B5EF4-FFF2-40B4-BE49-F238E27FC236}">
                            <a16:creationId xmlns:a16="http://schemas.microsoft.com/office/drawing/2014/main" id="{5A4B794E-8CA2-394E-0792-6A12E89ABE7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67" name="Arc 66">
                        <a:extLst>
                          <a:ext uri="{FF2B5EF4-FFF2-40B4-BE49-F238E27FC236}">
                            <a16:creationId xmlns:a16="http://schemas.microsoft.com/office/drawing/2014/main" id="{480BF3BC-030D-2EE5-2CC1-A87D5061A09D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1CC22108-9E5C-0FFA-2C6C-83833F0504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64" name="Arc 63">
                        <a:extLst>
                          <a:ext uri="{FF2B5EF4-FFF2-40B4-BE49-F238E27FC236}">
                            <a16:creationId xmlns:a16="http://schemas.microsoft.com/office/drawing/2014/main" id="{808B6CC4-20C1-D32F-5A77-88EA940C58C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65" name="Arc 64">
                        <a:extLst>
                          <a:ext uri="{FF2B5EF4-FFF2-40B4-BE49-F238E27FC236}">
                            <a16:creationId xmlns:a16="http://schemas.microsoft.com/office/drawing/2014/main" id="{48E3561A-4B63-D4F6-F8C2-1DE675A3B66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2" name="Group 51">
                      <a:extLst>
                        <a:ext uri="{FF2B5EF4-FFF2-40B4-BE49-F238E27FC236}">
                          <a16:creationId xmlns:a16="http://schemas.microsoft.com/office/drawing/2014/main" id="{2A2D2C54-22B4-79DC-367C-E0360EC368A8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62" name="Arc 61">
                        <a:extLst>
                          <a:ext uri="{FF2B5EF4-FFF2-40B4-BE49-F238E27FC236}">
                            <a16:creationId xmlns:a16="http://schemas.microsoft.com/office/drawing/2014/main" id="{0AB66081-3905-1E62-39F0-4FFA426CB99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63" name="Arc 62">
                        <a:extLst>
                          <a:ext uri="{FF2B5EF4-FFF2-40B4-BE49-F238E27FC236}">
                            <a16:creationId xmlns:a16="http://schemas.microsoft.com/office/drawing/2014/main" id="{D6E37CAA-31B8-1F9C-B72E-E4D566C2629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3" name="Group 52">
                      <a:extLst>
                        <a:ext uri="{FF2B5EF4-FFF2-40B4-BE49-F238E27FC236}">
                          <a16:creationId xmlns:a16="http://schemas.microsoft.com/office/drawing/2014/main" id="{4F0B1E19-C9CB-9B17-1CF1-E136D646B5D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60" name="Arc 59">
                        <a:extLst>
                          <a:ext uri="{FF2B5EF4-FFF2-40B4-BE49-F238E27FC236}">
                            <a16:creationId xmlns:a16="http://schemas.microsoft.com/office/drawing/2014/main" id="{B23CC0E8-1D9D-EA2C-DD9F-BCF80295E6B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61" name="Arc 60">
                        <a:extLst>
                          <a:ext uri="{FF2B5EF4-FFF2-40B4-BE49-F238E27FC236}">
                            <a16:creationId xmlns:a16="http://schemas.microsoft.com/office/drawing/2014/main" id="{B9CFE532-0C93-0D39-42D4-DD5054902D3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4" name="Group 53">
                      <a:extLst>
                        <a:ext uri="{FF2B5EF4-FFF2-40B4-BE49-F238E27FC236}">
                          <a16:creationId xmlns:a16="http://schemas.microsoft.com/office/drawing/2014/main" id="{533D32C6-E334-9A96-2B9C-866D65754549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58" name="Arc 57">
                        <a:extLst>
                          <a:ext uri="{FF2B5EF4-FFF2-40B4-BE49-F238E27FC236}">
                            <a16:creationId xmlns:a16="http://schemas.microsoft.com/office/drawing/2014/main" id="{F0938072-6527-930D-D0C6-F494244A591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9" name="Arc 58">
                        <a:extLst>
                          <a:ext uri="{FF2B5EF4-FFF2-40B4-BE49-F238E27FC236}">
                            <a16:creationId xmlns:a16="http://schemas.microsoft.com/office/drawing/2014/main" id="{0EB80448-853D-4BC3-B874-18BB96191C7E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55" name="Group 54">
                      <a:extLst>
                        <a:ext uri="{FF2B5EF4-FFF2-40B4-BE49-F238E27FC236}">
                          <a16:creationId xmlns:a16="http://schemas.microsoft.com/office/drawing/2014/main" id="{A454F4B4-C14C-FDFD-C0AD-8DD131C80A0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56" name="Arc 55">
                        <a:extLst>
                          <a:ext uri="{FF2B5EF4-FFF2-40B4-BE49-F238E27FC236}">
                            <a16:creationId xmlns:a16="http://schemas.microsoft.com/office/drawing/2014/main" id="{A2E23263-8CF6-CF78-68A3-C639C2E0A1D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57" name="Arc 56">
                        <a:extLst>
                          <a:ext uri="{FF2B5EF4-FFF2-40B4-BE49-F238E27FC236}">
                            <a16:creationId xmlns:a16="http://schemas.microsoft.com/office/drawing/2014/main" id="{F0CF852B-5D48-A0A3-AA0C-C76A0F6A482B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48" name="Straight Connector 47">
                    <a:extLst>
                      <a:ext uri="{FF2B5EF4-FFF2-40B4-BE49-F238E27FC236}">
                        <a16:creationId xmlns:a16="http://schemas.microsoft.com/office/drawing/2014/main" id="{AC8A1548-51D1-F3E0-06D8-60BD59013B3D}"/>
                      </a:ext>
                    </a:extLst>
                  </p:cNvPr>
                  <p:cNvCxnSpPr>
                    <a:cxnSpLocks/>
                    <a:endCxn id="57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B68EB0F4-4806-D236-8027-4C6D24EC08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6231" y="4786416"/>
                  <a:ext cx="7823" cy="99939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C97C00A9-A97C-9A7B-9A23-7CC5F3FDFD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459907" y="4783396"/>
                  <a:ext cx="7823" cy="99939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7" name="TextBox 16">
                      <a:extLst>
                        <a:ext uri="{FF2B5EF4-FFF2-40B4-BE49-F238E27FC236}">
                          <a16:creationId xmlns:a16="http://schemas.microsoft.com/office/drawing/2014/main" id="{DD7C765E-5409-ABCE-0A74-61AAC650149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385043" y="5451997"/>
                      <a:ext cx="720069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1</a:t>
                      </a:r>
                      <a14:m>
                        <m:oMath xmlns:m="http://schemas.openxmlformats.org/officeDocument/2006/math"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∠0° </m:t>
                          </m:r>
                        </m:oMath>
                      </a14:m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62" name="TextBox 261">
                      <a:extLst>
                        <a:ext uri="{FF2B5EF4-FFF2-40B4-BE49-F238E27FC236}">
                          <a16:creationId xmlns:a16="http://schemas.microsoft.com/office/drawing/2014/main" id="{7AAE903A-85B7-46E1-BE20-CB4AE5B9B89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85043" y="5451997"/>
                      <a:ext cx="720069" cy="3693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l="-6780" t="-8197" b="-24590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C94D5226-EFF1-8A0E-14C6-BAEA29BD9901}"/>
                    </a:ext>
                  </a:extLst>
                </p:cNvPr>
                <p:cNvSpPr/>
                <p:nvPr/>
              </p:nvSpPr>
              <p:spPr>
                <a:xfrm>
                  <a:off x="6871166" y="5372582"/>
                  <a:ext cx="457200" cy="457200"/>
                </a:xfrm>
                <a:prstGeom prst="ellips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8169F066-17FD-D9EB-A7CA-8EFEEDD31E39}"/>
                    </a:ext>
                  </a:extLst>
                </p:cNvPr>
                <p:cNvSpPr txBox="1"/>
                <p:nvPr/>
              </p:nvSpPr>
              <p:spPr>
                <a:xfrm>
                  <a:off x="6790467" y="5118941"/>
                  <a:ext cx="319318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+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E48E8EE-F463-261C-C16B-D8AEA753EF75}"/>
                    </a:ext>
                  </a:extLst>
                </p:cNvPr>
                <p:cNvSpPr txBox="1"/>
                <p:nvPr/>
              </p:nvSpPr>
              <p:spPr>
                <a:xfrm>
                  <a:off x="6790467" y="5611641"/>
                  <a:ext cx="252573" cy="367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_</a:t>
                  </a:r>
                </a:p>
              </p:txBody>
            </p:sp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5ED94F15-7543-47C1-0823-C2F42200B24F}"/>
                    </a:ext>
                  </a:extLst>
                </p:cNvPr>
                <p:cNvGrpSpPr/>
                <p:nvPr/>
              </p:nvGrpSpPr>
              <p:grpSpPr>
                <a:xfrm>
                  <a:off x="6962496" y="5522897"/>
                  <a:ext cx="276225" cy="195899"/>
                  <a:chOff x="646265" y="3047948"/>
                  <a:chExt cx="1895631" cy="938665"/>
                </a:xfrm>
              </p:grpSpPr>
              <p:grpSp>
                <p:nvGrpSpPr>
                  <p:cNvPr id="40" name="Group 39">
                    <a:extLst>
                      <a:ext uri="{FF2B5EF4-FFF2-40B4-BE49-F238E27FC236}">
                        <a16:creationId xmlns:a16="http://schemas.microsoft.com/office/drawing/2014/main" id="{845CF901-72CD-B493-B9B8-5427C065221B}"/>
                      </a:ext>
                    </a:extLst>
                  </p:cNvPr>
                  <p:cNvGrpSpPr/>
                  <p:nvPr/>
                </p:nvGrpSpPr>
                <p:grpSpPr>
                  <a:xfrm>
                    <a:off x="646265" y="3047948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44" name="Arc 43">
                      <a:extLst>
                        <a:ext uri="{FF2B5EF4-FFF2-40B4-BE49-F238E27FC236}">
                          <a16:creationId xmlns:a16="http://schemas.microsoft.com/office/drawing/2014/main" id="{8192F63A-302A-5DBE-0587-BA78103CF6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" name="Arc 44">
                      <a:extLst>
                        <a:ext uri="{FF2B5EF4-FFF2-40B4-BE49-F238E27FC236}">
                          <a16:creationId xmlns:a16="http://schemas.microsoft.com/office/drawing/2014/main" id="{9BF25FB4-E126-1B8D-CF87-FA17A2CEE5FA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40">
                    <a:extLst>
                      <a:ext uri="{FF2B5EF4-FFF2-40B4-BE49-F238E27FC236}">
                        <a16:creationId xmlns:a16="http://schemas.microsoft.com/office/drawing/2014/main" id="{69697415-DC6B-B5CF-54DD-62E1D2FE56F9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587961" y="3050220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42" name="Arc 41">
                      <a:extLst>
                        <a:ext uri="{FF2B5EF4-FFF2-40B4-BE49-F238E27FC236}">
                          <a16:creationId xmlns:a16="http://schemas.microsoft.com/office/drawing/2014/main" id="{E27877F5-A135-52C6-41D8-0FC862CF0A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3" name="Arc 42">
                      <a:extLst>
                        <a:ext uri="{FF2B5EF4-FFF2-40B4-BE49-F238E27FC236}">
                          <a16:creationId xmlns:a16="http://schemas.microsoft.com/office/drawing/2014/main" id="{A52DA0B4-2572-5A39-3F82-386E09848F39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E8056128-6367-175D-ABE0-238F7B4B87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478439" y="4965885"/>
                  <a:ext cx="63134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4720B215-6CCD-261F-4B34-6D0370CE971A}"/>
                    </a:ext>
                  </a:extLst>
                </p:cNvPr>
                <p:cNvCxnSpPr>
                  <a:cxnSpLocks/>
                  <a:endCxn id="18" idx="0"/>
                </p:cNvCxnSpPr>
                <p:nvPr/>
              </p:nvCxnSpPr>
              <p:spPr>
                <a:xfrm>
                  <a:off x="7099717" y="4965885"/>
                  <a:ext cx="49" cy="40669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7DB9C026-68C1-7C19-ED2B-F197AF58FF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099668" y="5860823"/>
                  <a:ext cx="0" cy="22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Isosceles Triangle 24">
                  <a:extLst>
                    <a:ext uri="{FF2B5EF4-FFF2-40B4-BE49-F238E27FC236}">
                      <a16:creationId xmlns:a16="http://schemas.microsoft.com/office/drawing/2014/main" id="{29C8BB47-6185-126E-7AF2-5AD934EB09D5}"/>
                    </a:ext>
                  </a:extLst>
                </p:cNvPr>
                <p:cNvSpPr/>
                <p:nvPr/>
              </p:nvSpPr>
              <p:spPr>
                <a:xfrm flipV="1">
                  <a:off x="7043040" y="6068361"/>
                  <a:ext cx="113144" cy="682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" name="TextBox 25">
                      <a:extLst>
                        <a:ext uri="{FF2B5EF4-FFF2-40B4-BE49-F238E27FC236}">
                          <a16:creationId xmlns:a16="http://schemas.microsoft.com/office/drawing/2014/main" id="{D04E08CA-B9C2-11DE-0074-375AB4EAC49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619972" y="5435938"/>
                      <a:ext cx="710451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E</a:t>
                      </a:r>
                      <a14:m>
                        <m:oMath xmlns:m="http://schemas.openxmlformats.org/officeDocument/2006/math"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∠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𝛿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° </m:t>
                          </m:r>
                        </m:oMath>
                      </a14:m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271" name="TextBox 270">
                      <a:extLst>
                        <a:ext uri="{FF2B5EF4-FFF2-40B4-BE49-F238E27FC236}">
                          <a16:creationId xmlns:a16="http://schemas.microsoft.com/office/drawing/2014/main" id="{645DCBA6-12BB-4F7A-BF71-3C65750003E9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619972" y="5435938"/>
                      <a:ext cx="710451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l="-7759" t="-10000" b="-26667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EC5785F8-F4E8-C872-58CF-53D4E1960DDA}"/>
                    </a:ext>
                  </a:extLst>
                </p:cNvPr>
                <p:cNvSpPr/>
                <p:nvPr/>
              </p:nvSpPr>
              <p:spPr>
                <a:xfrm>
                  <a:off x="4219412" y="5372582"/>
                  <a:ext cx="457200" cy="457200"/>
                </a:xfrm>
                <a:prstGeom prst="ellips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3100C15B-094F-FAC7-B7D4-E6594FF701F7}"/>
                    </a:ext>
                  </a:extLst>
                </p:cNvPr>
                <p:cNvSpPr txBox="1"/>
                <p:nvPr/>
              </p:nvSpPr>
              <p:spPr>
                <a:xfrm>
                  <a:off x="4112218" y="5150978"/>
                  <a:ext cx="319318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+</a:t>
                  </a:r>
                </a:p>
              </p:txBody>
            </p:sp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3A31D556-8DEA-AC20-0AC1-B46748CA5388}"/>
                    </a:ext>
                  </a:extLst>
                </p:cNvPr>
                <p:cNvSpPr txBox="1"/>
                <p:nvPr/>
              </p:nvSpPr>
              <p:spPr>
                <a:xfrm>
                  <a:off x="4127545" y="5581572"/>
                  <a:ext cx="252573" cy="367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_</a:t>
                  </a:r>
                </a:p>
              </p:txBody>
            </p: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2F1BB83-5899-27D2-E545-2726F7813FCE}"/>
                    </a:ext>
                  </a:extLst>
                </p:cNvPr>
                <p:cNvGrpSpPr/>
                <p:nvPr/>
              </p:nvGrpSpPr>
              <p:grpSpPr>
                <a:xfrm>
                  <a:off x="4310742" y="5522897"/>
                  <a:ext cx="276225" cy="195899"/>
                  <a:chOff x="646265" y="3047948"/>
                  <a:chExt cx="1895631" cy="938665"/>
                </a:xfrm>
              </p:grpSpPr>
              <p:grpSp>
                <p:nvGrpSpPr>
                  <p:cNvPr id="34" name="Group 33">
                    <a:extLst>
                      <a:ext uri="{FF2B5EF4-FFF2-40B4-BE49-F238E27FC236}">
                        <a16:creationId xmlns:a16="http://schemas.microsoft.com/office/drawing/2014/main" id="{17C261EB-451A-81DF-C0D0-190EC57B30B6}"/>
                      </a:ext>
                    </a:extLst>
                  </p:cNvPr>
                  <p:cNvGrpSpPr/>
                  <p:nvPr/>
                </p:nvGrpSpPr>
                <p:grpSpPr>
                  <a:xfrm>
                    <a:off x="646265" y="3047948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38" name="Arc 37">
                      <a:extLst>
                        <a:ext uri="{FF2B5EF4-FFF2-40B4-BE49-F238E27FC236}">
                          <a16:creationId xmlns:a16="http://schemas.microsoft.com/office/drawing/2014/main" id="{90463F21-3D7F-54EC-0002-BE416200373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Arc 38">
                      <a:extLst>
                        <a:ext uri="{FF2B5EF4-FFF2-40B4-BE49-F238E27FC236}">
                          <a16:creationId xmlns:a16="http://schemas.microsoft.com/office/drawing/2014/main" id="{0921EEDB-D940-F1C7-B98A-95EDDD298B2D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5" name="Group 34">
                    <a:extLst>
                      <a:ext uri="{FF2B5EF4-FFF2-40B4-BE49-F238E27FC236}">
                        <a16:creationId xmlns:a16="http://schemas.microsoft.com/office/drawing/2014/main" id="{1AADEBFF-2EB8-06D5-46ED-97B22E2C0404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587961" y="3050220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36" name="Arc 35">
                      <a:extLst>
                        <a:ext uri="{FF2B5EF4-FFF2-40B4-BE49-F238E27FC236}">
                          <a16:creationId xmlns:a16="http://schemas.microsoft.com/office/drawing/2014/main" id="{C3AEF142-25ED-3860-3656-D5CDFA0F6B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7" name="Arc 36">
                      <a:extLst>
                        <a:ext uri="{FF2B5EF4-FFF2-40B4-BE49-F238E27FC236}">
                          <a16:creationId xmlns:a16="http://schemas.microsoft.com/office/drawing/2014/main" id="{77C424D0-AA15-D647-4671-E60693B5BBAC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0D652C06-98D0-146B-A519-6233725011AC}"/>
                    </a:ext>
                  </a:extLst>
                </p:cNvPr>
                <p:cNvCxnSpPr>
                  <a:cxnSpLocks/>
                  <a:endCxn id="27" idx="0"/>
                </p:cNvCxnSpPr>
                <p:nvPr/>
              </p:nvCxnSpPr>
              <p:spPr>
                <a:xfrm flipH="1">
                  <a:off x="4448012" y="5303607"/>
                  <a:ext cx="10019" cy="6897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F4C92D3-4600-4B86-7E2E-EC9D392BEC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447914" y="5860823"/>
                  <a:ext cx="0" cy="22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" name="Isosceles Triangle 32">
                  <a:extLst>
                    <a:ext uri="{FF2B5EF4-FFF2-40B4-BE49-F238E27FC236}">
                      <a16:creationId xmlns:a16="http://schemas.microsoft.com/office/drawing/2014/main" id="{34F4D7D9-54AE-103B-6FE0-0C7D2FD263D9}"/>
                    </a:ext>
                  </a:extLst>
                </p:cNvPr>
                <p:cNvSpPr/>
                <p:nvPr/>
              </p:nvSpPr>
              <p:spPr>
                <a:xfrm flipV="1">
                  <a:off x="4391286" y="6068361"/>
                  <a:ext cx="113144" cy="682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7C8177F-DA5F-EEE3-525A-FABEC6D73E6D}"/>
                  </a:ext>
                </a:extLst>
              </p:cNvPr>
              <p:cNvSpPr txBox="1"/>
              <p:nvPr/>
            </p:nvSpPr>
            <p:spPr>
              <a:xfrm>
                <a:off x="1977849" y="4751821"/>
                <a:ext cx="684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j0.03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F715BBD-E76B-63CA-4599-12DAB161B6BD}"/>
                  </a:ext>
                </a:extLst>
              </p:cNvPr>
              <p:cNvSpPr txBox="1"/>
              <p:nvPr/>
            </p:nvSpPr>
            <p:spPr>
              <a:xfrm>
                <a:off x="2983123" y="4531928"/>
                <a:ext cx="684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j0.04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858C5FF-FB86-C224-965C-AA2B7C6D5A8C}"/>
                  </a:ext>
                </a:extLst>
              </p:cNvPr>
              <p:cNvSpPr txBox="1"/>
              <p:nvPr/>
            </p:nvSpPr>
            <p:spPr>
              <a:xfrm>
                <a:off x="3084174" y="5444851"/>
                <a:ext cx="68480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Wingdings" pitchFamily="2" charset="2"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rPr>
                  <a:t>j0.04</a:t>
                </a:r>
              </a:p>
            </p:txBody>
          </p:sp>
        </p:grpSp>
      </p:grpSp>
      <p:grpSp>
        <p:nvGrpSpPr>
          <p:cNvPr id="260" name="Group 259" descr="After the fault solution">
            <a:extLst>
              <a:ext uri="{FF2B5EF4-FFF2-40B4-BE49-F238E27FC236}">
                <a16:creationId xmlns:a16="http://schemas.microsoft.com/office/drawing/2014/main" id="{2128A6B5-A490-682D-CFCC-FF2CECA5A961}"/>
              </a:ext>
            </a:extLst>
          </p:cNvPr>
          <p:cNvGrpSpPr/>
          <p:nvPr/>
        </p:nvGrpSpPr>
        <p:grpSpPr>
          <a:xfrm>
            <a:off x="6000302" y="2096775"/>
            <a:ext cx="5780108" cy="4354397"/>
            <a:chOff x="6000302" y="2096775"/>
            <a:chExt cx="5780108" cy="435439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8463A4C-4129-D8DC-6CDE-1B98AF490802}"/>
                    </a:ext>
                  </a:extLst>
                </p:cNvPr>
                <p:cNvSpPr txBox="1"/>
                <p:nvPr/>
              </p:nvSpPr>
              <p:spPr>
                <a:xfrm>
                  <a:off x="6000302" y="2096775"/>
                  <a:ext cx="5780108" cy="4354397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rgbClr val="00CC00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sng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After the fault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The Thevenin equivalent changes. Find the open circuit voltage and equivalent impedance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𝑉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𝑠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∠</m:t>
                      </m:r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𝜃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𝑣𝑠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=1.0 </m:t>
                      </m:r>
                      <m:d>
                        <m:dPr>
                          <m:ctrlP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1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1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0.02</m:t>
                              </m:r>
                            </m:num>
                            <m:den>
                              <m:r>
                                <a:rPr kumimoji="0" lang="en-US" sz="16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0.02+0.04</m:t>
                              </m:r>
                            </m:den>
                          </m:f>
                        </m:e>
                      </m:d>
                      <m:r>
                        <a:rPr kumimoji="0" lang="en-US" sz="16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=0.33∠0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       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𝑋</m:t>
                          </m:r>
                        </m:e>
                        <m:sub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𝑒𝑝</m:t>
                          </m:r>
                        </m:sub>
                      </m:sSub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0.04||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0.02=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𝑗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0.0133</m:t>
                      </m:r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Now rewrite the swing equation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600" b="0" i="0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num>
                        <m:den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𝜋</m:t>
                          </m:r>
                          <m:r>
                            <a:rPr kumimoji="0" lang="en-US" sz="16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60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kumimoji="0" lang="en-US" sz="16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600" b="0" i="0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𝜔</m:t>
                          </m:r>
                        </m:e>
                      </m:acc>
                      <m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2.0</m:t>
                      </m:r>
                      <m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f>
                        <m:fPr>
                          <m:ctrlP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1.005⋅0.33</m:t>
                          </m:r>
                        </m:num>
                        <m:den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0.03</m:t>
                          </m:r>
                          <m:r>
                            <a:rPr kumimoji="0" lang="en-US" sz="16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+</m:t>
                          </m:r>
                          <m:r>
                            <a:rPr kumimoji="0" lang="en-US" sz="1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0.0133</m:t>
                          </m:r>
                        </m:den>
                      </m:f>
                      <m:func>
                        <m:funcPr>
                          <m:ctrlPr>
                            <a:rPr kumimoji="0" lang="en-US" sz="1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kumimoji="0" lang="en-US" sz="16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kumimoji="0" lang="en-US" sz="16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1600" b="0" i="0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rgbClr val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𝛿</m:t>
                              </m:r>
                            </m:e>
                          </m:d>
                        </m:e>
                      </m:func>
                    </m:oMath>
                  </a14:m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 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8463A4C-4129-D8DC-6CDE-1B98AF4908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302" y="2096775"/>
                  <a:ext cx="5780108" cy="4354397"/>
                </a:xfrm>
                <a:prstGeom prst="rect">
                  <a:avLst/>
                </a:prstGeom>
                <a:blipFill>
                  <a:blip r:embed="rId11"/>
                  <a:stretch>
                    <a:fillRect l="-210"/>
                  </a:stretch>
                </a:blipFill>
                <a:ln w="38100">
                  <a:solidFill>
                    <a:srgbClr val="00CC00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0FD888DA-1F4F-D871-1F53-76A2565EE3F2}"/>
                </a:ext>
              </a:extLst>
            </p:cNvPr>
            <p:cNvGrpSpPr/>
            <p:nvPr/>
          </p:nvGrpSpPr>
          <p:grpSpPr>
            <a:xfrm>
              <a:off x="6117066" y="4949399"/>
              <a:ext cx="5203012" cy="1368292"/>
              <a:chOff x="6691457" y="4517176"/>
              <a:chExt cx="5203012" cy="136829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62ECE799-7935-3288-6EC5-4D8712A516BD}"/>
                      </a:ext>
                    </a:extLst>
                  </p:cNvPr>
                  <p:cNvSpPr txBox="1"/>
                  <p:nvPr/>
                </p:nvSpPr>
                <p:spPr>
                  <a:xfrm>
                    <a:off x="11174400" y="5200808"/>
                    <a:ext cx="720069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Wingdings" pitchFamily="2" charset="2"/>
                      <a:buNone/>
                      <a:tabLst/>
                      <a:defRPr/>
                    </a:pPr>
                    <a: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rPr>
                      <a:t>1</a:t>
                    </a:r>
                    <a14:m>
                      <m:oMath xmlns:m="http://schemas.openxmlformats.org/officeDocument/2006/math"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∠0° </m:t>
                        </m:r>
                      </m:oMath>
                    </a14:m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endParaRPr>
                  </a:p>
                </p:txBody>
              </p:sp>
            </mc:Choice>
            <mc:Fallback xmlns="">
              <p:sp>
                <p:nvSpPr>
                  <p:cNvPr id="115" name="TextBox 114">
                    <a:extLst>
                      <a:ext uri="{FF2B5EF4-FFF2-40B4-BE49-F238E27FC236}">
                        <a16:creationId xmlns:a16="http://schemas.microsoft.com/office/drawing/2014/main" id="{DC66BE06-417C-4AEB-A493-31C3F0FB569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74400" y="5200808"/>
                    <a:ext cx="720069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7627" t="-8197" b="-24590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6303EF3B-E488-2D60-CE59-6778890EDB53}"/>
                  </a:ext>
                </a:extLst>
              </p:cNvPr>
              <p:cNvGrpSpPr/>
              <p:nvPr/>
            </p:nvGrpSpPr>
            <p:grpSpPr>
              <a:xfrm>
                <a:off x="6691457" y="4517176"/>
                <a:ext cx="4426266" cy="1368292"/>
                <a:chOff x="6691457" y="4517176"/>
                <a:chExt cx="4426266" cy="1368292"/>
              </a:xfrm>
            </p:grpSpPr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7B5B8257-655B-389C-A9FE-583FD97ADACF}"/>
                    </a:ext>
                  </a:extLst>
                </p:cNvPr>
                <p:cNvGrpSpPr/>
                <p:nvPr/>
              </p:nvGrpSpPr>
              <p:grpSpPr>
                <a:xfrm>
                  <a:off x="8269551" y="4681055"/>
                  <a:ext cx="1961129" cy="236961"/>
                  <a:chOff x="7737365" y="3034093"/>
                  <a:chExt cx="2057400" cy="304800"/>
                </a:xfrm>
              </p:grpSpPr>
              <p:cxnSp>
                <p:nvCxnSpPr>
                  <p:cNvPr id="231" name="Straight Connector 230">
                    <a:extLst>
                      <a:ext uri="{FF2B5EF4-FFF2-40B4-BE49-F238E27FC236}">
                        <a16:creationId xmlns:a16="http://schemas.microsoft.com/office/drawing/2014/main" id="{E376E6E6-DBDB-B8CC-9D14-CF3DB559FD0A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Group 231">
                    <a:extLst>
                      <a:ext uri="{FF2B5EF4-FFF2-40B4-BE49-F238E27FC236}">
                        <a16:creationId xmlns:a16="http://schemas.microsoft.com/office/drawing/2014/main" id="{2BCDB3A7-DEC1-D6A5-63DF-E562635C04F1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234" name="Group 233">
                      <a:extLst>
                        <a:ext uri="{FF2B5EF4-FFF2-40B4-BE49-F238E27FC236}">
                          <a16:creationId xmlns:a16="http://schemas.microsoft.com/office/drawing/2014/main" id="{7553B842-2EB3-5819-6F5C-CBADE821CBA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53" name="Arc 252">
                        <a:extLst>
                          <a:ext uri="{FF2B5EF4-FFF2-40B4-BE49-F238E27FC236}">
                            <a16:creationId xmlns:a16="http://schemas.microsoft.com/office/drawing/2014/main" id="{DD2F8FA7-3DEC-4CFF-0C3E-A500EC6C1CD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54" name="Arc 253">
                        <a:extLst>
                          <a:ext uri="{FF2B5EF4-FFF2-40B4-BE49-F238E27FC236}">
                            <a16:creationId xmlns:a16="http://schemas.microsoft.com/office/drawing/2014/main" id="{2199845A-33E0-162A-F584-6BE36AA13F1B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35" name="Group 234">
                      <a:extLst>
                        <a:ext uri="{FF2B5EF4-FFF2-40B4-BE49-F238E27FC236}">
                          <a16:creationId xmlns:a16="http://schemas.microsoft.com/office/drawing/2014/main" id="{0A9E4ACC-4156-DC5E-FCAC-8EC7957CF11E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251" name="Arc 250">
                        <a:extLst>
                          <a:ext uri="{FF2B5EF4-FFF2-40B4-BE49-F238E27FC236}">
                            <a16:creationId xmlns:a16="http://schemas.microsoft.com/office/drawing/2014/main" id="{20C65FC2-3FBE-CC8D-E2F6-B327C88A275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52" name="Arc 251">
                        <a:extLst>
                          <a:ext uri="{FF2B5EF4-FFF2-40B4-BE49-F238E27FC236}">
                            <a16:creationId xmlns:a16="http://schemas.microsoft.com/office/drawing/2014/main" id="{16546328-97C5-8466-7835-91567C9C4E87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36" name="Group 235">
                      <a:extLst>
                        <a:ext uri="{FF2B5EF4-FFF2-40B4-BE49-F238E27FC236}">
                          <a16:creationId xmlns:a16="http://schemas.microsoft.com/office/drawing/2014/main" id="{DD9E1A63-7499-EAAD-F47E-9D0D9E3CE99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49" name="Arc 248">
                        <a:extLst>
                          <a:ext uri="{FF2B5EF4-FFF2-40B4-BE49-F238E27FC236}">
                            <a16:creationId xmlns:a16="http://schemas.microsoft.com/office/drawing/2014/main" id="{2FCB5043-057F-9B3E-EF4E-3B84EFFF389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50" name="Arc 249">
                        <a:extLst>
                          <a:ext uri="{FF2B5EF4-FFF2-40B4-BE49-F238E27FC236}">
                            <a16:creationId xmlns:a16="http://schemas.microsoft.com/office/drawing/2014/main" id="{3E589195-E33D-C6E8-169B-E8B09B6BBA7A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37" name="Group 236">
                      <a:extLst>
                        <a:ext uri="{FF2B5EF4-FFF2-40B4-BE49-F238E27FC236}">
                          <a16:creationId xmlns:a16="http://schemas.microsoft.com/office/drawing/2014/main" id="{3D55C68C-7B84-066B-5C44-38882359700B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247" name="Arc 246">
                        <a:extLst>
                          <a:ext uri="{FF2B5EF4-FFF2-40B4-BE49-F238E27FC236}">
                            <a16:creationId xmlns:a16="http://schemas.microsoft.com/office/drawing/2014/main" id="{2EA1908E-848F-5562-6170-51A667BF196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48" name="Arc 247">
                        <a:extLst>
                          <a:ext uri="{FF2B5EF4-FFF2-40B4-BE49-F238E27FC236}">
                            <a16:creationId xmlns:a16="http://schemas.microsoft.com/office/drawing/2014/main" id="{5AF462BE-D4A2-5FF4-E1EA-098CCD44724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38" name="Group 237">
                      <a:extLst>
                        <a:ext uri="{FF2B5EF4-FFF2-40B4-BE49-F238E27FC236}">
                          <a16:creationId xmlns:a16="http://schemas.microsoft.com/office/drawing/2014/main" id="{E91654C3-3EDE-6908-D130-36C66591088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45" name="Arc 244">
                        <a:extLst>
                          <a:ext uri="{FF2B5EF4-FFF2-40B4-BE49-F238E27FC236}">
                            <a16:creationId xmlns:a16="http://schemas.microsoft.com/office/drawing/2014/main" id="{4D82D0D3-0786-77DE-D35A-DC0438FCCF2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46" name="Arc 245">
                        <a:extLst>
                          <a:ext uri="{FF2B5EF4-FFF2-40B4-BE49-F238E27FC236}">
                            <a16:creationId xmlns:a16="http://schemas.microsoft.com/office/drawing/2014/main" id="{7CD60081-37AD-CB34-22B2-96FF015F0AB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39" name="Group 238">
                      <a:extLst>
                        <a:ext uri="{FF2B5EF4-FFF2-40B4-BE49-F238E27FC236}">
                          <a16:creationId xmlns:a16="http://schemas.microsoft.com/office/drawing/2014/main" id="{2AD834CD-6C5B-0C5B-DF42-AD4BD5A9A4D2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243" name="Arc 242">
                        <a:extLst>
                          <a:ext uri="{FF2B5EF4-FFF2-40B4-BE49-F238E27FC236}">
                            <a16:creationId xmlns:a16="http://schemas.microsoft.com/office/drawing/2014/main" id="{CDE185D8-F83D-DF1F-7B84-F2A184CB079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44" name="Arc 243">
                        <a:extLst>
                          <a:ext uri="{FF2B5EF4-FFF2-40B4-BE49-F238E27FC236}">
                            <a16:creationId xmlns:a16="http://schemas.microsoft.com/office/drawing/2014/main" id="{D2CDDB01-828C-467F-982E-5C7D793FCE27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40" name="Group 239">
                      <a:extLst>
                        <a:ext uri="{FF2B5EF4-FFF2-40B4-BE49-F238E27FC236}">
                          <a16:creationId xmlns:a16="http://schemas.microsoft.com/office/drawing/2014/main" id="{39B0C44C-B848-61BA-4E98-98A477BF401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41" name="Arc 240">
                        <a:extLst>
                          <a:ext uri="{FF2B5EF4-FFF2-40B4-BE49-F238E27FC236}">
                            <a16:creationId xmlns:a16="http://schemas.microsoft.com/office/drawing/2014/main" id="{FF4BE2D0-BE56-1348-0815-6C029CACFB1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42" name="Arc 241">
                        <a:extLst>
                          <a:ext uri="{FF2B5EF4-FFF2-40B4-BE49-F238E27FC236}">
                            <a16:creationId xmlns:a16="http://schemas.microsoft.com/office/drawing/2014/main" id="{29691361-1D0F-A61B-B11A-68A51FD8266A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7DC11328-9CD7-DC6C-27AF-4604F48B6EB0}"/>
                      </a:ext>
                    </a:extLst>
                  </p:cNvPr>
                  <p:cNvCxnSpPr>
                    <a:cxnSpLocks/>
                    <a:endCxn id="242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2" name="Group 121">
                  <a:extLst>
                    <a:ext uri="{FF2B5EF4-FFF2-40B4-BE49-F238E27FC236}">
                      <a16:creationId xmlns:a16="http://schemas.microsoft.com/office/drawing/2014/main" id="{6F08625F-A213-3A6C-0C34-13B6E35C5ECD}"/>
                    </a:ext>
                  </a:extLst>
                </p:cNvPr>
                <p:cNvGrpSpPr/>
                <p:nvPr/>
              </p:nvGrpSpPr>
              <p:grpSpPr>
                <a:xfrm>
                  <a:off x="8263911" y="5182757"/>
                  <a:ext cx="975228" cy="266313"/>
                  <a:chOff x="7737365" y="3034093"/>
                  <a:chExt cx="2057400" cy="304800"/>
                </a:xfrm>
              </p:grpSpPr>
              <p:cxnSp>
                <p:nvCxnSpPr>
                  <p:cNvPr id="207" name="Straight Connector 206">
                    <a:extLst>
                      <a:ext uri="{FF2B5EF4-FFF2-40B4-BE49-F238E27FC236}">
                        <a16:creationId xmlns:a16="http://schemas.microsoft.com/office/drawing/2014/main" id="{F71F34C0-E20C-C355-0F8E-4EE69121D15C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id="{1436B836-1049-C202-29EA-F135E25936C0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210" name="Group 209">
                      <a:extLst>
                        <a:ext uri="{FF2B5EF4-FFF2-40B4-BE49-F238E27FC236}">
                          <a16:creationId xmlns:a16="http://schemas.microsoft.com/office/drawing/2014/main" id="{77AFDEA6-3984-3C6D-DC07-C30B4E950EE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29" name="Arc 228">
                        <a:extLst>
                          <a:ext uri="{FF2B5EF4-FFF2-40B4-BE49-F238E27FC236}">
                            <a16:creationId xmlns:a16="http://schemas.microsoft.com/office/drawing/2014/main" id="{D4F90909-F33B-1108-4559-513FFA9C27D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30" name="Arc 229">
                        <a:extLst>
                          <a:ext uri="{FF2B5EF4-FFF2-40B4-BE49-F238E27FC236}">
                            <a16:creationId xmlns:a16="http://schemas.microsoft.com/office/drawing/2014/main" id="{C644BAE9-8B29-4537-BE58-ADC9FEF75379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1" name="Group 210">
                      <a:extLst>
                        <a:ext uri="{FF2B5EF4-FFF2-40B4-BE49-F238E27FC236}">
                          <a16:creationId xmlns:a16="http://schemas.microsoft.com/office/drawing/2014/main" id="{EBA1668C-4AC4-F1D8-36E7-756B71EA4589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227" name="Arc 226">
                        <a:extLst>
                          <a:ext uri="{FF2B5EF4-FFF2-40B4-BE49-F238E27FC236}">
                            <a16:creationId xmlns:a16="http://schemas.microsoft.com/office/drawing/2014/main" id="{756A5387-679C-CBB7-924F-486BBDF13AD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28" name="Arc 227">
                        <a:extLst>
                          <a:ext uri="{FF2B5EF4-FFF2-40B4-BE49-F238E27FC236}">
                            <a16:creationId xmlns:a16="http://schemas.microsoft.com/office/drawing/2014/main" id="{822B7F01-AE21-8881-BCE1-39451791A223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2" name="Group 211">
                      <a:extLst>
                        <a:ext uri="{FF2B5EF4-FFF2-40B4-BE49-F238E27FC236}">
                          <a16:creationId xmlns:a16="http://schemas.microsoft.com/office/drawing/2014/main" id="{4EA62740-007A-E705-83B8-BD44311F321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25" name="Arc 224">
                        <a:extLst>
                          <a:ext uri="{FF2B5EF4-FFF2-40B4-BE49-F238E27FC236}">
                            <a16:creationId xmlns:a16="http://schemas.microsoft.com/office/drawing/2014/main" id="{71A3765F-22AC-25E6-F872-6186F66BFD0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26" name="Arc 225">
                        <a:extLst>
                          <a:ext uri="{FF2B5EF4-FFF2-40B4-BE49-F238E27FC236}">
                            <a16:creationId xmlns:a16="http://schemas.microsoft.com/office/drawing/2014/main" id="{88BEF0FA-71F9-36C8-EAEC-7AD798B98BA8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3" name="Group 212">
                      <a:extLst>
                        <a:ext uri="{FF2B5EF4-FFF2-40B4-BE49-F238E27FC236}">
                          <a16:creationId xmlns:a16="http://schemas.microsoft.com/office/drawing/2014/main" id="{50381053-231C-0AB6-6975-2A051A5ECC9A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223" name="Arc 222">
                        <a:extLst>
                          <a:ext uri="{FF2B5EF4-FFF2-40B4-BE49-F238E27FC236}">
                            <a16:creationId xmlns:a16="http://schemas.microsoft.com/office/drawing/2014/main" id="{06896A71-0E9C-6DAA-A967-BC016547E91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24" name="Arc 223">
                        <a:extLst>
                          <a:ext uri="{FF2B5EF4-FFF2-40B4-BE49-F238E27FC236}">
                            <a16:creationId xmlns:a16="http://schemas.microsoft.com/office/drawing/2014/main" id="{EDD3D877-3A7F-5D63-076A-509799E923F0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4" name="Group 213">
                      <a:extLst>
                        <a:ext uri="{FF2B5EF4-FFF2-40B4-BE49-F238E27FC236}">
                          <a16:creationId xmlns:a16="http://schemas.microsoft.com/office/drawing/2014/main" id="{069746DA-62EC-C185-5374-C2C3AF345BFF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21" name="Arc 220">
                        <a:extLst>
                          <a:ext uri="{FF2B5EF4-FFF2-40B4-BE49-F238E27FC236}">
                            <a16:creationId xmlns:a16="http://schemas.microsoft.com/office/drawing/2014/main" id="{CEFA7A4E-B244-00AF-A41E-C89910FFF29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22" name="Arc 221">
                        <a:extLst>
                          <a:ext uri="{FF2B5EF4-FFF2-40B4-BE49-F238E27FC236}">
                            <a16:creationId xmlns:a16="http://schemas.microsoft.com/office/drawing/2014/main" id="{F08E569D-128F-B7F6-F7CC-C94773963330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5" name="Group 214">
                      <a:extLst>
                        <a:ext uri="{FF2B5EF4-FFF2-40B4-BE49-F238E27FC236}">
                          <a16:creationId xmlns:a16="http://schemas.microsoft.com/office/drawing/2014/main" id="{F9276608-6E89-6F25-C5DF-637FCF9C149B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219" name="Arc 218">
                        <a:extLst>
                          <a:ext uri="{FF2B5EF4-FFF2-40B4-BE49-F238E27FC236}">
                            <a16:creationId xmlns:a16="http://schemas.microsoft.com/office/drawing/2014/main" id="{3404C187-588B-C664-EF49-8D262F55724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20" name="Arc 219">
                        <a:extLst>
                          <a:ext uri="{FF2B5EF4-FFF2-40B4-BE49-F238E27FC236}">
                            <a16:creationId xmlns:a16="http://schemas.microsoft.com/office/drawing/2014/main" id="{2437C8B3-F7E0-14B5-08BB-FB1DA938224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216" name="Group 215">
                      <a:extLst>
                        <a:ext uri="{FF2B5EF4-FFF2-40B4-BE49-F238E27FC236}">
                          <a16:creationId xmlns:a16="http://schemas.microsoft.com/office/drawing/2014/main" id="{EEF9ECC0-F42B-9964-349B-1394435439D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17" name="Arc 216">
                        <a:extLst>
                          <a:ext uri="{FF2B5EF4-FFF2-40B4-BE49-F238E27FC236}">
                            <a16:creationId xmlns:a16="http://schemas.microsoft.com/office/drawing/2014/main" id="{12A768EF-C389-7F31-9E4F-5ED575F8E1E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18" name="Arc 217">
                        <a:extLst>
                          <a:ext uri="{FF2B5EF4-FFF2-40B4-BE49-F238E27FC236}">
                            <a16:creationId xmlns:a16="http://schemas.microsoft.com/office/drawing/2014/main" id="{5A46575A-B41B-4836-F56F-60A22C2A71E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209" name="Straight Connector 208">
                    <a:extLst>
                      <a:ext uri="{FF2B5EF4-FFF2-40B4-BE49-F238E27FC236}">
                        <a16:creationId xmlns:a16="http://schemas.microsoft.com/office/drawing/2014/main" id="{841D51FF-2740-FA3F-E8FC-9F5AFD18C011}"/>
                      </a:ext>
                    </a:extLst>
                  </p:cNvPr>
                  <p:cNvCxnSpPr>
                    <a:cxnSpLocks/>
                    <a:endCxn id="218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AE10A462-492D-3A5B-8A66-4D8A7C18CC93}"/>
                    </a:ext>
                  </a:extLst>
                </p:cNvPr>
                <p:cNvGrpSpPr/>
                <p:nvPr/>
              </p:nvGrpSpPr>
              <p:grpSpPr>
                <a:xfrm>
                  <a:off x="7538582" y="4915190"/>
                  <a:ext cx="753045" cy="236961"/>
                  <a:chOff x="7737365" y="3034093"/>
                  <a:chExt cx="2057400" cy="304800"/>
                </a:xfrm>
              </p:grpSpPr>
              <p:cxnSp>
                <p:nvCxnSpPr>
                  <p:cNvPr id="183" name="Straight Connector 182">
                    <a:extLst>
                      <a:ext uri="{FF2B5EF4-FFF2-40B4-BE49-F238E27FC236}">
                        <a16:creationId xmlns:a16="http://schemas.microsoft.com/office/drawing/2014/main" id="{D6403BC8-5AD1-C3B7-E01C-9BFD544520ED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84" name="Group 183">
                    <a:extLst>
                      <a:ext uri="{FF2B5EF4-FFF2-40B4-BE49-F238E27FC236}">
                        <a16:creationId xmlns:a16="http://schemas.microsoft.com/office/drawing/2014/main" id="{9BCB894D-C8BB-0CD3-72FF-1084633CBBB9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186" name="Group 185">
                      <a:extLst>
                        <a:ext uri="{FF2B5EF4-FFF2-40B4-BE49-F238E27FC236}">
                          <a16:creationId xmlns:a16="http://schemas.microsoft.com/office/drawing/2014/main" id="{ED12B29A-2B73-84E5-A2F4-7AF24F7D83A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05" name="Arc 204">
                        <a:extLst>
                          <a:ext uri="{FF2B5EF4-FFF2-40B4-BE49-F238E27FC236}">
                            <a16:creationId xmlns:a16="http://schemas.microsoft.com/office/drawing/2014/main" id="{46869515-B0B6-67F3-2498-C222E30B1E9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06" name="Arc 205">
                        <a:extLst>
                          <a:ext uri="{FF2B5EF4-FFF2-40B4-BE49-F238E27FC236}">
                            <a16:creationId xmlns:a16="http://schemas.microsoft.com/office/drawing/2014/main" id="{27432B99-ED34-50DB-32BB-51597CCD3256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87" name="Group 186">
                      <a:extLst>
                        <a:ext uri="{FF2B5EF4-FFF2-40B4-BE49-F238E27FC236}">
                          <a16:creationId xmlns:a16="http://schemas.microsoft.com/office/drawing/2014/main" id="{F66B27D1-88E0-D6A1-20F3-948E8A0AFFC5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203" name="Arc 202">
                        <a:extLst>
                          <a:ext uri="{FF2B5EF4-FFF2-40B4-BE49-F238E27FC236}">
                            <a16:creationId xmlns:a16="http://schemas.microsoft.com/office/drawing/2014/main" id="{B5628242-F91D-195C-38B5-A73F9A65BE11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04" name="Arc 203">
                        <a:extLst>
                          <a:ext uri="{FF2B5EF4-FFF2-40B4-BE49-F238E27FC236}">
                            <a16:creationId xmlns:a16="http://schemas.microsoft.com/office/drawing/2014/main" id="{7007E8EC-335A-90F6-AB17-59ECE3C53FB7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88" name="Group 187">
                      <a:extLst>
                        <a:ext uri="{FF2B5EF4-FFF2-40B4-BE49-F238E27FC236}">
                          <a16:creationId xmlns:a16="http://schemas.microsoft.com/office/drawing/2014/main" id="{A5650EAD-C74C-A140-A0D0-B12F3052BCF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201" name="Arc 200">
                        <a:extLst>
                          <a:ext uri="{FF2B5EF4-FFF2-40B4-BE49-F238E27FC236}">
                            <a16:creationId xmlns:a16="http://schemas.microsoft.com/office/drawing/2014/main" id="{80E02BF8-C810-EC85-5666-ABD9D9D8D90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02" name="Arc 201">
                        <a:extLst>
                          <a:ext uri="{FF2B5EF4-FFF2-40B4-BE49-F238E27FC236}">
                            <a16:creationId xmlns:a16="http://schemas.microsoft.com/office/drawing/2014/main" id="{BE8E2901-66B1-A5AA-5981-D490ACF89BD3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89" name="Group 188">
                      <a:extLst>
                        <a:ext uri="{FF2B5EF4-FFF2-40B4-BE49-F238E27FC236}">
                          <a16:creationId xmlns:a16="http://schemas.microsoft.com/office/drawing/2014/main" id="{AF80393B-1F27-C27D-06DF-4FBBD766896D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199" name="Arc 198">
                        <a:extLst>
                          <a:ext uri="{FF2B5EF4-FFF2-40B4-BE49-F238E27FC236}">
                            <a16:creationId xmlns:a16="http://schemas.microsoft.com/office/drawing/2014/main" id="{1A2AFC85-7CE3-B479-3341-B4CF5DE3D86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200" name="Arc 199">
                        <a:extLst>
                          <a:ext uri="{FF2B5EF4-FFF2-40B4-BE49-F238E27FC236}">
                            <a16:creationId xmlns:a16="http://schemas.microsoft.com/office/drawing/2014/main" id="{FC3A1958-1C47-BFC3-53B8-7ECBF4E5145C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90" name="Group 189">
                      <a:extLst>
                        <a:ext uri="{FF2B5EF4-FFF2-40B4-BE49-F238E27FC236}">
                          <a16:creationId xmlns:a16="http://schemas.microsoft.com/office/drawing/2014/main" id="{D339A578-64ED-ED4B-0174-22538BF6CAC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97" name="Arc 196">
                        <a:extLst>
                          <a:ext uri="{FF2B5EF4-FFF2-40B4-BE49-F238E27FC236}">
                            <a16:creationId xmlns:a16="http://schemas.microsoft.com/office/drawing/2014/main" id="{AB90AFF7-AB76-4DAA-7A3D-2BBBBF5733B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98" name="Arc 197">
                        <a:extLst>
                          <a:ext uri="{FF2B5EF4-FFF2-40B4-BE49-F238E27FC236}">
                            <a16:creationId xmlns:a16="http://schemas.microsoft.com/office/drawing/2014/main" id="{73853765-90B2-7F0E-955C-B1C1100AEB7E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91" name="Group 190">
                      <a:extLst>
                        <a:ext uri="{FF2B5EF4-FFF2-40B4-BE49-F238E27FC236}">
                          <a16:creationId xmlns:a16="http://schemas.microsoft.com/office/drawing/2014/main" id="{07B6588E-4811-C70B-4DF3-B80E9FB8B7FA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195" name="Arc 194">
                        <a:extLst>
                          <a:ext uri="{FF2B5EF4-FFF2-40B4-BE49-F238E27FC236}">
                            <a16:creationId xmlns:a16="http://schemas.microsoft.com/office/drawing/2014/main" id="{5E724DFC-8258-350F-4451-E94E909A5E6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96" name="Arc 195">
                        <a:extLst>
                          <a:ext uri="{FF2B5EF4-FFF2-40B4-BE49-F238E27FC236}">
                            <a16:creationId xmlns:a16="http://schemas.microsoft.com/office/drawing/2014/main" id="{35C65764-F218-AA49-CF26-9BD742F24720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92" name="Group 191">
                      <a:extLst>
                        <a:ext uri="{FF2B5EF4-FFF2-40B4-BE49-F238E27FC236}">
                          <a16:creationId xmlns:a16="http://schemas.microsoft.com/office/drawing/2014/main" id="{4D2A57A7-D0AC-4C0A-8CD2-D645826942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93" name="Arc 192">
                        <a:extLst>
                          <a:ext uri="{FF2B5EF4-FFF2-40B4-BE49-F238E27FC236}">
                            <a16:creationId xmlns:a16="http://schemas.microsoft.com/office/drawing/2014/main" id="{A1758F9E-6D07-8A9D-3835-7A72395A8B1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94" name="Arc 193">
                        <a:extLst>
                          <a:ext uri="{FF2B5EF4-FFF2-40B4-BE49-F238E27FC236}">
                            <a16:creationId xmlns:a16="http://schemas.microsoft.com/office/drawing/2014/main" id="{36F9C96B-AD36-B15D-E494-EA6F5D92B193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185" name="Straight Connector 184">
                    <a:extLst>
                      <a:ext uri="{FF2B5EF4-FFF2-40B4-BE49-F238E27FC236}">
                        <a16:creationId xmlns:a16="http://schemas.microsoft.com/office/drawing/2014/main" id="{E118BE15-7376-4510-BDDA-68E8AEE58EA6}"/>
                      </a:ext>
                    </a:extLst>
                  </p:cNvPr>
                  <p:cNvCxnSpPr>
                    <a:cxnSpLocks/>
                    <a:endCxn id="194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0A268CD0-ADDB-972D-BE65-775B8421F0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287716" y="4517176"/>
                  <a:ext cx="7823" cy="99939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DEEA7755-A849-656D-6D0E-79D99CB81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249264" y="4532207"/>
                  <a:ext cx="7823" cy="99939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Oval 125">
                  <a:extLst>
                    <a:ext uri="{FF2B5EF4-FFF2-40B4-BE49-F238E27FC236}">
                      <a16:creationId xmlns:a16="http://schemas.microsoft.com/office/drawing/2014/main" id="{D8648843-FD8C-3369-9D3D-237752716881}"/>
                    </a:ext>
                  </a:extLst>
                </p:cNvPr>
                <p:cNvSpPr/>
                <p:nvPr/>
              </p:nvSpPr>
              <p:spPr>
                <a:xfrm>
                  <a:off x="10660523" y="5121393"/>
                  <a:ext cx="457200" cy="457200"/>
                </a:xfrm>
                <a:prstGeom prst="ellips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AAEB4D7B-4423-0504-13BF-C95CAE340F88}"/>
                    </a:ext>
                  </a:extLst>
                </p:cNvPr>
                <p:cNvSpPr txBox="1"/>
                <p:nvPr/>
              </p:nvSpPr>
              <p:spPr>
                <a:xfrm>
                  <a:off x="10579824" y="4867752"/>
                  <a:ext cx="319318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+</a:t>
                  </a:r>
                </a:p>
              </p:txBody>
            </p:sp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BEBC1057-6D27-05C3-52C3-AEC87062AAC0}"/>
                    </a:ext>
                  </a:extLst>
                </p:cNvPr>
                <p:cNvSpPr txBox="1"/>
                <p:nvPr/>
              </p:nvSpPr>
              <p:spPr>
                <a:xfrm>
                  <a:off x="10579824" y="5360452"/>
                  <a:ext cx="252573" cy="367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_</a:t>
                  </a:r>
                </a:p>
              </p:txBody>
            </p: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3EA81856-A306-91ED-DA61-74834ADB83AF}"/>
                    </a:ext>
                  </a:extLst>
                </p:cNvPr>
                <p:cNvGrpSpPr/>
                <p:nvPr/>
              </p:nvGrpSpPr>
              <p:grpSpPr>
                <a:xfrm>
                  <a:off x="10751853" y="5271708"/>
                  <a:ext cx="276225" cy="195899"/>
                  <a:chOff x="646265" y="3047948"/>
                  <a:chExt cx="1895631" cy="938665"/>
                </a:xfrm>
              </p:grpSpPr>
              <p:grpSp>
                <p:nvGrpSpPr>
                  <p:cNvPr id="177" name="Group 176">
                    <a:extLst>
                      <a:ext uri="{FF2B5EF4-FFF2-40B4-BE49-F238E27FC236}">
                        <a16:creationId xmlns:a16="http://schemas.microsoft.com/office/drawing/2014/main" id="{F9DC6E7A-06E9-1626-415A-CA5AF05649B5}"/>
                      </a:ext>
                    </a:extLst>
                  </p:cNvPr>
                  <p:cNvGrpSpPr/>
                  <p:nvPr/>
                </p:nvGrpSpPr>
                <p:grpSpPr>
                  <a:xfrm>
                    <a:off x="646265" y="3047948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181" name="Arc 180">
                      <a:extLst>
                        <a:ext uri="{FF2B5EF4-FFF2-40B4-BE49-F238E27FC236}">
                          <a16:creationId xmlns:a16="http://schemas.microsoft.com/office/drawing/2014/main" id="{D0ABD548-7D37-4A99-C8C4-F17E535042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82" name="Arc 181">
                      <a:extLst>
                        <a:ext uri="{FF2B5EF4-FFF2-40B4-BE49-F238E27FC236}">
                          <a16:creationId xmlns:a16="http://schemas.microsoft.com/office/drawing/2014/main" id="{405D7B0F-4E58-1197-5707-2E185B9A9602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C1CAADB8-B206-2B86-6004-2176C1908FFF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587961" y="3050220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179" name="Arc 178">
                      <a:extLst>
                        <a:ext uri="{FF2B5EF4-FFF2-40B4-BE49-F238E27FC236}">
                          <a16:creationId xmlns:a16="http://schemas.microsoft.com/office/drawing/2014/main" id="{50745C7A-F556-7A3E-5D4A-68080D6B68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80" name="Arc 179">
                      <a:extLst>
                        <a:ext uri="{FF2B5EF4-FFF2-40B4-BE49-F238E27FC236}">
                          <a16:creationId xmlns:a16="http://schemas.microsoft.com/office/drawing/2014/main" id="{463BD362-B688-4A97-DF1F-2776D16E033E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3F95C9FC-AC31-F167-A75F-53A0E2F61B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267796" y="4714696"/>
                  <a:ext cx="63134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B8E53AA3-C117-AB0C-30E2-940405DBDA29}"/>
                    </a:ext>
                  </a:extLst>
                </p:cNvPr>
                <p:cNvCxnSpPr>
                  <a:cxnSpLocks/>
                  <a:endCxn id="126" idx="0"/>
                </p:cNvCxnSpPr>
                <p:nvPr/>
              </p:nvCxnSpPr>
              <p:spPr>
                <a:xfrm>
                  <a:off x="10889074" y="4714696"/>
                  <a:ext cx="49" cy="40669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40649742-B6E5-3779-A355-6CDC58E5B2C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0889025" y="5609634"/>
                  <a:ext cx="0" cy="22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" name="Isosceles Triangle 132">
                  <a:extLst>
                    <a:ext uri="{FF2B5EF4-FFF2-40B4-BE49-F238E27FC236}">
                      <a16:creationId xmlns:a16="http://schemas.microsoft.com/office/drawing/2014/main" id="{D5C85DF1-9635-838A-F2A0-4B560D221B35}"/>
                    </a:ext>
                  </a:extLst>
                </p:cNvPr>
                <p:cNvSpPr/>
                <p:nvPr/>
              </p:nvSpPr>
              <p:spPr>
                <a:xfrm flipV="1">
                  <a:off x="10832397" y="5817172"/>
                  <a:ext cx="113144" cy="682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4" name="TextBox 133">
                      <a:extLst>
                        <a:ext uri="{FF2B5EF4-FFF2-40B4-BE49-F238E27FC236}">
                          <a16:creationId xmlns:a16="http://schemas.microsoft.com/office/drawing/2014/main" id="{EC404CA2-6793-A0FF-20F2-472EE119F4D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6691457" y="5166698"/>
                      <a:ext cx="710451" cy="36933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E</a:t>
                      </a:r>
                      <a14:m>
                        <m:oMath xmlns:m="http://schemas.openxmlformats.org/officeDocument/2006/math"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∠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𝛿</m:t>
                          </m:r>
                          <m:r>
                            <a:rPr kumimoji="0" lang="en-US" sz="1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° </m:t>
                          </m:r>
                        </m:oMath>
                      </a14:m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</p:txBody>
                </p:sp>
              </mc:Choice>
              <mc:Fallback xmlns="">
                <p:sp>
                  <p:nvSpPr>
                    <p:cNvPr id="130" name="TextBox 129">
                      <a:extLst>
                        <a:ext uri="{FF2B5EF4-FFF2-40B4-BE49-F238E27FC236}">
                          <a16:creationId xmlns:a16="http://schemas.microsoft.com/office/drawing/2014/main" id="{6DB5DD4F-2A12-480C-8B31-267272D77BD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691457" y="5166698"/>
                      <a:ext cx="710451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l="-6838" t="-8197" b="-24590"/>
                      </a:stretch>
                    </a:blipFill>
                    <a:ln>
                      <a:noFill/>
                    </a:ln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D84AF55F-EFD1-7E63-DE3D-ABFBF32E4086}"/>
                    </a:ext>
                  </a:extLst>
                </p:cNvPr>
                <p:cNvSpPr/>
                <p:nvPr/>
              </p:nvSpPr>
              <p:spPr>
                <a:xfrm>
                  <a:off x="7290897" y="5103342"/>
                  <a:ext cx="457200" cy="457200"/>
                </a:xfrm>
                <a:prstGeom prst="ellips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136" name="TextBox 135">
                  <a:extLst>
                    <a:ext uri="{FF2B5EF4-FFF2-40B4-BE49-F238E27FC236}">
                      <a16:creationId xmlns:a16="http://schemas.microsoft.com/office/drawing/2014/main" id="{1B4BCC38-D00F-2269-7380-6957FCBE84B0}"/>
                    </a:ext>
                  </a:extLst>
                </p:cNvPr>
                <p:cNvSpPr txBox="1"/>
                <p:nvPr/>
              </p:nvSpPr>
              <p:spPr>
                <a:xfrm>
                  <a:off x="7183703" y="4881738"/>
                  <a:ext cx="319318" cy="36933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+</a:t>
                  </a:r>
                </a:p>
              </p:txBody>
            </p:sp>
            <p:sp>
              <p:nvSpPr>
                <p:cNvPr id="137" name="TextBox 136">
                  <a:extLst>
                    <a:ext uri="{FF2B5EF4-FFF2-40B4-BE49-F238E27FC236}">
                      <a16:creationId xmlns:a16="http://schemas.microsoft.com/office/drawing/2014/main" id="{2E47410B-30DC-092B-EB16-223C11DFFE0F}"/>
                    </a:ext>
                  </a:extLst>
                </p:cNvPr>
                <p:cNvSpPr txBox="1"/>
                <p:nvPr/>
              </p:nvSpPr>
              <p:spPr>
                <a:xfrm>
                  <a:off x="7199030" y="5312332"/>
                  <a:ext cx="252573" cy="3675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ea typeface="+mn-ea"/>
                      <a:cs typeface="+mn-cs"/>
                    </a:rPr>
                    <a:t>_</a:t>
                  </a:r>
                </a:p>
              </p:txBody>
            </p: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86E0A2A6-7EA6-87B2-804C-7F5EAC3C9F29}"/>
                    </a:ext>
                  </a:extLst>
                </p:cNvPr>
                <p:cNvGrpSpPr/>
                <p:nvPr/>
              </p:nvGrpSpPr>
              <p:grpSpPr>
                <a:xfrm>
                  <a:off x="7382227" y="5253657"/>
                  <a:ext cx="276225" cy="195899"/>
                  <a:chOff x="646265" y="3047948"/>
                  <a:chExt cx="1895631" cy="938665"/>
                </a:xfrm>
              </p:grpSpPr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A55EE18B-CC14-07D8-03E5-9EB5CBB66DAD}"/>
                      </a:ext>
                    </a:extLst>
                  </p:cNvPr>
                  <p:cNvGrpSpPr/>
                  <p:nvPr/>
                </p:nvGrpSpPr>
                <p:grpSpPr>
                  <a:xfrm>
                    <a:off x="646265" y="3047948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175" name="Arc 174">
                      <a:extLst>
                        <a:ext uri="{FF2B5EF4-FFF2-40B4-BE49-F238E27FC236}">
                          <a16:creationId xmlns:a16="http://schemas.microsoft.com/office/drawing/2014/main" id="{FDC306E8-C524-FCC4-832C-12AB43538C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76" name="Arc 175">
                      <a:extLst>
                        <a:ext uri="{FF2B5EF4-FFF2-40B4-BE49-F238E27FC236}">
                          <a16:creationId xmlns:a16="http://schemas.microsoft.com/office/drawing/2014/main" id="{623A67D9-ADE2-BC79-5516-33361947B41C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4C63C5DA-4144-9780-0791-544AF0731B8C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587961" y="3050220"/>
                    <a:ext cx="953935" cy="936393"/>
                    <a:chOff x="646265" y="3047948"/>
                    <a:chExt cx="953935" cy="936393"/>
                  </a:xfrm>
                </p:grpSpPr>
                <p:sp>
                  <p:nvSpPr>
                    <p:cNvPr id="173" name="Arc 172">
                      <a:extLst>
                        <a:ext uri="{FF2B5EF4-FFF2-40B4-BE49-F238E27FC236}">
                          <a16:creationId xmlns:a16="http://schemas.microsoft.com/office/drawing/2014/main" id="{64B78DFD-7798-7B25-8641-A53BE5ABBB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6265" y="3047948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74" name="Arc 173">
                      <a:extLst>
                        <a:ext uri="{FF2B5EF4-FFF2-40B4-BE49-F238E27FC236}">
                          <a16:creationId xmlns:a16="http://schemas.microsoft.com/office/drawing/2014/main" id="{6C2AA126-EA61-922D-DC1F-D60ACB5083E6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650543" y="3048000"/>
                      <a:ext cx="949657" cy="936341"/>
                    </a:xfrm>
                    <a:prstGeom prst="arc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6F14F690-4D5D-366D-C6E9-BA1581E06F89}"/>
                    </a:ext>
                  </a:extLst>
                </p:cNvPr>
                <p:cNvCxnSpPr>
                  <a:cxnSpLocks/>
                  <a:endCxn id="135" idx="0"/>
                </p:cNvCxnSpPr>
                <p:nvPr/>
              </p:nvCxnSpPr>
              <p:spPr>
                <a:xfrm flipH="1">
                  <a:off x="7519497" y="5034367"/>
                  <a:ext cx="10019" cy="6897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B3F82E27-CB64-F875-CB2A-1ADC354355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519399" y="5591583"/>
                  <a:ext cx="0" cy="22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1" name="Isosceles Triangle 140">
                  <a:extLst>
                    <a:ext uri="{FF2B5EF4-FFF2-40B4-BE49-F238E27FC236}">
                      <a16:creationId xmlns:a16="http://schemas.microsoft.com/office/drawing/2014/main" id="{6C849FF6-6AE3-1683-3B7E-48EF73DB9F4E}"/>
                    </a:ext>
                  </a:extLst>
                </p:cNvPr>
                <p:cNvSpPr/>
                <p:nvPr/>
              </p:nvSpPr>
              <p:spPr>
                <a:xfrm flipV="1">
                  <a:off x="7462771" y="5799121"/>
                  <a:ext cx="113144" cy="682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id="{020215E5-1699-1504-D55F-26BE8E440FB1}"/>
                    </a:ext>
                  </a:extLst>
                </p:cNvPr>
                <p:cNvGrpSpPr/>
                <p:nvPr/>
              </p:nvGrpSpPr>
              <p:grpSpPr>
                <a:xfrm>
                  <a:off x="9209493" y="5152453"/>
                  <a:ext cx="1056608" cy="314659"/>
                  <a:chOff x="7737365" y="3034093"/>
                  <a:chExt cx="2057400" cy="304800"/>
                </a:xfrm>
              </p:grpSpPr>
              <p:cxnSp>
                <p:nvCxnSpPr>
                  <p:cNvPr id="147" name="Straight Connector 146">
                    <a:extLst>
                      <a:ext uri="{FF2B5EF4-FFF2-40B4-BE49-F238E27FC236}">
                        <a16:creationId xmlns:a16="http://schemas.microsoft.com/office/drawing/2014/main" id="{574F6910-74E6-617F-CAB4-D664C2B583EF}"/>
                      </a:ext>
                    </a:extLst>
                  </p:cNvPr>
                  <p:cNvCxnSpPr/>
                  <p:nvPr/>
                </p:nvCxnSpPr>
                <p:spPr bwMode="auto">
                  <a:xfrm rot="16200000" flipV="1">
                    <a:off x="8027084" y="2884074"/>
                    <a:ext cx="0" cy="57943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DC81AF3-2102-FC36-0205-69662573752F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8602640" y="2748256"/>
                    <a:ext cx="304800" cy="876473"/>
                    <a:chOff x="4114800" y="1538205"/>
                    <a:chExt cx="1839433" cy="1759661"/>
                  </a:xfrm>
                </p:grpSpPr>
                <p:grpSp>
                  <p:nvGrpSpPr>
                    <p:cNvPr id="150" name="Group 149">
                      <a:extLst>
                        <a:ext uri="{FF2B5EF4-FFF2-40B4-BE49-F238E27FC236}">
                          <a16:creationId xmlns:a16="http://schemas.microsoft.com/office/drawing/2014/main" id="{72242A99-1965-7A06-1759-105C065B330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538205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69" name="Arc 168">
                        <a:extLst>
                          <a:ext uri="{FF2B5EF4-FFF2-40B4-BE49-F238E27FC236}">
                            <a16:creationId xmlns:a16="http://schemas.microsoft.com/office/drawing/2014/main" id="{D378DCA0-89DC-7BAA-7EE1-BE25AD7E72B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70" name="Arc 169">
                        <a:extLst>
                          <a:ext uri="{FF2B5EF4-FFF2-40B4-BE49-F238E27FC236}">
                            <a16:creationId xmlns:a16="http://schemas.microsoft.com/office/drawing/2014/main" id="{1CDDB458-7825-C0C4-8B4A-FF4DEB6259CF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1" name="Group 150">
                      <a:extLst>
                        <a:ext uri="{FF2B5EF4-FFF2-40B4-BE49-F238E27FC236}">
                          <a16:creationId xmlns:a16="http://schemas.microsoft.com/office/drawing/2014/main" id="{28C66E3A-5392-A95D-96A3-62030964BB58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1943042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167" name="Arc 166">
                        <a:extLst>
                          <a:ext uri="{FF2B5EF4-FFF2-40B4-BE49-F238E27FC236}">
                            <a16:creationId xmlns:a16="http://schemas.microsoft.com/office/drawing/2014/main" id="{1B2556DA-62BC-D184-36D1-4B7D2C70DA9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68" name="Arc 167">
                        <a:extLst>
                          <a:ext uri="{FF2B5EF4-FFF2-40B4-BE49-F238E27FC236}">
                            <a16:creationId xmlns:a16="http://schemas.microsoft.com/office/drawing/2014/main" id="{0A09ED98-5C3F-E6D8-B963-FC1900EAC6F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2" name="Group 151">
                      <a:extLst>
                        <a:ext uri="{FF2B5EF4-FFF2-40B4-BE49-F238E27FC236}">
                          <a16:creationId xmlns:a16="http://schemas.microsoft.com/office/drawing/2014/main" id="{15E599FD-FE46-4534-3EE7-BC94CC9BF0F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1940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65" name="Arc 164">
                        <a:extLst>
                          <a:ext uri="{FF2B5EF4-FFF2-40B4-BE49-F238E27FC236}">
                            <a16:creationId xmlns:a16="http://schemas.microsoft.com/office/drawing/2014/main" id="{F63C0236-2781-371F-0F3B-8808394C02A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66" name="Arc 165">
                        <a:extLst>
                          <a:ext uri="{FF2B5EF4-FFF2-40B4-BE49-F238E27FC236}">
                            <a16:creationId xmlns:a16="http://schemas.microsoft.com/office/drawing/2014/main" id="{FB79BE7B-3D2C-DE47-0B96-F5922F659DD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3" name="Group 152">
                      <a:extLst>
                        <a:ext uri="{FF2B5EF4-FFF2-40B4-BE49-F238E27FC236}">
                          <a16:creationId xmlns:a16="http://schemas.microsoft.com/office/drawing/2014/main" id="{67843F86-A9DD-1232-8C7D-7518D9364D23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351567"/>
                      <a:ext cx="1828800" cy="182645"/>
                      <a:chOff x="5105400" y="3358473"/>
                      <a:chExt cx="1752600" cy="971053"/>
                    </a:xfrm>
                  </p:grpSpPr>
                  <p:sp>
                    <p:nvSpPr>
                      <p:cNvPr id="163" name="Arc 162">
                        <a:extLst>
                          <a:ext uri="{FF2B5EF4-FFF2-40B4-BE49-F238E27FC236}">
                            <a16:creationId xmlns:a16="http://schemas.microsoft.com/office/drawing/2014/main" id="{6BE2B697-45F1-17B4-C3FD-AC0D9D2FBC1D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64" name="Arc 163">
                        <a:extLst>
                          <a:ext uri="{FF2B5EF4-FFF2-40B4-BE49-F238E27FC236}">
                            <a16:creationId xmlns:a16="http://schemas.microsoft.com/office/drawing/2014/main" id="{6D8D131A-A73F-C9FD-FD39-BB68DA1B3A41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4" name="Group 153">
                      <a:extLst>
                        <a:ext uri="{FF2B5EF4-FFF2-40B4-BE49-F238E27FC236}">
                          <a16:creationId xmlns:a16="http://schemas.microsoft.com/office/drawing/2014/main" id="{D812C3FC-155C-E0C1-6925-E38F7DDA02E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340934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61" name="Arc 160">
                        <a:extLst>
                          <a:ext uri="{FF2B5EF4-FFF2-40B4-BE49-F238E27FC236}">
                            <a16:creationId xmlns:a16="http://schemas.microsoft.com/office/drawing/2014/main" id="{9E9CEFD1-E6B8-8B05-5FF7-4D9933BCA9B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62" name="Arc 161">
                        <a:extLst>
                          <a:ext uri="{FF2B5EF4-FFF2-40B4-BE49-F238E27FC236}">
                            <a16:creationId xmlns:a16="http://schemas.microsoft.com/office/drawing/2014/main" id="{95AB05AE-FC46-735A-82F6-D874D4534E5D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5" name="Group 154">
                      <a:extLst>
                        <a:ext uri="{FF2B5EF4-FFF2-40B4-BE49-F238E27FC236}">
                          <a16:creationId xmlns:a16="http://schemas.microsoft.com/office/drawing/2014/main" id="{3838CEBF-D8D0-4329-8FD7-DB4BD997279B}"/>
                        </a:ext>
                      </a:extLst>
                    </p:cNvPr>
                    <p:cNvGrpSpPr/>
                    <p:nvPr/>
                  </p:nvGrpSpPr>
                  <p:grpSpPr>
                    <a:xfrm flipH="1">
                      <a:off x="4125433" y="2709532"/>
                      <a:ext cx="1828800" cy="221001"/>
                      <a:chOff x="5105400" y="3358473"/>
                      <a:chExt cx="1752600" cy="971053"/>
                    </a:xfrm>
                  </p:grpSpPr>
                  <p:sp>
                    <p:nvSpPr>
                      <p:cNvPr id="159" name="Arc 158">
                        <a:extLst>
                          <a:ext uri="{FF2B5EF4-FFF2-40B4-BE49-F238E27FC236}">
                            <a16:creationId xmlns:a16="http://schemas.microsoft.com/office/drawing/2014/main" id="{141F19D8-D4FE-E520-11F7-98CFAB13B25A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60" name="Arc 159">
                        <a:extLst>
                          <a:ext uri="{FF2B5EF4-FFF2-40B4-BE49-F238E27FC236}">
                            <a16:creationId xmlns:a16="http://schemas.microsoft.com/office/drawing/2014/main" id="{FFFB729C-B3A8-81A1-5823-911054145944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  <p:grpSp>
                  <p:nvGrpSpPr>
                    <p:cNvPr id="156" name="Group 155">
                      <a:extLst>
                        <a:ext uri="{FF2B5EF4-FFF2-40B4-BE49-F238E27FC236}">
                          <a16:creationId xmlns:a16="http://schemas.microsoft.com/office/drawing/2014/main" id="{37A0F142-D3A2-14FB-E83A-A7B3DDB061E6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114800" y="2702471"/>
                      <a:ext cx="1828800" cy="595395"/>
                      <a:chOff x="5105400" y="3358473"/>
                      <a:chExt cx="1752600" cy="971053"/>
                    </a:xfrm>
                  </p:grpSpPr>
                  <p:sp>
                    <p:nvSpPr>
                      <p:cNvPr id="157" name="Arc 156">
                        <a:extLst>
                          <a:ext uri="{FF2B5EF4-FFF2-40B4-BE49-F238E27FC236}">
                            <a16:creationId xmlns:a16="http://schemas.microsoft.com/office/drawing/2014/main" id="{3FCFFB73-491A-7140-E0F6-4362E49EB75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105400" y="3374645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  <p:sp>
                    <p:nvSpPr>
                      <p:cNvPr id="158" name="Arc 157">
                        <a:extLst>
                          <a:ext uri="{FF2B5EF4-FFF2-40B4-BE49-F238E27FC236}">
                            <a16:creationId xmlns:a16="http://schemas.microsoft.com/office/drawing/2014/main" id="{ECEBA906-A954-7113-CDA3-83DA37E987D5}"/>
                          </a:ext>
                        </a:extLst>
                      </p:cNvPr>
                      <p:cNvSpPr/>
                      <p:nvPr/>
                    </p:nvSpPr>
                    <p:spPr>
                      <a:xfrm flipV="1">
                        <a:off x="5105400" y="3358473"/>
                        <a:ext cx="1752600" cy="954881"/>
                      </a:xfrm>
                      <a:prstGeom prst="arc">
                        <a:avLst/>
                      </a:prstGeom>
                      <a:ln w="28575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Wingdings" pitchFamily="2" charset="2"/>
                          <a:buNone/>
                          <a:tabLst/>
                          <a:defRPr/>
                        </a:pPr>
                        <a:endParaRPr kumimoji="0" lang="en-US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endParaRPr>
                      </a:p>
                    </p:txBody>
                  </p:sp>
                </p:grpSp>
              </p:grpSp>
              <p:cxnSp>
                <p:nvCxnSpPr>
                  <p:cNvPr id="149" name="Straight Connector 148">
                    <a:extLst>
                      <a:ext uri="{FF2B5EF4-FFF2-40B4-BE49-F238E27FC236}">
                        <a16:creationId xmlns:a16="http://schemas.microsoft.com/office/drawing/2014/main" id="{329264BD-C8F4-E32B-373C-E2161A290F8C}"/>
                      </a:ext>
                    </a:extLst>
                  </p:cNvPr>
                  <p:cNvCxnSpPr>
                    <a:cxnSpLocks/>
                    <a:endCxn id="158" idx="0"/>
                  </p:cNvCxnSpPr>
                  <p:nvPr/>
                </p:nvCxnSpPr>
                <p:spPr>
                  <a:xfrm flipH="1">
                    <a:off x="9188338" y="3187373"/>
                    <a:ext cx="606427" cy="0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F9D3400D-CB87-26EB-384F-10C8B385F4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240944" y="5066404"/>
                  <a:ext cx="1242" cy="559599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89C63D93-608B-3541-ED00-40CC59F3F0A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099360" y="5505352"/>
                  <a:ext cx="0" cy="2226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5" name="Isosceles Triangle 144">
                  <a:extLst>
                    <a:ext uri="{FF2B5EF4-FFF2-40B4-BE49-F238E27FC236}">
                      <a16:creationId xmlns:a16="http://schemas.microsoft.com/office/drawing/2014/main" id="{CE0208E5-C04A-9CC3-815B-282A0FB3AAF6}"/>
                    </a:ext>
                  </a:extLst>
                </p:cNvPr>
                <p:cNvSpPr/>
                <p:nvPr/>
              </p:nvSpPr>
              <p:spPr>
                <a:xfrm flipV="1">
                  <a:off x="9056378" y="5720934"/>
                  <a:ext cx="113144" cy="682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B2DFDA21-E357-41CB-0F00-A8C5E456C7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103635" y="5496082"/>
                  <a:ext cx="137840" cy="720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9F976D63-3BE9-DAE4-DE95-EBB729D04661}"/>
                    </a:ext>
                  </a:extLst>
                </p:cNvPr>
                <p:cNvSpPr txBox="1"/>
                <p:nvPr/>
              </p:nvSpPr>
              <p:spPr>
                <a:xfrm>
                  <a:off x="9535990" y="3653601"/>
                  <a:ext cx="1707006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:r>
                    <a:rPr kumimoji="0" 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Initial conditions: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𝛿</m:t>
                        </m:r>
                        <m:d>
                          <m:dPr>
                            <m:ctrlP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0</m:t>
                            </m:r>
                          </m:e>
                        </m:d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=0.0997</m:t>
                        </m:r>
                      </m:oMath>
                    </m:oMathPara>
                  </a14:m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Wingdings" pitchFamily="2" charset="2"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𝜔</m:t>
                        </m:r>
                        <m:d>
                          <m:dPr>
                            <m:ctrlP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dPr>
                          <m:e>
                            <m: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0</m:t>
                            </m:r>
                          </m:e>
                        </m:d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=0</m:t>
                        </m:r>
                      </m:oMath>
                    </m:oMathPara>
                  </a14:m>
                  <a:endPara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mc:Choice>
          <mc:Fallback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9F976D63-3BE9-DAE4-DE95-EBB729D046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35990" y="3653601"/>
                  <a:ext cx="1707006" cy="830997"/>
                </a:xfrm>
                <a:prstGeom prst="rect">
                  <a:avLst/>
                </a:prstGeom>
                <a:blipFill>
                  <a:blip r:embed="rId12"/>
                  <a:stretch>
                    <a:fillRect l="-1786" t="-21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81451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CB8628-E507-4611-AA26-7DB86ABEC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Handout from Last Class – Solution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846A78A9-F027-4644-AA1B-4268CEDEB5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7427725"/>
                  </p:ext>
                </p:extLst>
              </p:nvPr>
            </p:nvGraphicFramePr>
            <p:xfrm>
              <a:off x="457200" y="1447800"/>
              <a:ext cx="5029200" cy="2687511"/>
            </p:xfrm>
            <a:graphic>
              <a:graphicData uri="http://schemas.openxmlformats.org/drawingml/2006/table">
                <a:tbl>
                  <a:tblPr firstRow="1">
                    <a:tableStyleId>{5940675A-B579-460E-94D1-54222C63F5DA}</a:tableStyleId>
                  </a:tblPr>
                  <a:tblGrid>
                    <a:gridCol w="1005840">
                      <a:extLst>
                        <a:ext uri="{9D8B030D-6E8A-4147-A177-3AD203B41FA5}">
                          <a16:colId xmlns:a16="http://schemas.microsoft.com/office/drawing/2014/main" val="1754621364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960265046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1384786042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2457075224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2334101048"/>
                        </a:ext>
                      </a:extLst>
                    </a:gridCol>
                  </a:tblGrid>
                  <a:tr h="190500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1400" u="none" strike="noStrike">
                              <a:effectLst/>
                            </a:rPr>
                            <a:t>t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u="none" strike="noStrike" dirty="0" smtClean="0">
                                    <a:effectLst/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en-US" sz="1400" b="0" i="1" u="none" strike="noStrike" dirty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400" b="0" i="1" u="none" strike="noStrike" dirty="0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𝛿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̇"/>
                                    <m:ctrlP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400" b="0" i="1" u="none" strike="noStrike" smtClean="0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588874699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23.32872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82835579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0.233287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0.233287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23.32872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06243112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0.102033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0.466574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0.466574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22.99362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087597451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0.106699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0.696511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0.696511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22.32367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971787954"/>
                      </a:ext>
                    </a:extLst>
                  </a:tr>
                  <a:tr h="16383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0.113664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0.919747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0.919747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21.32418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278643666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0.122861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1.132989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1.132989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20.00557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236992047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0.134191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1.333045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1.333045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18.38331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377435394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0.147522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1.516878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1.516878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16.4778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317647185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0.16269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1.681656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1.681656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14.31411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361169724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0.179507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1.824797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1.824797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11.92169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847098988"/>
                      </a:ext>
                    </a:extLst>
                  </a:tr>
                  <a:tr h="190500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0.197755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1.944014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1.944014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 dirty="0">
                              <a:effectLst/>
                            </a:rPr>
                            <a:t>9.333903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67133026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846A78A9-F027-4644-AA1B-4268CEDEB5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27427725"/>
                  </p:ext>
                </p:extLst>
              </p:nvPr>
            </p:nvGraphicFramePr>
            <p:xfrm>
              <a:off x="457200" y="1447800"/>
              <a:ext cx="5029200" cy="2687511"/>
            </p:xfrm>
            <a:graphic>
              <a:graphicData uri="http://schemas.openxmlformats.org/drawingml/2006/table">
                <a:tbl>
                  <a:tblPr firstRow="1">
                    <a:tableStyleId>{5940675A-B579-460E-94D1-54222C63F5DA}</a:tableStyleId>
                  </a:tblPr>
                  <a:tblGrid>
                    <a:gridCol w="1005840">
                      <a:extLst>
                        <a:ext uri="{9D8B030D-6E8A-4147-A177-3AD203B41FA5}">
                          <a16:colId xmlns:a16="http://schemas.microsoft.com/office/drawing/2014/main" val="1754621364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960265046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1384786042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2457075224"/>
                        </a:ext>
                      </a:extLst>
                    </a:gridCol>
                    <a:gridCol w="1005840">
                      <a:extLst>
                        <a:ext uri="{9D8B030D-6E8A-4147-A177-3AD203B41FA5}">
                          <a16:colId xmlns:a16="http://schemas.microsoft.com/office/drawing/2014/main" val="2334101048"/>
                        </a:ext>
                      </a:extLst>
                    </a:gridCol>
                  </a:tblGrid>
                  <a:tr h="235776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1400" u="none" strike="noStrike">
                              <a:effectLst/>
                            </a:rPr>
                            <a:t>t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>
                          <a:blip r:embed="rId2"/>
                          <a:stretch>
                            <a:fillRect l="-101212" t="-15385" r="-301818" b="-10743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>
                          <a:blip r:embed="rId2"/>
                          <a:stretch>
                            <a:fillRect l="-201212" t="-15385" r="-201818" b="-10743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>
                          <a:blip r:embed="rId2"/>
                          <a:stretch>
                            <a:fillRect l="-301212" t="-15385" r="-101818" b="-10743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b">
                        <a:blipFill>
                          <a:blip r:embed="rId2"/>
                          <a:stretch>
                            <a:fillRect l="-401212" t="-15385" r="-1818" b="-10743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8874699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23.32872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828355791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0.233287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0.233287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23.32872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4062431121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0.102033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0.466574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0.466574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22.99362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087597451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0.03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0.106699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0.696511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0.696511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22.32367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2971787954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0.113664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0.919747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0.919747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21.32418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278643666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0.122861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1.132989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1.132989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20.00557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236992047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0.134191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1.333045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1.333045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18.38331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377435394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0.147522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1.516878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1.516878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16.4778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317647185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0.16269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1.681656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1.681656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14.31411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1361169724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0.09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0.179507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1.824797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1.824797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11.92169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847098988"/>
                      </a:ext>
                    </a:extLst>
                  </a:tr>
                  <a:tr h="222885"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0.197755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1.944014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>
                              <a:effectLst/>
                            </a:rPr>
                            <a:t>1.944014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tc>
                      <a:txBody>
                        <a:bodyPr/>
                        <a:lstStyle/>
                        <a:p>
                          <a:pPr algn="r" fontAlgn="b"/>
                          <a:r>
                            <a:rPr lang="en-US" sz="1400" u="none" strike="noStrike" dirty="0">
                              <a:effectLst/>
                            </a:rPr>
                            <a:t>9.333903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b"/>
                    </a:tc>
                    <a:extLst>
                      <a:ext uri="{0D108BD9-81ED-4DB2-BD59-A6C34878D82A}">
                        <a16:rowId xmlns:a16="http://schemas.microsoft.com/office/drawing/2014/main" val="367133026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44424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C85-0086-5B5E-7DD1-6A8273E0F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E440995-15CF-69F1-09CA-BC24D0A6578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sz="2000" dirty="0"/>
                  <a:t>Keep working through handout, including practice problems:</a:t>
                </a:r>
              </a:p>
              <a:p>
                <a:endParaRPr lang="en-US" sz="2000" dirty="0"/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More practice for Euler’s method: calculate the first three time steps of each initial value problem.</a:t>
                </a: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1.    </a:t>
                </a:r>
                <a14:m>
                  <m:oMath xmlns:m="http://schemas.openxmlformats.org/officeDocument/2006/math">
                    <m:r>
                      <a:rPr lang="en-US" sz="200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3</m:t>
                    </m:r>
                    <m:acc>
                      <m:accPr>
                        <m:chr m:val="̇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acc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2</m:t>
                    </m:r>
                    <m:sSup>
                      <m:sSup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2.    </a:t>
                </a:r>
                <a14:m>
                  <m:oMath xmlns:m="http://schemas.openxmlformats.org/officeDocument/2006/math">
                    <m:acc>
                      <m:accPr>
                        <m:chr m:val="̇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acc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=−5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+3</m:t>
                    </m:r>
                    <m:r>
                      <a:rPr lang="en-US" sz="2000" b="0" i="0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           </m:t>
                    </m:r>
                    <m:acc>
                      <m:accPr>
                        <m:chr m:val="̇"/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acc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000" b="0" i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     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𝑥</m:t>
                    </m:r>
                    <m:d>
                      <m:d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𝑦</m:t>
                    </m:r>
                    <m:d>
                      <m:dPr>
                        <m:ctrlP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sz="20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0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Use the swing equation from before:</a:t>
                </a: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60 Hz generator is supplying 150 MW and 0 </a:t>
                </a:r>
                <a:r>
                  <a:rPr lang="en-US" sz="2000" dirty="0" err="1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Mvar</a:t>
                </a: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to an infinite bus (with 1.0 per-unit) through two parallel transmission lines. The per-unit transient reactance for the machine is j0.01, and its inertia constant is 4 seconds. Each transmission line has a per-unit impedance (with 100 MVA base) of j0.06. A fault occurs at time = 0 one-third of the way down one of the lines, closer to the generator than the infinite bus.</a:t>
                </a: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0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20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E440995-15CF-69F1-09CA-BC24D0A657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616" t="-588" r="-1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873712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ustom 5">
      <a:dk1>
        <a:srgbClr val="000000"/>
      </a:dk1>
      <a:lt1>
        <a:srgbClr val="FFFFFF"/>
      </a:lt1>
      <a:dk2>
        <a:srgbClr val="500000"/>
      </a:dk2>
      <a:lt2>
        <a:srgbClr val="D1C394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500000"/>
      </a:hlink>
      <a:folHlink>
        <a:srgbClr val="5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solidFill>
          <a:srgbClr val="D6D2C4"/>
        </a:solidFill>
      </a:spPr>
      <a:bodyPr wrap="none" rtlCol="0">
        <a:spAutoFit/>
      </a:bodyPr>
      <a:lstStyle>
        <a:defPPr algn="l">
          <a:defRPr sz="1600" dirty="0" smtClean="0">
            <a:latin typeface="+mj-lt"/>
          </a:defRPr>
        </a:defPPr>
      </a:lstStyle>
    </a:tx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rchfield_Tamu.potx" id="{FF312D84-3120-46E1-8944-536EBF99E2D5}" vid="{7ACEDEEC-4EFC-4B6A-8B59-1EF3036F70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Birchfield_Tamu</Template>
  <TotalTime>1472</TotalTime>
  <Words>1140</Words>
  <Application>Microsoft Office PowerPoint</Application>
  <PresentationFormat>Widescreen</PresentationFormat>
  <Paragraphs>174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Helvetica</vt:lpstr>
      <vt:lpstr>Times New Roman</vt:lpstr>
      <vt:lpstr>Wingdings</vt:lpstr>
      <vt:lpstr>Capsules</vt:lpstr>
      <vt:lpstr>ECEN 460, Spring 2026 Power System Operation and Control</vt:lpstr>
      <vt:lpstr>The Generator Dynamic Equations We Will Use</vt:lpstr>
      <vt:lpstr>Handout Example</vt:lpstr>
      <vt:lpstr>A 60 Hz generator is supplying 200 MW and 0 Mvar to an infinite bus (with 1.0 per-unit) through two parallel transmission lines. Each transmission line has a per-unit impedance (with 100 MVA base) of j0.04. The per-unit transient reactance for the machine is j0.03, and its inertia constant is 10 seconds. A fault occurs at time = 0 halfway down one of the lines.</vt:lpstr>
      <vt:lpstr>Euler’s method  x(t+Δt)=x(t)+Δt⋅f(x) Where f(x)=x ̇</vt:lpstr>
      <vt:lpstr>Blank for scratch work</vt:lpstr>
      <vt:lpstr>HW Solution</vt:lpstr>
      <vt:lpstr>Handout from Last Class – Solution 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ECEN 616, Fall 2022 Methods of Electric Power System Analysis</dc:title>
  <dc:creator>Birchfield, Adam Barlow</dc:creator>
  <cp:lastModifiedBy>Birchfield, Adam Barlow</cp:lastModifiedBy>
  <cp:revision>85</cp:revision>
  <cp:lastPrinted>2026-02-16T17:13:19Z</cp:lastPrinted>
  <dcterms:created xsi:type="dcterms:W3CDTF">2022-08-23T14:02:40Z</dcterms:created>
  <dcterms:modified xsi:type="dcterms:W3CDTF">2026-03-31T17:47:26Z</dcterms:modified>
</cp:coreProperties>
</file>