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9"/>
  </p:notesMasterIdLst>
  <p:handoutMasterIdLst>
    <p:handoutMasterId r:id="rId30"/>
  </p:handoutMasterIdLst>
  <p:sldIdLst>
    <p:sldId id="356" r:id="rId2"/>
    <p:sldId id="357" r:id="rId3"/>
    <p:sldId id="501" r:id="rId4"/>
    <p:sldId id="366" r:id="rId5"/>
    <p:sldId id="369" r:id="rId6"/>
    <p:sldId id="367" r:id="rId7"/>
    <p:sldId id="368" r:id="rId8"/>
    <p:sldId id="370" r:id="rId9"/>
    <p:sldId id="371" r:id="rId10"/>
    <p:sldId id="372" r:id="rId11"/>
    <p:sldId id="404" r:id="rId12"/>
    <p:sldId id="1166" r:id="rId13"/>
    <p:sldId id="1230" r:id="rId14"/>
    <p:sldId id="1231" r:id="rId15"/>
    <p:sldId id="1232" r:id="rId16"/>
    <p:sldId id="1233" r:id="rId17"/>
    <p:sldId id="1234" r:id="rId18"/>
    <p:sldId id="1235" r:id="rId19"/>
    <p:sldId id="1236" r:id="rId20"/>
    <p:sldId id="1237" r:id="rId21"/>
    <p:sldId id="497" r:id="rId22"/>
    <p:sldId id="1170" r:id="rId23"/>
    <p:sldId id="1242" r:id="rId24"/>
    <p:sldId id="406" r:id="rId25"/>
    <p:sldId id="407" r:id="rId26"/>
    <p:sldId id="402" r:id="rId27"/>
    <p:sldId id="403" r:id="rId28"/>
  </p:sldIdLst>
  <p:sldSz cx="12192000" cy="6858000"/>
  <p:notesSz cx="7023100" cy="93091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ED0000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47" autoAdjust="0"/>
  </p:normalViewPr>
  <p:slideViewPr>
    <p:cSldViewPr>
      <p:cViewPr varScale="1">
        <p:scale>
          <a:sx n="103" d="100"/>
          <a:sy n="103" d="100"/>
        </p:scale>
        <p:origin x="77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339" y="0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173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339" y="8843173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769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2" y="4421588"/>
            <a:ext cx="5619736" cy="4188622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769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4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2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2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2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  <p:sldLayoutId id="2147483736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2026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19: Power System Markets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LMP Energy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an LMP energy market the generation is paid the LMP at the bus, and the loads pay the LMP at the bus</a:t>
            </a:r>
          </a:p>
          <a:p>
            <a:pPr lvl="1"/>
            <a:r>
              <a:rPr lang="en-US" dirty="0"/>
              <a:t>This is done in both the day ahead market and in the real-time market (which makes up the differences between actual and the day ahead)</a:t>
            </a:r>
          </a:p>
          <a:p>
            <a:r>
              <a:rPr lang="en-US" dirty="0"/>
              <a:t>The generator surplus (profit) is the difference between the LMP and the actual cost of generation</a:t>
            </a:r>
          </a:p>
          <a:p>
            <a:r>
              <a:rPr lang="en-US" dirty="0"/>
              <a:t>Generators that offer too high are not selected to run, and hence make no profit</a:t>
            </a:r>
          </a:p>
          <a:p>
            <a:r>
              <a:rPr lang="en-US" dirty="0"/>
              <a:t>A key decision for the generation owners is what values to offer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0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Generation in ERCOT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Challenges: 1) intermittent, 2) wind and load patterns, 3) forecasting wind, 4) transmission system limitations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6219334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</a:rPr>
              <a:t>Source: www.ercot.com/content/wcm/training_courses/55/wind_operations_41111.pdf</a:t>
            </a:r>
          </a:p>
        </p:txBody>
      </p:sp>
      <p:pic>
        <p:nvPicPr>
          <p:cNvPr id="18434" name="Picture 2" descr="Wind generation pattern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2514600"/>
            <a:ext cx="10896600" cy="336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78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537CE-189B-3A91-9AB3-A21D6837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Offers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48E6-F320-0D83-7F97-DD89C921DE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Generator offers are given in piecewise linear curves; that is, a fixed $/MWh for so much power for a time period</a:t>
            </a:r>
          </a:p>
          <a:p>
            <a:r>
              <a:rPr lang="en-US" dirty="0"/>
              <a:t>In the absence of constraints (congestion) the ISO would just select the lowest offers to meet the anticipated load</a:t>
            </a:r>
          </a:p>
          <a:p>
            <a:r>
              <a:rPr lang="en-US" dirty="0"/>
              <a:t>Actual dispatch is determined using an SCOPF </a:t>
            </a:r>
          </a:p>
          <a:p>
            <a:endParaRPr lang="en-US" dirty="0"/>
          </a:p>
        </p:txBody>
      </p:sp>
      <p:pic>
        <p:nvPicPr>
          <p:cNvPr id="4" name="Picture 2" descr="Generator offer example">
            <a:extLst>
              <a:ext uri="{FF2B5EF4-FFF2-40B4-BE49-F238E27FC236}">
                <a16:creationId xmlns:a16="http://schemas.microsoft.com/office/drawing/2014/main" id="{B2889648-198F-3304-2FDA-8BCCEB6F5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" y="3870823"/>
            <a:ext cx="5161433" cy="24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Generator offer example">
            <a:extLst>
              <a:ext uri="{FF2B5EF4-FFF2-40B4-BE49-F238E27FC236}">
                <a16:creationId xmlns:a16="http://schemas.microsoft.com/office/drawing/2014/main" id="{1647CE06-A606-6857-D696-77698102E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3870823"/>
            <a:ext cx="4394897" cy="24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00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Generators with high fixed costs and low operating costs (e.g., wind, solar, nuclear) benefit from running many hours</a:t>
            </a:r>
          </a:p>
          <a:p>
            <a:pPr lvl="1"/>
            <a:r>
              <a:rPr lang="en-US" dirty="0"/>
              <a:t>Usually they should submit offers close to their marginal costs</a:t>
            </a:r>
          </a:p>
          <a:p>
            <a:pPr lvl="1"/>
            <a:r>
              <a:rPr lang="en-US" dirty="0"/>
              <a:t>Wind (and some others) receive a production tax credit (PTC) for their first ten years of operation</a:t>
            </a:r>
          </a:p>
          <a:p>
            <a:pPr lvl="1"/>
            <a:r>
              <a:rPr lang="en-US" dirty="0"/>
              <a:t>Generators with low fixed costs and high operating cost can do fine operating fewer hours (at higher prices)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2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Trading Electricity Using Auctions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In its simplest form, an auction is a mechanism of allocating scarce goods based upon competition</a:t>
            </a:r>
          </a:p>
          <a:p>
            <a:pPr lvl="1"/>
            <a:r>
              <a:rPr lang="en-US" altLang="en-US" dirty="0"/>
              <a:t>a seller wishes to obtain as much money as possible, and a buyer wants to pay as little as necessary. </a:t>
            </a:r>
          </a:p>
          <a:p>
            <a:r>
              <a:rPr lang="en-US" altLang="en-US" dirty="0"/>
              <a:t>An auction is usually considered efficient if resources accrue to those who value them most highly</a:t>
            </a:r>
          </a:p>
          <a:p>
            <a:r>
              <a:rPr lang="en-US" altLang="en-US" dirty="0"/>
              <a:t>Auctions can be either one-sided with a single monopolist seller/buyer or a double auction with multiple parties in each category</a:t>
            </a:r>
          </a:p>
          <a:p>
            <a:pPr lvl="1"/>
            <a:r>
              <a:rPr lang="en-US" altLang="en-US" dirty="0"/>
              <a:t>bid to buy, offer to sell</a:t>
            </a:r>
          </a:p>
          <a:p>
            <a:r>
              <a:rPr lang="en-US" altLang="en-US" dirty="0"/>
              <a:t>Most people’s experience is with one-side auctions with one seller and multiple buyers</a:t>
            </a:r>
          </a:p>
          <a:p>
            <a:pPr lvl="1"/>
            <a:endParaRPr lang="en-US" alt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0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Auctions,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Electricity markets can be one-sided, with the ISO functioning as a monopolist buyer, while multiple generating companies make offers to sell their generation, or two-sided with load participation</a:t>
            </a:r>
          </a:p>
          <a:p>
            <a:r>
              <a:rPr lang="en-US" altLang="en-US" dirty="0"/>
              <a:t>Auctions provide mechanisms for participants to reveal their true costs while satisfying their desires to buy low and/or sell high.  </a:t>
            </a:r>
          </a:p>
          <a:p>
            <a:r>
              <a:rPr lang="en-US" altLang="en-US" dirty="0"/>
              <a:t>Auctions differ on the price participants receive and the information they see along the 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22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Single-Sided Auctions with Multiple Buyers, One Seller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09600" indent="-609600"/>
            <a:r>
              <a:rPr lang="en-US" altLang="en-US" dirty="0"/>
              <a:t>Simultaneous auctions</a:t>
            </a:r>
          </a:p>
          <a:p>
            <a:pPr marL="990600" lvl="1" indent="-533400"/>
            <a:r>
              <a:rPr lang="en-US" altLang="en-US" dirty="0"/>
              <a:t>English (ascending price to buy)</a:t>
            </a:r>
          </a:p>
          <a:p>
            <a:pPr marL="990600" lvl="1" indent="-533400"/>
            <a:r>
              <a:rPr lang="en-US" altLang="en-US" dirty="0"/>
              <a:t>Dutch (descending price to buy)</a:t>
            </a:r>
          </a:p>
          <a:p>
            <a:pPr marL="609600" indent="-609600"/>
            <a:r>
              <a:rPr lang="en-US" altLang="en-US" dirty="0"/>
              <a:t>Sealed-bid auctions (all participants submit offers simultaneously)</a:t>
            </a:r>
          </a:p>
          <a:p>
            <a:pPr marL="990600" lvl="1" indent="-533400"/>
            <a:r>
              <a:rPr lang="en-US" altLang="en-US" dirty="0"/>
              <a:t>First price sealed bid (pay highest price if one, discriminatory prices if multiple)</a:t>
            </a:r>
          </a:p>
          <a:p>
            <a:pPr marL="990600" lvl="1" indent="-533400"/>
            <a:r>
              <a:rPr lang="en-US" altLang="en-US" dirty="0" err="1"/>
              <a:t>Vickrey</a:t>
            </a:r>
            <a:r>
              <a:rPr lang="en-US" altLang="en-US" dirty="0"/>
              <a:t> (uniform second price) (pay the second highest price if one, all pay highest losing price if many); this approach gives people incentive to bid their true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57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Uniform Price Auctions: Multiple Sellers, One Buyer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Uniform price auctions are sealed offer auctions in which sellers make simultaneous decisions (done when submitting offers).  </a:t>
            </a:r>
          </a:p>
          <a:p>
            <a:r>
              <a:rPr lang="en-US" altLang="en-US" dirty="0"/>
              <a:t>Generators are paid the last accepted offer </a:t>
            </a:r>
          </a:p>
          <a:p>
            <a:r>
              <a:rPr lang="en-US" altLang="en-US" dirty="0"/>
              <a:t>Provides incentive to offer at marginal cost since higher values cause offers to be rejected</a:t>
            </a:r>
          </a:p>
          <a:p>
            <a:pPr lvl="1"/>
            <a:r>
              <a:rPr lang="en-US" altLang="en-US" dirty="0"/>
              <a:t>reigning price should match marginal cost</a:t>
            </a:r>
          </a:p>
          <a:p>
            <a:r>
              <a:rPr lang="en-US" altLang="en-US" dirty="0"/>
              <a:t>Price caps are needed to prevent prices from rising up to infinity during shortages</a:t>
            </a:r>
          </a:p>
          <a:p>
            <a:r>
              <a:rPr lang="en-US" altLang="en-US" dirty="0"/>
              <a:t>Some generators offering above their marginal costs are needed to cover their fixed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Offer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Below example shows 3 generator case, in which the bus 2 generator can vary its offer to maximize profit</a:t>
            </a:r>
          </a:p>
        </p:txBody>
      </p:sp>
      <p:pic>
        <p:nvPicPr>
          <p:cNvPr id="5122" name="Picture 2" descr="Three-bus offer exam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8000" r="2428" b="22001"/>
          <a:stretch/>
        </p:blipFill>
        <p:spPr bwMode="auto">
          <a:xfrm>
            <a:off x="467359" y="2397760"/>
            <a:ext cx="9003937" cy="331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71296" y="2057400"/>
            <a:ext cx="2362200" cy="3416320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  <a:latin typeface="+mj-lt"/>
              </a:rPr>
              <a:t>Note, this example makes the unrealistic assumption that the other generators do not vary their offers in response</a:t>
            </a:r>
          </a:p>
        </p:txBody>
      </p:sp>
    </p:spTree>
    <p:extLst>
      <p:ext uri="{BB962C8B-B14F-4D97-AF65-F5344CB8AC3E}">
        <p14:creationId xmlns:p14="http://schemas.microsoft.com/office/powerpoint/2010/main" val="94172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Market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One issue is whether a particular group of generators has market power</a:t>
            </a:r>
          </a:p>
          <a:p>
            <a:r>
              <a:rPr lang="en-US" dirty="0"/>
              <a:t>Market power is the antithesis of competition</a:t>
            </a:r>
          </a:p>
          <a:p>
            <a:pPr marL="971550" lvl="2" indent="-457200">
              <a:buSzPct val="100000"/>
            </a:pPr>
            <a:r>
              <a:rPr lang="en-US" altLang="en-US" dirty="0"/>
              <a:t>It is the ability of a particular group of sellers to maintain prices above competitive levels, usually by withholding supply</a:t>
            </a:r>
          </a:p>
          <a:p>
            <a:pPr marL="4572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The extreme case is a single supplier of a product (i.e., a monopoly)</a:t>
            </a:r>
          </a:p>
          <a:p>
            <a:pPr marL="4572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In the short run what a monopolistic producer can charge depends upon the price elasticity of the demand</a:t>
            </a:r>
          </a:p>
          <a:p>
            <a:pPr marL="4572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Sometimes market power can result in decreased prices in the long-term by quickening the entry of new players or new innovation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1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ED4F-86A6-2833-EDBD-BAF70D52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24CB5-9D95-5A6D-44F4-80E42CD449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 2 is Thursday, April 2</a:t>
            </a:r>
            <a:r>
              <a:rPr lang="en-US" baseline="30000" dirty="0"/>
              <a:t>nd</a:t>
            </a:r>
            <a:r>
              <a:rPr lang="en-US" dirty="0"/>
              <a:t> in class</a:t>
            </a:r>
          </a:p>
          <a:p>
            <a:pPr lvl="1"/>
            <a:r>
              <a:rPr lang="en-US" dirty="0"/>
              <a:t>Two note sheets, handwritten, 8.5”x11” front and back</a:t>
            </a:r>
          </a:p>
        </p:txBody>
      </p:sp>
    </p:spTree>
    <p:extLst>
      <p:ext uri="{BB962C8B-B14F-4D97-AF65-F5344CB8AC3E}">
        <p14:creationId xmlns:p14="http://schemas.microsoft.com/office/powerpoint/2010/main" val="4055583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Market Power and Scarcity 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 generator owner exercises market power when it is unwilling to make energy available at a price that is equal to that unit’s variable cost of production, even thought there is currently unloaded generation capacity (i.e., there is no scarcity).</a:t>
            </a:r>
          </a:p>
          <a:p>
            <a:r>
              <a:rPr lang="en-US" altLang="en-US" dirty="0"/>
              <a:t>Scarcity rents occur when the level of electric demand is such that there is little, if any, unused capacity</a:t>
            </a:r>
          </a:p>
          <a:p>
            <a:r>
              <a:rPr lang="en-US" altLang="en-US" dirty="0"/>
              <a:t>Scarcity rents are used to recover fixed costs</a:t>
            </a:r>
          </a:p>
          <a:p>
            <a:r>
              <a:rPr lang="en-US" altLang="en-US" dirty="0"/>
              <a:t>No market power is required to earn scarcity rents</a:t>
            </a:r>
          </a:p>
          <a:p>
            <a:pPr lvl="1"/>
            <a:r>
              <a:rPr lang="en-US" altLang="en-US" dirty="0"/>
              <a:t>a corn farmer earns scarcity rents when the price of corn exceeds the marginal cost of supply</a:t>
            </a:r>
          </a:p>
          <a:p>
            <a:r>
              <a:rPr lang="en-US" altLang="en-US" dirty="0"/>
              <a:t>High prices do not necessarily indicate market power; there may just be a scarcity</a:t>
            </a:r>
          </a:p>
        </p:txBody>
      </p:sp>
    </p:spTree>
    <p:extLst>
      <p:ext uri="{BB962C8B-B14F-4D97-AF65-F5344CB8AC3E}">
        <p14:creationId xmlns:p14="http://schemas.microsoft.com/office/powerpoint/2010/main" val="2705465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1998 Heat Storm: Two Constraints Caused a Price Spike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14400" y="5352871"/>
            <a:ext cx="10058400" cy="707886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Contoured areas could NOT sell into Midwest because of constraints on a line in Northern Wisconsin and on a transformer in Ohio</a:t>
            </a:r>
          </a:p>
        </p:txBody>
      </p:sp>
      <p:pic>
        <p:nvPicPr>
          <p:cNvPr id="5" name="Picture 8" descr="1998 heat storm pric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6"/>
          <a:stretch>
            <a:fillRect/>
          </a:stretch>
        </p:blipFill>
        <p:spPr bwMode="auto">
          <a:xfrm>
            <a:off x="762000" y="1371600"/>
            <a:ext cx="7315200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96346" y="1854218"/>
            <a:ext cx="3162254" cy="1015663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Price of electricity</a:t>
            </a:r>
            <a:b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in Central Illinois went</a:t>
            </a:r>
            <a:b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to $7500 per MWh!</a:t>
            </a:r>
          </a:p>
        </p:txBody>
      </p:sp>
    </p:spTree>
    <p:extLst>
      <p:ext uri="{BB962C8B-B14F-4D97-AF65-F5344CB8AC3E}">
        <p14:creationId xmlns:p14="http://schemas.microsoft.com/office/powerpoint/2010/main" val="2959665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F960-D869-E398-0325-C2610093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37 Bus Profit Maximization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38540-BCD0-1663-190D-6E7728CE48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try maximizing profits, open the previous lab case and change the cost multiplier for one or more generators</a:t>
            </a:r>
          </a:p>
        </p:txBody>
      </p:sp>
      <p:pic>
        <p:nvPicPr>
          <p:cNvPr id="7" name="Picture 6" descr="37-bus profit maximization example">
            <a:extLst>
              <a:ext uri="{FF2B5EF4-FFF2-40B4-BE49-F238E27FC236}">
                <a16:creationId xmlns:a16="http://schemas.microsoft.com/office/drawing/2014/main" id="{51FC2323-68B5-5CBF-AC9F-1E2971D6E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09800"/>
            <a:ext cx="9445560" cy="45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20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7376-7CAB-761E-2196-33D1CBE0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Generator Supply Curves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A23CA6-27AF-2F29-75F6-F663C93B19C2}"/>
              </a:ext>
            </a:extLst>
          </p:cNvPr>
          <p:cNvSpPr txBox="1"/>
          <p:nvPr/>
        </p:nvSpPr>
        <p:spPr bwMode="auto">
          <a:xfrm>
            <a:off x="609600" y="6324600"/>
            <a:ext cx="6353021" cy="338554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Image source: State of the Market Report for PJM, November 2024 </a:t>
            </a:r>
          </a:p>
        </p:txBody>
      </p:sp>
      <p:pic>
        <p:nvPicPr>
          <p:cNvPr id="6" name="Picture 5" descr="Generator supply curve 1">
            <a:extLst>
              <a:ext uri="{FF2B5EF4-FFF2-40B4-BE49-F238E27FC236}">
                <a16:creationId xmlns:a16="http://schemas.microsoft.com/office/drawing/2014/main" id="{A4C4BACB-BB31-850D-470D-C26AC8520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52" y="1295399"/>
            <a:ext cx="5753948" cy="4727567"/>
          </a:xfrm>
          <a:prstGeom prst="rect">
            <a:avLst/>
          </a:prstGeom>
        </p:spPr>
      </p:pic>
      <p:pic>
        <p:nvPicPr>
          <p:cNvPr id="8" name="Picture 7" descr="Generator supply curve 2">
            <a:extLst>
              <a:ext uri="{FF2B5EF4-FFF2-40B4-BE49-F238E27FC236}">
                <a16:creationId xmlns:a16="http://schemas.microsoft.com/office/drawing/2014/main" id="{D9881A46-894B-3AF5-1158-E105E2BB2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335564"/>
            <a:ext cx="6104326" cy="464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1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Congestion Revenue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Congestion revenue rights (CRRs) are financial instruments that result in a charge or payment to the owner when the ERCOT transmission system is congested in the day ahead market</a:t>
            </a:r>
          </a:p>
          <a:p>
            <a:r>
              <a:rPr lang="en-US" dirty="0"/>
              <a:t>They are tradable financial instruments for hedging of transmission congestion charges </a:t>
            </a:r>
          </a:p>
          <a:p>
            <a:r>
              <a:rPr lang="en-US" dirty="0"/>
              <a:t>There is a payment to the owner (or perhaps payment from the owner) when there are LMP cost differences</a:t>
            </a:r>
          </a:p>
          <a:p>
            <a:pPr lvl="1"/>
            <a:r>
              <a:rPr lang="en-US" dirty="0"/>
              <a:t>Options (only payments), Obligations (payments or charges)</a:t>
            </a:r>
          </a:p>
          <a:p>
            <a:r>
              <a:rPr lang="en-US" dirty="0"/>
              <a:t>Can be acquired by CRR auction, bilateral trades or allocation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6124545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Source: www.ercot.com/mktinfo/crr</a:t>
            </a:r>
          </a:p>
        </p:txBody>
      </p:sp>
    </p:spTree>
    <p:extLst>
      <p:ext uri="{BB962C8B-B14F-4D97-AF65-F5344CB8AC3E}">
        <p14:creationId xmlns:p14="http://schemas.microsoft.com/office/powerpoint/2010/main" val="1337005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Congestion Revenue Rights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Prior to auction ERCOT determines its system capacity</a:t>
            </a:r>
          </a:p>
          <a:p>
            <a:pPr lvl="1"/>
            <a:r>
              <a:rPr lang="en-US" dirty="0"/>
              <a:t>Set on a monthly basis</a:t>
            </a:r>
          </a:p>
          <a:p>
            <a:pPr lvl="1"/>
            <a:r>
              <a:rPr lang="en-US" dirty="0"/>
              <a:t>Modified based on pre-assigned CRRs (e.g., long-term supply)</a:t>
            </a:r>
          </a:p>
          <a:p>
            <a:r>
              <a:rPr lang="en-US" dirty="0"/>
              <a:t>They use a dc power flow model in the analysis</a:t>
            </a:r>
          </a:p>
          <a:p>
            <a:r>
              <a:rPr lang="en-US" dirty="0"/>
              <a:t>Auctioned or allocated in one month strips in time-of-use blocks (off-peak, peak weekday, peak weekend)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6290846"/>
            <a:ext cx="815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Source: www.ercot.com/content/wcm/training_courses/109553/CRR_2017_May.pdf</a:t>
            </a:r>
          </a:p>
        </p:txBody>
      </p:sp>
      <p:pic>
        <p:nvPicPr>
          <p:cNvPr id="16386" name="Picture 2" descr="Congestion revenue rights ma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4200" y="4267200"/>
            <a:ext cx="55959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526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Nodal Market Overview</a:t>
            </a:r>
          </a:p>
        </p:txBody>
      </p:sp>
      <p:pic>
        <p:nvPicPr>
          <p:cNvPr id="4" name="Picture 3" descr="ERCOT Overview markets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0287000" cy="552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44346" y="4724400"/>
            <a:ext cx="182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Image source: ERCOT market education, transmission 101</a:t>
            </a:r>
          </a:p>
        </p:txBody>
      </p:sp>
    </p:spTree>
    <p:extLst>
      <p:ext uri="{BB962C8B-B14F-4D97-AF65-F5344CB8AC3E}">
        <p14:creationId xmlns:p14="http://schemas.microsoft.com/office/powerpoint/2010/main" val="1534951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Market Relationships</a:t>
            </a:r>
          </a:p>
        </p:txBody>
      </p:sp>
      <p:pic>
        <p:nvPicPr>
          <p:cNvPr id="6" name="Picture 5" descr="ERCOT Overview market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001000" cy="546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72400" y="1752600"/>
            <a:ext cx="2084225" cy="230832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LSE is load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serving entity;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QSE is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qualified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scheduling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entity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9677400" y="4724400"/>
            <a:ext cx="21797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Image source: ERCOT market education, transmission 101</a:t>
            </a:r>
          </a:p>
        </p:txBody>
      </p:sp>
    </p:spTree>
    <p:extLst>
      <p:ext uri="{BB962C8B-B14F-4D97-AF65-F5344CB8AC3E}">
        <p14:creationId xmlns:p14="http://schemas.microsoft.com/office/powerpoint/2010/main" val="71937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3D90-5C99-4C9E-B51D-85B80F1B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EB285-3C9D-4505-A712-9B3A34E841E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239000" cy="5181600"/>
              </a:xfrm>
            </p:spPr>
            <p:txBody>
              <a:bodyPr/>
              <a:lstStyle/>
              <a:p>
                <a:r>
                  <a:rPr lang="en-US" sz="2000" b="1" dirty="0"/>
                  <a:t>Economic Dispatch (ED)</a:t>
                </a:r>
                <a:r>
                  <a:rPr lang="en-US" sz="2000" dirty="0"/>
                  <a:t>: Determines the generator dispatch that minimizes the total system operating cost, subject to generation = load + losses</a:t>
                </a:r>
              </a:p>
              <a:p>
                <a:r>
                  <a:rPr lang="en-US" sz="2000" b="1" dirty="0"/>
                  <a:t>Optimal Power Flow (OPF)</a:t>
                </a:r>
                <a:r>
                  <a:rPr lang="en-US" sz="2000" dirty="0"/>
                  <a:t>: Minimize system operating cost, subject to multiple constraints including power balance equations, line and transformer flow limits, voltage limits, generator limits</a:t>
                </a:r>
              </a:p>
              <a:p>
                <a:r>
                  <a:rPr lang="en-US" sz="2000" b="1" dirty="0"/>
                  <a:t>Security Constrained Optimal Power Flow (SCOPF)</a:t>
                </a:r>
                <a:r>
                  <a:rPr lang="en-US" sz="2000" dirty="0"/>
                  <a:t>: Same as the OPF but also includes constraints that do not allow line limit or voltage violations in contingency conditions</a:t>
                </a:r>
              </a:p>
              <a:p>
                <a:r>
                  <a:rPr lang="en-US" sz="2000" b="1" dirty="0"/>
                  <a:t>System Lambda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000" b="1" dirty="0"/>
                  <a:t>): </a:t>
                </a:r>
                <a:r>
                  <a:rPr lang="en-US" sz="2000" dirty="0"/>
                  <a:t>In ED, the marginal cost of electricity for the system</a:t>
                </a:r>
                <a:endParaRPr lang="en-US" sz="2000" b="1" dirty="0"/>
              </a:p>
              <a:p>
                <a:r>
                  <a:rPr lang="en-US" sz="2000" b="1" dirty="0"/>
                  <a:t>Locational Marginal Prices (LMPs)</a:t>
                </a:r>
                <a:r>
                  <a:rPr lang="en-US" sz="2000" dirty="0"/>
                  <a:t>: In OPF or SCOPF, the marginal cost of electricity for a single location, such as a bus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EB285-3C9D-4505-A712-9B3A34E841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239000" cy="5181600"/>
              </a:xfrm>
              <a:blipFill>
                <a:blip r:embed="rId2"/>
                <a:stretch>
                  <a:fillRect l="-758" t="-588" r="-1601" b="-2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LMP example">
            <a:extLst>
              <a:ext uri="{FF2B5EF4-FFF2-40B4-BE49-F238E27FC236}">
                <a16:creationId xmlns:a16="http://schemas.microsoft.com/office/drawing/2014/main" id="{D8B2F47C-8806-4AB8-8542-7001035B4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524000"/>
            <a:ext cx="4524449" cy="4119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5D8CB0-A33F-40F8-9305-763995D84E50}"/>
              </a:ext>
            </a:extLst>
          </p:cNvPr>
          <p:cNvSpPr txBox="1"/>
          <p:nvPr/>
        </p:nvSpPr>
        <p:spPr>
          <a:xfrm>
            <a:off x="7848600" y="5715000"/>
            <a:ext cx="29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An LMP map from ERCOT</a:t>
            </a:r>
          </a:p>
        </p:txBody>
      </p:sp>
    </p:spTree>
    <p:extLst>
      <p:ext uri="{BB962C8B-B14F-4D97-AF65-F5344CB8AC3E}">
        <p14:creationId xmlns:p14="http://schemas.microsoft.com/office/powerpoint/2010/main" val="366553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Versus Centralized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8610600" cy="5181600"/>
          </a:xfrm>
        </p:spPr>
        <p:txBody>
          <a:bodyPr/>
          <a:lstStyle/>
          <a:p>
            <a:r>
              <a:rPr lang="en-US" sz="1800" dirty="0"/>
              <a:t>For decades electric utilities operated as vertical monopolies, with their rates set by state regulators. Utilities had an obligation to serve and customers had no choice.</a:t>
            </a:r>
          </a:p>
          <a:p>
            <a:r>
              <a:rPr lang="en-US" sz="1800" dirty="0"/>
              <a:t>Major change in US occurred in 1992 with the National Energy Policy Act that mandated utilities provide “nondiscriminatory” access to the high voltage grid</a:t>
            </a:r>
          </a:p>
          <a:p>
            <a:pPr lvl="1"/>
            <a:r>
              <a:rPr lang="en-US" sz="1400" dirty="0"/>
              <a:t>Goal was to setup true competition in generation</a:t>
            </a:r>
          </a:p>
          <a:p>
            <a:r>
              <a:rPr lang="en-US" sz="1800" dirty="0"/>
              <a:t>With the vertically integrated utility, a small number of entities (typically utilities) did most of the planning </a:t>
            </a:r>
          </a:p>
          <a:p>
            <a:pPr lvl="1"/>
            <a:r>
              <a:rPr lang="en-US" sz="1600" dirty="0"/>
              <a:t>For example, which new generators and lines to build</a:t>
            </a:r>
          </a:p>
          <a:p>
            <a:pPr lvl="1"/>
            <a:r>
              <a:rPr lang="en-US" sz="1600" dirty="0"/>
              <a:t>Planning was coordinated and governed by regulators</a:t>
            </a:r>
          </a:p>
          <a:p>
            <a:pPr lvl="1"/>
            <a:r>
              <a:rPr lang="en-US" sz="1600" dirty="0"/>
              <a:t>Regulators needed to know the utilities actual costs so they could provide them with a fixed rate of return</a:t>
            </a:r>
          </a:p>
          <a:p>
            <a:r>
              <a:rPr lang="en-US" sz="1800" dirty="0"/>
              <a:t>With markets the larger number of participants often make individual decisions in reaction to prices</a:t>
            </a:r>
          </a:p>
          <a:p>
            <a:pPr lvl="1"/>
            <a:r>
              <a:rPr lang="en-US" sz="1600" dirty="0"/>
              <a:t>For example, whether to build new generation</a:t>
            </a:r>
          </a:p>
          <a:p>
            <a:pPr lvl="1"/>
            <a:r>
              <a:rPr lang="en-US" sz="1600" dirty="0"/>
              <a:t>Generator owners in general to not need to reveal their true costs; rather they make offers into the market</a:t>
            </a:r>
          </a:p>
          <a:p>
            <a:endParaRPr lang="en-US" sz="1800" dirty="0"/>
          </a:p>
        </p:txBody>
      </p:sp>
      <p:pic>
        <p:nvPicPr>
          <p:cNvPr id="1026" name="Picture 2" descr="Vertical integra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133600"/>
            <a:ext cx="25304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06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715000" cy="5181600"/>
          </a:xfrm>
        </p:spPr>
        <p:txBody>
          <a:bodyPr/>
          <a:lstStyle/>
          <a:p>
            <a:r>
              <a:rPr lang="en-US" dirty="0"/>
              <a:t>Starting in about 1995 electricity markets gradually started to develop, both in the US and elsewhere </a:t>
            </a:r>
          </a:p>
          <a:p>
            <a:r>
              <a:rPr lang="en-US" dirty="0"/>
              <a:t>In North America more than 60% of the load is supplied</a:t>
            </a:r>
            <a:br>
              <a:rPr lang="en-US" dirty="0"/>
            </a:br>
            <a:r>
              <a:rPr lang="en-US" dirty="0"/>
              <a:t>via wholesale electricity markets</a:t>
            </a:r>
          </a:p>
          <a:p>
            <a:r>
              <a:rPr lang="en-US" dirty="0"/>
              <a:t>Markets differ but they all have certain common features</a:t>
            </a:r>
            <a:br>
              <a:rPr lang="en-US" dirty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400" y="6324601"/>
            <a:ext cx="60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Image: https://isorto.org/#about-section</a:t>
            </a:r>
          </a:p>
        </p:txBody>
      </p:sp>
      <p:pic>
        <p:nvPicPr>
          <p:cNvPr id="5" name="Picture 4" descr="Map of marke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9200"/>
            <a:ext cx="5929303" cy="542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6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Design and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needs to be considered in designing an electricity market?</a:t>
            </a:r>
          </a:p>
          <a:p>
            <a:pPr lvl="1"/>
            <a:r>
              <a:rPr lang="en-US" dirty="0"/>
              <a:t>How often do participants put in offers or bids to buy or sell electricity?</a:t>
            </a:r>
          </a:p>
          <a:p>
            <a:pPr lvl="1"/>
            <a:r>
              <a:rPr lang="en-US" dirty="0"/>
              <a:t>What happens when actual demand doesn't match forecast?</a:t>
            </a:r>
          </a:p>
          <a:p>
            <a:pPr lvl="1"/>
            <a:r>
              <a:rPr lang="en-US" dirty="0"/>
              <a:t>What about non-dispatchable generation like wind?</a:t>
            </a:r>
          </a:p>
          <a:p>
            <a:pPr lvl="1"/>
            <a:r>
              <a:rPr lang="en-US" dirty="0"/>
              <a:t>Who's going to pay for transmission construction?</a:t>
            </a:r>
          </a:p>
          <a:p>
            <a:pPr lvl="1"/>
            <a:r>
              <a:rPr lang="en-US" dirty="0"/>
              <a:t>Some generators are expensive to turn on and off and take a while to ramp their generation.</a:t>
            </a:r>
          </a:p>
          <a:p>
            <a:pPr lvl="1"/>
            <a:r>
              <a:rPr lang="en-US" dirty="0"/>
              <a:t>Some generators support the grid with reactive power, transient inertia, or reserves, even though they are more expensive.</a:t>
            </a:r>
          </a:p>
          <a:p>
            <a:pPr lvl="1"/>
            <a:r>
              <a:rPr lang="en-US" dirty="0"/>
              <a:t>What if participants attempt to manipulate the market?</a:t>
            </a:r>
          </a:p>
        </p:txBody>
      </p:sp>
    </p:spTree>
    <p:extLst>
      <p:ext uri="{BB962C8B-B14F-4D97-AF65-F5344CB8AC3E}">
        <p14:creationId xmlns:p14="http://schemas.microsoft.com/office/powerpoint/2010/main" val="3953826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629400" cy="5181600"/>
          </a:xfrm>
        </p:spPr>
        <p:txBody>
          <a:bodyPr/>
          <a:lstStyle/>
          <a:p>
            <a:r>
              <a:rPr lang="en-US" sz="2400" dirty="0"/>
              <a:t>Goal is to maximize the economic surplus (or total welfare), which is the sum of the consumer surplus and the producer surplus (i.e., their profit)</a:t>
            </a:r>
          </a:p>
          <a:p>
            <a:r>
              <a:rPr lang="en-US" sz="2400" dirty="0"/>
              <a:t>Generation owners have to decide their offer prices</a:t>
            </a:r>
          </a:p>
          <a:p>
            <a:r>
              <a:rPr lang="en-US" sz="2400" dirty="0"/>
              <a:t>If their price is too high, they are not selected to generate</a:t>
            </a:r>
          </a:p>
          <a:p>
            <a:r>
              <a:rPr lang="en-US" sz="2400" dirty="0"/>
              <a:t>At the wholesale level, the consumers often just see a price, though there can be price responsive load bids</a:t>
            </a:r>
          </a:p>
          <a:p>
            <a:endParaRPr lang="en-US" sz="2400" dirty="0"/>
          </a:p>
        </p:txBody>
      </p:sp>
      <p:pic>
        <p:nvPicPr>
          <p:cNvPr id="3076" name="Picture 4" descr="Supply-demand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6324600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Image Source: en.wikipedia.org/wiki/</a:t>
            </a:r>
            <a:r>
              <a:rPr lang="en-US" sz="1600" dirty="0" err="1">
                <a:latin typeface="+mj-lt"/>
              </a:rPr>
              <a:t>Economic_surplus</a:t>
            </a:r>
            <a:r>
              <a:rPr lang="en-US" sz="1600" dirty="0">
                <a:latin typeface="+mj-lt"/>
              </a:rPr>
              <a:t>#/media/File:Economic-surpluses.svg</a:t>
            </a:r>
          </a:p>
        </p:txBody>
      </p:sp>
    </p:spTree>
    <p:extLst>
      <p:ext uri="{BB962C8B-B14F-4D97-AF65-F5344CB8AC3E}">
        <p14:creationId xmlns:p14="http://schemas.microsoft.com/office/powerpoint/2010/main" val="313371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Common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Day ahead market – this is needed because time is required to make decisions about committing generators</a:t>
            </a:r>
          </a:p>
          <a:p>
            <a:pPr lvl="1"/>
            <a:r>
              <a:rPr lang="en-US" dirty="0"/>
              <a:t>Generation owners submit offers for how much generation they can supply and at what price; accepted offers are binding</a:t>
            </a:r>
          </a:p>
          <a:p>
            <a:r>
              <a:rPr lang="en-US" dirty="0"/>
              <a:t>Real-time energy market – needed because day ahead forecasts are never perfect, and unexpected events can occur</a:t>
            </a:r>
          </a:p>
          <a:p>
            <a:r>
              <a:rPr lang="en-US" dirty="0"/>
              <a:t>Co-optimization with other “ancillary services” such as reserves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60960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The source for much of this material “Analytic Research Foundations for the Next-Generation Electric Grid” (Chapter 2), The National Academies Press, 2016 (free download available) </a:t>
            </a:r>
          </a:p>
        </p:txBody>
      </p:sp>
    </p:spTree>
    <p:extLst>
      <p:ext uri="{BB962C8B-B14F-4D97-AF65-F5344CB8AC3E}">
        <p14:creationId xmlns:p14="http://schemas.microsoft.com/office/powerpoint/2010/main" val="154276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Common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Pricing is done using locational marginal prices, determined by an SCOPF</a:t>
            </a:r>
          </a:p>
          <a:p>
            <a:pPr lvl="1"/>
            <a:r>
              <a:rPr lang="en-US" dirty="0"/>
              <a:t>Most markets include a marginal losses component</a:t>
            </a:r>
          </a:p>
          <a:p>
            <a:r>
              <a:rPr lang="en-US" dirty="0"/>
              <a:t>LMP markets are designed to send transparent price signal so people can make short and long-term decisions</a:t>
            </a:r>
          </a:p>
          <a:p>
            <a:pPr lvl="1"/>
            <a:r>
              <a:rPr lang="en-US" dirty="0"/>
              <a:t>Generators are free to offer their electricity at whatever price they desire; they do not have to reveal their “true” costs</a:t>
            </a:r>
          </a:p>
          <a:p>
            <a:pPr lvl="1"/>
            <a:r>
              <a:rPr lang="en-US" dirty="0"/>
              <a:t>Most of the times markets work as planned, and prices are competitive</a:t>
            </a:r>
          </a:p>
          <a:p>
            <a:pPr lvl="1"/>
            <a:r>
              <a:rPr lang="en-US" dirty="0"/>
              <a:t>During times of shortages (scarcity) there are limits on LMPs; ERCOT’s is $9000/MWh</a:t>
            </a:r>
          </a:p>
          <a:p>
            <a:pPr lvl="1"/>
            <a:r>
              <a:rPr lang="en-US" dirty="0"/>
              <a:t>Markets are run by independent system operators (ISOs)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67694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1455</TotalTime>
  <Words>2031</Words>
  <Application>Microsoft Office PowerPoint</Application>
  <PresentationFormat>Widescreen</PresentationFormat>
  <Paragraphs>154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ECEN 460, Spring 2026 Power System Operation and Control</vt:lpstr>
      <vt:lpstr>Announcements</vt:lpstr>
      <vt:lpstr>Key Terms</vt:lpstr>
      <vt:lpstr>Electricity Markets Versus Centralized Planning</vt:lpstr>
      <vt:lpstr>Electricity Markets Today</vt:lpstr>
      <vt:lpstr>Market Design and Structure</vt:lpstr>
      <vt:lpstr>Overall Goal</vt:lpstr>
      <vt:lpstr>Electricity Markets Common Features</vt:lpstr>
      <vt:lpstr>Electricity Markets Common Features </vt:lpstr>
      <vt:lpstr>LMP Energy Markets</vt:lpstr>
      <vt:lpstr>Wind Generation in ERCOT</vt:lpstr>
      <vt:lpstr>Generator Offers</vt:lpstr>
      <vt:lpstr>General Guidelines</vt:lpstr>
      <vt:lpstr>Trading Electricity Using Auctions</vt:lpstr>
      <vt:lpstr>Auctions, cont.</vt:lpstr>
      <vt:lpstr>Types of Single-Sided Auctions with Multiple Buyers, One Seller</vt:lpstr>
      <vt:lpstr>Uniform Price Auctions: Multiple Sellers, One Buyer</vt:lpstr>
      <vt:lpstr>What to Offer Example</vt:lpstr>
      <vt:lpstr>Horizontal Market Power</vt:lpstr>
      <vt:lpstr>Market Power and Scarcity Rents</vt:lpstr>
      <vt:lpstr>June 1998 Heat Storm: Two Constraints Caused a Price Spike</vt:lpstr>
      <vt:lpstr>37 Bus Profit Maximization Example</vt:lpstr>
      <vt:lpstr>Example Generator Supply Curves</vt:lpstr>
      <vt:lpstr>ERCOT Congestion Revenue Rights</vt:lpstr>
      <vt:lpstr>ERCOT Congestion Revenue Rights </vt:lpstr>
      <vt:lpstr>ERCOT Nodal Market Overview</vt:lpstr>
      <vt:lpstr>ERCOT Market Relationships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79</cp:revision>
  <cp:lastPrinted>2026-02-16T17:13:19Z</cp:lastPrinted>
  <dcterms:created xsi:type="dcterms:W3CDTF">2022-08-23T14:02:40Z</dcterms:created>
  <dcterms:modified xsi:type="dcterms:W3CDTF">2026-03-23T13:10:18Z</dcterms:modified>
</cp:coreProperties>
</file>