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2" r:id="rId1"/>
  </p:sldMasterIdLst>
  <p:notesMasterIdLst>
    <p:notesMasterId r:id="rId14"/>
  </p:notesMasterIdLst>
  <p:handoutMasterIdLst>
    <p:handoutMasterId r:id="rId15"/>
  </p:handoutMasterIdLst>
  <p:sldIdLst>
    <p:sldId id="356" r:id="rId2"/>
    <p:sldId id="357" r:id="rId3"/>
    <p:sldId id="1128" r:id="rId4"/>
    <p:sldId id="472" r:id="rId5"/>
    <p:sldId id="473" r:id="rId6"/>
    <p:sldId id="1129" r:id="rId7"/>
    <p:sldId id="1130" r:id="rId8"/>
    <p:sldId id="611" r:id="rId9"/>
    <p:sldId id="612" r:id="rId10"/>
    <p:sldId id="613" r:id="rId11"/>
    <p:sldId id="617" r:id="rId12"/>
    <p:sldId id="618" r:id="rId13"/>
  </p:sldIdLst>
  <p:sldSz cx="12192000" cy="6858000"/>
  <p:notesSz cx="7023100" cy="93091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tx1"/>
      </a:buClr>
      <a:buSzPct val="100000"/>
      <a:buFont typeface="Wingdings" pitchFamily="2" charset="2"/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0000"/>
    <a:srgbClr val="D6D2C4"/>
    <a:srgbClr val="500000"/>
    <a:srgbClr val="FFFFFF"/>
    <a:srgbClr val="FF33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247" autoAdjust="0"/>
  </p:normalViewPr>
  <p:slideViewPr>
    <p:cSldViewPr>
      <p:cViewPr varScale="1">
        <p:scale>
          <a:sx n="103" d="100"/>
          <a:sy n="103" d="100"/>
        </p:scale>
        <p:origin x="774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3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810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43762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339" y="0"/>
            <a:ext cx="3043761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43173"/>
            <a:ext cx="3043762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339" y="8843173"/>
            <a:ext cx="3043761" cy="46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pPr>
              <a:defRPr/>
            </a:pPr>
            <a:fld id="{3B7227E4-51F8-45C2-83C1-D251491FB8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397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7769" y="0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C5774C-03E1-499A-B4E4-895282C04360}" type="datetimeFigureOut">
              <a:rPr lang="en-US"/>
              <a:pPr>
                <a:defRPr/>
              </a:pPr>
              <a:t>3/7/2026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698500"/>
            <a:ext cx="62039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15" tIns="46657" rIns="93315" bIns="4665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82" y="4421588"/>
            <a:ext cx="5619736" cy="4188622"/>
          </a:xfrm>
          <a:prstGeom prst="rect">
            <a:avLst/>
          </a:prstGeom>
        </p:spPr>
        <p:txBody>
          <a:bodyPr vert="horz" lIns="93315" tIns="46657" rIns="93315" bIns="4665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1599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7769" y="8841599"/>
            <a:ext cx="3043762" cy="465927"/>
          </a:xfrm>
          <a:prstGeom prst="rect">
            <a:avLst/>
          </a:prstGeom>
        </p:spPr>
        <p:txBody>
          <a:bodyPr vert="horz" wrap="square" lIns="93315" tIns="46657" rIns="93315" bIns="4665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9181FC-D85A-4591-8BD1-5E6A6B174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6096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409575" y="698500"/>
            <a:ext cx="6203950" cy="349091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35743" indent="-282978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31913" indent="-226383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584678" indent="-226383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37443" indent="-226383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490208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42974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395739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48504" indent="-226383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100000"/>
              <a:buFont typeface="Wingdings" pitchFamily="2" charset="2"/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FA44757-FF1F-42D8-B2CA-5FE2A078B1AB}" type="slidenum">
              <a:rPr lang="en-US" altLang="en-US" sz="1200"/>
              <a:pPr eaLnBrk="1" hangingPunct="1"/>
              <a:t>1</a:t>
            </a:fld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818213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ine 4103"/>
          <p:cNvSpPr>
            <a:spLocks noChangeShapeType="1"/>
          </p:cNvSpPr>
          <p:nvPr userDrawn="1"/>
        </p:nvSpPr>
        <p:spPr bwMode="auto">
          <a:xfrm>
            <a:off x="0" y="3048000"/>
            <a:ext cx="11988800" cy="0"/>
          </a:xfrm>
          <a:prstGeom prst="line">
            <a:avLst/>
          </a:prstGeom>
          <a:noFill/>
          <a:ln w="76200">
            <a:solidFill>
              <a:srgbClr val="5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800" dirty="0"/>
          </a:p>
        </p:txBody>
      </p:sp>
      <p:sp>
        <p:nvSpPr>
          <p:cNvPr id="10" name="Rectangle 4098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228600"/>
            <a:ext cx="10363200" cy="1447800"/>
          </a:xfrm>
        </p:spPr>
        <p:txBody>
          <a:bodyPr/>
          <a:lstStyle>
            <a:lvl1pPr algn="ctr">
              <a:defRPr sz="36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409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30400" y="3124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Picture 2" descr="http://brandguide.tamu.edu/downloads/logos/TAM-PrimaryMarkA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91" t="21962" r="8891" b="23556"/>
          <a:stretch/>
        </p:blipFill>
        <p:spPr bwMode="auto">
          <a:xfrm>
            <a:off x="228600" y="5181600"/>
            <a:ext cx="5029200" cy="1415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07DB9B4-20CC-4130-B727-EDCD861C3936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914400" y="1828800"/>
            <a:ext cx="10363200" cy="914400"/>
          </a:xfrm>
        </p:spPr>
        <p:txBody>
          <a:bodyPr anchor="ctr"/>
          <a:lstStyle>
            <a:lvl1pPr marL="0" indent="0" algn="ctr">
              <a:buNone/>
              <a:defRPr sz="3200" b="1"/>
            </a:lvl1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16950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3F77-D290-4901-85A8-48741AAFA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108966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4020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3F77-D290-4901-85A8-48741AAFA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60198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475B3ED-EA8C-4A1D-8437-A6EA5B2929C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324600" y="1295400"/>
            <a:ext cx="48006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97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984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42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0896600" cy="1066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AF3F77-D290-4901-85A8-48741AAFA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28600" y="1295400"/>
            <a:ext cx="10896600" cy="5181600"/>
          </a:xfrm>
        </p:spPr>
        <p:txBody>
          <a:bodyPr/>
          <a:lstStyle>
            <a:lvl5pPr marL="2057400" indent="-2286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726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11049000" cy="1066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280160"/>
            <a:ext cx="11734800" cy="5196840"/>
          </a:xfrm>
        </p:spPr>
        <p:txBody>
          <a:bodyPr/>
          <a:lstStyle>
            <a:lvl1pPr marL="457200" indent="-457200">
              <a:buSzPct val="100000"/>
              <a:buFont typeface="Arial" panose="020B0604020202020204" pitchFamily="34" charset="0"/>
              <a:buChar char="•"/>
              <a:defRPr/>
            </a:lvl1pPr>
            <a:lvl3pPr marL="1257300" indent="-342900">
              <a:buSzPct val="90000"/>
              <a:buFont typeface="Arial" panose="020B0604020202020204" pitchFamily="34" charset="0"/>
              <a:buChar char="•"/>
              <a:defRPr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11190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5" name="Rectangle 15"/>
          <p:cNvSpPr>
            <a:spLocks noChangeArrowheads="1"/>
          </p:cNvSpPr>
          <p:nvPr userDrawn="1"/>
        </p:nvSpPr>
        <p:spPr bwMode="auto">
          <a:xfrm>
            <a:off x="304801" y="6629401"/>
            <a:ext cx="11578167" cy="9525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tint val="25098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90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endParaRPr lang="en-US" sz="2400">
              <a:latin typeface="Helvetica" charset="0"/>
            </a:endParaRPr>
          </a:p>
        </p:txBody>
      </p:sp>
      <p:sp>
        <p:nvSpPr>
          <p:cNvPr id="11" name="Line 8"/>
          <p:cNvSpPr>
            <a:spLocks noChangeShapeType="1"/>
          </p:cNvSpPr>
          <p:nvPr userDrawn="1"/>
        </p:nvSpPr>
        <p:spPr bwMode="auto">
          <a:xfrm>
            <a:off x="0" y="1143000"/>
            <a:ext cx="11176000" cy="0"/>
          </a:xfrm>
          <a:prstGeom prst="line">
            <a:avLst/>
          </a:prstGeom>
          <a:noFill/>
          <a:ln w="76200">
            <a:solidFill>
              <a:srgbClr val="50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800" dirty="0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91440"/>
            <a:ext cx="10947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295400"/>
            <a:ext cx="10947400" cy="5120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074" name="Picture 2" descr="Related image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77600" y="685800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3347023-713F-4E2A-B7AB-E48E430AAFEB}"/>
              </a:ext>
            </a:extLst>
          </p:cNvPr>
          <p:cNvSpPr txBox="1"/>
          <p:nvPr userDrawn="1"/>
        </p:nvSpPr>
        <p:spPr>
          <a:xfrm>
            <a:off x="11095827" y="-66675"/>
            <a:ext cx="1096172" cy="369332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r"/>
            <a:fld id="{CBFC0AEE-5787-421D-938D-D26A4A374780}" type="slidenum">
              <a:rPr lang="en-US" sz="1800" smtClean="0">
                <a:solidFill>
                  <a:srgbClr val="500000"/>
                </a:solidFill>
                <a:latin typeface="+mj-lt"/>
              </a:rPr>
              <a:pPr algn="r"/>
              <a:t>‹#›</a:t>
            </a:fld>
            <a:endParaRPr lang="en-US" sz="1800" dirty="0">
              <a:solidFill>
                <a:srgbClr val="500000"/>
              </a:solidFill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23" r:id="rId2"/>
    <p:sldLayoutId id="2147483734" r:id="rId3"/>
    <p:sldLayoutId id="2147483727" r:id="rId4"/>
    <p:sldLayoutId id="2147483735" r:id="rId5"/>
    <p:sldLayoutId id="2147483736" r:id="rId6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Char char="•"/>
        <a:defRPr lang="en-US" sz="2400" dirty="0">
          <a:solidFill>
            <a:schemeClr val="tx1"/>
          </a:solidFill>
          <a:latin typeface="+mj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lang="en-US" sz="2000" dirty="0">
          <a:solidFill>
            <a:schemeClr val="tx1"/>
          </a:solidFill>
          <a:latin typeface="+mj-lt"/>
        </a:defRPr>
      </a:lvl2pPr>
      <a:lvl3pPr marL="12573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90000"/>
        <a:buFont typeface="Arial" panose="020B0604020202020204" pitchFamily="34" charset="0"/>
        <a:buChar char="•"/>
        <a:defRPr lang="en-US" sz="2000" dirty="0">
          <a:solidFill>
            <a:schemeClr val="tx1"/>
          </a:solidFill>
          <a:latin typeface="+mj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lang="en-US" sz="2000" dirty="0">
          <a:solidFill>
            <a:schemeClr val="tx1"/>
          </a:solidFill>
          <a:latin typeface="+mj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»"/>
        <a:defRPr lang="en-US" sz="2000" dirty="0">
          <a:solidFill>
            <a:schemeClr val="tx1"/>
          </a:solidFill>
          <a:latin typeface="+mj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irchfield@tamu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altLang="en-US" dirty="0"/>
              <a:t>ECEN 460, Spring 2026</a:t>
            </a:r>
            <a:br>
              <a:rPr lang="en-US" altLang="en-US" dirty="0"/>
            </a:br>
            <a:r>
              <a:rPr lang="en-US" altLang="en-US" dirty="0"/>
              <a:t>Power System Operation and Control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/>
              <a:t>Prof. Adam Birchfield</a:t>
            </a:r>
          </a:p>
          <a:p>
            <a:r>
              <a:rPr lang="en-US"/>
              <a:t>Dept. of Electrical and Computer Engineering</a:t>
            </a:r>
          </a:p>
          <a:p>
            <a:r>
              <a:rPr lang="en-US"/>
              <a:t>Texas A&amp;M University</a:t>
            </a:r>
          </a:p>
          <a:p>
            <a:r>
              <a:rPr lang="en-US">
                <a:hlinkClick r:id="rId3"/>
              </a:rPr>
              <a:t>abirchfield@tamu.edu</a:t>
            </a:r>
            <a:endParaRPr lang="en-US"/>
          </a:p>
          <a:p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9F870818-B59B-42F3-A080-7DD7CDDF6B7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/>
              <a:t>Class 17: Economic Dispatch Examples</a:t>
            </a:r>
          </a:p>
        </p:txBody>
      </p:sp>
    </p:spTree>
    <p:extLst>
      <p:ext uri="{BB962C8B-B14F-4D97-AF65-F5344CB8AC3E}">
        <p14:creationId xmlns:p14="http://schemas.microsoft.com/office/powerpoint/2010/main" val="3458487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27A2EC-2302-49C5-837B-A0E621CDE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Dispatch Problem, Example 1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FB529E05-7D17-41D6-AA2D-D28A85558564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dirty="0"/>
                  <a:t>Now try with the other values of the load</a:t>
                </a:r>
              </a:p>
              <a:p>
                <a:pPr lvl="1"/>
                <a:r>
                  <a:rPr lang="en-US" dirty="0"/>
                  <a:t>For load of 400 MW, you get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=100,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=300,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=14.4 $/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𝑀𝑊h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For load of 250 MW, you get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=0,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=250,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=14 $/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𝑀𝑊h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For load of 570 MW, you get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=213,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=357,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=14.85 $/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𝑀𝑊h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For load of 750 MW, you get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333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417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=15.33 $/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𝑀𝑊h</m:t>
                    </m:r>
                  </m:oMath>
                </a14:m>
                <a:endParaRPr lang="en-US" dirty="0"/>
              </a:p>
              <a:p>
                <a:r>
                  <a:rPr lang="en-US" dirty="0"/>
                  <a:t>But wait a minute, check the limits</a:t>
                </a:r>
              </a:p>
              <a:p>
                <a:pPr lvl="1"/>
                <a:r>
                  <a:rPr lang="en-US" dirty="0"/>
                  <a:t>In the first case, we are fine, no limit violations</a:t>
                </a:r>
              </a:p>
              <a:p>
                <a:pPr lvl="1"/>
                <a:r>
                  <a:rPr lang="en-US" dirty="0"/>
                  <a:t>In the second case,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will be stuck at its min limit,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=50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=200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=13.6 $/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𝑀𝑊h</m:t>
                    </m:r>
                  </m:oMath>
                </a14:m>
                <a:endParaRPr lang="en-US" dirty="0"/>
              </a:p>
              <a:p>
                <a:pPr lvl="1"/>
                <a:r>
                  <a:rPr lang="en-US" dirty="0"/>
                  <a:t>In the third case,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will be stuck at its max limit,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37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=14.96 $/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𝑀𝑊h</m:t>
                    </m:r>
                  </m:oMath>
                </a14:m>
                <a:r>
                  <a:rPr lang="en-US" dirty="0"/>
                  <a:t> </a:t>
                </a:r>
              </a:p>
              <a:p>
                <a:pPr lvl="1"/>
                <a:r>
                  <a:rPr lang="en-US" dirty="0"/>
                  <a:t>In the fourth case, we have a problem!!</a:t>
                </a:r>
              </a:p>
              <a:p>
                <a:r>
                  <a:rPr lang="en-US" dirty="0"/>
                  <a:t>Note that lambda and the incremental cost are related in this way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𝐼𝐶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Generator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at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max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limit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𝐼𝐶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Generator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not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at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limit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𝐼𝐶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𝜆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Generator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at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min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>
                                    <a:latin typeface="Cambria Math" panose="02040503050406030204" pitchFamily="18" charset="0"/>
                                  </a:rPr>
                                  <m:t>limit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FB529E05-7D17-41D6-AA2D-D28A8555856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783" t="-824" b="-75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60200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DFD71-380F-4629-8601-DE02E3302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Worksheet -- Economic Dispatch, Exercise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BDFA733-D2D3-4AC0-A75E-D8220EF5B192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Four generators with the following cost equations and limits:</a:t>
                </a:r>
                <a:endParaRPr lang="en-US" b="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=0.025 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+16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b="0" dirty="0"/>
                  <a:t>                    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15≤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≤115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=0.035 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+9 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b="0" dirty="0"/>
                  <a:t>                      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30≤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≤185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=0.004 </m:t>
                    </m:r>
                    <m:sSubSup>
                      <m:sSub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b="0" i="1" smtClean="0">
                        <a:latin typeface="Cambria Math" panose="02040503050406030204" pitchFamily="18" charset="0"/>
                      </a:rPr>
                      <m:t>+15 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n-US" b="0" dirty="0"/>
                  <a:t>                    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8≤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≤325</m:t>
                    </m:r>
                  </m:oMath>
                </a14:m>
                <a:endParaRPr lang="en-US" b="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=14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/>
                  <a:t>                                         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0≤</m:t>
                    </m:r>
                    <m:sSub>
                      <m:sSub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≤250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Two parts to this question:</a:t>
                </a:r>
              </a:p>
              <a:p>
                <a:pPr>
                  <a:buAutoNum type="arabicPeriod"/>
                </a:pPr>
                <a:r>
                  <a:rPr lang="en-US" dirty="0"/>
                  <a:t>Make a table with five values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 (system marginal cost): 9, 12, 15, 18, 21 $/MWh. Calculate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en-US" dirty="0"/>
                  <a:t>and total system P for each of these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’s. (Remember,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for each generator </a:t>
                </a:r>
                <a:r>
                  <a:rPr lang="en-US" i="1" dirty="0" err="1"/>
                  <a:t>i</a:t>
                </a:r>
                <a:r>
                  <a:rPr lang="en-US" i="1" dirty="0"/>
                  <a:t> </a:t>
                </a:r>
                <a:r>
                  <a:rPr lang="en-US" dirty="0"/>
                  <a:t>not at a limit.)</a:t>
                </a:r>
              </a:p>
              <a:p>
                <a:pPr>
                  <a:buAutoNum type="arabicPeriod"/>
                </a:pPr>
                <a:r>
                  <a:rPr lang="en-US" dirty="0"/>
                  <a:t>If we want to serve a total of 500 MW of load, what is the optimal dispatch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r>
                  <a:rPr lang="en-US" dirty="0"/>
                  <a:t>), the system marginal cost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, and total cost?</a:t>
                </a:r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BBDFA733-D2D3-4AC0-A75E-D8220EF5B19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895" t="-824" b="-8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8518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377BD6A-87EE-4F4C-B3E3-9101FF036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Dispatch, Exercise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2AE4D50F-2459-4C5D-BC45-E6D5E6B6DDF6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191000" y="1676400"/>
              <a:ext cx="7772400" cy="4660232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295123">
                      <a:extLst>
                        <a:ext uri="{9D8B030D-6E8A-4147-A177-3AD203B41FA5}">
                          <a16:colId xmlns:a16="http://schemas.microsoft.com/office/drawing/2014/main" val="3642589153"/>
                        </a:ext>
                      </a:extLst>
                    </a:gridCol>
                    <a:gridCol w="1295123">
                      <a:extLst>
                        <a:ext uri="{9D8B030D-6E8A-4147-A177-3AD203B41FA5}">
                          <a16:colId xmlns:a16="http://schemas.microsoft.com/office/drawing/2014/main" val="2162300448"/>
                        </a:ext>
                      </a:extLst>
                    </a:gridCol>
                    <a:gridCol w="1295123">
                      <a:extLst>
                        <a:ext uri="{9D8B030D-6E8A-4147-A177-3AD203B41FA5}">
                          <a16:colId xmlns:a16="http://schemas.microsoft.com/office/drawing/2014/main" val="3203222257"/>
                        </a:ext>
                      </a:extLst>
                    </a:gridCol>
                    <a:gridCol w="1295123">
                      <a:extLst>
                        <a:ext uri="{9D8B030D-6E8A-4147-A177-3AD203B41FA5}">
                          <a16:colId xmlns:a16="http://schemas.microsoft.com/office/drawing/2014/main" val="2570035590"/>
                        </a:ext>
                      </a:extLst>
                    </a:gridCol>
                    <a:gridCol w="1295954">
                      <a:extLst>
                        <a:ext uri="{9D8B030D-6E8A-4147-A177-3AD203B41FA5}">
                          <a16:colId xmlns:a16="http://schemas.microsoft.com/office/drawing/2014/main" val="685037689"/>
                        </a:ext>
                      </a:extLst>
                    </a:gridCol>
                    <a:gridCol w="1295954">
                      <a:extLst>
                        <a:ext uri="{9D8B030D-6E8A-4147-A177-3AD203B41FA5}">
                          <a16:colId xmlns:a16="http://schemas.microsoft.com/office/drawing/2014/main" val="934069067"/>
                        </a:ext>
                      </a:extLst>
                    </a:gridCol>
                  </a:tblGrid>
                  <a:tr h="697832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r>
                                <a:rPr lang="en-US" sz="2000">
                                  <a:effectLst/>
                                  <a:latin typeface="Cambria Math" panose="02040503050406030204" pitchFamily="18" charset="0"/>
                                </a:rPr>
                                <m:t>𝜆</m:t>
                              </m:r>
                            </m:oMath>
                          </a14:m>
                          <a:r>
                            <a:rPr lang="en-US" sz="2000">
                              <a:effectLst/>
                            </a:rPr>
                            <a:t> ($/MWh)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0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sz="20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𝑡𝑜𝑡𝑎𝑙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761744698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9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676327001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12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2119066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15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29876960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18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2547744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21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477961775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67695338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25050587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57381928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127435467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14139310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641750875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5249142"/>
                      </a:ext>
                    </a:extLst>
                  </a:tr>
                  <a:tr h="256674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91597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6" name="Table 5">
                <a:extLst>
                  <a:ext uri="{FF2B5EF4-FFF2-40B4-BE49-F238E27FC236}">
                    <a16:creationId xmlns:a16="http://schemas.microsoft.com/office/drawing/2014/main" id="{2AE4D50F-2459-4C5D-BC45-E6D5E6B6DDF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67428853"/>
                  </p:ext>
                </p:extLst>
              </p:nvPr>
            </p:nvGraphicFramePr>
            <p:xfrm>
              <a:off x="4191000" y="1676400"/>
              <a:ext cx="7772400" cy="4660232"/>
            </p:xfrm>
            <a:graphic>
              <a:graphicData uri="http://schemas.openxmlformats.org/drawingml/2006/table">
                <a:tbl>
                  <a:tblPr firstRow="1" firstCol="1" bandRow="1">
                    <a:tableStyleId>{5940675A-B579-460E-94D1-54222C63F5DA}</a:tableStyleId>
                  </a:tblPr>
                  <a:tblGrid>
                    <a:gridCol w="1295123">
                      <a:extLst>
                        <a:ext uri="{9D8B030D-6E8A-4147-A177-3AD203B41FA5}">
                          <a16:colId xmlns:a16="http://schemas.microsoft.com/office/drawing/2014/main" val="3642589153"/>
                        </a:ext>
                      </a:extLst>
                    </a:gridCol>
                    <a:gridCol w="1295123">
                      <a:extLst>
                        <a:ext uri="{9D8B030D-6E8A-4147-A177-3AD203B41FA5}">
                          <a16:colId xmlns:a16="http://schemas.microsoft.com/office/drawing/2014/main" val="2162300448"/>
                        </a:ext>
                      </a:extLst>
                    </a:gridCol>
                    <a:gridCol w="1295123">
                      <a:extLst>
                        <a:ext uri="{9D8B030D-6E8A-4147-A177-3AD203B41FA5}">
                          <a16:colId xmlns:a16="http://schemas.microsoft.com/office/drawing/2014/main" val="3203222257"/>
                        </a:ext>
                      </a:extLst>
                    </a:gridCol>
                    <a:gridCol w="1295123">
                      <a:extLst>
                        <a:ext uri="{9D8B030D-6E8A-4147-A177-3AD203B41FA5}">
                          <a16:colId xmlns:a16="http://schemas.microsoft.com/office/drawing/2014/main" val="2570035590"/>
                        </a:ext>
                      </a:extLst>
                    </a:gridCol>
                    <a:gridCol w="1295954">
                      <a:extLst>
                        <a:ext uri="{9D8B030D-6E8A-4147-A177-3AD203B41FA5}">
                          <a16:colId xmlns:a16="http://schemas.microsoft.com/office/drawing/2014/main" val="685037689"/>
                        </a:ext>
                      </a:extLst>
                    </a:gridCol>
                    <a:gridCol w="1295954">
                      <a:extLst>
                        <a:ext uri="{9D8B030D-6E8A-4147-A177-3AD203B41FA5}">
                          <a16:colId xmlns:a16="http://schemas.microsoft.com/office/drawing/2014/main" val="934069067"/>
                        </a:ext>
                      </a:extLst>
                    </a:gridCol>
                  </a:tblGrid>
                  <a:tr h="69783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69" t="-1739" r="-500000" b="-5669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00943" t="-1739" r="-402358" b="-5669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00000" t="-1739" r="-300469" b="-5669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01415" t="-1739" r="-201887" b="-5669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99531" t="-1739" r="-100939" b="-5669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499531" t="-1739" r="-939" b="-5669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761744698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9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676327001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12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22119066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15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829876960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18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72547744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21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>
                              <a:effectLst/>
                            </a:rPr>
                            <a:t> </a:t>
                          </a: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2000" dirty="0">
                              <a:effectLst/>
                            </a:rPr>
                            <a:t> </a:t>
                          </a: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477961775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4067695338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925050587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357381928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127435467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114139310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641750875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65249142"/>
                      </a:ext>
                    </a:extLst>
                  </a:tr>
                  <a:tr h="304800"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marL="0" marR="0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endParaRPr lang="en-US" sz="2000" dirty="0">
                            <a:effectLst/>
                            <a:latin typeface="Minion Pro" panose="02040503050306020203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23915971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57634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2ED4F-86A6-2833-EDBD-BAF70D529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324CB5-9D95-5A6D-44F4-80E42CD4499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Homework #7: 6th edition book problems 6.62, 6.63, 6.65 or 7th edition book problems 7.1, 7.2, 7.4</a:t>
            </a:r>
          </a:p>
          <a:p>
            <a:pPr lvl="1"/>
            <a:r>
              <a:rPr lang="en-US" dirty="0"/>
              <a:t>Due Tuesday, March 24th</a:t>
            </a:r>
          </a:p>
        </p:txBody>
      </p:sp>
    </p:spTree>
    <p:extLst>
      <p:ext uri="{BB962C8B-B14F-4D97-AF65-F5344CB8AC3E}">
        <p14:creationId xmlns:p14="http://schemas.microsoft.com/office/powerpoint/2010/main" val="4055583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A4F3F-FD53-2723-2EC2-BF3B0836D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Dispatch 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5E1102-4B8D-DF1C-F8A5-A3CEBA4BB62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Minimize total generator cost, subject to serving total load</a:t>
                </a:r>
              </a:p>
              <a:p>
                <a:r>
                  <a:rPr lang="en-US" dirty="0"/>
                  <a:t>Each generator’s incremental cost curve is derivative of cost curve</a:t>
                </a:r>
              </a:p>
              <a:p>
                <a:r>
                  <a:rPr lang="en-US" dirty="0"/>
                  <a:t>Key necessary conditions for economic dispatch solution:</a:t>
                </a:r>
              </a:p>
              <a:p>
                <a:pPr lvl="1"/>
                <a:r>
                  <a:rPr lang="en-US" dirty="0"/>
                  <a:t>Total generated power must equal load + losses</a:t>
                </a:r>
              </a:p>
              <a:p>
                <a:pPr lvl="1"/>
                <a:r>
                  <a:rPr lang="en-US" dirty="0"/>
                  <a:t>Incremental cost for each generator (times penalty factor if losses are included) must be equal to the system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5E1102-4B8D-DF1C-F8A5-A3CEBA4BB62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27" t="-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14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B5A37-9418-49E1-A893-A109B6E09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Lambda and Generator Limits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D142AFC-6918-44B3-B190-6B5B521F4701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altLang="en-US" dirty="0"/>
                  <a:t>When the ED problem is solved, part of the solution is the incremental cost 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altLang="en-US" dirty="0"/>
                  <a:t> in $/MWh. This would be the cost to serve one more MW of power. Higher 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altLang="en-US" dirty="0"/>
                  <a:t> is typical for a more constrained or higher-load situation.</a:t>
                </a:r>
              </a:p>
              <a:p>
                <a:r>
                  <a:rPr lang="en-US" altLang="en-US" dirty="0"/>
                  <a:t>Generators have limits on the minimum and maximum amount of power they can produce</a:t>
                </a:r>
              </a:p>
              <a:p>
                <a:pPr lvl="1"/>
                <a:r>
                  <a:rPr lang="en-US" altLang="en-US" dirty="0"/>
                  <a:t>Often times the minimum limit is not zero.  This represents a limit on the generator’s operation with the desired fuel type</a:t>
                </a:r>
              </a:p>
              <a:p>
                <a:pPr lvl="1"/>
                <a:r>
                  <a:rPr lang="en-US" altLang="en-US" dirty="0"/>
                  <a:t>Because of varying system economics usually many generators in a system are operated at their maximum MW limits.  </a:t>
                </a:r>
              </a:p>
              <a:p>
                <a:r>
                  <a:rPr lang="en-US" altLang="en-US" dirty="0"/>
                  <a:t>Each generator has an incremental cost</a:t>
                </a:r>
              </a:p>
              <a:p>
                <a:pPr lvl="1"/>
                <a:r>
                  <a:rPr lang="en-US" altLang="en-US" dirty="0"/>
                  <a:t>If the generator's incremental cost is &lt; 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altLang="en-US" dirty="0"/>
                  <a:t>, the generator should be operated at its maximum. </a:t>
                </a:r>
              </a:p>
              <a:p>
                <a:pPr lvl="1"/>
                <a:r>
                  <a:rPr lang="en-US" altLang="en-US" dirty="0"/>
                  <a:t>If the generator's incremental cost is &gt; 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altLang="en-US" dirty="0"/>
                  <a:t>, it should be operated at its minimum. </a:t>
                </a:r>
              </a:p>
              <a:p>
                <a:pPr lvl="1"/>
                <a:r>
                  <a:rPr lang="en-US" altLang="en-US" dirty="0"/>
                  <a:t>Some generators may have their incremental cost = 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altLang="en-US" dirty="0"/>
                  <a:t>, these are the marginal units operated somewhere between minimum and maximum.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D142AFC-6918-44B3-B190-6B5B521F47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280160"/>
                <a:ext cx="8077200" cy="5196840"/>
              </a:xfrm>
              <a:blipFill>
                <a:blip r:embed="rId2"/>
                <a:stretch>
                  <a:fillRect l="-679" t="-469" r="-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4982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7DDE6-6CFB-4D29-B48C-52B9C5228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Penalty Factors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760DE-DFDE-49A8-B646-0BC3B1664F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The losses on the transmission system are a function of the generation dispatch.  In general, using generators closer to the load results in lower losses</a:t>
            </a:r>
          </a:p>
          <a:p>
            <a:pPr eaLnBrk="1" hangingPunct="1"/>
            <a:r>
              <a:rPr lang="en-US" altLang="en-US" sz="2400" dirty="0"/>
              <a:t>This impact on losses should be included when doing the economic dispatch, and can be done by using what are known as penalty factors</a:t>
            </a:r>
            <a:endParaRPr lang="en-US" sz="2400" dirty="0"/>
          </a:p>
          <a:p>
            <a:r>
              <a:rPr lang="en-US" sz="2400" dirty="0"/>
              <a:t>A penalty factor is multiplied by the generator cost to represent the effect of losses: i.e. a generator that increases the losses by operating has a penalty factor &gt; 1.0</a:t>
            </a:r>
          </a:p>
          <a:p>
            <a:r>
              <a:rPr lang="en-US" sz="2400" dirty="0"/>
              <a:t>For Lab 6 we are looking at the effect of penalty factors</a:t>
            </a:r>
          </a:p>
        </p:txBody>
      </p:sp>
    </p:spTree>
    <p:extLst>
      <p:ext uri="{BB962C8B-B14F-4D97-AF65-F5344CB8AC3E}">
        <p14:creationId xmlns:p14="http://schemas.microsoft.com/office/powerpoint/2010/main" val="3504503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A4F3F-FD53-2723-2EC2-BF3B0836DF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Dispatch Summary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5E1102-4B8D-DF1C-F8A5-A3CEBA4BB62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Minimize total generator cost, subject to serving total load</a:t>
                </a:r>
              </a:p>
              <a:p>
                <a:r>
                  <a:rPr lang="en-US" dirty="0"/>
                  <a:t>Each generator’s incremental cost curve is derivative of cost curve</a:t>
                </a:r>
              </a:p>
              <a:p>
                <a:r>
                  <a:rPr lang="en-US" dirty="0"/>
                  <a:t>Key necessary conditions for economic dispatch solution:</a:t>
                </a:r>
              </a:p>
              <a:p>
                <a:pPr lvl="1"/>
                <a:r>
                  <a:rPr lang="en-US" dirty="0"/>
                  <a:t>Total generated power must equal load + losses</a:t>
                </a:r>
              </a:p>
              <a:p>
                <a:pPr lvl="1"/>
                <a:r>
                  <a:rPr lang="en-US" dirty="0"/>
                  <a:t>Incremental cost for each generator (times penalty factor if losses are included) must be equal to the system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15E1102-4B8D-DF1C-F8A5-A3CEBA4BB62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27" t="-8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45264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B5A37-9418-49E1-A893-A109B6E09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System Lambda and Generator Limits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D142AFC-6918-44B3-B190-6B5B521F4701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altLang="en-US" dirty="0"/>
                  <a:t>When the ED problem is solved, part of the solution is the incremental cost 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altLang="en-US" dirty="0"/>
                  <a:t> in $/MWh. This would be the cost to serve one more MW of power. Higher 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altLang="en-US" dirty="0"/>
                  <a:t> is typical for a more constrained or higher-load situation.</a:t>
                </a:r>
              </a:p>
              <a:p>
                <a:r>
                  <a:rPr lang="en-US" altLang="en-US" dirty="0"/>
                  <a:t>Generators have limits on the minimum and maximum amount of power they can produce</a:t>
                </a:r>
              </a:p>
              <a:p>
                <a:pPr lvl="1"/>
                <a:r>
                  <a:rPr lang="en-US" altLang="en-US" dirty="0"/>
                  <a:t>Often times the minimum limit is not zero.  This represents a limit on the generator’s operation with the desired fuel type</a:t>
                </a:r>
              </a:p>
              <a:p>
                <a:pPr lvl="1"/>
                <a:r>
                  <a:rPr lang="en-US" altLang="en-US" dirty="0"/>
                  <a:t>Because of varying system economics usually many generators in a system are operated at their maximum MW limits.  </a:t>
                </a:r>
              </a:p>
              <a:p>
                <a:r>
                  <a:rPr lang="en-US" altLang="en-US" dirty="0"/>
                  <a:t>Each generator has an incremental cost</a:t>
                </a:r>
              </a:p>
              <a:p>
                <a:pPr lvl="1"/>
                <a:r>
                  <a:rPr lang="en-US" altLang="en-US" dirty="0"/>
                  <a:t>If the generator's incremental cost is &lt; 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altLang="en-US" dirty="0"/>
                  <a:t>, the generator should be operated at its maximum. </a:t>
                </a:r>
              </a:p>
              <a:p>
                <a:pPr lvl="1"/>
                <a:r>
                  <a:rPr lang="en-US" altLang="en-US" dirty="0"/>
                  <a:t>If the generator's incremental cost is &gt; 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altLang="en-US" dirty="0"/>
                  <a:t>, it should be operated at its minimum. </a:t>
                </a:r>
              </a:p>
              <a:p>
                <a:pPr lvl="1"/>
                <a:r>
                  <a:rPr lang="en-US" altLang="en-US" dirty="0"/>
                  <a:t>Some generators may have their incremental cost = </a:t>
                </a:r>
                <a14:m>
                  <m:oMath xmlns:m="http://schemas.openxmlformats.org/officeDocument/2006/math">
                    <m:r>
                      <a:rPr lang="en-US" altLang="en-US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r>
                  <a:rPr lang="en-US" altLang="en-US" dirty="0"/>
                  <a:t>, these are the marginal units operated somewhere between minimum and maximum.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FD142AFC-6918-44B3-B190-6B5B521F470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28600" y="1280160"/>
                <a:ext cx="8077200" cy="5196840"/>
              </a:xfrm>
              <a:blipFill>
                <a:blip r:embed="rId2"/>
                <a:stretch>
                  <a:fillRect l="-679" t="-469" r="-2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4692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DD0A1DD-DC8D-4372-B2D2-D59EAE6E8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Dispatch Problem, 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Placeholder 3">
                <a:extLst>
                  <a:ext uri="{FF2B5EF4-FFF2-40B4-BE49-F238E27FC236}">
                    <a16:creationId xmlns:a16="http://schemas.microsoft.com/office/drawing/2014/main" id="{C4EC4796-1A13-4F39-A349-497DBA3C0BF3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dirty="0"/>
                  <a:t>A system has two generators with the following cost curves.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are the generator costs, in $/</a:t>
                </a:r>
                <a:r>
                  <a:rPr lang="en-US" dirty="0" err="1"/>
                  <a:t>hr</a:t>
                </a:r>
                <a:endParaRPr lang="en-US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are the generator real power outputs, in MW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=5500+14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+0.002 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200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0+1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+0.00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sSubSup>
                        <m:sSub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Each generator must be dispatched within the following limits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10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MW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≤200 </m:t>
                      </m:r>
                      <m:r>
                        <m:rPr>
                          <m:nor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MW</m:t>
                      </m:r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0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MW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00 </m:t>
                      </m:r>
                      <m:r>
                        <m:rPr>
                          <m:nor/>
                        </m:rPr>
                        <a:rPr lang="en-US">
                          <a:latin typeface="Cambria Math" panose="02040503050406030204" pitchFamily="18" charset="0"/>
                        </a:rPr>
                        <m:t>MW</m:t>
                      </m:r>
                    </m:oMath>
                  </m:oMathPara>
                </a14:m>
                <a:endParaRPr lang="en-US" dirty="0"/>
              </a:p>
              <a:p>
                <a:r>
                  <a:rPr lang="en-US" dirty="0"/>
                  <a:t>If the total system load is 325 MW, what should be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 to minimize the total system cost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Also, what is the incremental cost to supply 1 more MW? How does the solution change if the load goes up to 400 MW? Down to 250 MW? Up to 570 MW? Up to 750 MW?</a:t>
                </a:r>
              </a:p>
            </p:txBody>
          </p:sp>
        </mc:Choice>
        <mc:Fallback xmlns="">
          <p:sp>
            <p:nvSpPr>
              <p:cNvPr id="4" name="Text Placeholder 3">
                <a:extLst>
                  <a:ext uri="{FF2B5EF4-FFF2-40B4-BE49-F238E27FC236}">
                    <a16:creationId xmlns:a16="http://schemas.microsoft.com/office/drawing/2014/main" id="{C4EC4796-1A13-4F39-A349-497DBA3C0BF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783" t="-824" b="-34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9142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D4BE0-9E6A-4B0B-9240-20BA8AB8F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Economic Dispatch Problem, Example 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6565E7BC-2331-42E2-8ACE-CBD03D2A4A65}"/>
                  </a:ext>
                </a:extLst>
              </p:cNvPr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/>
              <a:lstStyle/>
              <a:p>
                <a:r>
                  <a:rPr lang="en-US" i="1" dirty="0"/>
                  <a:t>Fundamental principle: For generators within their limits, the incremental cost should be equal to the system marginal cost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</m:oMath>
                </a14:m>
                <a:endParaRPr lang="en-US" b="0" i="1" dirty="0"/>
              </a:p>
              <a:p>
                <a:r>
                  <a:rPr lang="en-US" b="0" dirty="0"/>
                  <a:t>So</a:t>
                </a:r>
                <a:r>
                  <a:rPr lang="en-US" dirty="0"/>
                  <a:t> we basically have two equations: We need to meet the load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=325</m:t>
                      </m:r>
                    </m:oMath>
                  </m:oMathPara>
                </a14:m>
                <a:endParaRPr lang="en-US" b="0" dirty="0"/>
              </a:p>
              <a:p>
                <a:r>
                  <a:rPr lang="en-US" b="0" dirty="0"/>
                  <a:t>And we need the incremental cost (derivatives) to be equal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Take the derivatives to find the incremental cost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14+0.00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b="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12 +0.00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8 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b="0" dirty="0"/>
              </a:p>
              <a:p>
                <a:r>
                  <a:rPr lang="en-US" dirty="0"/>
                  <a:t>Solving, we get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=50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MW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=275 </m:t>
                    </m:r>
                    <m:r>
                      <m:rPr>
                        <m:nor/>
                      </m:rPr>
                      <a:rPr lang="en-US" b="0" i="0" smtClean="0">
                        <a:latin typeface="Cambria Math" panose="02040503050406030204" pitchFamily="18" charset="0"/>
                      </a:rPr>
                      <m:t>MW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=14.2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$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𝑀𝑊h</m:t>
                        </m:r>
                      </m:den>
                    </m:f>
                  </m:oMath>
                </a14:m>
                <a:endParaRPr lang="en-US" b="0" dirty="0"/>
              </a:p>
            </p:txBody>
          </p:sp>
        </mc:Choice>
        <mc:Fallback xmlns="">
          <p:sp>
            <p:nvSpPr>
              <p:cNvPr id="3" name="Text Placeholder 2">
                <a:extLst>
                  <a:ext uri="{FF2B5EF4-FFF2-40B4-BE49-F238E27FC236}">
                    <a16:creationId xmlns:a16="http://schemas.microsoft.com/office/drawing/2014/main" id="{6565E7BC-2331-42E2-8ACE-CBD03D2A4A6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3"/>
                <a:stretch>
                  <a:fillRect l="-783" t="-824" b="-56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6461561"/>
      </p:ext>
    </p:extLst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ustom 5">
      <a:dk1>
        <a:srgbClr val="000000"/>
      </a:dk1>
      <a:lt1>
        <a:srgbClr val="FFFFFF"/>
      </a:lt1>
      <a:dk2>
        <a:srgbClr val="500000"/>
      </a:dk2>
      <a:lt2>
        <a:srgbClr val="D1C394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500000"/>
      </a:hlink>
      <a:folHlink>
        <a:srgbClr val="500000"/>
      </a:folHlink>
    </a:clrScheme>
    <a:fontScheme name="Custom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100000"/>
          <a:buFont typeface="Wingdings" pitchFamily="2" charset="2"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100000"/>
          <a:buFont typeface="Wingdings" pitchFamily="2" charset="2"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>
        <a:solidFill>
          <a:srgbClr val="D6D2C4"/>
        </a:solidFill>
      </a:spPr>
      <a:bodyPr wrap="none" rtlCol="0">
        <a:spAutoFit/>
      </a:bodyPr>
      <a:lstStyle>
        <a:defPPr algn="l">
          <a:defRPr sz="1600" dirty="0" smtClean="0">
            <a:latin typeface="+mj-lt"/>
          </a:defRPr>
        </a:defPPr>
      </a:lstStyle>
    </a:txDef>
  </a:objectDefaults>
  <a:extraClrSchemeLst>
    <a:extraClrScheme>
      <a:clrScheme name="Capsules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irchfield_Tamu.potx" id="{FF312D84-3120-46E1-8944-536EBF99E2D5}" vid="{7ACEDEEC-4EFC-4B6A-8B59-1EF3036F70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Birchfield_Tamu</Template>
  <TotalTime>1412</TotalTime>
  <Words>1293</Words>
  <Application>Microsoft Office PowerPoint</Application>
  <PresentationFormat>Widescreen</PresentationFormat>
  <Paragraphs>126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 Math</vt:lpstr>
      <vt:lpstr>Helvetica</vt:lpstr>
      <vt:lpstr>Minion Pro</vt:lpstr>
      <vt:lpstr>Times New Roman</vt:lpstr>
      <vt:lpstr>Wingdings</vt:lpstr>
      <vt:lpstr>Capsules</vt:lpstr>
      <vt:lpstr>ECEN 460, Spring 2026 Power System Operation and Control</vt:lpstr>
      <vt:lpstr>Announcements</vt:lpstr>
      <vt:lpstr>Economic Dispatch Summary</vt:lpstr>
      <vt:lpstr>System Lambda and Generator Limits</vt:lpstr>
      <vt:lpstr>Penalty Factors</vt:lpstr>
      <vt:lpstr>Economic Dispatch Summary</vt:lpstr>
      <vt:lpstr>System Lambda and Generator Limits</vt:lpstr>
      <vt:lpstr>Economic Dispatch Problem, Example 1</vt:lpstr>
      <vt:lpstr>Economic Dispatch Problem, Example 1 </vt:lpstr>
      <vt:lpstr>Economic Dispatch Problem, Example 1    </vt:lpstr>
      <vt:lpstr>Worksheet -- Economic Dispatch, Exercise 2</vt:lpstr>
      <vt:lpstr>Economic Dispatch, Exercise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ECEN 616, Fall 2022 Methods of Electric Power System Analysis</dc:title>
  <dc:creator>Birchfield, Adam Barlow</dc:creator>
  <cp:lastModifiedBy>Birchfield, Adam Barlow</cp:lastModifiedBy>
  <cp:revision>77</cp:revision>
  <cp:lastPrinted>2026-02-16T17:13:19Z</cp:lastPrinted>
  <dcterms:created xsi:type="dcterms:W3CDTF">2022-08-23T14:02:40Z</dcterms:created>
  <dcterms:modified xsi:type="dcterms:W3CDTF">2026-03-07T22:14:49Z</dcterms:modified>
</cp:coreProperties>
</file>