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23"/>
  </p:notesMasterIdLst>
  <p:handoutMasterIdLst>
    <p:handoutMasterId r:id="rId24"/>
  </p:handoutMasterIdLst>
  <p:sldIdLst>
    <p:sldId id="356" r:id="rId2"/>
    <p:sldId id="357" r:id="rId3"/>
    <p:sldId id="358" r:id="rId4"/>
    <p:sldId id="359" r:id="rId5"/>
    <p:sldId id="360" r:id="rId6"/>
    <p:sldId id="361" r:id="rId7"/>
    <p:sldId id="362" r:id="rId8"/>
    <p:sldId id="363" r:id="rId9"/>
    <p:sldId id="448" r:id="rId10"/>
    <p:sldId id="449" r:id="rId11"/>
    <p:sldId id="364" r:id="rId12"/>
    <p:sldId id="365" r:id="rId13"/>
    <p:sldId id="366" r:id="rId14"/>
    <p:sldId id="367" r:id="rId15"/>
    <p:sldId id="368" r:id="rId16"/>
    <p:sldId id="369" r:id="rId17"/>
    <p:sldId id="400" r:id="rId18"/>
    <p:sldId id="399" r:id="rId19"/>
    <p:sldId id="444" r:id="rId20"/>
    <p:sldId id="446" r:id="rId21"/>
    <p:sldId id="447" r:id="rId22"/>
  </p:sldIdLst>
  <p:sldSz cx="12192000" cy="6858000"/>
  <p:notesSz cx="7023100" cy="9309100"/>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00"/>
    <a:srgbClr val="D6D2C4"/>
    <a:srgbClr val="500000"/>
    <a:srgbClr val="FFFFFF"/>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47" autoAdjust="0"/>
  </p:normalViewPr>
  <p:slideViewPr>
    <p:cSldViewPr>
      <p:cViewPr varScale="1">
        <p:scale>
          <a:sx n="103" d="100"/>
          <a:sy n="103" d="100"/>
        </p:scale>
        <p:origin x="774" y="102"/>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043762"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3979339" y="0"/>
            <a:ext cx="3043761"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1" y="8843173"/>
            <a:ext cx="3043762"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3979339" y="8843173"/>
            <a:ext cx="3043761"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762" cy="465927"/>
          </a:xfrm>
          <a:prstGeom prst="rect">
            <a:avLst/>
          </a:prstGeom>
        </p:spPr>
        <p:txBody>
          <a:bodyPr vert="horz" wrap="square" lIns="93315" tIns="46657" rIns="93315" bIns="46657"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977769" y="0"/>
            <a:ext cx="3043762" cy="465927"/>
          </a:xfrm>
          <a:prstGeom prst="rect">
            <a:avLst/>
          </a:prstGeom>
        </p:spPr>
        <p:txBody>
          <a:bodyPr vert="horz" wrap="square" lIns="93315" tIns="46657" rIns="93315" bIns="46657" numCol="1" anchor="t" anchorCtr="0" compatLnSpc="1">
            <a:prstTxWarp prst="textNoShape">
              <a:avLst/>
            </a:prstTxWarp>
          </a:bodyPr>
          <a:lstStyle>
            <a:lvl1pPr algn="r">
              <a:defRPr sz="1200"/>
            </a:lvl1pPr>
          </a:lstStyle>
          <a:p>
            <a:pPr>
              <a:defRPr/>
            </a:pPr>
            <a:fld id="{24C5774C-03E1-499A-B4E4-895282C04360}" type="datetimeFigureOut">
              <a:rPr lang="en-US"/>
              <a:pPr>
                <a:defRPr/>
              </a:pPr>
              <a:t>2/9/2026</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5" tIns="46657" rIns="93315" bIns="46657" rtlCol="0" anchor="ctr"/>
          <a:lstStyle/>
          <a:p>
            <a:pPr lvl="0"/>
            <a:endParaRPr lang="en-US" noProof="0"/>
          </a:p>
        </p:txBody>
      </p:sp>
      <p:sp>
        <p:nvSpPr>
          <p:cNvPr id="5" name="Notes Placeholder 4"/>
          <p:cNvSpPr>
            <a:spLocks noGrp="1"/>
          </p:cNvSpPr>
          <p:nvPr>
            <p:ph type="body" sz="quarter" idx="3"/>
          </p:nvPr>
        </p:nvSpPr>
        <p:spPr>
          <a:xfrm>
            <a:off x="701682" y="4421588"/>
            <a:ext cx="5619736" cy="4188622"/>
          </a:xfrm>
          <a:prstGeom prst="rect">
            <a:avLst/>
          </a:prstGeom>
        </p:spPr>
        <p:txBody>
          <a:bodyPr vert="horz" lIns="93315" tIns="46657" rIns="93315" bIns="4665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1599"/>
            <a:ext cx="3043762" cy="465927"/>
          </a:xfrm>
          <a:prstGeom prst="rect">
            <a:avLst/>
          </a:prstGeom>
        </p:spPr>
        <p:txBody>
          <a:bodyPr vert="horz" wrap="square" lIns="93315" tIns="46657" rIns="93315" bIns="46657"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977769" y="8841599"/>
            <a:ext cx="3043762" cy="465927"/>
          </a:xfrm>
          <a:prstGeom prst="rect">
            <a:avLst/>
          </a:prstGeom>
        </p:spPr>
        <p:txBody>
          <a:bodyPr vert="horz" wrap="square" lIns="93315" tIns="46657" rIns="93315" bIns="46657"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35743" indent="-282978" eaLnBrk="0" hangingPunct="0">
              <a:defRPr sz="2800">
                <a:solidFill>
                  <a:schemeClr val="tx1"/>
                </a:solidFill>
                <a:latin typeface="Times New Roman" pitchFamily="18" charset="0"/>
              </a:defRPr>
            </a:lvl2pPr>
            <a:lvl3pPr marL="1131913" indent="-226383" eaLnBrk="0" hangingPunct="0">
              <a:defRPr sz="2800">
                <a:solidFill>
                  <a:schemeClr val="tx1"/>
                </a:solidFill>
                <a:latin typeface="Times New Roman" pitchFamily="18" charset="0"/>
              </a:defRPr>
            </a:lvl3pPr>
            <a:lvl4pPr marL="1584678" indent="-226383" eaLnBrk="0" hangingPunct="0">
              <a:defRPr sz="2800">
                <a:solidFill>
                  <a:schemeClr val="tx1"/>
                </a:solidFill>
                <a:latin typeface="Times New Roman" pitchFamily="18" charset="0"/>
              </a:defRPr>
            </a:lvl4pPr>
            <a:lvl5pPr marL="2037443" indent="-226383" eaLnBrk="0" hangingPunct="0">
              <a:defRPr sz="2800">
                <a:solidFill>
                  <a:schemeClr val="tx1"/>
                </a:solidFill>
                <a:latin typeface="Times New Roman" pitchFamily="18" charset="0"/>
              </a:defRPr>
            </a:lvl5pPr>
            <a:lvl6pPr marL="2490208"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4297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395739"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4850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4726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 id="2147483735" r:id="rId5"/>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2026</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a:t>Prof. Adam Birchfield</a:t>
            </a:r>
          </a:p>
          <a:p>
            <a:r>
              <a:rPr lang="en-US"/>
              <a:t>Dept. of Electrical and Computer Engineering</a:t>
            </a:r>
          </a:p>
          <a:p>
            <a:r>
              <a:rPr lang="en-US"/>
              <a:t>Texas A&amp;M University</a:t>
            </a:r>
          </a:p>
          <a:p>
            <a:r>
              <a:rPr lang="en-US">
                <a:hlinkClick r:id="rId3"/>
              </a:rPr>
              <a:t>abirchfield@tamu.edu</a:t>
            </a:r>
            <a:endParaRPr lang="en-US"/>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9: Power System Operations Fundamentals</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C8B5-3838-5270-5C04-16203B605492}"/>
              </a:ext>
            </a:extLst>
          </p:cNvPr>
          <p:cNvSpPr>
            <a:spLocks noGrp="1"/>
          </p:cNvSpPr>
          <p:nvPr>
            <p:ph type="title"/>
          </p:nvPr>
        </p:nvSpPr>
        <p:spPr/>
        <p:txBody>
          <a:bodyPr/>
          <a:lstStyle/>
          <a:p>
            <a:r>
              <a:rPr lang="en-US" dirty="0"/>
              <a:t>Reserves</a:t>
            </a:r>
          </a:p>
        </p:txBody>
      </p:sp>
      <p:sp>
        <p:nvSpPr>
          <p:cNvPr id="3" name="Text Placeholder 2">
            <a:extLst>
              <a:ext uri="{FF2B5EF4-FFF2-40B4-BE49-F238E27FC236}">
                <a16:creationId xmlns:a16="http://schemas.microsoft.com/office/drawing/2014/main" id="{7D80E349-8AE6-23E3-C368-CB37DF24BBFD}"/>
              </a:ext>
            </a:extLst>
          </p:cNvPr>
          <p:cNvSpPr>
            <a:spLocks noGrp="1"/>
          </p:cNvSpPr>
          <p:nvPr>
            <p:ph type="body" sz="quarter" idx="10"/>
          </p:nvPr>
        </p:nvSpPr>
        <p:spPr>
          <a:xfrm>
            <a:off x="228600" y="1295400"/>
            <a:ext cx="6477000" cy="5181600"/>
          </a:xfrm>
        </p:spPr>
        <p:txBody>
          <a:bodyPr/>
          <a:lstStyle/>
          <a:p>
            <a:r>
              <a:rPr lang="en-US" dirty="0"/>
              <a:t>“Reserves” in MW specifies how much additional generation is available. There are different types, for example</a:t>
            </a:r>
          </a:p>
          <a:p>
            <a:pPr lvl="1"/>
            <a:r>
              <a:rPr lang="en-US" dirty="0"/>
              <a:t>Online, spinning reserves: these are generators currently producing power, that could still produce more up to their physical limits</a:t>
            </a:r>
          </a:p>
          <a:p>
            <a:pPr lvl="2"/>
            <a:r>
              <a:rPr lang="en-US" dirty="0"/>
              <a:t>Even these may have some delay due to ramping restrictions</a:t>
            </a:r>
          </a:p>
          <a:p>
            <a:pPr lvl="1"/>
            <a:r>
              <a:rPr lang="en-US" dirty="0"/>
              <a:t>Fast-start reserves: these are offline generators that could start relatively quickly (30 minutes or so)</a:t>
            </a:r>
          </a:p>
          <a:p>
            <a:pPr lvl="1"/>
            <a:r>
              <a:rPr lang="en-US" dirty="0"/>
              <a:t>Non-spinning reserves: generators that would take longer to start up</a:t>
            </a:r>
          </a:p>
          <a:p>
            <a:r>
              <a:rPr lang="en-US" dirty="0"/>
              <a:t>ERCOT publishes its live operating reserves</a:t>
            </a:r>
          </a:p>
        </p:txBody>
      </p:sp>
      <p:pic>
        <p:nvPicPr>
          <p:cNvPr id="5" name="Picture 4" descr="ERCOT reserves dashboard">
            <a:extLst>
              <a:ext uri="{FF2B5EF4-FFF2-40B4-BE49-F238E27FC236}">
                <a16:creationId xmlns:a16="http://schemas.microsoft.com/office/drawing/2014/main" id="{2254DA57-821C-DBF0-A8C4-48FEC9F93484}"/>
              </a:ext>
            </a:extLst>
          </p:cNvPr>
          <p:cNvPicPr>
            <a:picLocks noChangeAspect="1"/>
          </p:cNvPicPr>
          <p:nvPr/>
        </p:nvPicPr>
        <p:blipFill>
          <a:blip r:embed="rId2"/>
          <a:stretch>
            <a:fillRect/>
          </a:stretch>
        </p:blipFill>
        <p:spPr>
          <a:xfrm>
            <a:off x="6805704" y="1676400"/>
            <a:ext cx="5187193" cy="4038600"/>
          </a:xfrm>
          <a:prstGeom prst="rect">
            <a:avLst/>
          </a:prstGeom>
        </p:spPr>
      </p:pic>
    </p:spTree>
    <p:extLst>
      <p:ext uri="{BB962C8B-B14F-4D97-AF65-F5344CB8AC3E}">
        <p14:creationId xmlns:p14="http://schemas.microsoft.com/office/powerpoint/2010/main" val="83063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4EDB-EA54-AC15-D217-907E197CAEE6}"/>
              </a:ext>
            </a:extLst>
          </p:cNvPr>
          <p:cNvSpPr>
            <a:spLocks noGrp="1"/>
          </p:cNvSpPr>
          <p:nvPr>
            <p:ph type="title"/>
          </p:nvPr>
        </p:nvSpPr>
        <p:spPr/>
        <p:txBody>
          <a:bodyPr/>
          <a:lstStyle/>
          <a:p>
            <a:r>
              <a:rPr lang="en-US" dirty="0"/>
              <a:t>Transmission Constraints</a:t>
            </a:r>
          </a:p>
        </p:txBody>
      </p:sp>
      <p:sp>
        <p:nvSpPr>
          <p:cNvPr id="3" name="Text Placeholder 2">
            <a:extLst>
              <a:ext uri="{FF2B5EF4-FFF2-40B4-BE49-F238E27FC236}">
                <a16:creationId xmlns:a16="http://schemas.microsoft.com/office/drawing/2014/main" id="{7FDB357E-5289-CB9F-9870-7CB2A79DD79F}"/>
              </a:ext>
            </a:extLst>
          </p:cNvPr>
          <p:cNvSpPr>
            <a:spLocks noGrp="1"/>
          </p:cNvSpPr>
          <p:nvPr>
            <p:ph type="body" sz="quarter" idx="10"/>
          </p:nvPr>
        </p:nvSpPr>
        <p:spPr/>
        <p:txBody>
          <a:bodyPr/>
          <a:lstStyle/>
          <a:p>
            <a:r>
              <a:rPr lang="en-US" dirty="0"/>
              <a:t>Transmission lines and transformers have power flow limits that must be maintained in good operations</a:t>
            </a:r>
          </a:p>
          <a:p>
            <a:pPr lvl="1"/>
            <a:r>
              <a:rPr lang="en-US" dirty="0"/>
              <a:t>As we discussed when studying transmission lines, these limits occur from several factors, such as thermal constraints, angle limits, and stability</a:t>
            </a:r>
          </a:p>
          <a:p>
            <a:pPr lvl="1"/>
            <a:r>
              <a:rPr lang="en-US" dirty="0"/>
              <a:t>For transformers the limits are thermal and saturation based</a:t>
            </a:r>
          </a:p>
          <a:p>
            <a:r>
              <a:rPr lang="en-US" dirty="0"/>
              <a:t>Buses have a minimum and maximum voltage magnitude limit that must be maintained in good operations</a:t>
            </a:r>
          </a:p>
        </p:txBody>
      </p:sp>
      <p:pic>
        <p:nvPicPr>
          <p:cNvPr id="4" name="Picture 3" descr="Power line picture">
            <a:extLst>
              <a:ext uri="{FF2B5EF4-FFF2-40B4-BE49-F238E27FC236}">
                <a16:creationId xmlns:a16="http://schemas.microsoft.com/office/drawing/2014/main" id="{6F3AF17F-AF85-8ABE-0372-A28E9DA90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73" y="4049486"/>
            <a:ext cx="4331083" cy="2438400"/>
          </a:xfrm>
          <a:prstGeom prst="rect">
            <a:avLst/>
          </a:prstGeom>
        </p:spPr>
      </p:pic>
      <p:sp>
        <p:nvSpPr>
          <p:cNvPr id="5" name="TextBox 4">
            <a:extLst>
              <a:ext uri="{FF2B5EF4-FFF2-40B4-BE49-F238E27FC236}">
                <a16:creationId xmlns:a16="http://schemas.microsoft.com/office/drawing/2014/main" id="{6D70D782-4DD8-EF8B-8EFF-9B217CEBED32}"/>
              </a:ext>
            </a:extLst>
          </p:cNvPr>
          <p:cNvSpPr txBox="1"/>
          <p:nvPr/>
        </p:nvSpPr>
        <p:spPr>
          <a:xfrm>
            <a:off x="5390874" y="4453078"/>
            <a:ext cx="6121152" cy="1631216"/>
          </a:xfrm>
          <a:prstGeom prst="rect">
            <a:avLst/>
          </a:prstGeom>
          <a:solidFill>
            <a:srgbClr val="D6D2C4"/>
          </a:solidFill>
        </p:spPr>
        <p:txBody>
          <a:bodyPr wrap="square">
            <a:spAutoFit/>
          </a:bodyPr>
          <a:lstStyle/>
          <a:p>
            <a:r>
              <a:rPr lang="en-US" altLang="en-US" sz="2000" dirty="0">
                <a:latin typeface="+mj-lt"/>
              </a:rPr>
              <a:t>North American Electric Reliability Corporation (NERC) has legal authority to enforce reliability standards (and there are lots of them).  See </a:t>
            </a:r>
            <a:br>
              <a:rPr lang="en-US" altLang="en-US" sz="2000" dirty="0">
                <a:latin typeface="+mj-lt"/>
              </a:rPr>
            </a:br>
            <a:r>
              <a:rPr lang="en-US" altLang="en-US" sz="2000" dirty="0">
                <a:latin typeface="+mj-lt"/>
              </a:rPr>
              <a:t>www.nerc.com/pa/stand/pages/reliabilitystandards.aspx</a:t>
            </a:r>
          </a:p>
        </p:txBody>
      </p:sp>
    </p:spTree>
    <p:extLst>
      <p:ext uri="{BB962C8B-B14F-4D97-AF65-F5344CB8AC3E}">
        <p14:creationId xmlns:p14="http://schemas.microsoft.com/office/powerpoint/2010/main" val="371807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91865-54B3-B27A-3F35-5AF46222F868}"/>
              </a:ext>
            </a:extLst>
          </p:cNvPr>
          <p:cNvSpPr>
            <a:spLocks noGrp="1"/>
          </p:cNvSpPr>
          <p:nvPr>
            <p:ph type="title"/>
          </p:nvPr>
        </p:nvSpPr>
        <p:spPr/>
        <p:txBody>
          <a:bodyPr/>
          <a:lstStyle/>
          <a:p>
            <a:r>
              <a:rPr lang="en-US" dirty="0"/>
              <a:t>Contingency Preparedness</a:t>
            </a:r>
          </a:p>
        </p:txBody>
      </p:sp>
      <p:sp>
        <p:nvSpPr>
          <p:cNvPr id="3" name="Text Placeholder 2">
            <a:extLst>
              <a:ext uri="{FF2B5EF4-FFF2-40B4-BE49-F238E27FC236}">
                <a16:creationId xmlns:a16="http://schemas.microsoft.com/office/drawing/2014/main" id="{8E0DF534-A946-7FA5-0CBA-60DB2A7C5E90}"/>
              </a:ext>
            </a:extLst>
          </p:cNvPr>
          <p:cNvSpPr>
            <a:spLocks noGrp="1"/>
          </p:cNvSpPr>
          <p:nvPr>
            <p:ph type="body" sz="quarter" idx="10"/>
          </p:nvPr>
        </p:nvSpPr>
        <p:spPr/>
        <p:txBody>
          <a:bodyPr/>
          <a:lstStyle/>
          <a:p>
            <a:r>
              <a:rPr lang="en-US" dirty="0"/>
              <a:t>In normal operations, power systems are designed to be operated with N-1 security, that is, they would stay within limits after losing any single generator, line, or transformer.</a:t>
            </a:r>
          </a:p>
          <a:p>
            <a:endParaRPr lang="en-US" dirty="0"/>
          </a:p>
        </p:txBody>
      </p:sp>
      <p:pic>
        <p:nvPicPr>
          <p:cNvPr id="5" name="Picture 4" descr="Powerworld contingency analysis dialog">
            <a:extLst>
              <a:ext uri="{FF2B5EF4-FFF2-40B4-BE49-F238E27FC236}">
                <a16:creationId xmlns:a16="http://schemas.microsoft.com/office/drawing/2014/main" id="{296C3D81-10A5-0D6D-C594-79A0DCACADCB}"/>
              </a:ext>
            </a:extLst>
          </p:cNvPr>
          <p:cNvPicPr>
            <a:picLocks noChangeAspect="1"/>
          </p:cNvPicPr>
          <p:nvPr/>
        </p:nvPicPr>
        <p:blipFill rotWithShape="1">
          <a:blip r:embed="rId2"/>
          <a:srcRect l="12996" r="15003"/>
          <a:stretch/>
        </p:blipFill>
        <p:spPr>
          <a:xfrm>
            <a:off x="723900" y="2598362"/>
            <a:ext cx="5410200" cy="4031038"/>
          </a:xfrm>
          <a:prstGeom prst="rect">
            <a:avLst/>
          </a:prstGeom>
        </p:spPr>
      </p:pic>
      <p:sp>
        <p:nvSpPr>
          <p:cNvPr id="4" name="TextBox 6">
            <a:extLst>
              <a:ext uri="{FF2B5EF4-FFF2-40B4-BE49-F238E27FC236}">
                <a16:creationId xmlns:a16="http://schemas.microsoft.com/office/drawing/2014/main" id="{8CA6B43E-DFAE-FFB2-4F98-EC1F8AE6B459}"/>
              </a:ext>
            </a:extLst>
          </p:cNvPr>
          <p:cNvSpPr txBox="1">
            <a:spLocks noChangeArrowheads="1"/>
          </p:cNvSpPr>
          <p:nvPr/>
        </p:nvSpPr>
        <p:spPr bwMode="auto">
          <a:xfrm>
            <a:off x="6602963" y="3612722"/>
            <a:ext cx="5257800" cy="1631216"/>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dirty="0">
                <a:latin typeface="+mj-lt"/>
              </a:rPr>
              <a:t>Contingency analysis provides an automatic way of looking at all the statistically likely contingencies.  In this example the contingency set is all the single line/transformer outages</a:t>
            </a:r>
          </a:p>
        </p:txBody>
      </p:sp>
    </p:spTree>
    <p:extLst>
      <p:ext uri="{BB962C8B-B14F-4D97-AF65-F5344CB8AC3E}">
        <p14:creationId xmlns:p14="http://schemas.microsoft.com/office/powerpoint/2010/main" val="418222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49377-EB35-21DC-3BA6-74DFA4A6CF63}"/>
              </a:ext>
            </a:extLst>
          </p:cNvPr>
          <p:cNvSpPr>
            <a:spLocks noGrp="1"/>
          </p:cNvSpPr>
          <p:nvPr>
            <p:ph type="title"/>
          </p:nvPr>
        </p:nvSpPr>
        <p:spPr/>
        <p:txBody>
          <a:bodyPr/>
          <a:lstStyle/>
          <a:p>
            <a:r>
              <a:rPr lang="en-US" dirty="0"/>
              <a:t>Multi-Area Operations</a:t>
            </a:r>
          </a:p>
        </p:txBody>
      </p:sp>
      <p:sp>
        <p:nvSpPr>
          <p:cNvPr id="3" name="Text Placeholder 2">
            <a:extLst>
              <a:ext uri="{FF2B5EF4-FFF2-40B4-BE49-F238E27FC236}">
                <a16:creationId xmlns:a16="http://schemas.microsoft.com/office/drawing/2014/main" id="{8C710F7E-2270-A875-94AA-55D88B4C8624}"/>
              </a:ext>
            </a:extLst>
          </p:cNvPr>
          <p:cNvSpPr>
            <a:spLocks noGrp="1"/>
          </p:cNvSpPr>
          <p:nvPr>
            <p:ph type="body" sz="quarter" idx="10"/>
          </p:nvPr>
        </p:nvSpPr>
        <p:spPr>
          <a:xfrm>
            <a:off x="228600" y="1295400"/>
            <a:ext cx="5257800" cy="5181600"/>
          </a:xfrm>
        </p:spPr>
        <p:txBody>
          <a:bodyPr/>
          <a:lstStyle/>
          <a:p>
            <a:r>
              <a:rPr lang="en-US" dirty="0"/>
              <a:t>Transmission interconnects are divided into various areas that monitor the total load, generation, losses, and interchange with other areas.</a:t>
            </a:r>
          </a:p>
          <a:p>
            <a:r>
              <a:rPr lang="en-US" dirty="0"/>
              <a:t>These have been trending larger</a:t>
            </a:r>
          </a:p>
          <a:p>
            <a:r>
              <a:rPr lang="en-US" dirty="0"/>
              <a:t>An area schedules imports and exports with other areas</a:t>
            </a:r>
          </a:p>
          <a:p>
            <a:r>
              <a:rPr lang="en-US" dirty="0"/>
              <a:t>Area control error (ACE) measures the difference between scheduled and actual net exports</a:t>
            </a:r>
          </a:p>
          <a:p>
            <a:endParaRPr lang="en-US" dirty="0"/>
          </a:p>
        </p:txBody>
      </p:sp>
      <p:sp>
        <p:nvSpPr>
          <p:cNvPr id="7" name="TextBox 6">
            <a:extLst>
              <a:ext uri="{FF2B5EF4-FFF2-40B4-BE49-F238E27FC236}">
                <a16:creationId xmlns:a16="http://schemas.microsoft.com/office/drawing/2014/main" id="{A9A28D16-178C-D242-9994-1DB64449B141}"/>
              </a:ext>
            </a:extLst>
          </p:cNvPr>
          <p:cNvSpPr txBox="1"/>
          <p:nvPr/>
        </p:nvSpPr>
        <p:spPr>
          <a:xfrm>
            <a:off x="6127102" y="1519335"/>
            <a:ext cx="4886129" cy="400110"/>
          </a:xfrm>
          <a:prstGeom prst="rect">
            <a:avLst/>
          </a:prstGeom>
          <a:solidFill>
            <a:srgbClr val="D6D2C4"/>
          </a:solidFill>
        </p:spPr>
        <p:txBody>
          <a:bodyPr wrap="square">
            <a:spAutoFit/>
          </a:bodyPr>
          <a:lstStyle/>
          <a:p>
            <a:r>
              <a:rPr lang="en-US" altLang="en-US" sz="2000" dirty="0">
                <a:latin typeface="+mj-lt"/>
              </a:rPr>
              <a:t>Ideally the ACE should always be zero.</a:t>
            </a:r>
          </a:p>
        </p:txBody>
      </p:sp>
      <p:pic>
        <p:nvPicPr>
          <p:cNvPr id="4" name="Picture 2" descr="map of U.S. power system, as explained in the article text">
            <a:extLst>
              <a:ext uri="{FF2B5EF4-FFF2-40B4-BE49-F238E27FC236}">
                <a16:creationId xmlns:a16="http://schemas.microsoft.com/office/drawing/2014/main" id="{2AC75993-A8CF-3BEC-272A-F1F413D03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741" y="2205134"/>
            <a:ext cx="6724259" cy="33621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1A8577D-6109-0D52-46BE-47A7296A72DE}"/>
              </a:ext>
            </a:extLst>
          </p:cNvPr>
          <p:cNvSpPr/>
          <p:nvPr/>
        </p:nvSpPr>
        <p:spPr>
          <a:xfrm>
            <a:off x="5391541" y="5943600"/>
            <a:ext cx="6724259" cy="369332"/>
          </a:xfrm>
          <a:prstGeom prst="rect">
            <a:avLst/>
          </a:prstGeom>
        </p:spPr>
        <p:txBody>
          <a:bodyPr wrap="square">
            <a:spAutoFit/>
          </a:bodyPr>
          <a:lstStyle/>
          <a:p>
            <a:r>
              <a:rPr lang="en-US" sz="1800" dirty="0">
                <a:latin typeface="+mj-lt"/>
              </a:rPr>
              <a:t>Image Source: www.eia.gov/todayinenergy/detail.php?id=27152</a:t>
            </a:r>
          </a:p>
        </p:txBody>
      </p:sp>
    </p:spTree>
    <p:extLst>
      <p:ext uri="{BB962C8B-B14F-4D97-AF65-F5344CB8AC3E}">
        <p14:creationId xmlns:p14="http://schemas.microsoft.com/office/powerpoint/2010/main" val="419268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4FED-5BE7-DBD7-B971-735B0A8B9AF5}"/>
              </a:ext>
            </a:extLst>
          </p:cNvPr>
          <p:cNvSpPr>
            <a:spLocks noGrp="1"/>
          </p:cNvSpPr>
          <p:nvPr>
            <p:ph type="title"/>
          </p:nvPr>
        </p:nvSpPr>
        <p:spPr/>
        <p:txBody>
          <a:bodyPr/>
          <a:lstStyle/>
          <a:p>
            <a:r>
              <a:rPr lang="en-US" dirty="0"/>
              <a:t>Automatic Generator Control (AGC)</a:t>
            </a:r>
          </a:p>
        </p:txBody>
      </p:sp>
      <p:sp>
        <p:nvSpPr>
          <p:cNvPr id="3" name="Text Placeholder 2">
            <a:extLst>
              <a:ext uri="{FF2B5EF4-FFF2-40B4-BE49-F238E27FC236}">
                <a16:creationId xmlns:a16="http://schemas.microsoft.com/office/drawing/2014/main" id="{A600890D-EDD2-EDC4-BD16-963C1D0EFD43}"/>
              </a:ext>
            </a:extLst>
          </p:cNvPr>
          <p:cNvSpPr>
            <a:spLocks noGrp="1"/>
          </p:cNvSpPr>
          <p:nvPr>
            <p:ph type="body" sz="quarter" idx="10"/>
          </p:nvPr>
        </p:nvSpPr>
        <p:spPr/>
        <p:txBody>
          <a:bodyPr/>
          <a:lstStyle/>
          <a:p>
            <a:r>
              <a:rPr lang="en-US" dirty="0"/>
              <a:t>This works in step 3 (Secondary Frequency Response) of the steps to maintain load-generation balance</a:t>
            </a:r>
          </a:p>
          <a:p>
            <a:pPr lvl="1"/>
            <a:r>
              <a:rPr lang="en-US" dirty="0"/>
              <a:t>Automatically change generation to keep the ACE close to zero</a:t>
            </a:r>
          </a:p>
          <a:p>
            <a:pPr lvl="1"/>
            <a:r>
              <a:rPr lang="en-US" dirty="0"/>
              <a:t>Usually ACE is calculated based upon tie-line flows; then the AGC module sends control signals out to the generators every few seconds.</a:t>
            </a:r>
          </a:p>
          <a:p>
            <a:pPr lvl="1"/>
            <a:endParaRPr lang="en-US" dirty="0"/>
          </a:p>
        </p:txBody>
      </p:sp>
    </p:spTree>
    <p:extLst>
      <p:ext uri="{BB962C8B-B14F-4D97-AF65-F5344CB8AC3E}">
        <p14:creationId xmlns:p14="http://schemas.microsoft.com/office/powerpoint/2010/main" val="247281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053F-67D3-9676-8C2C-476D376B9CBA}"/>
              </a:ext>
            </a:extLst>
          </p:cNvPr>
          <p:cNvSpPr>
            <a:spLocks noGrp="1"/>
          </p:cNvSpPr>
          <p:nvPr>
            <p:ph type="title"/>
          </p:nvPr>
        </p:nvSpPr>
        <p:spPr/>
        <p:txBody>
          <a:bodyPr/>
          <a:lstStyle/>
          <a:p>
            <a:r>
              <a:rPr lang="en-US" dirty="0"/>
              <a:t>NERC Regional Reliability Councils</a:t>
            </a:r>
          </a:p>
        </p:txBody>
      </p:sp>
      <p:pic>
        <p:nvPicPr>
          <p:cNvPr id="5" name="Picture 2" descr="NERC regional reliability councils">
            <a:extLst>
              <a:ext uri="{FF2B5EF4-FFF2-40B4-BE49-F238E27FC236}">
                <a16:creationId xmlns:a16="http://schemas.microsoft.com/office/drawing/2014/main" id="{D8FF2F45-0590-2805-4DB2-0B464F7DF3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22" t="5556" r="5991" b="17777"/>
          <a:stretch/>
        </p:blipFill>
        <p:spPr bwMode="auto">
          <a:xfrm>
            <a:off x="1066800" y="1371600"/>
            <a:ext cx="6467061"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a:extLst>
              <a:ext uri="{FF2B5EF4-FFF2-40B4-BE49-F238E27FC236}">
                <a16:creationId xmlns:a16="http://schemas.microsoft.com/office/drawing/2014/main" id="{B9EE9731-7C05-4A50-DBE0-82B44B84D999}"/>
              </a:ext>
            </a:extLst>
          </p:cNvPr>
          <p:cNvSpPr txBox="1">
            <a:spLocks noChangeArrowheads="1"/>
          </p:cNvSpPr>
          <p:nvPr/>
        </p:nvSpPr>
        <p:spPr bwMode="auto">
          <a:xfrm>
            <a:off x="8839200" y="2667000"/>
            <a:ext cx="2895600" cy="1323439"/>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dirty="0">
                <a:latin typeface="+mj-lt"/>
              </a:rPr>
              <a:t>NERC is the</a:t>
            </a:r>
            <a:br>
              <a:rPr lang="en-US" altLang="en-US" sz="2000" dirty="0">
                <a:latin typeface="+mj-lt"/>
              </a:rPr>
            </a:br>
            <a:r>
              <a:rPr lang="en-US" altLang="en-US" sz="2000" dirty="0">
                <a:latin typeface="+mj-lt"/>
              </a:rPr>
              <a:t>North American</a:t>
            </a:r>
            <a:br>
              <a:rPr lang="en-US" altLang="en-US" sz="2000" dirty="0">
                <a:latin typeface="+mj-lt"/>
              </a:rPr>
            </a:br>
            <a:r>
              <a:rPr lang="en-US" altLang="en-US" sz="2000" dirty="0">
                <a:latin typeface="+mj-lt"/>
              </a:rPr>
              <a:t>Electric Reliability</a:t>
            </a:r>
            <a:br>
              <a:rPr lang="en-US" altLang="en-US" sz="2000" dirty="0">
                <a:latin typeface="+mj-lt"/>
              </a:rPr>
            </a:br>
            <a:r>
              <a:rPr lang="en-US" altLang="en-US" sz="2000" dirty="0">
                <a:latin typeface="+mj-lt"/>
              </a:rPr>
              <a:t>Council</a:t>
            </a:r>
          </a:p>
        </p:txBody>
      </p:sp>
      <p:sp>
        <p:nvSpPr>
          <p:cNvPr id="6" name="Rectangle 5">
            <a:extLst>
              <a:ext uri="{FF2B5EF4-FFF2-40B4-BE49-F238E27FC236}">
                <a16:creationId xmlns:a16="http://schemas.microsoft.com/office/drawing/2014/main" id="{66F5A86F-A850-2E17-10F6-69DA478AC56C}"/>
              </a:ext>
            </a:extLst>
          </p:cNvPr>
          <p:cNvSpPr/>
          <p:nvPr/>
        </p:nvSpPr>
        <p:spPr>
          <a:xfrm>
            <a:off x="1219200" y="6324600"/>
            <a:ext cx="8477250" cy="307777"/>
          </a:xfrm>
          <a:prstGeom prst="rect">
            <a:avLst/>
          </a:prstGeom>
        </p:spPr>
        <p:txBody>
          <a:bodyPr wrap="square">
            <a:spAutoFit/>
          </a:bodyPr>
          <a:lstStyle/>
          <a:p>
            <a:r>
              <a:rPr lang="en-US" sz="1400" dirty="0">
                <a:latin typeface="+mj-lt"/>
              </a:rPr>
              <a:t>Image: www.nerc.com/AboutNERC/keyplayers/PublishingImages/2017_NERC_Regions_May2017.jpg</a:t>
            </a:r>
          </a:p>
        </p:txBody>
      </p:sp>
    </p:spTree>
    <p:extLst>
      <p:ext uri="{BB962C8B-B14F-4D97-AF65-F5344CB8AC3E}">
        <p14:creationId xmlns:p14="http://schemas.microsoft.com/office/powerpoint/2010/main" val="416478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E9A-53E1-D633-B6D0-C19A6A3FF766}"/>
              </a:ext>
            </a:extLst>
          </p:cNvPr>
          <p:cNvSpPr>
            <a:spLocks noGrp="1"/>
          </p:cNvSpPr>
          <p:nvPr>
            <p:ph type="title"/>
          </p:nvPr>
        </p:nvSpPr>
        <p:spPr>
          <a:xfrm>
            <a:off x="228600" y="76200"/>
            <a:ext cx="10896600" cy="1066800"/>
          </a:xfrm>
        </p:spPr>
        <p:txBody>
          <a:bodyPr/>
          <a:lstStyle/>
          <a:p>
            <a:r>
              <a:rPr lang="en-US" dirty="0"/>
              <a:t>Abnormal Operations</a:t>
            </a:r>
          </a:p>
        </p:txBody>
      </p:sp>
      <p:sp>
        <p:nvSpPr>
          <p:cNvPr id="22" name="Text Placeholder 21">
            <a:extLst>
              <a:ext uri="{FF2B5EF4-FFF2-40B4-BE49-F238E27FC236}">
                <a16:creationId xmlns:a16="http://schemas.microsoft.com/office/drawing/2014/main" id="{3D79EC42-5A0C-0DFE-F8EB-8A67EDEBFE3D}"/>
              </a:ext>
            </a:extLst>
          </p:cNvPr>
          <p:cNvSpPr>
            <a:spLocks noGrp="1"/>
          </p:cNvSpPr>
          <p:nvPr>
            <p:ph type="body" sz="quarter" idx="10"/>
          </p:nvPr>
        </p:nvSpPr>
        <p:spPr>
          <a:xfrm>
            <a:off x="228600" y="1295400"/>
            <a:ext cx="4152900" cy="5181600"/>
          </a:xfrm>
        </p:spPr>
        <p:txBody>
          <a:bodyPr/>
          <a:lstStyle/>
          <a:p>
            <a:r>
              <a:rPr lang="en-US" dirty="0"/>
              <a:t>What we have described so far is “Normal State”</a:t>
            </a:r>
          </a:p>
          <a:p>
            <a:r>
              <a:rPr lang="en-US" dirty="0"/>
              <a:t>“Alert State” is when grid is getting close to not meeting requirements in certain contingency conditions</a:t>
            </a:r>
          </a:p>
          <a:p>
            <a:r>
              <a:rPr lang="en-US" dirty="0"/>
              <a:t>“Emergency State” is when operational limits are violated</a:t>
            </a:r>
          </a:p>
          <a:p>
            <a:r>
              <a:rPr lang="en-US" dirty="0"/>
              <a:t>“Restorative State” is when partial or full blackout has occurred</a:t>
            </a:r>
          </a:p>
        </p:txBody>
      </p:sp>
      <p:grpSp>
        <p:nvGrpSpPr>
          <p:cNvPr id="21" name="Group 20" descr="Map of state transitions for the power grid">
            <a:extLst>
              <a:ext uri="{FF2B5EF4-FFF2-40B4-BE49-F238E27FC236}">
                <a16:creationId xmlns:a16="http://schemas.microsoft.com/office/drawing/2014/main" id="{EEA25D5D-754E-1570-ABF4-DD40D9F41148}"/>
              </a:ext>
            </a:extLst>
          </p:cNvPr>
          <p:cNvGrpSpPr/>
          <p:nvPr/>
        </p:nvGrpSpPr>
        <p:grpSpPr>
          <a:xfrm>
            <a:off x="4572000" y="2133600"/>
            <a:ext cx="6781800" cy="3429000"/>
            <a:chOff x="2209800" y="2133600"/>
            <a:chExt cx="6781800" cy="3429000"/>
          </a:xfrm>
        </p:grpSpPr>
        <p:sp>
          <p:nvSpPr>
            <p:cNvPr id="3" name="Rectangle 2">
              <a:extLst>
                <a:ext uri="{FF2B5EF4-FFF2-40B4-BE49-F238E27FC236}">
                  <a16:creationId xmlns:a16="http://schemas.microsoft.com/office/drawing/2014/main" id="{C9B44889-E644-E903-8350-97D5793DB1D6}"/>
                </a:ext>
              </a:extLst>
            </p:cNvPr>
            <p:cNvSpPr/>
            <p:nvPr/>
          </p:nvSpPr>
          <p:spPr bwMode="auto">
            <a:xfrm>
              <a:off x="2209800" y="2133600"/>
              <a:ext cx="2667000" cy="1143000"/>
            </a:xfrm>
            <a:prstGeom prst="rect">
              <a:avLst/>
            </a:prstGeom>
            <a:solidFill>
              <a:schemeClr val="accent1">
                <a:lumMod val="60000"/>
                <a:lumOff val="4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r>
                <a:rPr kumimoji="0" lang="en-US" sz="2800" b="0" i="0" u="none" strike="noStrike" cap="none" normalizeH="0" baseline="0" dirty="0">
                  <a:ln>
                    <a:noFill/>
                  </a:ln>
                  <a:solidFill>
                    <a:schemeClr val="tx1"/>
                  </a:solidFill>
                  <a:effectLst/>
                  <a:latin typeface="+mj-lt"/>
                </a:rPr>
                <a:t>Normal State</a:t>
              </a:r>
            </a:p>
          </p:txBody>
        </p:sp>
        <p:sp>
          <p:nvSpPr>
            <p:cNvPr id="4" name="Rectangle 3">
              <a:extLst>
                <a:ext uri="{FF2B5EF4-FFF2-40B4-BE49-F238E27FC236}">
                  <a16:creationId xmlns:a16="http://schemas.microsoft.com/office/drawing/2014/main" id="{8AF8B90B-4059-3B32-2BA0-2E5CFC7ED3ED}"/>
                </a:ext>
              </a:extLst>
            </p:cNvPr>
            <p:cNvSpPr/>
            <p:nvPr/>
          </p:nvSpPr>
          <p:spPr bwMode="auto">
            <a:xfrm>
              <a:off x="6324600" y="2133600"/>
              <a:ext cx="2667000" cy="1143000"/>
            </a:xfrm>
            <a:prstGeom prst="rect">
              <a:avLst/>
            </a:prstGeom>
            <a:solidFill>
              <a:srgbClr val="FFFF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r>
                <a:rPr kumimoji="0" lang="en-US" sz="2800" b="0" i="0" u="none" strike="noStrike" cap="none" normalizeH="0" baseline="0" dirty="0">
                  <a:ln>
                    <a:noFill/>
                  </a:ln>
                  <a:solidFill>
                    <a:schemeClr val="tx1"/>
                  </a:solidFill>
                  <a:effectLst/>
                  <a:latin typeface="+mj-lt"/>
                </a:rPr>
                <a:t>Alert State</a:t>
              </a:r>
            </a:p>
          </p:txBody>
        </p:sp>
        <p:sp>
          <p:nvSpPr>
            <p:cNvPr id="5" name="Rectangle 4">
              <a:extLst>
                <a:ext uri="{FF2B5EF4-FFF2-40B4-BE49-F238E27FC236}">
                  <a16:creationId xmlns:a16="http://schemas.microsoft.com/office/drawing/2014/main" id="{01B7CF3E-418A-07E5-106F-8BA6DA1A5759}"/>
                </a:ext>
              </a:extLst>
            </p:cNvPr>
            <p:cNvSpPr/>
            <p:nvPr/>
          </p:nvSpPr>
          <p:spPr bwMode="auto">
            <a:xfrm>
              <a:off x="6324600" y="4419600"/>
              <a:ext cx="2667000" cy="1143000"/>
            </a:xfrm>
            <a:prstGeom prst="rect">
              <a:avLst/>
            </a:prstGeom>
            <a:solidFill>
              <a:srgbClr val="FFC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r>
                <a:rPr kumimoji="0" lang="en-US" sz="2800" b="0" i="0" u="none" strike="noStrike" cap="none" normalizeH="0" baseline="0" dirty="0">
                  <a:ln>
                    <a:noFill/>
                  </a:ln>
                  <a:solidFill>
                    <a:schemeClr val="tx1"/>
                  </a:solidFill>
                  <a:effectLst/>
                  <a:latin typeface="+mj-lt"/>
                </a:rPr>
                <a:t>Emergency State</a:t>
              </a:r>
            </a:p>
          </p:txBody>
        </p:sp>
        <p:sp>
          <p:nvSpPr>
            <p:cNvPr id="6" name="Rectangle 5">
              <a:extLst>
                <a:ext uri="{FF2B5EF4-FFF2-40B4-BE49-F238E27FC236}">
                  <a16:creationId xmlns:a16="http://schemas.microsoft.com/office/drawing/2014/main" id="{19B5CD5F-8E48-1F4C-F65F-D9349C3A8C15}"/>
                </a:ext>
              </a:extLst>
            </p:cNvPr>
            <p:cNvSpPr/>
            <p:nvPr/>
          </p:nvSpPr>
          <p:spPr bwMode="auto">
            <a:xfrm>
              <a:off x="2209800" y="4419600"/>
              <a:ext cx="2667000" cy="1143000"/>
            </a:xfrm>
            <a:prstGeom prst="rect">
              <a:avLst/>
            </a:prstGeom>
            <a:solidFill>
              <a:schemeClr val="tx2">
                <a:lumMod val="25000"/>
                <a:lumOff val="7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r>
                <a:rPr kumimoji="0" lang="en-US" sz="2800" b="0" i="0" u="none" strike="noStrike" cap="none" normalizeH="0" baseline="0" dirty="0">
                  <a:ln>
                    <a:noFill/>
                  </a:ln>
                  <a:solidFill>
                    <a:schemeClr val="tx1"/>
                  </a:solidFill>
                  <a:effectLst/>
                  <a:latin typeface="+mj-lt"/>
                </a:rPr>
                <a:t>Restorative State</a:t>
              </a:r>
            </a:p>
          </p:txBody>
        </p:sp>
        <p:cxnSp>
          <p:nvCxnSpPr>
            <p:cNvPr id="8" name="Straight Arrow Connector 7">
              <a:extLst>
                <a:ext uri="{FF2B5EF4-FFF2-40B4-BE49-F238E27FC236}">
                  <a16:creationId xmlns:a16="http://schemas.microsoft.com/office/drawing/2014/main" id="{DD1D742E-8A85-B422-1449-5FE29C870D0F}"/>
                </a:ext>
              </a:extLst>
            </p:cNvPr>
            <p:cNvCxnSpPr>
              <a:cxnSpLocks/>
            </p:cNvCxnSpPr>
            <p:nvPr/>
          </p:nvCxnSpPr>
          <p:spPr bwMode="auto">
            <a:xfrm>
              <a:off x="4876800" y="2362200"/>
              <a:ext cx="1447800"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EB2B207F-A1C8-0439-DCF3-AC7885A842D7}"/>
                </a:ext>
              </a:extLst>
            </p:cNvPr>
            <p:cNvCxnSpPr>
              <a:cxnSpLocks/>
            </p:cNvCxnSpPr>
            <p:nvPr/>
          </p:nvCxnSpPr>
          <p:spPr bwMode="auto">
            <a:xfrm flipH="1">
              <a:off x="4876800" y="2971800"/>
              <a:ext cx="1447800"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64365976-43A3-18F1-CF70-4F65ACB80597}"/>
                </a:ext>
              </a:extLst>
            </p:cNvPr>
            <p:cNvCxnSpPr>
              <a:cxnSpLocks/>
            </p:cNvCxnSpPr>
            <p:nvPr/>
          </p:nvCxnSpPr>
          <p:spPr bwMode="auto">
            <a:xfrm flipH="1">
              <a:off x="4876800" y="5008206"/>
              <a:ext cx="1447800"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815E22F-3CFF-41BF-0374-6690665D03B0}"/>
                </a:ext>
              </a:extLst>
            </p:cNvPr>
            <p:cNvCxnSpPr>
              <a:cxnSpLocks/>
              <a:stCxn id="6" idx="0"/>
              <a:endCxn id="3" idx="2"/>
            </p:cNvCxnSpPr>
            <p:nvPr/>
          </p:nvCxnSpPr>
          <p:spPr bwMode="auto">
            <a:xfrm flipV="1">
              <a:off x="3543300" y="3276600"/>
              <a:ext cx="0" cy="114300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1061C96-7247-538B-6F52-AA605C44797C}"/>
                </a:ext>
              </a:extLst>
            </p:cNvPr>
            <p:cNvCxnSpPr>
              <a:cxnSpLocks/>
            </p:cNvCxnSpPr>
            <p:nvPr/>
          </p:nvCxnSpPr>
          <p:spPr bwMode="auto">
            <a:xfrm>
              <a:off x="7467600" y="3276600"/>
              <a:ext cx="0" cy="114300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FE0DA7E9-FBB1-B6BC-00DD-6C9CA060EE1C}"/>
                </a:ext>
              </a:extLst>
            </p:cNvPr>
            <p:cNvCxnSpPr>
              <a:cxnSpLocks/>
            </p:cNvCxnSpPr>
            <p:nvPr/>
          </p:nvCxnSpPr>
          <p:spPr bwMode="auto">
            <a:xfrm flipH="1" flipV="1">
              <a:off x="4895849" y="3276600"/>
              <a:ext cx="1428751" cy="114300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76771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9240-0CED-484C-B8B5-3ED80F4721B0}"/>
              </a:ext>
            </a:extLst>
          </p:cNvPr>
          <p:cNvSpPr>
            <a:spLocks noGrp="1"/>
          </p:cNvSpPr>
          <p:nvPr>
            <p:ph type="title"/>
          </p:nvPr>
        </p:nvSpPr>
        <p:spPr/>
        <p:txBody>
          <a:bodyPr/>
          <a:lstStyle/>
          <a:p>
            <a:r>
              <a:rPr lang="en-US" dirty="0"/>
              <a:t>Winter Storm Uri – February 2021</a:t>
            </a:r>
          </a:p>
        </p:txBody>
      </p:sp>
      <p:pic>
        <p:nvPicPr>
          <p:cNvPr id="4" name="Picture 3" descr="Uri frequency chart">
            <a:extLst>
              <a:ext uri="{FF2B5EF4-FFF2-40B4-BE49-F238E27FC236}">
                <a16:creationId xmlns:a16="http://schemas.microsoft.com/office/drawing/2014/main" id="{2280E73B-5904-46F7-89E2-8311F7B03084}"/>
              </a:ext>
            </a:extLst>
          </p:cNvPr>
          <p:cNvPicPr>
            <a:picLocks noChangeAspect="1"/>
          </p:cNvPicPr>
          <p:nvPr/>
        </p:nvPicPr>
        <p:blipFill>
          <a:blip r:embed="rId2"/>
          <a:stretch>
            <a:fillRect/>
          </a:stretch>
        </p:blipFill>
        <p:spPr>
          <a:xfrm>
            <a:off x="228600" y="1280160"/>
            <a:ext cx="11641352" cy="5438865"/>
          </a:xfrm>
          <a:prstGeom prst="rect">
            <a:avLst/>
          </a:prstGeom>
        </p:spPr>
      </p:pic>
      <p:sp>
        <p:nvSpPr>
          <p:cNvPr id="5" name="TextBox 4">
            <a:extLst>
              <a:ext uri="{FF2B5EF4-FFF2-40B4-BE49-F238E27FC236}">
                <a16:creationId xmlns:a16="http://schemas.microsoft.com/office/drawing/2014/main" id="{5ACD43B8-7815-C59A-D36A-5FE3AED92521}"/>
              </a:ext>
            </a:extLst>
          </p:cNvPr>
          <p:cNvSpPr txBox="1"/>
          <p:nvPr/>
        </p:nvSpPr>
        <p:spPr>
          <a:xfrm>
            <a:off x="8754376" y="6438652"/>
            <a:ext cx="1828800" cy="338554"/>
          </a:xfrm>
          <a:prstGeom prst="rect">
            <a:avLst/>
          </a:prstGeom>
          <a:solidFill>
            <a:srgbClr val="D6D2C4"/>
          </a:solidFill>
        </p:spPr>
        <p:txBody>
          <a:bodyPr wrap="square" rtlCol="0">
            <a:spAutoFit/>
          </a:bodyPr>
          <a:lstStyle/>
          <a:p>
            <a:pPr algn="l"/>
            <a:r>
              <a:rPr lang="en-US" sz="1600" dirty="0">
                <a:latin typeface="+mj-lt"/>
              </a:rPr>
              <a:t>Source: ERCOT</a:t>
            </a:r>
          </a:p>
        </p:txBody>
      </p:sp>
    </p:spTree>
    <p:extLst>
      <p:ext uri="{BB962C8B-B14F-4D97-AF65-F5344CB8AC3E}">
        <p14:creationId xmlns:p14="http://schemas.microsoft.com/office/powerpoint/2010/main" val="3174346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2D7A-0593-4C37-AA64-2E9547269B69}"/>
              </a:ext>
            </a:extLst>
          </p:cNvPr>
          <p:cNvSpPr>
            <a:spLocks noGrp="1"/>
          </p:cNvSpPr>
          <p:nvPr>
            <p:ph type="title"/>
          </p:nvPr>
        </p:nvSpPr>
        <p:spPr/>
        <p:txBody>
          <a:bodyPr/>
          <a:lstStyle/>
          <a:p>
            <a:r>
              <a:rPr lang="en-US" dirty="0"/>
              <a:t>Winter Storm Uri – February 2021  </a:t>
            </a:r>
          </a:p>
        </p:txBody>
      </p:sp>
      <p:sp>
        <p:nvSpPr>
          <p:cNvPr id="3" name="Content Placeholder 2">
            <a:extLst>
              <a:ext uri="{FF2B5EF4-FFF2-40B4-BE49-F238E27FC236}">
                <a16:creationId xmlns:a16="http://schemas.microsoft.com/office/drawing/2014/main" id="{33F41123-32AC-43EB-B193-A4B8B1C8110A}"/>
              </a:ext>
            </a:extLst>
          </p:cNvPr>
          <p:cNvSpPr>
            <a:spLocks noGrp="1"/>
          </p:cNvSpPr>
          <p:nvPr>
            <p:ph type="body" sz="quarter" idx="10"/>
          </p:nvPr>
        </p:nvSpPr>
        <p:spPr>
          <a:xfrm>
            <a:off x="228600" y="1295400"/>
            <a:ext cx="5562601" cy="5181600"/>
          </a:xfrm>
        </p:spPr>
        <p:txBody>
          <a:bodyPr/>
          <a:lstStyle/>
          <a:p>
            <a:r>
              <a:rPr lang="en-US" sz="2400" dirty="0"/>
              <a:t>Extreme winter weather, record-setting low temperatures across Texas and neighboring states</a:t>
            </a:r>
          </a:p>
          <a:p>
            <a:r>
              <a:rPr lang="en-US" sz="2400" dirty="0"/>
              <a:t>Generation supply lost </a:t>
            </a:r>
          </a:p>
          <a:p>
            <a:r>
              <a:rPr lang="en-US" sz="2400" dirty="0"/>
              <a:t>Controlled load outages for 3 days up to 20,000 MW</a:t>
            </a:r>
          </a:p>
          <a:p>
            <a:pPr lvl="1"/>
            <a:r>
              <a:rPr lang="en-US" sz="2200" dirty="0"/>
              <a:t>Far more than had been done historically, restricting proper rotation </a:t>
            </a:r>
          </a:p>
          <a:p>
            <a:r>
              <a:rPr lang="en-US" sz="2400" dirty="0"/>
              <a:t>System operators avoided an uncontrolled blackout, but did involve load restoration</a:t>
            </a:r>
          </a:p>
        </p:txBody>
      </p:sp>
      <p:pic>
        <p:nvPicPr>
          <p:cNvPr id="4" name="Picture 3" descr="Uri load outage chart">
            <a:extLst>
              <a:ext uri="{FF2B5EF4-FFF2-40B4-BE49-F238E27FC236}">
                <a16:creationId xmlns:a16="http://schemas.microsoft.com/office/drawing/2014/main" id="{663904FB-C7D3-4FD5-8E22-B8CD67008D16}"/>
              </a:ext>
            </a:extLst>
          </p:cNvPr>
          <p:cNvPicPr>
            <a:picLocks noChangeAspect="1"/>
          </p:cNvPicPr>
          <p:nvPr/>
        </p:nvPicPr>
        <p:blipFill>
          <a:blip r:embed="rId2"/>
          <a:stretch>
            <a:fillRect/>
          </a:stretch>
        </p:blipFill>
        <p:spPr>
          <a:xfrm>
            <a:off x="6400800" y="1752600"/>
            <a:ext cx="5392621" cy="3995737"/>
          </a:xfrm>
          <a:prstGeom prst="rect">
            <a:avLst/>
          </a:prstGeom>
        </p:spPr>
      </p:pic>
      <p:sp>
        <p:nvSpPr>
          <p:cNvPr id="5" name="TextBox 4">
            <a:extLst>
              <a:ext uri="{FF2B5EF4-FFF2-40B4-BE49-F238E27FC236}">
                <a16:creationId xmlns:a16="http://schemas.microsoft.com/office/drawing/2014/main" id="{470CBDFF-F71D-AAC7-8FA1-686B40E0F835}"/>
              </a:ext>
            </a:extLst>
          </p:cNvPr>
          <p:cNvSpPr txBox="1"/>
          <p:nvPr/>
        </p:nvSpPr>
        <p:spPr>
          <a:xfrm>
            <a:off x="9906000" y="6096000"/>
            <a:ext cx="1828800" cy="338554"/>
          </a:xfrm>
          <a:prstGeom prst="rect">
            <a:avLst/>
          </a:prstGeom>
          <a:solidFill>
            <a:srgbClr val="D6D2C4"/>
          </a:solidFill>
        </p:spPr>
        <p:txBody>
          <a:bodyPr wrap="square" rtlCol="0">
            <a:spAutoFit/>
          </a:bodyPr>
          <a:lstStyle/>
          <a:p>
            <a:pPr algn="l"/>
            <a:r>
              <a:rPr lang="en-US" sz="1600" dirty="0">
                <a:latin typeface="+mj-lt"/>
              </a:rPr>
              <a:t>Source: ERCOT</a:t>
            </a:r>
          </a:p>
        </p:txBody>
      </p:sp>
    </p:spTree>
    <p:extLst>
      <p:ext uri="{BB962C8B-B14F-4D97-AF65-F5344CB8AC3E}">
        <p14:creationId xmlns:p14="http://schemas.microsoft.com/office/powerpoint/2010/main" val="358334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BC47-FEA9-402D-A8DD-B687198C4E07}"/>
              </a:ext>
            </a:extLst>
          </p:cNvPr>
          <p:cNvSpPr>
            <a:spLocks noGrp="1"/>
          </p:cNvSpPr>
          <p:nvPr>
            <p:ph type="title"/>
          </p:nvPr>
        </p:nvSpPr>
        <p:spPr/>
        <p:txBody>
          <a:bodyPr/>
          <a:lstStyle/>
          <a:p>
            <a:r>
              <a:rPr lang="en-US" dirty="0"/>
              <a:t>Winter Storm Uri – February 2021   </a:t>
            </a:r>
          </a:p>
        </p:txBody>
      </p:sp>
      <p:sp>
        <p:nvSpPr>
          <p:cNvPr id="3" name="Content Placeholder 2">
            <a:extLst>
              <a:ext uri="{FF2B5EF4-FFF2-40B4-BE49-F238E27FC236}">
                <a16:creationId xmlns:a16="http://schemas.microsoft.com/office/drawing/2014/main" id="{F56750B9-AAA3-4A60-9C02-79E093EF2C3C}"/>
              </a:ext>
            </a:extLst>
          </p:cNvPr>
          <p:cNvSpPr>
            <a:spLocks noGrp="1"/>
          </p:cNvSpPr>
          <p:nvPr>
            <p:ph type="body" sz="quarter" idx="10"/>
          </p:nvPr>
        </p:nvSpPr>
        <p:spPr/>
        <p:txBody>
          <a:bodyPr numCol="2"/>
          <a:lstStyle/>
          <a:p>
            <a:r>
              <a:rPr lang="en-US" sz="1800" dirty="0"/>
              <a:t>Pre-Event Conditions</a:t>
            </a:r>
          </a:p>
          <a:p>
            <a:pPr lvl="1"/>
            <a:r>
              <a:rPr lang="en-US" sz="1600" dirty="0"/>
              <a:t>Significant number of natural gas units unavailable because of restrictions on gas supply system</a:t>
            </a:r>
          </a:p>
          <a:p>
            <a:pPr lvl="1"/>
            <a:r>
              <a:rPr lang="en-US" sz="1600" dirty="0"/>
              <a:t>Many wind turbines unavailable because of icing buildup</a:t>
            </a:r>
          </a:p>
          <a:p>
            <a:pPr lvl="1"/>
            <a:r>
              <a:rPr lang="en-US" sz="1600" dirty="0"/>
              <a:t>Very high demand predicted, customers requested to reduce usage</a:t>
            </a:r>
          </a:p>
          <a:p>
            <a:r>
              <a:rPr lang="en-US" sz="1800" dirty="0"/>
              <a:t>Event Sequence</a:t>
            </a:r>
          </a:p>
          <a:p>
            <a:pPr lvl="1"/>
            <a:r>
              <a:rPr lang="en-US" sz="1600" dirty="0"/>
              <a:t>New winter peak demand 7-8 PM Feb. 14: 69,222 MW. The demand stayed high through the night.</a:t>
            </a:r>
          </a:p>
          <a:p>
            <a:pPr lvl="1"/>
            <a:r>
              <a:rPr lang="en-US" sz="1600" dirty="0"/>
              <a:t>Around 11pm Feb. 14, multiple thermal units, such as natural gas, rapidly tripped offline due to cold weather. At highest point, total of 34,000 MW generation forced offline.</a:t>
            </a:r>
          </a:p>
          <a:p>
            <a:pPr lvl="1"/>
            <a:r>
              <a:rPr lang="en-US" sz="1600" dirty="0"/>
              <a:t>Due to diminishing reserves, emergency operation plan was implemented (energy emergency alert plan, EEA).</a:t>
            </a:r>
          </a:p>
          <a:p>
            <a:pPr lvl="1"/>
            <a:r>
              <a:rPr lang="en-US" sz="1600" dirty="0"/>
              <a:t>By 1:25 am Feb. 15, ERCOT entered highest level of emergency alert, EEA 3, which includes controlled outages.</a:t>
            </a:r>
          </a:p>
          <a:p>
            <a:pPr lvl="2"/>
            <a:r>
              <a:rPr lang="en-US" sz="1400" dirty="0"/>
              <a:t>Each transmission owner is instructed by ERCOT to reduce demand by a certain amount proportional to size. </a:t>
            </a:r>
          </a:p>
          <a:p>
            <a:pPr lvl="2"/>
            <a:r>
              <a:rPr lang="en-US" sz="1400" dirty="0"/>
              <a:t>In this case, total load reduction maximum was 16,500 MW on Monday morning.</a:t>
            </a:r>
          </a:p>
          <a:p>
            <a:pPr lvl="2"/>
            <a:r>
              <a:rPr lang="en-US" sz="1400" dirty="0"/>
              <a:t>Procedure is to rotate outages and avoid critical loads like hospitals and emergency services.</a:t>
            </a:r>
          </a:p>
          <a:p>
            <a:pPr lvl="2"/>
            <a:r>
              <a:rPr lang="en-US" sz="1400" dirty="0"/>
              <a:t>The magnitude of the outages meant that usual outage duration of 15-45 minutes could not be maintained. Many blackouts lasted much longer.</a:t>
            </a:r>
          </a:p>
          <a:p>
            <a:pPr lvl="2"/>
            <a:r>
              <a:rPr lang="en-US" sz="1400" dirty="0"/>
              <a:t>Blackouts longer and larger than any in the past.</a:t>
            </a:r>
          </a:p>
          <a:p>
            <a:pPr lvl="1"/>
            <a:r>
              <a:rPr lang="en-US" sz="1800" dirty="0"/>
              <a:t>Mid-morning on Feb. 19, ERCOT finally ended emergency conditions and was no longer instructing transmission owners to reduce load</a:t>
            </a:r>
          </a:p>
          <a:p>
            <a:pPr lvl="2"/>
            <a:r>
              <a:rPr lang="en-US" sz="1400" dirty="0"/>
              <a:t>Any remaining outages are localized issues</a:t>
            </a:r>
          </a:p>
        </p:txBody>
      </p:sp>
      <p:sp>
        <p:nvSpPr>
          <p:cNvPr id="8" name="TextBox 7">
            <a:extLst>
              <a:ext uri="{FF2B5EF4-FFF2-40B4-BE49-F238E27FC236}">
                <a16:creationId xmlns:a16="http://schemas.microsoft.com/office/drawing/2014/main" id="{FD9AD002-27EA-4E57-8F15-61EDD7ACD3E0}"/>
              </a:ext>
            </a:extLst>
          </p:cNvPr>
          <p:cNvSpPr txBox="1"/>
          <p:nvPr/>
        </p:nvSpPr>
        <p:spPr>
          <a:xfrm>
            <a:off x="7010400" y="6324600"/>
            <a:ext cx="5181600" cy="338554"/>
          </a:xfrm>
          <a:prstGeom prst="rect">
            <a:avLst/>
          </a:prstGeom>
          <a:noFill/>
        </p:spPr>
        <p:txBody>
          <a:bodyPr wrap="square" rtlCol="0">
            <a:spAutoFit/>
          </a:bodyPr>
          <a:lstStyle/>
          <a:p>
            <a:r>
              <a:rPr lang="en-US" sz="1600" i="1" dirty="0">
                <a:latin typeface="+mj-lt"/>
              </a:rPr>
              <a:t>Source: ERCOT, 2/15/21 media call, news releases </a:t>
            </a:r>
          </a:p>
        </p:txBody>
      </p:sp>
    </p:spTree>
    <p:extLst>
      <p:ext uri="{BB962C8B-B14F-4D97-AF65-F5344CB8AC3E}">
        <p14:creationId xmlns:p14="http://schemas.microsoft.com/office/powerpoint/2010/main" val="424300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5951-964A-66E6-C0FA-F02CAA96D197}"/>
              </a:ext>
            </a:extLst>
          </p:cNvPr>
          <p:cNvSpPr>
            <a:spLocks noGrp="1"/>
          </p:cNvSpPr>
          <p:nvPr>
            <p:ph type="title"/>
          </p:nvPr>
        </p:nvSpPr>
        <p:spPr/>
        <p:txBody>
          <a:bodyPr/>
          <a:lstStyle/>
          <a:p>
            <a:r>
              <a:rPr lang="en-US" dirty="0"/>
              <a:t>Exam 1</a:t>
            </a:r>
          </a:p>
        </p:txBody>
      </p:sp>
      <p:sp>
        <p:nvSpPr>
          <p:cNvPr id="3" name="Text Placeholder 2">
            <a:extLst>
              <a:ext uri="{FF2B5EF4-FFF2-40B4-BE49-F238E27FC236}">
                <a16:creationId xmlns:a16="http://schemas.microsoft.com/office/drawing/2014/main" id="{913E1842-CA28-AE97-E60F-32A63443F604}"/>
              </a:ext>
            </a:extLst>
          </p:cNvPr>
          <p:cNvSpPr>
            <a:spLocks noGrp="1"/>
          </p:cNvSpPr>
          <p:nvPr>
            <p:ph type="body" sz="quarter" idx="10"/>
          </p:nvPr>
        </p:nvSpPr>
        <p:spPr/>
        <p:txBody>
          <a:bodyPr/>
          <a:lstStyle/>
          <a:p>
            <a:r>
              <a:rPr lang="en-US" dirty="0"/>
              <a:t>Tuesday, Feb. 17</a:t>
            </a:r>
            <a:r>
              <a:rPr lang="en-US" baseline="30000" dirty="0"/>
              <a:t>th</a:t>
            </a:r>
            <a:r>
              <a:rPr lang="en-US" dirty="0"/>
              <a:t>, 2026, in-class (75 minutes)</a:t>
            </a:r>
          </a:p>
          <a:p>
            <a:r>
              <a:rPr lang="en-US" dirty="0"/>
              <a:t>Closed-book, closed-notes, except you may use one 8.5”x11” handwritten note sheet, front and back</a:t>
            </a:r>
          </a:p>
          <a:p>
            <a:r>
              <a:rPr lang="en-US" dirty="0"/>
              <a:t>Main topics:</a:t>
            </a:r>
          </a:p>
          <a:p>
            <a:pPr lvl="1"/>
            <a:r>
              <a:rPr lang="en-US" dirty="0"/>
              <a:t>Three-phase AC circuit analysis</a:t>
            </a:r>
          </a:p>
          <a:p>
            <a:pPr lvl="1"/>
            <a:r>
              <a:rPr lang="en-US" dirty="0"/>
              <a:t>Power systems overview, structure, and history</a:t>
            </a:r>
          </a:p>
          <a:p>
            <a:pPr lvl="1"/>
            <a:r>
              <a:rPr lang="en-US" dirty="0"/>
              <a:t>Generators</a:t>
            </a:r>
          </a:p>
          <a:p>
            <a:pPr lvl="1"/>
            <a:r>
              <a:rPr lang="en-US" dirty="0"/>
              <a:t>Transformers and per-unit</a:t>
            </a:r>
          </a:p>
          <a:p>
            <a:pPr lvl="1"/>
            <a:r>
              <a:rPr lang="en-US" dirty="0"/>
              <a:t>Transmission lines</a:t>
            </a:r>
          </a:p>
          <a:p>
            <a:pPr lvl="1"/>
            <a:r>
              <a:rPr lang="en-US" dirty="0"/>
              <a:t>Power system operations and control topics (this week and in lab)</a:t>
            </a:r>
          </a:p>
          <a:p>
            <a:r>
              <a:rPr lang="en-US" dirty="0"/>
              <a:t>Make sure to study (1) quizzes (2) lecture notes (3) homework (4) labs (5) book Chapters 1-5.</a:t>
            </a:r>
          </a:p>
          <a:p>
            <a:endParaRPr lang="en-US" dirty="0"/>
          </a:p>
        </p:txBody>
      </p:sp>
    </p:spTree>
    <p:extLst>
      <p:ext uri="{BB962C8B-B14F-4D97-AF65-F5344CB8AC3E}">
        <p14:creationId xmlns:p14="http://schemas.microsoft.com/office/powerpoint/2010/main" val="44487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5580-9D2E-43B2-A4BD-6EAD8F899184}"/>
              </a:ext>
            </a:extLst>
          </p:cNvPr>
          <p:cNvSpPr>
            <a:spLocks noGrp="1"/>
          </p:cNvSpPr>
          <p:nvPr>
            <p:ph type="title"/>
          </p:nvPr>
        </p:nvSpPr>
        <p:spPr/>
        <p:txBody>
          <a:bodyPr/>
          <a:lstStyle/>
          <a:p>
            <a:r>
              <a:rPr lang="en-US"/>
              <a:t>Texas Electric Market Prices Exceed $9000/MWh</a:t>
            </a:r>
            <a:endParaRPr lang="en-US" dirty="0"/>
          </a:p>
        </p:txBody>
      </p:sp>
      <p:sp>
        <p:nvSpPr>
          <p:cNvPr id="3" name="Content Placeholder 2">
            <a:extLst>
              <a:ext uri="{FF2B5EF4-FFF2-40B4-BE49-F238E27FC236}">
                <a16:creationId xmlns:a16="http://schemas.microsoft.com/office/drawing/2014/main" id="{23603AA8-52DD-40F0-86A7-C0EB4CEEA86F}"/>
              </a:ext>
            </a:extLst>
          </p:cNvPr>
          <p:cNvSpPr>
            <a:spLocks noGrp="1"/>
          </p:cNvSpPr>
          <p:nvPr>
            <p:ph type="body" sz="quarter" idx="10"/>
          </p:nvPr>
        </p:nvSpPr>
        <p:spPr/>
        <p:txBody>
          <a:bodyPr/>
          <a:lstStyle/>
          <a:p>
            <a:pPr marL="0" indent="0">
              <a:buNone/>
            </a:pPr>
            <a:r>
              <a:rPr lang="en-US"/>
              <a:t>Typical Pricing Map</a:t>
            </a:r>
            <a:endParaRPr lang="en-US" dirty="0"/>
          </a:p>
        </p:txBody>
      </p:sp>
      <p:sp>
        <p:nvSpPr>
          <p:cNvPr id="6" name="Content Placeholder 2">
            <a:extLst>
              <a:ext uri="{FF2B5EF4-FFF2-40B4-BE49-F238E27FC236}">
                <a16:creationId xmlns:a16="http://schemas.microsoft.com/office/drawing/2014/main" id="{5E40C71A-E33D-4893-B1B9-C876813AA2F8}"/>
              </a:ext>
            </a:extLst>
          </p:cNvPr>
          <p:cNvSpPr txBox="1">
            <a:spLocks/>
          </p:cNvSpPr>
          <p:nvPr/>
        </p:nvSpPr>
        <p:spPr bwMode="auto">
          <a:xfrm>
            <a:off x="6248400" y="1219200"/>
            <a:ext cx="464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a:solidFill>
                  <a:schemeClr val="tx1"/>
                </a:solidFill>
                <a:latin typeface="+mj-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j-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a:solidFill>
                  <a:schemeClr val="tx1"/>
                </a:solidFill>
                <a:latin typeface="+mj-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j-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j-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marL="0" indent="0">
              <a:buFont typeface="Arial" panose="020B0604020202020204" pitchFamily="34" charset="0"/>
              <a:buNone/>
            </a:pPr>
            <a:r>
              <a:rPr lang="en-US" kern="0" dirty="0"/>
              <a:t>Extreme Event Pricing Map</a:t>
            </a:r>
          </a:p>
        </p:txBody>
      </p:sp>
      <p:pic>
        <p:nvPicPr>
          <p:cNvPr id="5" name="Picture 3" descr="Typical pricing map">
            <a:extLst>
              <a:ext uri="{FF2B5EF4-FFF2-40B4-BE49-F238E27FC236}">
                <a16:creationId xmlns:a16="http://schemas.microsoft.com/office/drawing/2014/main" id="{0DC563E7-0D3D-4DEF-AD58-3280C7E9B6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 t="11640" r="54491" b="18407"/>
          <a:stretch/>
        </p:blipFill>
        <p:spPr bwMode="auto">
          <a:xfrm>
            <a:off x="533400" y="1673865"/>
            <a:ext cx="5029200" cy="517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Extreme event pricing map">
            <a:extLst>
              <a:ext uri="{FF2B5EF4-FFF2-40B4-BE49-F238E27FC236}">
                <a16:creationId xmlns:a16="http://schemas.microsoft.com/office/drawing/2014/main" id="{8196C0F0-A5B2-4586-B239-7CAD30A1AD06}"/>
              </a:ext>
            </a:extLst>
          </p:cNvPr>
          <p:cNvPicPr>
            <a:picLocks noChangeAspect="1"/>
          </p:cNvPicPr>
          <p:nvPr/>
        </p:nvPicPr>
        <p:blipFill>
          <a:blip r:embed="rId3"/>
          <a:stretch>
            <a:fillRect/>
          </a:stretch>
        </p:blipFill>
        <p:spPr>
          <a:xfrm>
            <a:off x="6019800" y="1676400"/>
            <a:ext cx="5084229" cy="5181600"/>
          </a:xfrm>
          <a:prstGeom prst="rect">
            <a:avLst/>
          </a:prstGeom>
        </p:spPr>
      </p:pic>
      <p:sp>
        <p:nvSpPr>
          <p:cNvPr id="8" name="TextBox 7">
            <a:extLst>
              <a:ext uri="{FF2B5EF4-FFF2-40B4-BE49-F238E27FC236}">
                <a16:creationId xmlns:a16="http://schemas.microsoft.com/office/drawing/2014/main" id="{BB96B6B6-7E5F-42C1-A564-D863A976AE0C}"/>
              </a:ext>
            </a:extLst>
          </p:cNvPr>
          <p:cNvSpPr txBox="1"/>
          <p:nvPr/>
        </p:nvSpPr>
        <p:spPr>
          <a:xfrm>
            <a:off x="6400800" y="6550223"/>
            <a:ext cx="4876800" cy="307777"/>
          </a:xfrm>
          <a:prstGeom prst="rect">
            <a:avLst/>
          </a:prstGeom>
          <a:noFill/>
        </p:spPr>
        <p:txBody>
          <a:bodyPr wrap="square">
            <a:spAutoFit/>
          </a:bodyPr>
          <a:lstStyle/>
          <a:p>
            <a:r>
              <a:rPr lang="en-US" sz="1400" dirty="0">
                <a:latin typeface="+mj-lt"/>
              </a:rPr>
              <a:t>http://www.ercot.com/content/cdr/contours/rtmLmp.html</a:t>
            </a:r>
          </a:p>
        </p:txBody>
      </p:sp>
    </p:spTree>
    <p:extLst>
      <p:ext uri="{BB962C8B-B14F-4D97-AF65-F5344CB8AC3E}">
        <p14:creationId xmlns:p14="http://schemas.microsoft.com/office/powerpoint/2010/main" val="3916871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E321-DAB6-4D85-9CD1-F5335EBEC50D}"/>
              </a:ext>
            </a:extLst>
          </p:cNvPr>
          <p:cNvSpPr>
            <a:spLocks noGrp="1"/>
          </p:cNvSpPr>
          <p:nvPr>
            <p:ph type="title"/>
          </p:nvPr>
        </p:nvSpPr>
        <p:spPr/>
        <p:txBody>
          <a:bodyPr/>
          <a:lstStyle/>
          <a:p>
            <a:r>
              <a:rPr lang="en-US"/>
              <a:t>Comparing to Prior Controlled Outages in TX</a:t>
            </a:r>
            <a:endParaRPr lang="en-US" dirty="0"/>
          </a:p>
        </p:txBody>
      </p:sp>
      <p:pic>
        <p:nvPicPr>
          <p:cNvPr id="5" name="Picture 4" descr="Historic frequency event chart">
            <a:extLst>
              <a:ext uri="{FF2B5EF4-FFF2-40B4-BE49-F238E27FC236}">
                <a16:creationId xmlns:a16="http://schemas.microsoft.com/office/drawing/2014/main" id="{2312A36A-2417-4900-AE52-0A882E18B044}"/>
              </a:ext>
            </a:extLst>
          </p:cNvPr>
          <p:cNvPicPr>
            <a:picLocks noChangeAspect="1"/>
          </p:cNvPicPr>
          <p:nvPr/>
        </p:nvPicPr>
        <p:blipFill>
          <a:blip r:embed="rId2"/>
          <a:stretch>
            <a:fillRect/>
          </a:stretch>
        </p:blipFill>
        <p:spPr>
          <a:xfrm>
            <a:off x="228600" y="1295400"/>
            <a:ext cx="4267200" cy="5513760"/>
          </a:xfrm>
          <a:prstGeom prst="rect">
            <a:avLst/>
          </a:prstGeom>
        </p:spPr>
      </p:pic>
      <p:sp>
        <p:nvSpPr>
          <p:cNvPr id="3" name="Content Placeholder 2">
            <a:extLst>
              <a:ext uri="{FF2B5EF4-FFF2-40B4-BE49-F238E27FC236}">
                <a16:creationId xmlns:a16="http://schemas.microsoft.com/office/drawing/2014/main" id="{7AE990B5-5C82-402C-981F-6CCB0EBFEC00}"/>
              </a:ext>
            </a:extLst>
          </p:cNvPr>
          <p:cNvSpPr>
            <a:spLocks noGrp="1"/>
          </p:cNvSpPr>
          <p:nvPr>
            <p:ph type="body" sz="quarter" idx="10"/>
          </p:nvPr>
        </p:nvSpPr>
        <p:spPr>
          <a:xfrm>
            <a:off x="4572000" y="1295400"/>
            <a:ext cx="7162800" cy="5181600"/>
          </a:xfrm>
        </p:spPr>
        <p:txBody>
          <a:bodyPr/>
          <a:lstStyle/>
          <a:p>
            <a:r>
              <a:rPr lang="en-US" sz="2000" dirty="0"/>
              <a:t>Dec. 22-23, 1989 event was a similar extreme cold weather scenario, resulting in first-ever ERCOT interruption to customers. After 7 units tripped in rapid succession, 500 MW of load was shed at 10:21 am, restored within about 30 minutes.</a:t>
            </a:r>
          </a:p>
          <a:p>
            <a:r>
              <a:rPr lang="en-US" sz="2000" dirty="0"/>
              <a:t>Apr. 17, 2006 event was due to a spring heat wave that resulted in underestimating in the load forecast. 14,500 MW of generation unavailable due to planned maintenance. Around 4:00 PM multiple units trip offline. Rolling blackouts of up to 1000 MW are implemented from 4:13 pm to 6:10 pm.</a:t>
            </a:r>
          </a:p>
          <a:p>
            <a:r>
              <a:rPr lang="en-US" sz="2000" dirty="0"/>
              <a:t>Feb. 2, 2011 event was another winter storm, resulting in up to 4000 MW load shed from 5:43 am to 1:07 pm.</a:t>
            </a:r>
          </a:p>
          <a:p>
            <a:r>
              <a:rPr lang="en-US" sz="2000" dirty="0"/>
              <a:t>Feb 14-16, 2021 event: at maximum, 10,600 MW of load shed, rolling controlled blackouts from 1:25 am Feb. 15, still in-progress as of noon Feb. 16.</a:t>
            </a:r>
          </a:p>
        </p:txBody>
      </p:sp>
      <p:sp>
        <p:nvSpPr>
          <p:cNvPr id="6" name="TextBox 5">
            <a:extLst>
              <a:ext uri="{FF2B5EF4-FFF2-40B4-BE49-F238E27FC236}">
                <a16:creationId xmlns:a16="http://schemas.microsoft.com/office/drawing/2014/main" id="{0E14BB62-92FC-41C1-868C-EA39BC5A1A73}"/>
              </a:ext>
            </a:extLst>
          </p:cNvPr>
          <p:cNvSpPr txBox="1"/>
          <p:nvPr/>
        </p:nvSpPr>
        <p:spPr>
          <a:xfrm>
            <a:off x="9753600" y="6503282"/>
            <a:ext cx="2363147" cy="338554"/>
          </a:xfrm>
          <a:prstGeom prst="rect">
            <a:avLst/>
          </a:prstGeom>
          <a:noFill/>
        </p:spPr>
        <p:txBody>
          <a:bodyPr wrap="none" rtlCol="0">
            <a:spAutoFit/>
          </a:bodyPr>
          <a:lstStyle/>
          <a:p>
            <a:r>
              <a:rPr lang="en-US" sz="1600" i="1" dirty="0">
                <a:latin typeface="+mj-lt"/>
              </a:rPr>
              <a:t>Source: ERCOT reports</a:t>
            </a:r>
          </a:p>
        </p:txBody>
      </p:sp>
    </p:spTree>
    <p:extLst>
      <p:ext uri="{BB962C8B-B14F-4D97-AF65-F5344CB8AC3E}">
        <p14:creationId xmlns:p14="http://schemas.microsoft.com/office/powerpoint/2010/main" val="406085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6D1ED-9CDF-A458-F97B-5FF4E8E186CA}"/>
              </a:ext>
            </a:extLst>
          </p:cNvPr>
          <p:cNvSpPr>
            <a:spLocks noGrp="1"/>
          </p:cNvSpPr>
          <p:nvPr>
            <p:ph type="title"/>
          </p:nvPr>
        </p:nvSpPr>
        <p:spPr/>
        <p:txBody>
          <a:bodyPr/>
          <a:lstStyle/>
          <a:p>
            <a:r>
              <a:rPr lang="en-US" dirty="0"/>
              <a:t>Operating the Grid 24/7 for a Year</a:t>
            </a:r>
          </a:p>
        </p:txBody>
      </p:sp>
      <p:sp>
        <p:nvSpPr>
          <p:cNvPr id="3" name="Text Placeholder 2">
            <a:extLst>
              <a:ext uri="{FF2B5EF4-FFF2-40B4-BE49-F238E27FC236}">
                <a16:creationId xmlns:a16="http://schemas.microsoft.com/office/drawing/2014/main" id="{0E70AF9E-A79B-565C-2A2E-0E563C62C983}"/>
              </a:ext>
            </a:extLst>
          </p:cNvPr>
          <p:cNvSpPr>
            <a:spLocks noGrp="1"/>
          </p:cNvSpPr>
          <p:nvPr>
            <p:ph type="body" sz="quarter" idx="10"/>
          </p:nvPr>
        </p:nvSpPr>
        <p:spPr/>
        <p:txBody>
          <a:bodyPr/>
          <a:lstStyle/>
          <a:p>
            <a:r>
              <a:rPr lang="en-US" dirty="0"/>
              <a:t>ERCOT’s load, wind, and solar in 2025</a:t>
            </a:r>
          </a:p>
        </p:txBody>
      </p:sp>
      <p:pic>
        <p:nvPicPr>
          <p:cNvPr id="7" name="Picture 6" descr="Plot of annual ERCOT wind, solar and load">
            <a:extLst>
              <a:ext uri="{FF2B5EF4-FFF2-40B4-BE49-F238E27FC236}">
                <a16:creationId xmlns:a16="http://schemas.microsoft.com/office/drawing/2014/main" id="{A09501C3-71CF-1AE6-407E-157EA7BBC707}"/>
              </a:ext>
            </a:extLst>
          </p:cNvPr>
          <p:cNvPicPr>
            <a:picLocks noChangeAspect="1"/>
          </p:cNvPicPr>
          <p:nvPr/>
        </p:nvPicPr>
        <p:blipFill>
          <a:blip r:embed="rId2"/>
          <a:stretch>
            <a:fillRect/>
          </a:stretch>
        </p:blipFill>
        <p:spPr>
          <a:xfrm>
            <a:off x="381000" y="1762857"/>
            <a:ext cx="10896600" cy="4917861"/>
          </a:xfrm>
          <a:prstGeom prst="rect">
            <a:avLst/>
          </a:prstGeom>
        </p:spPr>
      </p:pic>
    </p:spTree>
    <p:extLst>
      <p:ext uri="{BB962C8B-B14F-4D97-AF65-F5344CB8AC3E}">
        <p14:creationId xmlns:p14="http://schemas.microsoft.com/office/powerpoint/2010/main" val="219007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CF63-01C8-7FF8-FEAE-16B841DC4168}"/>
              </a:ext>
            </a:extLst>
          </p:cNvPr>
          <p:cNvSpPr>
            <a:spLocks noGrp="1"/>
          </p:cNvSpPr>
          <p:nvPr>
            <p:ph type="title"/>
          </p:nvPr>
        </p:nvSpPr>
        <p:spPr/>
        <p:txBody>
          <a:bodyPr/>
          <a:lstStyle/>
          <a:p>
            <a:r>
              <a:rPr lang="en-US" dirty="0"/>
              <a:t>How about 24/7 for a Week?</a:t>
            </a:r>
          </a:p>
        </p:txBody>
      </p:sp>
      <p:sp>
        <p:nvSpPr>
          <p:cNvPr id="3" name="Text Placeholder 2">
            <a:extLst>
              <a:ext uri="{FF2B5EF4-FFF2-40B4-BE49-F238E27FC236}">
                <a16:creationId xmlns:a16="http://schemas.microsoft.com/office/drawing/2014/main" id="{BCDC518C-AA43-DAE5-376D-BA4CC8112D0A}"/>
              </a:ext>
            </a:extLst>
          </p:cNvPr>
          <p:cNvSpPr>
            <a:spLocks noGrp="1"/>
          </p:cNvSpPr>
          <p:nvPr>
            <p:ph type="body" sz="quarter" idx="10"/>
          </p:nvPr>
        </p:nvSpPr>
        <p:spPr/>
        <p:txBody>
          <a:bodyPr/>
          <a:lstStyle/>
          <a:p>
            <a:r>
              <a:rPr lang="en-US" dirty="0"/>
              <a:t>Random Week in 2025</a:t>
            </a:r>
          </a:p>
        </p:txBody>
      </p:sp>
      <p:pic>
        <p:nvPicPr>
          <p:cNvPr id="7" name="Picture 6" descr="Plot of 1 week of ERCOT wind, solar and load">
            <a:extLst>
              <a:ext uri="{FF2B5EF4-FFF2-40B4-BE49-F238E27FC236}">
                <a16:creationId xmlns:a16="http://schemas.microsoft.com/office/drawing/2014/main" id="{753A1A5A-AA4E-C0CD-F244-D56E4579AAC9}"/>
              </a:ext>
            </a:extLst>
          </p:cNvPr>
          <p:cNvPicPr>
            <a:picLocks noChangeAspect="1"/>
          </p:cNvPicPr>
          <p:nvPr/>
        </p:nvPicPr>
        <p:blipFill>
          <a:blip r:embed="rId2"/>
          <a:stretch>
            <a:fillRect/>
          </a:stretch>
        </p:blipFill>
        <p:spPr>
          <a:xfrm>
            <a:off x="0" y="1858171"/>
            <a:ext cx="12192000" cy="4964062"/>
          </a:xfrm>
          <a:prstGeom prst="rect">
            <a:avLst/>
          </a:prstGeom>
        </p:spPr>
      </p:pic>
      <p:grpSp>
        <p:nvGrpSpPr>
          <p:cNvPr id="18" name="Group 17" descr="Arrows to show almost zero wind/solar, over 50% wind/solar,">
            <a:extLst>
              <a:ext uri="{FF2B5EF4-FFF2-40B4-BE49-F238E27FC236}">
                <a16:creationId xmlns:a16="http://schemas.microsoft.com/office/drawing/2014/main" id="{B3D76B4A-D6DF-00A4-61C9-DAA67B3E212B}"/>
              </a:ext>
            </a:extLst>
          </p:cNvPr>
          <p:cNvGrpSpPr/>
          <p:nvPr/>
        </p:nvGrpSpPr>
        <p:grpSpPr>
          <a:xfrm>
            <a:off x="1447800" y="1949347"/>
            <a:ext cx="7630141" cy="2758176"/>
            <a:chOff x="1447800" y="1949347"/>
            <a:chExt cx="7630141" cy="2758176"/>
          </a:xfrm>
        </p:grpSpPr>
        <p:sp>
          <p:nvSpPr>
            <p:cNvPr id="8" name="TextBox 7">
              <a:extLst>
                <a:ext uri="{FF2B5EF4-FFF2-40B4-BE49-F238E27FC236}">
                  <a16:creationId xmlns:a16="http://schemas.microsoft.com/office/drawing/2014/main" id="{7724B4D8-63A3-75F5-7A44-A9C483C8A79E}"/>
                </a:ext>
              </a:extLst>
            </p:cNvPr>
            <p:cNvSpPr txBox="1"/>
            <p:nvPr/>
          </p:nvSpPr>
          <p:spPr>
            <a:xfrm>
              <a:off x="1447800" y="2209800"/>
              <a:ext cx="2350323" cy="338554"/>
            </a:xfrm>
            <a:prstGeom prst="rect">
              <a:avLst/>
            </a:prstGeom>
            <a:solidFill>
              <a:schemeClr val="bg1"/>
            </a:solidFill>
            <a:ln>
              <a:solidFill>
                <a:srgbClr val="FF0000"/>
              </a:solidFill>
            </a:ln>
          </p:spPr>
          <p:txBody>
            <a:bodyPr wrap="none" rtlCol="0">
              <a:spAutoFit/>
            </a:bodyPr>
            <a:lstStyle/>
            <a:p>
              <a:pPr algn="l"/>
              <a:r>
                <a:rPr lang="en-US" sz="1600" dirty="0">
                  <a:solidFill>
                    <a:srgbClr val="ED0000"/>
                  </a:solidFill>
                  <a:latin typeface="+mj-lt"/>
                </a:rPr>
                <a:t>Almost Zero Wind/Solar</a:t>
              </a:r>
            </a:p>
          </p:txBody>
        </p:sp>
        <p:cxnSp>
          <p:nvCxnSpPr>
            <p:cNvPr id="10" name="Straight Arrow Connector 9">
              <a:extLst>
                <a:ext uri="{FF2B5EF4-FFF2-40B4-BE49-F238E27FC236}">
                  <a16:creationId xmlns:a16="http://schemas.microsoft.com/office/drawing/2014/main" id="{8834B276-2C49-0B09-5B99-CF6F6508C49D}"/>
                </a:ext>
              </a:extLst>
            </p:cNvPr>
            <p:cNvCxnSpPr>
              <a:cxnSpLocks/>
            </p:cNvCxnSpPr>
            <p:nvPr/>
          </p:nvCxnSpPr>
          <p:spPr bwMode="auto">
            <a:xfrm>
              <a:off x="2622961" y="2548354"/>
              <a:ext cx="0" cy="1185446"/>
            </a:xfrm>
            <a:prstGeom prst="straightConnector1">
              <a:avLst/>
            </a:prstGeom>
            <a:ln w="28575">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D9F6E62-C767-3350-2ECD-D688626484F4}"/>
                </a:ext>
              </a:extLst>
            </p:cNvPr>
            <p:cNvSpPr txBox="1"/>
            <p:nvPr/>
          </p:nvSpPr>
          <p:spPr>
            <a:xfrm>
              <a:off x="6727618" y="1949347"/>
              <a:ext cx="2350323" cy="338554"/>
            </a:xfrm>
            <a:prstGeom prst="rect">
              <a:avLst/>
            </a:prstGeom>
            <a:solidFill>
              <a:schemeClr val="bg1"/>
            </a:solidFill>
            <a:ln>
              <a:solidFill>
                <a:srgbClr val="FF0000"/>
              </a:solidFill>
            </a:ln>
          </p:spPr>
          <p:txBody>
            <a:bodyPr wrap="square" rtlCol="0">
              <a:spAutoFit/>
            </a:bodyPr>
            <a:lstStyle/>
            <a:p>
              <a:pPr algn="l"/>
              <a:r>
                <a:rPr lang="en-US" sz="1600" dirty="0">
                  <a:solidFill>
                    <a:srgbClr val="ED0000"/>
                  </a:solidFill>
                  <a:latin typeface="+mj-lt"/>
                </a:rPr>
                <a:t>Over 50% Wind/Solar</a:t>
              </a:r>
            </a:p>
          </p:txBody>
        </p:sp>
        <p:cxnSp>
          <p:nvCxnSpPr>
            <p:cNvPr id="14" name="Straight Arrow Connector 13">
              <a:extLst>
                <a:ext uri="{FF2B5EF4-FFF2-40B4-BE49-F238E27FC236}">
                  <a16:creationId xmlns:a16="http://schemas.microsoft.com/office/drawing/2014/main" id="{D93BE4E9-A6AE-B5DF-22F5-A3984B542447}"/>
                </a:ext>
              </a:extLst>
            </p:cNvPr>
            <p:cNvCxnSpPr>
              <a:cxnSpLocks/>
            </p:cNvCxnSpPr>
            <p:nvPr/>
          </p:nvCxnSpPr>
          <p:spPr bwMode="auto">
            <a:xfrm>
              <a:off x="7902779" y="2286868"/>
              <a:ext cx="0" cy="821323"/>
            </a:xfrm>
            <a:prstGeom prst="straightConnector1">
              <a:avLst/>
            </a:prstGeom>
            <a:ln w="28575">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1AF5845C-AED9-F67D-5237-9972A0A826DC}"/>
                </a:ext>
              </a:extLst>
            </p:cNvPr>
            <p:cNvCxnSpPr>
              <a:cxnSpLocks/>
            </p:cNvCxnSpPr>
            <p:nvPr/>
          </p:nvCxnSpPr>
          <p:spPr bwMode="auto">
            <a:xfrm>
              <a:off x="7902780" y="3429000"/>
              <a:ext cx="0" cy="1278523"/>
            </a:xfrm>
            <a:prstGeom prst="straightConnector1">
              <a:avLst/>
            </a:prstGeom>
            <a:ln w="28575">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3258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0340-8558-573F-766A-D35C9BA135DE}"/>
              </a:ext>
            </a:extLst>
          </p:cNvPr>
          <p:cNvSpPr>
            <a:spLocks noGrp="1"/>
          </p:cNvSpPr>
          <p:nvPr>
            <p:ph type="title"/>
          </p:nvPr>
        </p:nvSpPr>
        <p:spPr/>
        <p:txBody>
          <a:bodyPr/>
          <a:lstStyle/>
          <a:p>
            <a:r>
              <a:rPr lang="en-US" dirty="0"/>
              <a:t>Goals for Normal Power System Operations</a:t>
            </a:r>
          </a:p>
        </p:txBody>
      </p:sp>
      <p:sp>
        <p:nvSpPr>
          <p:cNvPr id="3" name="Text Placeholder 2">
            <a:extLst>
              <a:ext uri="{FF2B5EF4-FFF2-40B4-BE49-F238E27FC236}">
                <a16:creationId xmlns:a16="http://schemas.microsoft.com/office/drawing/2014/main" id="{12F3AEE0-D219-A164-7AE9-A23442A15217}"/>
              </a:ext>
            </a:extLst>
          </p:cNvPr>
          <p:cNvSpPr>
            <a:spLocks noGrp="1"/>
          </p:cNvSpPr>
          <p:nvPr>
            <p:ph type="body" sz="quarter" idx="10"/>
          </p:nvPr>
        </p:nvSpPr>
        <p:spPr/>
        <p:txBody>
          <a:bodyPr/>
          <a:lstStyle/>
          <a:p>
            <a:r>
              <a:rPr lang="en-US" dirty="0"/>
              <a:t>Deliver electric power to customers while achieving</a:t>
            </a:r>
          </a:p>
          <a:p>
            <a:pPr marL="914400" lvl="1" indent="-457200">
              <a:buFont typeface="+mj-lt"/>
              <a:buAutoNum type="arabicPeriod"/>
            </a:pPr>
            <a:r>
              <a:rPr lang="en-US" dirty="0"/>
              <a:t>Safety to workers and the public</a:t>
            </a:r>
          </a:p>
          <a:p>
            <a:pPr marL="914400" lvl="1" indent="-457200">
              <a:buFont typeface="+mj-lt"/>
              <a:buAutoNum type="arabicPeriod"/>
            </a:pPr>
            <a:r>
              <a:rPr lang="en-US" dirty="0"/>
              <a:t>Security (physical and cyber)</a:t>
            </a:r>
          </a:p>
          <a:p>
            <a:pPr marL="914400" lvl="1" indent="-457200">
              <a:buFont typeface="+mj-lt"/>
              <a:buAutoNum type="arabicPeriod"/>
            </a:pPr>
            <a:r>
              <a:rPr lang="en-US" dirty="0"/>
              <a:t>Reliability</a:t>
            </a:r>
          </a:p>
          <a:p>
            <a:pPr marL="914400" lvl="1" indent="-457200">
              <a:buFont typeface="+mj-lt"/>
              <a:buAutoNum type="arabicPeriod"/>
            </a:pPr>
            <a:r>
              <a:rPr lang="en-US" dirty="0"/>
              <a:t>Affordability</a:t>
            </a:r>
          </a:p>
          <a:p>
            <a:pPr marL="914400" lvl="1" indent="-457200">
              <a:buFont typeface="+mj-lt"/>
              <a:buAutoNum type="arabicPeriod"/>
            </a:pPr>
            <a:r>
              <a:rPr lang="en-US" dirty="0"/>
              <a:t>Environmental responsibility</a:t>
            </a:r>
          </a:p>
          <a:p>
            <a:pPr marL="914400" lvl="1" indent="-457200">
              <a:buFont typeface="+mj-lt"/>
              <a:buAutoNum type="arabicPeriod"/>
            </a:pPr>
            <a:r>
              <a:rPr lang="en-US" dirty="0"/>
              <a:t>Quality – voltage levels, frequency, noise on signal</a:t>
            </a:r>
          </a:p>
        </p:txBody>
      </p:sp>
    </p:spTree>
    <p:extLst>
      <p:ext uri="{BB962C8B-B14F-4D97-AF65-F5344CB8AC3E}">
        <p14:creationId xmlns:p14="http://schemas.microsoft.com/office/powerpoint/2010/main" val="378241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F3D2-316D-ACE7-B290-4CAFE894BF2F}"/>
              </a:ext>
            </a:extLst>
          </p:cNvPr>
          <p:cNvSpPr>
            <a:spLocks noGrp="1"/>
          </p:cNvSpPr>
          <p:nvPr>
            <p:ph type="title"/>
          </p:nvPr>
        </p:nvSpPr>
        <p:spPr/>
        <p:txBody>
          <a:bodyPr/>
          <a:lstStyle/>
          <a:p>
            <a:r>
              <a:rPr lang="en-US" dirty="0"/>
              <a:t>Normal Operations: Balancing Load and Generation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2FD0581-9A58-CDDA-001C-84D6B9B3BF6D}"/>
                  </a:ext>
                </a:extLst>
              </p:cNvPr>
              <p:cNvSpPr>
                <a:spLocks noGrp="1"/>
              </p:cNvSpPr>
              <p:nvPr>
                <p:ph type="body" sz="quarter" idx="10"/>
              </p:nvPr>
            </p:nvSpPr>
            <p:spPr/>
            <p:txBody>
              <a:bodyPr/>
              <a:lstStyle/>
              <a:p>
                <a:r>
                  <a:rPr lang="en-US" dirty="0"/>
                  <a:t>A key aspect of power system operations is the continual need to balance load and generation</a:t>
                </a:r>
              </a:p>
              <a:p>
                <a:pPr marL="457200" lvl="1"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𝒈𝒆𝒏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𝒍𝒐𝒂𝒅</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𝒍𝒐𝒔𝒔𝒆𝒔</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𝒏𝒆𝒕</m:t>
                          </m:r>
                          <m:r>
                            <a:rPr lang="en-US" b="1" i="1" smtClean="0">
                              <a:latin typeface="Cambria Math" panose="02040503050406030204" pitchFamily="18" charset="0"/>
                            </a:rPr>
                            <m:t> </m:t>
                          </m:r>
                          <m:r>
                            <a:rPr lang="en-US" b="1" i="1" smtClean="0">
                              <a:latin typeface="Cambria Math" panose="02040503050406030204" pitchFamily="18" charset="0"/>
                            </a:rPr>
                            <m:t>𝒆𝒙𝒑𝒐𝒓𝒕</m:t>
                          </m:r>
                        </m:sub>
                      </m:sSub>
                    </m:oMath>
                  </m:oMathPara>
                </a14:m>
                <a:endParaRPr lang="en-US" b="1" dirty="0"/>
              </a:p>
              <a:p>
                <a:pPr lvl="1"/>
                <a:r>
                  <a:rPr lang="en-US" dirty="0"/>
                  <a:t>Battery storage is beginning to shift the paradigm here, but still, it is a fundamental requirement</a:t>
                </a:r>
              </a:p>
              <a:p>
                <a:r>
                  <a:rPr lang="en-US" dirty="0"/>
                  <a:t>There is very little control over the load for normal operations</a:t>
                </a:r>
              </a:p>
              <a:p>
                <a:pPr lvl="1"/>
                <a:r>
                  <a:rPr lang="en-US" dirty="0"/>
                  <a:t>Some customers will respond to real-time price signals</a:t>
                </a:r>
              </a:p>
              <a:p>
                <a:r>
                  <a:rPr lang="en-US" dirty="0"/>
                  <a:t>There is very little control over wind and solar for normal operations</a:t>
                </a:r>
              </a:p>
              <a:p>
                <a:pPr lvl="1"/>
                <a:r>
                  <a:rPr lang="en-US" dirty="0"/>
                  <a:t>Curtailment is possible, but usually not desired for economic and environmental reasons</a:t>
                </a:r>
              </a:p>
              <a:p>
                <a:r>
                  <a:rPr lang="en-US" dirty="0"/>
                  <a:t>Load-generation balance must be achieved by controlling the other generators: primarily hydro, gas, coal, and nuclear</a:t>
                </a:r>
              </a:p>
              <a:p>
                <a:pPr lvl="1"/>
                <a:r>
                  <a:rPr lang="en-US" dirty="0"/>
                  <a:t>This balance must be maintained second-by-second</a:t>
                </a:r>
              </a:p>
            </p:txBody>
          </p:sp>
        </mc:Choice>
        <mc:Fallback xmlns="">
          <p:sp>
            <p:nvSpPr>
              <p:cNvPr id="3" name="Text Placeholder 2">
                <a:extLst>
                  <a:ext uri="{FF2B5EF4-FFF2-40B4-BE49-F238E27FC236}">
                    <a16:creationId xmlns:a16="http://schemas.microsoft.com/office/drawing/2014/main" id="{62FD0581-9A58-CDDA-001C-84D6B9B3BF6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783" t="-824"/>
                </a:stretch>
              </a:blipFill>
            </p:spPr>
            <p:txBody>
              <a:bodyPr/>
              <a:lstStyle/>
              <a:p>
                <a:r>
                  <a:rPr lang="en-US">
                    <a:noFill/>
                  </a:rPr>
                  <a:t> </a:t>
                </a:r>
              </a:p>
            </p:txBody>
          </p:sp>
        </mc:Fallback>
      </mc:AlternateContent>
    </p:spTree>
    <p:extLst>
      <p:ext uri="{BB962C8B-B14F-4D97-AF65-F5344CB8AC3E}">
        <p14:creationId xmlns:p14="http://schemas.microsoft.com/office/powerpoint/2010/main" val="189702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FC1C-77A0-5B1F-5324-5189ACA0BFD3}"/>
              </a:ext>
            </a:extLst>
          </p:cNvPr>
          <p:cNvSpPr>
            <a:spLocks noGrp="1"/>
          </p:cNvSpPr>
          <p:nvPr>
            <p:ph type="title"/>
          </p:nvPr>
        </p:nvSpPr>
        <p:spPr/>
        <p:txBody>
          <a:bodyPr/>
          <a:lstStyle/>
          <a:p>
            <a:r>
              <a:rPr lang="en-US" dirty="0"/>
              <a:t>Operational Strategy Decisions</a:t>
            </a:r>
          </a:p>
        </p:txBody>
      </p:sp>
      <p:sp>
        <p:nvSpPr>
          <p:cNvPr id="3" name="Text Placeholder 2">
            <a:extLst>
              <a:ext uri="{FF2B5EF4-FFF2-40B4-BE49-F238E27FC236}">
                <a16:creationId xmlns:a16="http://schemas.microsoft.com/office/drawing/2014/main" id="{5C5616A2-8EF0-EE09-5F03-2379BF9FB727}"/>
              </a:ext>
            </a:extLst>
          </p:cNvPr>
          <p:cNvSpPr>
            <a:spLocks noGrp="1"/>
          </p:cNvSpPr>
          <p:nvPr>
            <p:ph type="body" sz="quarter" idx="10"/>
          </p:nvPr>
        </p:nvSpPr>
        <p:spPr/>
        <p:txBody>
          <a:bodyPr/>
          <a:lstStyle/>
          <a:p>
            <a:r>
              <a:rPr lang="en-US" dirty="0"/>
              <a:t>Automatic Controls or Human Operators</a:t>
            </a:r>
          </a:p>
          <a:p>
            <a:pPr lvl="1"/>
            <a:r>
              <a:rPr lang="en-US" dirty="0"/>
              <a:t>Automatic controls operate quicker and can be less error-prone, but can have unintended consequences as not all situations can be anticipated in advance</a:t>
            </a:r>
          </a:p>
          <a:p>
            <a:r>
              <a:rPr lang="en-US" dirty="0"/>
              <a:t>Simple Procedures or More Complex</a:t>
            </a:r>
          </a:p>
          <a:p>
            <a:pPr lvl="1"/>
            <a:r>
              <a:rPr lang="en-US" dirty="0"/>
              <a:t>Complex controls could allow more flexibility and better utilization of resources, but again may have unintended consequences and reduce situational awareness of operators</a:t>
            </a:r>
          </a:p>
          <a:p>
            <a:r>
              <a:rPr lang="en-US" dirty="0"/>
              <a:t>Distributed or Centralized Controls</a:t>
            </a:r>
          </a:p>
          <a:p>
            <a:pPr lvl="1"/>
            <a:r>
              <a:rPr lang="en-US" dirty="0"/>
              <a:t>Centralized controls allow for decisions that are more coordinated and aware of overall system conditions, but are subject to disruption of the centralized controls, subject to communication breakdown, and have time delays associated with remote measurements</a:t>
            </a:r>
          </a:p>
          <a:p>
            <a:r>
              <a:rPr lang="en-US" dirty="0"/>
              <a:t>In practice, all of the above are used in various combinations as each situation requires</a:t>
            </a:r>
          </a:p>
        </p:txBody>
      </p:sp>
    </p:spTree>
    <p:extLst>
      <p:ext uri="{BB962C8B-B14F-4D97-AF65-F5344CB8AC3E}">
        <p14:creationId xmlns:p14="http://schemas.microsoft.com/office/powerpoint/2010/main" val="137006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AE8D-779C-DAD3-8BC6-72622975F9C2}"/>
              </a:ext>
            </a:extLst>
          </p:cNvPr>
          <p:cNvSpPr>
            <a:spLocks noGrp="1"/>
          </p:cNvSpPr>
          <p:nvPr>
            <p:ph type="title"/>
          </p:nvPr>
        </p:nvSpPr>
        <p:spPr/>
        <p:txBody>
          <a:bodyPr/>
          <a:lstStyle/>
          <a:p>
            <a:r>
              <a:rPr lang="en-US" dirty="0"/>
              <a:t>Steps to Maintain Load-Generation Balance</a:t>
            </a:r>
          </a:p>
        </p:txBody>
      </p:sp>
      <p:sp>
        <p:nvSpPr>
          <p:cNvPr id="3" name="Text Placeholder 2">
            <a:extLst>
              <a:ext uri="{FF2B5EF4-FFF2-40B4-BE49-F238E27FC236}">
                <a16:creationId xmlns:a16="http://schemas.microsoft.com/office/drawing/2014/main" id="{7BA3A95C-1F2E-71A7-2E7B-B0FC681EC87E}"/>
              </a:ext>
            </a:extLst>
          </p:cNvPr>
          <p:cNvSpPr>
            <a:spLocks noGrp="1"/>
          </p:cNvSpPr>
          <p:nvPr>
            <p:ph type="body" sz="quarter" idx="10"/>
          </p:nvPr>
        </p:nvSpPr>
        <p:spPr/>
        <p:txBody>
          <a:bodyPr/>
          <a:lstStyle/>
          <a:p>
            <a:r>
              <a:rPr lang="en-US" dirty="0"/>
              <a:t>Situation: a 100 MW gas power plant has a problem and needs to trip offline immediately. How can we maintain load-generation balance?</a:t>
            </a:r>
          </a:p>
          <a:p>
            <a:r>
              <a:rPr lang="en-US" dirty="0"/>
              <a:t>Multi-Step Solution:</a:t>
            </a:r>
          </a:p>
          <a:p>
            <a:pPr marL="914400" lvl="1" indent="-457200">
              <a:buFont typeface="+mj-lt"/>
              <a:buAutoNum type="arabicPeriod"/>
            </a:pPr>
            <a:r>
              <a:rPr lang="en-US" b="1" dirty="0"/>
              <a:t>Inertial Response</a:t>
            </a:r>
            <a:r>
              <a:rPr lang="en-US" dirty="0"/>
              <a:t>: Other synchronous machines (nearly) instantly and automatically supply additional power, taking it from their spinning kinetic energy. This causes system frequency to begin to decline. </a:t>
            </a:r>
            <a:r>
              <a:rPr lang="en-US" i="1" dirty="0"/>
              <a:t>Physics-Based Response, 0-1 second.</a:t>
            </a:r>
            <a:endParaRPr lang="en-US" dirty="0"/>
          </a:p>
          <a:p>
            <a:pPr marL="914400" lvl="1" indent="-457200">
              <a:buFont typeface="+mj-lt"/>
              <a:buAutoNum type="arabicPeriod"/>
            </a:pPr>
            <a:r>
              <a:rPr lang="en-US" b="1" dirty="0"/>
              <a:t>Primary Frequency Response:</a:t>
            </a:r>
            <a:r>
              <a:rPr lang="en-US" dirty="0"/>
              <a:t> Generators detect declining frequency and have localized controls called governors to increase fuel output and stabilize frequency. </a:t>
            </a:r>
            <a:r>
              <a:rPr lang="en-US" i="1" dirty="0"/>
              <a:t>Local Automatic Control at the Plant, 1-30 seconds.</a:t>
            </a:r>
          </a:p>
          <a:p>
            <a:pPr marL="914400" lvl="1" indent="-457200">
              <a:buFont typeface="+mj-lt"/>
              <a:buAutoNum type="arabicPeriod"/>
            </a:pPr>
            <a:r>
              <a:rPr lang="en-US" b="1" dirty="0"/>
              <a:t>Secondary Frequency Response: </a:t>
            </a:r>
            <a:r>
              <a:rPr lang="en-US" dirty="0"/>
              <a:t>Control center detects frequency deviating from 60 Hz and generators off scheduled amount. It sends updated generator schedules to match measured load and losses. </a:t>
            </a:r>
            <a:r>
              <a:rPr lang="en-US" i="1" dirty="0"/>
              <a:t>Centralized Automatic Control, 30 s – 5 minutes</a:t>
            </a:r>
          </a:p>
          <a:p>
            <a:pPr marL="914400" lvl="1" indent="-457200">
              <a:buFont typeface="+mj-lt"/>
              <a:buAutoNum type="arabicPeriod"/>
            </a:pPr>
            <a:r>
              <a:rPr lang="en-US" b="1" dirty="0"/>
              <a:t>Real-Time Dispatch, Possibly from Market: </a:t>
            </a:r>
            <a:r>
              <a:rPr lang="en-US" dirty="0"/>
              <a:t>Periodically, operators implement real-time dispatch to use most economic set of generators to match load. </a:t>
            </a:r>
            <a:r>
              <a:rPr lang="en-US" i="1" dirty="0"/>
              <a:t>Centralized Human Operator Control</a:t>
            </a:r>
            <a:r>
              <a:rPr lang="en-US" dirty="0"/>
              <a:t>, </a:t>
            </a:r>
            <a:r>
              <a:rPr lang="en-US" i="1" dirty="0"/>
              <a:t>5-15 minutes.</a:t>
            </a:r>
            <a:endParaRPr lang="en-US" b="1" dirty="0"/>
          </a:p>
          <a:p>
            <a:pPr marL="914400" lvl="1" indent="-457200">
              <a:buFont typeface="+mj-lt"/>
              <a:buAutoNum type="arabicPeriod"/>
            </a:pPr>
            <a:endParaRPr lang="en-US" b="1" dirty="0"/>
          </a:p>
        </p:txBody>
      </p:sp>
    </p:spTree>
    <p:extLst>
      <p:ext uri="{BB962C8B-B14F-4D97-AF65-F5344CB8AC3E}">
        <p14:creationId xmlns:p14="http://schemas.microsoft.com/office/powerpoint/2010/main" val="154575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CE8D-4807-C12E-24EE-900C4CB46B17}"/>
              </a:ext>
            </a:extLst>
          </p:cNvPr>
          <p:cNvSpPr>
            <a:spLocks noGrp="1"/>
          </p:cNvSpPr>
          <p:nvPr>
            <p:ph type="title"/>
          </p:nvPr>
        </p:nvSpPr>
        <p:spPr/>
        <p:txBody>
          <a:bodyPr/>
          <a:lstStyle/>
          <a:p>
            <a:r>
              <a:rPr lang="en-US" dirty="0"/>
              <a:t>Unit Commitment</a:t>
            </a:r>
          </a:p>
        </p:txBody>
      </p:sp>
      <p:sp>
        <p:nvSpPr>
          <p:cNvPr id="3" name="Text Placeholder 2">
            <a:extLst>
              <a:ext uri="{FF2B5EF4-FFF2-40B4-BE49-F238E27FC236}">
                <a16:creationId xmlns:a16="http://schemas.microsoft.com/office/drawing/2014/main" id="{F8A78FFE-20C7-688E-3C5F-2489E1C1EE6B}"/>
              </a:ext>
            </a:extLst>
          </p:cNvPr>
          <p:cNvSpPr>
            <a:spLocks noGrp="1"/>
          </p:cNvSpPr>
          <p:nvPr>
            <p:ph type="body" sz="quarter" idx="10"/>
          </p:nvPr>
        </p:nvSpPr>
        <p:spPr/>
        <p:txBody>
          <a:bodyPr/>
          <a:lstStyle/>
          <a:p>
            <a:r>
              <a:rPr lang="en-US" dirty="0"/>
              <a:t>Many generators take quite some time to start up</a:t>
            </a:r>
          </a:p>
          <a:p>
            <a:pPr lvl="1"/>
            <a:r>
              <a:rPr lang="en-US" dirty="0"/>
              <a:t>Some are relatively quick (less than 30 minutes) such as gas turbine plants</a:t>
            </a:r>
          </a:p>
          <a:p>
            <a:pPr lvl="1"/>
            <a:r>
              <a:rPr lang="en-US" dirty="0"/>
              <a:t>Gas steam, combined cycle, and coal plants can take several hours (up to 12 in some cases)</a:t>
            </a:r>
          </a:p>
          <a:p>
            <a:pPr lvl="1"/>
            <a:r>
              <a:rPr lang="en-US" dirty="0"/>
              <a:t>Nuclear can take 24 hours in some cases</a:t>
            </a:r>
          </a:p>
          <a:p>
            <a:r>
              <a:rPr lang="en-US" dirty="0"/>
              <a:t>There’s a difference between “hot start” where a unit shuts down and then quickly starts up again, and “cold start” where it has not been operated for some time</a:t>
            </a:r>
          </a:p>
          <a:p>
            <a:r>
              <a:rPr lang="en-US" dirty="0"/>
              <a:t>Due to this, advanced planning is needed to ensure enough generators are available to meet the forecasted load. This problem is called “unit commitment”</a:t>
            </a:r>
          </a:p>
        </p:txBody>
      </p:sp>
    </p:spTree>
    <p:extLst>
      <p:ext uri="{BB962C8B-B14F-4D97-AF65-F5344CB8AC3E}">
        <p14:creationId xmlns:p14="http://schemas.microsoft.com/office/powerpoint/2010/main" val="188360570"/>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977</TotalTime>
  <Words>1770</Words>
  <Application>Microsoft Office PowerPoint</Application>
  <PresentationFormat>Widescreen</PresentationFormat>
  <Paragraphs>140</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Helvetica</vt:lpstr>
      <vt:lpstr>Times New Roman</vt:lpstr>
      <vt:lpstr>Wingdings</vt:lpstr>
      <vt:lpstr>Capsules</vt:lpstr>
      <vt:lpstr>ECEN 460, Spring 2026 Power System Operation and Control</vt:lpstr>
      <vt:lpstr>Exam 1</vt:lpstr>
      <vt:lpstr>Operating the Grid 24/7 for a Year</vt:lpstr>
      <vt:lpstr>How about 24/7 for a Week?</vt:lpstr>
      <vt:lpstr>Goals for Normal Power System Operations</vt:lpstr>
      <vt:lpstr>Normal Operations: Balancing Load and Generation</vt:lpstr>
      <vt:lpstr>Operational Strategy Decisions</vt:lpstr>
      <vt:lpstr>Steps to Maintain Load-Generation Balance</vt:lpstr>
      <vt:lpstr>Unit Commitment</vt:lpstr>
      <vt:lpstr>Reserves</vt:lpstr>
      <vt:lpstr>Transmission Constraints</vt:lpstr>
      <vt:lpstr>Contingency Preparedness</vt:lpstr>
      <vt:lpstr>Multi-Area Operations</vt:lpstr>
      <vt:lpstr>Automatic Generator Control (AGC)</vt:lpstr>
      <vt:lpstr>NERC Regional Reliability Councils</vt:lpstr>
      <vt:lpstr>Abnormal Operations</vt:lpstr>
      <vt:lpstr>Winter Storm Uri – February 2021</vt:lpstr>
      <vt:lpstr>Winter Storm Uri – February 2021  </vt:lpstr>
      <vt:lpstr>Winter Storm Uri – February 2021   </vt:lpstr>
      <vt:lpstr>Texas Electric Market Prices Exceed $9000/MWh</vt:lpstr>
      <vt:lpstr>Comparing to Prior Controlled Outages in TX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Birchfield, Adam Barlow</cp:lastModifiedBy>
  <cp:revision>58</cp:revision>
  <cp:lastPrinted>2026-01-16T15:16:12Z</cp:lastPrinted>
  <dcterms:created xsi:type="dcterms:W3CDTF">2022-08-23T14:02:40Z</dcterms:created>
  <dcterms:modified xsi:type="dcterms:W3CDTF">2026-02-09T18:45:01Z</dcterms:modified>
</cp:coreProperties>
</file>