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3"/>
  </p:notesMasterIdLst>
  <p:handoutMasterIdLst>
    <p:handoutMasterId r:id="rId34"/>
  </p:handoutMasterIdLst>
  <p:sldIdLst>
    <p:sldId id="356" r:id="rId2"/>
    <p:sldId id="357" r:id="rId3"/>
    <p:sldId id="513" r:id="rId4"/>
    <p:sldId id="514" r:id="rId5"/>
    <p:sldId id="515" r:id="rId6"/>
    <p:sldId id="516" r:id="rId7"/>
    <p:sldId id="491" r:id="rId8"/>
    <p:sldId id="487" r:id="rId9"/>
    <p:sldId id="517" r:id="rId10"/>
    <p:sldId id="518" r:id="rId11"/>
    <p:sldId id="519" r:id="rId12"/>
    <p:sldId id="367" r:id="rId13"/>
    <p:sldId id="488" r:id="rId14"/>
    <p:sldId id="522" r:id="rId15"/>
    <p:sldId id="523" r:id="rId16"/>
    <p:sldId id="524" r:id="rId17"/>
    <p:sldId id="525" r:id="rId18"/>
    <p:sldId id="490" r:id="rId19"/>
    <p:sldId id="527" r:id="rId20"/>
    <p:sldId id="533" r:id="rId21"/>
    <p:sldId id="534" r:id="rId22"/>
    <p:sldId id="380" r:id="rId23"/>
    <p:sldId id="598" r:id="rId24"/>
    <p:sldId id="612" r:id="rId25"/>
    <p:sldId id="613" r:id="rId26"/>
    <p:sldId id="614" r:id="rId27"/>
    <p:sldId id="615" r:id="rId28"/>
    <p:sldId id="616" r:id="rId29"/>
    <p:sldId id="456" r:id="rId30"/>
    <p:sldId id="414" r:id="rId31"/>
    <p:sldId id="535" r:id="rId32"/>
  </p:sldIdLst>
  <p:sldSz cx="12192000" cy="6858000"/>
  <p:notesSz cx="7023100" cy="9309100"/>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00"/>
    <a:srgbClr val="D6D2C4"/>
    <a:srgbClr val="500000"/>
    <a:srgbClr val="FFFFFF"/>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47" autoAdjust="0"/>
  </p:normalViewPr>
  <p:slideViewPr>
    <p:cSldViewPr>
      <p:cViewPr varScale="1">
        <p:scale>
          <a:sx n="103" d="100"/>
          <a:sy n="103" d="100"/>
        </p:scale>
        <p:origin x="774" y="102"/>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3043762" cy="465927"/>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3979339" y="0"/>
            <a:ext cx="3043761" cy="465927"/>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1" y="8843173"/>
            <a:ext cx="3043762" cy="465927"/>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3979339" y="8843173"/>
            <a:ext cx="3043761" cy="465927"/>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762" cy="465927"/>
          </a:xfrm>
          <a:prstGeom prst="rect">
            <a:avLst/>
          </a:prstGeom>
        </p:spPr>
        <p:txBody>
          <a:bodyPr vert="horz" wrap="square" lIns="93315" tIns="46657" rIns="93315" bIns="46657"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977769" y="0"/>
            <a:ext cx="3043762" cy="465927"/>
          </a:xfrm>
          <a:prstGeom prst="rect">
            <a:avLst/>
          </a:prstGeom>
        </p:spPr>
        <p:txBody>
          <a:bodyPr vert="horz" wrap="square" lIns="93315" tIns="46657" rIns="93315" bIns="46657" numCol="1" anchor="t" anchorCtr="0" compatLnSpc="1">
            <a:prstTxWarp prst="textNoShape">
              <a:avLst/>
            </a:prstTxWarp>
          </a:bodyPr>
          <a:lstStyle>
            <a:lvl1pPr algn="r">
              <a:defRPr sz="1200"/>
            </a:lvl1pPr>
          </a:lstStyle>
          <a:p>
            <a:pPr>
              <a:defRPr/>
            </a:pPr>
            <a:fld id="{24C5774C-03E1-499A-B4E4-895282C04360}" type="datetimeFigureOut">
              <a:rPr lang="en-US"/>
              <a:pPr>
                <a:defRPr/>
              </a:pPr>
              <a:t>2/16/2026</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5" tIns="46657" rIns="93315" bIns="46657" rtlCol="0" anchor="ctr"/>
          <a:lstStyle/>
          <a:p>
            <a:pPr lvl="0"/>
            <a:endParaRPr lang="en-US" noProof="0"/>
          </a:p>
        </p:txBody>
      </p:sp>
      <p:sp>
        <p:nvSpPr>
          <p:cNvPr id="5" name="Notes Placeholder 4"/>
          <p:cNvSpPr>
            <a:spLocks noGrp="1"/>
          </p:cNvSpPr>
          <p:nvPr>
            <p:ph type="body" sz="quarter" idx="3"/>
          </p:nvPr>
        </p:nvSpPr>
        <p:spPr>
          <a:xfrm>
            <a:off x="701682" y="4421588"/>
            <a:ext cx="5619736" cy="4188622"/>
          </a:xfrm>
          <a:prstGeom prst="rect">
            <a:avLst/>
          </a:prstGeom>
        </p:spPr>
        <p:txBody>
          <a:bodyPr vert="horz" lIns="93315" tIns="46657" rIns="93315" bIns="4665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1599"/>
            <a:ext cx="3043762" cy="465927"/>
          </a:xfrm>
          <a:prstGeom prst="rect">
            <a:avLst/>
          </a:prstGeom>
        </p:spPr>
        <p:txBody>
          <a:bodyPr vert="horz" wrap="square" lIns="93315" tIns="46657" rIns="93315" bIns="46657"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977769" y="8841599"/>
            <a:ext cx="3043762" cy="465927"/>
          </a:xfrm>
          <a:prstGeom prst="rect">
            <a:avLst/>
          </a:prstGeom>
        </p:spPr>
        <p:txBody>
          <a:bodyPr vert="horz" wrap="square" lIns="93315" tIns="46657" rIns="93315" bIns="46657"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35743" indent="-282978" eaLnBrk="0" hangingPunct="0">
              <a:defRPr sz="2800">
                <a:solidFill>
                  <a:schemeClr val="tx1"/>
                </a:solidFill>
                <a:latin typeface="Times New Roman" pitchFamily="18" charset="0"/>
              </a:defRPr>
            </a:lvl2pPr>
            <a:lvl3pPr marL="1131913" indent="-226383" eaLnBrk="0" hangingPunct="0">
              <a:defRPr sz="2800">
                <a:solidFill>
                  <a:schemeClr val="tx1"/>
                </a:solidFill>
                <a:latin typeface="Times New Roman" pitchFamily="18" charset="0"/>
              </a:defRPr>
            </a:lvl3pPr>
            <a:lvl4pPr marL="1584678" indent="-226383" eaLnBrk="0" hangingPunct="0">
              <a:defRPr sz="2800">
                <a:solidFill>
                  <a:schemeClr val="tx1"/>
                </a:solidFill>
                <a:latin typeface="Times New Roman" pitchFamily="18" charset="0"/>
              </a:defRPr>
            </a:lvl4pPr>
            <a:lvl5pPr marL="2037443" indent="-226383" eaLnBrk="0" hangingPunct="0">
              <a:defRPr sz="2800">
                <a:solidFill>
                  <a:schemeClr val="tx1"/>
                </a:solidFill>
                <a:latin typeface="Times New Roman" pitchFamily="18" charset="0"/>
              </a:defRPr>
            </a:lvl5pPr>
            <a:lvl6pPr marL="2490208"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42974"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395739"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48504"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D57F761-2314-46CF-88CB-AD1F2C92F52B}" type="slidenum">
              <a:rPr lang="en-US" altLang="en-US" sz="1200" smtClean="0"/>
              <a:pPr eaLnBrk="1" hangingPunct="1"/>
              <a:t>13</a:t>
            </a:fld>
            <a:endParaRPr lang="en-US" altLang="en-US" sz="1200"/>
          </a:p>
        </p:txBody>
      </p:sp>
    </p:spTree>
    <p:extLst>
      <p:ext uri="{BB962C8B-B14F-4D97-AF65-F5344CB8AC3E}">
        <p14:creationId xmlns:p14="http://schemas.microsoft.com/office/powerpoint/2010/main" val="152034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802CFB-46DA-4D8C-8F29-2A51CEB79B01}" type="slidenum">
              <a:rPr lang="en-US" altLang="en-US" sz="1200" smtClean="0"/>
              <a:pPr eaLnBrk="1" hangingPunct="1"/>
              <a:t>14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BB986D-1B03-4C59-86AF-3A588FA698EF}" type="slidenum">
              <a:rPr lang="en-US" altLang="en-US" sz="1200" smtClean="0"/>
              <a:pPr eaLnBrk="1" hangingPunct="1"/>
              <a:t>15</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7FFC2E-6B72-4B80-BEA8-5A9AE006E726}" type="slidenum">
              <a:rPr lang="en-US" altLang="en-US" sz="1200" smtClean="0"/>
              <a:pPr eaLnBrk="1" hangingPunct="1"/>
              <a:t>16</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B1B070-0ED6-4B78-B768-84280064A148}" type="slidenum">
              <a:rPr lang="en-US" altLang="en-US" sz="1200" smtClean="0"/>
              <a:pPr eaLnBrk="1" hangingPunct="1"/>
              <a:t>17</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D57F761-2314-46CF-88CB-AD1F2C92F52B}" type="slidenum">
              <a:rPr lang="en-US" altLang="en-US" sz="1200" smtClean="0"/>
              <a:pPr eaLnBrk="1" hangingPunct="1"/>
              <a:t>18</a:t>
            </a:fld>
            <a:endParaRPr lang="en-US" altLang="en-US" sz="1200"/>
          </a:p>
        </p:txBody>
      </p:sp>
    </p:spTree>
    <p:extLst>
      <p:ext uri="{BB962C8B-B14F-4D97-AF65-F5344CB8AC3E}">
        <p14:creationId xmlns:p14="http://schemas.microsoft.com/office/powerpoint/2010/main" val="2928604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AEE7B3-71ED-4F8E-857E-FBC9F3FA83A1}" type="slidenum">
              <a:rPr lang="en-US" altLang="en-US" sz="1200" smtClean="0"/>
              <a:pPr eaLnBrk="1" hangingPunct="1"/>
              <a:t>19</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C4B9A3-2A5E-43A9-B81E-404B57561370}" type="slidenum">
              <a:rPr lang="en-US" altLang="en-US" sz="1200" smtClean="0"/>
              <a:pPr eaLnBrk="1" hangingPunct="1"/>
              <a:t>20</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2946C74-BD23-491C-BE0C-175BA7F9C7FB}" type="slidenum">
              <a:rPr lang="en-US" altLang="en-US" sz="1200" smtClean="0"/>
              <a:pPr eaLnBrk="1" hangingPunct="1"/>
              <a:t>21</a:t>
            </a:fld>
            <a:endParaRPr lang="en-US" altLang="en-US" sz="1200"/>
          </a:p>
        </p:txBody>
      </p:sp>
      <p:sp>
        <p:nvSpPr>
          <p:cNvPr id="74755" name="Slide Image Placeholder 1"/>
          <p:cNvSpPr>
            <a:spLocks noGrp="1" noRot="1" noChangeAspect="1" noTextEdit="1"/>
          </p:cNvSpPr>
          <p:nvPr>
            <p:ph type="sldImg"/>
          </p:nvPr>
        </p:nvSpPr>
        <p:spPr>
          <a:ln/>
        </p:spPr>
      </p:sp>
      <p:sp>
        <p:nvSpPr>
          <p:cNvPr id="7475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4757" name="Slide Number Placeholder 3"/>
          <p:cNvSpPr txBox="1">
            <a:spLocks noGrp="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F0DDC059-6285-41FC-8BC4-B38A477EDA5C}" type="slidenum">
              <a:rPr lang="en-US" altLang="en-US" sz="1200"/>
              <a:pPr algn="r" eaLnBrk="1" hangingPunct="1"/>
              <a:t>21</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66D753-3F95-4ECB-AF07-7EF95F1DCD90}" type="slidenum">
              <a:rPr lang="en-US" altLang="en-US" sz="1200" smtClean="0"/>
              <a:pPr eaLnBrk="1" hangingPunct="1"/>
              <a:t>22</a:t>
            </a:fld>
            <a:endParaRPr lang="en-US" altLang="en-US" sz="1200"/>
          </a:p>
        </p:txBody>
      </p:sp>
      <p:sp>
        <p:nvSpPr>
          <p:cNvPr id="75779" name="Slide Image Placeholder 1"/>
          <p:cNvSpPr>
            <a:spLocks noGrp="1" noRot="1" noChangeAspect="1" noTextEdit="1"/>
          </p:cNvSpPr>
          <p:nvPr>
            <p:ph type="sldImg"/>
          </p:nvPr>
        </p:nvSpPr>
        <p:spPr>
          <a:ln/>
        </p:spPr>
      </p:sp>
      <p:sp>
        <p:nvSpPr>
          <p:cNvPr id="7578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5781" name="Slide Number Placeholder 3"/>
          <p:cNvSpPr txBox="1">
            <a:spLocks noGrp="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B27E0050-294E-4F08-B3C2-E2161A6DD871}" type="slidenum">
              <a:rPr lang="en-US" altLang="en-US" sz="1200"/>
              <a:pPr algn="r" eaLnBrk="1" hangingPunct="1"/>
              <a:t>22</a:t>
            </a:fld>
            <a:endParaRPr lang="en-US" altLang="en-US" sz="1200"/>
          </a:p>
        </p:txBody>
      </p:sp>
    </p:spTree>
    <p:extLst>
      <p:ext uri="{BB962C8B-B14F-4D97-AF65-F5344CB8AC3E}">
        <p14:creationId xmlns:p14="http://schemas.microsoft.com/office/powerpoint/2010/main" val="142155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C86A64-D35A-4D3B-9357-C22C1377C47F}" type="slidenum">
              <a:rPr lang="en-US" altLang="en-US" sz="1200" smtClean="0"/>
              <a:pPr eaLnBrk="1" hangingPunct="1"/>
              <a:t>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120AF0-6739-4CA9-B531-A79EB54F55FC}" type="slidenum">
              <a:rPr lang="en-US" altLang="en-US" sz="1200" smtClean="0"/>
              <a:pPr eaLnBrk="1" hangingPunct="1"/>
              <a:t>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361633-5A5E-45B3-93A1-3629E5322C2D}" type="slidenum">
              <a:rPr lang="en-US" altLang="en-US" sz="1200" smtClean="0"/>
              <a:pPr eaLnBrk="1" hangingPunct="1"/>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3EAA40-F3E6-4C57-A3B8-1CD4FD4B4C36}" type="slidenum">
              <a:rPr lang="en-US" altLang="en-US" sz="1200" smtClean="0"/>
              <a:pPr eaLnBrk="1" hangingPunct="1"/>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60B969-A4F5-4C5D-ABF6-2535DB0FC4B5}" type="slidenum">
              <a:rPr lang="en-US" altLang="en-US" sz="1200" smtClean="0"/>
              <a:pPr eaLnBrk="1" hangingPunct="1"/>
              <a:t>9</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6E2AAB-C4EB-48C1-86C1-1DC841BA3F96}" type="slidenum">
              <a:rPr lang="en-US" altLang="en-US" sz="1200" smtClean="0"/>
              <a:pPr eaLnBrk="1" hangingPunct="1"/>
              <a:t>10</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090EA5-D113-4F8D-811F-9530ADB0FFA8}" type="slidenum">
              <a:rPr lang="en-US" altLang="en-US" sz="1200" smtClean="0"/>
              <a:pPr eaLnBrk="1" hangingPunct="1"/>
              <a:t>11</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D57F761-2314-46CF-88CB-AD1F2C92F52B}" type="slidenum">
              <a:rPr lang="en-US" altLang="en-US" sz="1200" smtClean="0"/>
              <a:pPr eaLnBrk="1" hangingPunct="1"/>
              <a:t>12</a:t>
            </a:fld>
            <a:endParaRPr lang="en-US" altLang="en-US" sz="1200"/>
          </a:p>
        </p:txBody>
      </p:sp>
    </p:spTree>
    <p:extLst>
      <p:ext uri="{BB962C8B-B14F-4D97-AF65-F5344CB8AC3E}">
        <p14:creationId xmlns:p14="http://schemas.microsoft.com/office/powerpoint/2010/main" val="3149233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472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1049000" cy="1066800"/>
          </a:xfrm>
        </p:spPr>
        <p:txBody>
          <a:bodyPr/>
          <a:lstStyle/>
          <a:p>
            <a:r>
              <a:rPr lang="en-US" dirty="0"/>
              <a:t>Click to edit Master title style</a:t>
            </a:r>
          </a:p>
        </p:txBody>
      </p:sp>
      <p:sp>
        <p:nvSpPr>
          <p:cNvPr id="5" name="Content Placeholder 2"/>
          <p:cNvSpPr>
            <a:spLocks noGrp="1"/>
          </p:cNvSpPr>
          <p:nvPr>
            <p:ph idx="1"/>
          </p:nvPr>
        </p:nvSpPr>
        <p:spPr>
          <a:xfrm>
            <a:off x="228600" y="1280160"/>
            <a:ext cx="11734800" cy="5196840"/>
          </a:xfrm>
        </p:spPr>
        <p:txBody>
          <a:bodyPr/>
          <a:lstStyle>
            <a:lvl1pPr marL="457200" indent="-457200">
              <a:buSzPct val="100000"/>
              <a:buFont typeface="Arial" panose="020B0604020202020204" pitchFamily="34" charset="0"/>
              <a:buChar char="•"/>
              <a:defRPr/>
            </a:lvl1pPr>
            <a:lvl3pPr marL="1257300" indent="-342900">
              <a:buSzPct val="90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438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 id="2147483735" r:id="rId5"/>
    <p:sldLayoutId id="2147483736" r:id="rId6"/>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2026</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a:t>Prof. Adam Birchfield</a:t>
            </a:r>
          </a:p>
          <a:p>
            <a:r>
              <a:rPr lang="en-US"/>
              <a:t>Dept. of Electrical and Computer Engineering</a:t>
            </a:r>
          </a:p>
          <a:p>
            <a:r>
              <a:rPr lang="en-US"/>
              <a:t>Texas A&amp;M University</a:t>
            </a:r>
          </a:p>
          <a:p>
            <a:r>
              <a:rPr lang="en-US">
                <a:hlinkClick r:id="rId3"/>
              </a:rPr>
              <a:t>abirchfield@tamu.edu</a:t>
            </a:r>
            <a:endParaRPr lang="en-US"/>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15: Power Flow Approximations</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a:t>Dishonest Newton-Raphson Example</a:t>
            </a:r>
            <a:endParaRPr lang="en-US" altLang="en-US"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238AA3B-9FA2-4C64-AFBD-888510882ABE}"/>
                  </a:ext>
                </a:extLst>
              </p:cNvPr>
              <p:cNvSpPr>
                <a:spLocks noGrp="1"/>
              </p:cNvSpPr>
              <p:nvPr>
                <p:ph type="body" sz="quarter" idx="10"/>
              </p:nvPr>
            </p:nvSpPr>
            <p:spPr/>
            <p:txBody>
              <a:bodyPr/>
              <a:lstStyle/>
              <a:p>
                <a14:m>
                  <m:oMath xmlns:m="http://schemas.openxmlformats.org/officeDocument/2006/math">
                    <m:r>
                      <m:rPr>
                        <m:nor/>
                      </m:rPr>
                      <a:rPr lang="en-US" smtClean="0">
                        <a:solidFill>
                          <a:schemeClr val="tx1"/>
                        </a:solidFill>
                        <a:latin typeface="Cambria Math" panose="02040503050406030204" pitchFamily="18" charset="0"/>
                      </a:rPr>
                      <m:t>Use</m:t>
                    </m:r>
                    <m:r>
                      <m:rPr>
                        <m:nor/>
                      </m:rPr>
                      <a:rPr lang="en-US" smtClean="0">
                        <a:solidFill>
                          <a:schemeClr val="tx1"/>
                        </a:solidFill>
                        <a:latin typeface="Cambria Math" panose="02040503050406030204" pitchFamily="18" charset="0"/>
                      </a:rPr>
                      <m:t> </m:t>
                    </m:r>
                    <m:r>
                      <m:rPr>
                        <m:nor/>
                      </m:rPr>
                      <a:rPr lang="en-US" smtClean="0">
                        <a:solidFill>
                          <a:schemeClr val="tx1"/>
                        </a:solidFill>
                        <a:latin typeface="Cambria Math" panose="02040503050406030204" pitchFamily="18" charset="0"/>
                      </a:rPr>
                      <m:t>the</m:t>
                    </m:r>
                    <m:r>
                      <m:rPr>
                        <m:nor/>
                      </m:rPr>
                      <a:rPr lang="en-US" smtClean="0">
                        <a:solidFill>
                          <a:schemeClr val="tx1"/>
                        </a:solidFill>
                        <a:latin typeface="Cambria Math" panose="02040503050406030204" pitchFamily="18" charset="0"/>
                      </a:rPr>
                      <m:t> </m:t>
                    </m:r>
                    <m:r>
                      <m:rPr>
                        <m:nor/>
                      </m:rPr>
                      <a:rPr lang="en-US" smtClean="0">
                        <a:solidFill>
                          <a:schemeClr val="tx1"/>
                        </a:solidFill>
                        <a:latin typeface="Cambria Math" panose="02040503050406030204" pitchFamily="18" charset="0"/>
                      </a:rPr>
                      <m:t>Dishonest</m:t>
                    </m:r>
                    <m:r>
                      <m:rPr>
                        <m:nor/>
                      </m:rPr>
                      <a:rPr lang="en-US" smtClean="0">
                        <a:solidFill>
                          <a:schemeClr val="tx1"/>
                        </a:solidFill>
                        <a:latin typeface="Cambria Math" panose="02040503050406030204" pitchFamily="18" charset="0"/>
                      </a:rPr>
                      <m:t> </m:t>
                    </m:r>
                    <m:r>
                      <m:rPr>
                        <m:nor/>
                      </m:rPr>
                      <a:rPr lang="en-US" smtClean="0">
                        <a:solidFill>
                          <a:schemeClr val="tx1"/>
                        </a:solidFill>
                        <a:latin typeface="Cambria Math" panose="02040503050406030204" pitchFamily="18" charset="0"/>
                      </a:rPr>
                      <m:t>Newton</m:t>
                    </m:r>
                    <m:r>
                      <m:rPr>
                        <m:nor/>
                      </m:rPr>
                      <a:rPr lang="en-US" smtClean="0">
                        <a:solidFill>
                          <a:schemeClr val="tx1"/>
                        </a:solidFill>
                        <a:latin typeface="Cambria Math" panose="02040503050406030204" pitchFamily="18" charset="0"/>
                      </a:rPr>
                      <m:t>−</m:t>
                    </m:r>
                    <m:r>
                      <m:rPr>
                        <m:nor/>
                      </m:rPr>
                      <a:rPr lang="en-US" smtClean="0">
                        <a:solidFill>
                          <a:schemeClr val="tx1"/>
                        </a:solidFill>
                        <a:latin typeface="Cambria Math" panose="02040503050406030204" pitchFamily="18" charset="0"/>
                      </a:rPr>
                      <m:t>Raphson</m:t>
                    </m:r>
                    <m:r>
                      <m:rPr>
                        <m:nor/>
                      </m:rPr>
                      <a:rPr lang="en-US" smtClean="0">
                        <a:solidFill>
                          <a:schemeClr val="tx1"/>
                        </a:solidFill>
                        <a:latin typeface="Cambria Math" panose="02040503050406030204" pitchFamily="18" charset="0"/>
                      </a:rPr>
                      <m:t> </m:t>
                    </m:r>
                    <m:r>
                      <m:rPr>
                        <m:nor/>
                      </m:rPr>
                      <a:rPr lang="en-US" smtClean="0">
                        <a:solidFill>
                          <a:schemeClr val="tx1"/>
                        </a:solidFill>
                        <a:latin typeface="Cambria Math" panose="02040503050406030204" pitchFamily="18" charset="0"/>
                      </a:rPr>
                      <m:t>to</m:t>
                    </m:r>
                    <m:r>
                      <m:rPr>
                        <m:nor/>
                      </m:rPr>
                      <a:rPr lang="en-US" smtClean="0">
                        <a:solidFill>
                          <a:schemeClr val="tx1"/>
                        </a:solidFill>
                        <a:latin typeface="Cambria Math" panose="02040503050406030204" pitchFamily="18" charset="0"/>
                      </a:rPr>
                      <m:t> </m:t>
                    </m:r>
                    <m:r>
                      <m:rPr>
                        <m:nor/>
                      </m:rPr>
                      <a:rPr lang="en-US" smtClean="0">
                        <a:solidFill>
                          <a:schemeClr val="tx1"/>
                        </a:solidFill>
                        <a:latin typeface="Cambria Math" panose="02040503050406030204" pitchFamily="18" charset="0"/>
                      </a:rPr>
                      <m:t>solve</m:t>
                    </m:r>
                    <m:r>
                      <m:rPr>
                        <m:nor/>
                      </m:rPr>
                      <a:rPr lang="en-US" smtClean="0">
                        <a:solidFill>
                          <a:schemeClr val="tx1"/>
                        </a:solidFill>
                        <a:latin typeface="Cambria Math" panose="02040503050406030204" pitchFamily="18" charset="0"/>
                      </a:rPr>
                      <m:t> </m:t>
                    </m:r>
                  </m:oMath>
                </a14:m>
                <a:endParaRPr lang="en-US" dirty="0">
                  <a:solidFill>
                    <a:schemeClr val="tx1"/>
                  </a:solidFill>
                  <a:latin typeface="Cambria Math" panose="02040503050406030204" pitchFamily="18" charset="0"/>
                </a:endParaRPr>
              </a:p>
              <a:p>
                <a:pPr marL="0" indent="0">
                  <a:buNone/>
                </a:pPr>
                <a:br>
                  <a:rPr lang="en-US" dirty="0">
                    <a:solidFill>
                      <a:schemeClr val="tx1"/>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i="1">
                          <a:solidFill>
                            <a:schemeClr val="tx1"/>
                          </a:solidFill>
                          <a:latin typeface="Cambria Math" panose="02040503050406030204" pitchFamily="18" charset="0"/>
                        </a:rPr>
                        <m:t>𝑓</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−2=0</m:t>
                      </m:r>
                    </m:oMath>
                    <m:oMath xmlns:m="http://schemas.openxmlformats.org/officeDocument/2006/math">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	=	−</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𝑑𝑓</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(0)</m:t>
                                      </m:r>
                                    </m:sup>
                                  </m:sSup>
                                  <m:r>
                                    <a:rPr lang="en-US" i="1">
                                      <a:solidFill>
                                        <a:schemeClr val="tx1"/>
                                      </a:solidFill>
                                      <a:latin typeface="Cambria Math" panose="02040503050406030204" pitchFamily="18" charset="0"/>
                                    </a:rPr>
                                    <m:t>)</m:t>
                                  </m:r>
                                </m:num>
                                <m:den>
                                  <m:r>
                                    <a:rPr lang="en-US" i="1">
                                      <a:solidFill>
                                        <a:schemeClr val="tx1"/>
                                      </a:solidFill>
                                      <a:latin typeface="Cambria Math" panose="02040503050406030204" pitchFamily="18" charset="0"/>
                                    </a:rPr>
                                    <m:t>𝑑𝑥</m:t>
                                  </m:r>
                                </m:den>
                              </m:f>
                            </m:e>
                          </m:d>
                        </m:e>
                        <m:sup>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𝑓</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m:oMath xmlns:m="http://schemas.openxmlformats.org/officeDocument/2006/math">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(0)</m:t>
                                  </m:r>
                                </m:sup>
                              </m:sSup>
                            </m:den>
                          </m:f>
                        </m:e>
                      </m:d>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m:t>
                      </m:r>
                    </m:oMath>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	=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(0)</m:t>
                                  </m:r>
                                </m:sup>
                              </m:sSup>
                            </m:den>
                          </m:f>
                        </m:e>
                      </m:d>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m:t>
                      </m:r>
                    </m:oMath>
                    <m:oMath xmlns:m="http://schemas.openxmlformats.org/officeDocument/2006/math">
                      <m:r>
                        <a:rPr lang="en-US" i="1">
                          <a:solidFill>
                            <a:srgbClr val="003366"/>
                          </a:solidFill>
                          <a:latin typeface="Cambria Math" panose="02040503050406030204" pitchFamily="18" charset="0"/>
                        </a:rPr>
                        <m:t>	</m:t>
                      </m:r>
                    </m:oMath>
                  </m:oMathPara>
                </a14:m>
                <a:endParaRPr lang="en-US" dirty="0"/>
              </a:p>
              <a:p>
                <a:endParaRPr lang="en-US" dirty="0"/>
              </a:p>
            </p:txBody>
          </p:sp>
        </mc:Choice>
        <mc:Fallback xmlns="">
          <p:sp>
            <p:nvSpPr>
              <p:cNvPr id="5" name="Text Placeholder 4">
                <a:extLst>
                  <a:ext uri="{FF2B5EF4-FFF2-40B4-BE49-F238E27FC236}">
                    <a16:creationId xmlns:a16="http://schemas.microsoft.com/office/drawing/2014/main" id="{E238AA3B-9FA2-4C64-AFBD-888510882ABE}"/>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353"/>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a:t>Dishonest N-R Example, cont’d</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050250D-D472-4D76-8FBD-A39C4C3CCB47}"/>
                  </a:ext>
                </a:extLst>
              </p:cNvPr>
              <p:cNvSpPr>
                <a:spLocks noGrp="1"/>
              </p:cNvSpPr>
              <p:nvPr>
                <p:ph type="body" sz="quarter" idx="10"/>
              </p:nvPr>
            </p:nvSpPr>
            <p:spPr/>
            <p:txBody>
              <a:bodyPr/>
              <a:lstStyle/>
              <a:p>
                <a14:m>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	=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(0)</m:t>
                                </m:r>
                              </m:sup>
                            </m:sSup>
                          </m:den>
                        </m:f>
                      </m:e>
                    </m:d>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m:t>
                    </m:r>
                  </m:oMath>
                </a14:m>
                <a:br>
                  <a:rPr lang="en-US" i="1" dirty="0">
                    <a:solidFill>
                      <a:schemeClr val="tx1"/>
                    </a:solidFill>
                  </a:rPr>
                </a:br>
                <a:endParaRPr lang="en-US"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m:rPr>
                          <m:nor/>
                        </m:rPr>
                        <a:rPr lang="en-US">
                          <a:solidFill>
                            <a:schemeClr val="tx1"/>
                          </a:solidFill>
                        </a:rPr>
                        <m:t>Guess</m:t>
                      </m:r>
                      <m:r>
                        <m:rPr>
                          <m:nor/>
                        </m:rPr>
                        <a:rPr lang="en-US">
                          <a:solidFill>
                            <a:schemeClr val="tx1"/>
                          </a:solidFill>
                        </a:rPr>
                        <m:t> </m:t>
                      </m:r>
                      <m:sSup>
                        <m:sSupPr>
                          <m:ctrlPr>
                            <a:rPr lang="en-US" i="1">
                              <a:solidFill>
                                <a:schemeClr val="tx1"/>
                              </a:solidFill>
                              <a:latin typeface="Cambria Math" panose="02040503050406030204" pitchFamily="18" charset="0"/>
                            </a:rPr>
                          </m:ctrlPr>
                        </m:sSupPr>
                        <m:e>
                          <m:r>
                            <m:rPr>
                              <m:nor/>
                            </m:rPr>
                            <a:rPr lang="en-US">
                              <a:solidFill>
                                <a:schemeClr val="tx1"/>
                              </a:solidFill>
                            </a:rPr>
                            <m:t>x</m:t>
                          </m:r>
                        </m:e>
                        <m:sup>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0</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=1.</m:t>
                      </m:r>
                      <m:r>
                        <m:rPr>
                          <m:nor/>
                        </m:rPr>
                        <a:rPr lang="en-US">
                          <a:solidFill>
                            <a:schemeClr val="tx1"/>
                          </a:solidFill>
                        </a:rPr>
                        <m:t>  </m:t>
                      </m:r>
                      <m:r>
                        <m:rPr>
                          <m:nor/>
                        </m:rPr>
                        <a:rPr lang="en-US">
                          <a:solidFill>
                            <a:schemeClr val="tx1"/>
                          </a:solidFill>
                        </a:rPr>
                        <m:t>Iteratively</m:t>
                      </m:r>
                      <m:r>
                        <m:rPr>
                          <m:nor/>
                        </m:rPr>
                        <a:rPr lang="en-US">
                          <a:solidFill>
                            <a:schemeClr val="tx1"/>
                          </a:solidFill>
                        </a:rPr>
                        <m:t> </m:t>
                      </m:r>
                      <m:r>
                        <m:rPr>
                          <m:nor/>
                        </m:rPr>
                        <a:rPr lang="en-US">
                          <a:solidFill>
                            <a:schemeClr val="tx1"/>
                          </a:solidFill>
                        </a:rPr>
                        <m:t>solving</m:t>
                      </m:r>
                      <m:r>
                        <m:rPr>
                          <m:nor/>
                        </m:rPr>
                        <a:rPr lang="en-US">
                          <a:solidFill>
                            <a:schemeClr val="tx1"/>
                          </a:solidFill>
                        </a:rPr>
                        <m:t> </m:t>
                      </m:r>
                      <m:r>
                        <m:rPr>
                          <m:nor/>
                        </m:rPr>
                        <a:rPr lang="en-US">
                          <a:solidFill>
                            <a:schemeClr val="tx1"/>
                          </a:solidFill>
                        </a:rPr>
                        <m:t>we</m:t>
                      </m:r>
                      <m:r>
                        <m:rPr>
                          <m:nor/>
                        </m:rPr>
                        <a:rPr lang="en-US">
                          <a:solidFill>
                            <a:schemeClr val="tx1"/>
                          </a:solidFill>
                        </a:rPr>
                        <m:t> </m:t>
                      </m:r>
                      <m:r>
                        <m:rPr>
                          <m:nor/>
                        </m:rPr>
                        <a:rPr lang="en-US">
                          <a:solidFill>
                            <a:schemeClr val="tx1"/>
                          </a:solidFill>
                        </a:rPr>
                        <m:t>get</m:t>
                      </m:r>
                    </m:oMath>
                  </m:oMathPara>
                </a14:m>
                <a:endParaRPr lang="en-US" dirty="0">
                  <a:solidFill>
                    <a:schemeClr val="tx1"/>
                  </a:solidFill>
                </a:endParaRPr>
              </a:p>
            </p:txBody>
          </p:sp>
        </mc:Choice>
        <mc:Fallback xmlns="">
          <p:sp>
            <p:nvSpPr>
              <p:cNvPr id="4" name="Text Placeholder 3">
                <a:extLst>
                  <a:ext uri="{FF2B5EF4-FFF2-40B4-BE49-F238E27FC236}">
                    <a16:creationId xmlns:a16="http://schemas.microsoft.com/office/drawing/2014/main" id="{0050250D-D472-4D76-8FBD-A39C4C3CCB47}"/>
                  </a:ext>
                </a:extLst>
              </p:cNvPr>
              <p:cNvSpPr>
                <a:spLocks noGrp="1" noRot="1" noChangeAspect="1" noMove="1" noResize="1" noEditPoints="1" noAdjustHandles="1" noChangeArrowheads="1" noChangeShapeType="1" noTextEdit="1"/>
              </p:cNvSpPr>
              <p:nvPr>
                <p:ph type="body" sz="quarter" idx="10"/>
              </p:nvPr>
            </p:nvSpPr>
            <p:spPr>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C7B5DED2-07D7-4E7F-9E0E-EECAFE08B2EE}"/>
                  </a:ext>
                </a:extLst>
              </p:cNvPr>
              <p:cNvGraphicFramePr>
                <a:graphicFrameLocks noGrp="1"/>
              </p:cNvGraphicFramePr>
              <p:nvPr/>
            </p:nvGraphicFramePr>
            <p:xfrm>
              <a:off x="1371600" y="3200400"/>
              <a:ext cx="5105400" cy="2512695"/>
            </p:xfrm>
            <a:graphic>
              <a:graphicData uri="http://schemas.openxmlformats.org/drawingml/2006/table">
                <a:tbl>
                  <a:tblPr firstRow="1" bandRow="1">
                    <a:tableStyleId>{5940675A-B579-460E-94D1-54222C63F5DA}</a:tableStyleId>
                  </a:tblPr>
                  <a:tblGrid>
                    <a:gridCol w="1701800">
                      <a:extLst>
                        <a:ext uri="{9D8B030D-6E8A-4147-A177-3AD203B41FA5}">
                          <a16:colId xmlns:a16="http://schemas.microsoft.com/office/drawing/2014/main" val="3276787519"/>
                        </a:ext>
                      </a:extLst>
                    </a:gridCol>
                    <a:gridCol w="1701800">
                      <a:extLst>
                        <a:ext uri="{9D8B030D-6E8A-4147-A177-3AD203B41FA5}">
                          <a16:colId xmlns:a16="http://schemas.microsoft.com/office/drawing/2014/main" val="907024070"/>
                        </a:ext>
                      </a:extLst>
                    </a:gridCol>
                    <a:gridCol w="1701800">
                      <a:extLst>
                        <a:ext uri="{9D8B030D-6E8A-4147-A177-3AD203B41FA5}">
                          <a16:colId xmlns:a16="http://schemas.microsoft.com/office/drawing/2014/main" val="3093955365"/>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𝜈</m:t>
                                </m:r>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d>
                                      <m:dPr>
                                        <m:ctrlPr>
                                          <a:rPr lang="en-US" b="0" i="1" smtClean="0">
                                            <a:latin typeface="Cambria Math" panose="02040503050406030204" pitchFamily="18" charset="0"/>
                                          </a:rPr>
                                        </m:ctrlPr>
                                      </m:dPr>
                                      <m:e>
                                        <m:r>
                                          <a:rPr lang="en-US" b="0" i="1" smtClean="0">
                                            <a:latin typeface="Cambria Math" panose="02040503050406030204" pitchFamily="18" charset="0"/>
                                          </a:rPr>
                                          <m:t>𝜈</m:t>
                                        </m:r>
                                      </m:e>
                                    </m:d>
                                  </m:sup>
                                </m:sSup>
                              </m:oMath>
                            </m:oMathPara>
                          </a14:m>
                          <a:endParaRPr lang="en-US" dirty="0"/>
                        </a:p>
                        <a:p>
                          <a:pPr algn="ctr"/>
                          <a:r>
                            <a:rPr lang="en-US" dirty="0"/>
                            <a:t>Honest</a:t>
                          </a: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d>
                                      <m:dPr>
                                        <m:ctrlPr>
                                          <a:rPr lang="en-US" b="0" i="1" smtClean="0">
                                            <a:latin typeface="Cambria Math" panose="02040503050406030204" pitchFamily="18" charset="0"/>
                                          </a:rPr>
                                        </m:ctrlPr>
                                      </m:dPr>
                                      <m:e>
                                        <m:r>
                                          <a:rPr lang="en-US" b="0" i="1" smtClean="0">
                                            <a:latin typeface="Cambria Math" panose="02040503050406030204" pitchFamily="18" charset="0"/>
                                          </a:rPr>
                                          <m:t>𝜈</m:t>
                                        </m:r>
                                      </m:e>
                                    </m:d>
                                  </m:sup>
                                </m:sSup>
                              </m:oMath>
                            </m:oMathPara>
                          </a14:m>
                          <a:endParaRPr lang="en-US" dirty="0"/>
                        </a:p>
                        <a:p>
                          <a:pPr algn="ctr"/>
                          <a:r>
                            <a:rPr lang="en-US" dirty="0"/>
                            <a:t>Dishonest</a:t>
                          </a:r>
                        </a:p>
                      </a:txBody>
                      <a:tcPr anchor="ctr"/>
                    </a:tc>
                    <a:extLst>
                      <a:ext uri="{0D108BD9-81ED-4DB2-BD59-A6C34878D82A}">
                        <a16:rowId xmlns:a16="http://schemas.microsoft.com/office/drawing/2014/main" val="1616262528"/>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715315499"/>
                      </a:ext>
                    </a:extLst>
                  </a:tr>
                  <a:tr h="370840">
                    <a:tc>
                      <a:txBody>
                        <a:bodyPr/>
                        <a:lstStyle/>
                        <a:p>
                          <a:r>
                            <a:rPr lang="en-US" dirty="0"/>
                            <a:t>1</a:t>
                          </a:r>
                        </a:p>
                      </a:txBody>
                      <a:tcPr/>
                    </a:tc>
                    <a:tc>
                      <a:txBody>
                        <a:bodyPr/>
                        <a:lstStyle/>
                        <a:p>
                          <a:r>
                            <a:rPr lang="en-US" dirty="0"/>
                            <a:t>1.5</a:t>
                          </a:r>
                        </a:p>
                      </a:txBody>
                      <a:tcPr/>
                    </a:tc>
                    <a:tc>
                      <a:txBody>
                        <a:bodyPr/>
                        <a:lstStyle/>
                        <a:p>
                          <a:r>
                            <a:rPr lang="en-US" dirty="0"/>
                            <a:t>1.5</a:t>
                          </a:r>
                        </a:p>
                      </a:txBody>
                      <a:tcPr/>
                    </a:tc>
                    <a:extLst>
                      <a:ext uri="{0D108BD9-81ED-4DB2-BD59-A6C34878D82A}">
                        <a16:rowId xmlns:a16="http://schemas.microsoft.com/office/drawing/2014/main" val="3383449743"/>
                      </a:ext>
                    </a:extLst>
                  </a:tr>
                  <a:tr h="370840">
                    <a:tc>
                      <a:txBody>
                        <a:bodyPr/>
                        <a:lstStyle/>
                        <a:p>
                          <a:r>
                            <a:rPr lang="en-US" dirty="0"/>
                            <a:t>2</a:t>
                          </a:r>
                        </a:p>
                      </a:txBody>
                      <a:tcPr/>
                    </a:tc>
                    <a:tc>
                      <a:txBody>
                        <a:bodyPr/>
                        <a:lstStyle/>
                        <a:p>
                          <a:r>
                            <a:rPr lang="en-US" dirty="0"/>
                            <a:t>1.41667</a:t>
                          </a:r>
                        </a:p>
                      </a:txBody>
                      <a:tcPr/>
                    </a:tc>
                    <a:tc>
                      <a:txBody>
                        <a:bodyPr/>
                        <a:lstStyle/>
                        <a:p>
                          <a:r>
                            <a:rPr lang="en-US" dirty="0"/>
                            <a:t>1.375</a:t>
                          </a:r>
                        </a:p>
                      </a:txBody>
                      <a:tcPr/>
                    </a:tc>
                    <a:extLst>
                      <a:ext uri="{0D108BD9-81ED-4DB2-BD59-A6C34878D82A}">
                        <a16:rowId xmlns:a16="http://schemas.microsoft.com/office/drawing/2014/main" val="1471584352"/>
                      </a:ext>
                    </a:extLst>
                  </a:tr>
                  <a:tr h="370840">
                    <a:tc>
                      <a:txBody>
                        <a:bodyPr/>
                        <a:lstStyle/>
                        <a:p>
                          <a:r>
                            <a:rPr lang="en-US" dirty="0"/>
                            <a:t>3</a:t>
                          </a:r>
                        </a:p>
                      </a:txBody>
                      <a:tcPr/>
                    </a:tc>
                    <a:tc>
                      <a:txBody>
                        <a:bodyPr/>
                        <a:lstStyle/>
                        <a:p>
                          <a:r>
                            <a:rPr lang="en-US" dirty="0"/>
                            <a:t>1.41422</a:t>
                          </a:r>
                        </a:p>
                      </a:txBody>
                      <a:tcPr/>
                    </a:tc>
                    <a:tc>
                      <a:txBody>
                        <a:bodyPr/>
                        <a:lstStyle/>
                        <a:p>
                          <a:r>
                            <a:rPr lang="en-US" dirty="0"/>
                            <a:t>1.429</a:t>
                          </a:r>
                        </a:p>
                      </a:txBody>
                      <a:tcPr/>
                    </a:tc>
                    <a:extLst>
                      <a:ext uri="{0D108BD9-81ED-4DB2-BD59-A6C34878D82A}">
                        <a16:rowId xmlns:a16="http://schemas.microsoft.com/office/drawing/2014/main" val="3443938054"/>
                      </a:ext>
                    </a:extLst>
                  </a:tr>
                  <a:tr h="370840">
                    <a:tc>
                      <a:txBody>
                        <a:bodyPr/>
                        <a:lstStyle/>
                        <a:p>
                          <a:r>
                            <a:rPr lang="en-US" dirty="0"/>
                            <a:t>4</a:t>
                          </a:r>
                        </a:p>
                      </a:txBody>
                      <a:tcPr/>
                    </a:tc>
                    <a:tc>
                      <a:txBody>
                        <a:bodyPr/>
                        <a:lstStyle/>
                        <a:p>
                          <a:r>
                            <a:rPr lang="en-US" dirty="0"/>
                            <a:t>1.41422</a:t>
                          </a:r>
                        </a:p>
                      </a:txBody>
                      <a:tcPr/>
                    </a:tc>
                    <a:tc>
                      <a:txBody>
                        <a:bodyPr/>
                        <a:lstStyle/>
                        <a:p>
                          <a:r>
                            <a:rPr lang="en-US" dirty="0"/>
                            <a:t>1.408</a:t>
                          </a:r>
                        </a:p>
                      </a:txBody>
                      <a:tcPr/>
                    </a:tc>
                    <a:extLst>
                      <a:ext uri="{0D108BD9-81ED-4DB2-BD59-A6C34878D82A}">
                        <a16:rowId xmlns:a16="http://schemas.microsoft.com/office/drawing/2014/main" val="554634440"/>
                      </a:ext>
                    </a:extLst>
                  </a:tr>
                </a:tbl>
              </a:graphicData>
            </a:graphic>
          </p:graphicFrame>
        </mc:Choice>
        <mc:Fallback xmlns="">
          <p:graphicFrame>
            <p:nvGraphicFramePr>
              <p:cNvPr id="2" name="Table 1">
                <a:extLst>
                  <a:ext uri="{FF2B5EF4-FFF2-40B4-BE49-F238E27FC236}">
                    <a16:creationId xmlns:a16="http://schemas.microsoft.com/office/drawing/2014/main" id="{C7B5DED2-07D7-4E7F-9E0E-EECAFE08B2EE}"/>
                  </a:ext>
                </a:extLst>
              </p:cNvPr>
              <p:cNvGraphicFramePr>
                <a:graphicFrameLocks noGrp="1"/>
              </p:cNvGraphicFramePr>
              <p:nvPr>
                <p:extLst>
                  <p:ext uri="{D42A27DB-BD31-4B8C-83A1-F6EECF244321}">
                    <p14:modId xmlns:p14="http://schemas.microsoft.com/office/powerpoint/2010/main" val="1963853965"/>
                  </p:ext>
                </p:extLst>
              </p:nvPr>
            </p:nvGraphicFramePr>
            <p:xfrm>
              <a:off x="1371600" y="3200400"/>
              <a:ext cx="5105400" cy="2512695"/>
            </p:xfrm>
            <a:graphic>
              <a:graphicData uri="http://schemas.openxmlformats.org/drawingml/2006/table">
                <a:tbl>
                  <a:tblPr firstRow="1" bandRow="1">
                    <a:tableStyleId>{5940675A-B579-460E-94D1-54222C63F5DA}</a:tableStyleId>
                  </a:tblPr>
                  <a:tblGrid>
                    <a:gridCol w="1701800">
                      <a:extLst>
                        <a:ext uri="{9D8B030D-6E8A-4147-A177-3AD203B41FA5}">
                          <a16:colId xmlns:a16="http://schemas.microsoft.com/office/drawing/2014/main" val="3276787519"/>
                        </a:ext>
                      </a:extLst>
                    </a:gridCol>
                    <a:gridCol w="1701800">
                      <a:extLst>
                        <a:ext uri="{9D8B030D-6E8A-4147-A177-3AD203B41FA5}">
                          <a16:colId xmlns:a16="http://schemas.microsoft.com/office/drawing/2014/main" val="907024070"/>
                        </a:ext>
                      </a:extLst>
                    </a:gridCol>
                    <a:gridCol w="1701800">
                      <a:extLst>
                        <a:ext uri="{9D8B030D-6E8A-4147-A177-3AD203B41FA5}">
                          <a16:colId xmlns:a16="http://schemas.microsoft.com/office/drawing/2014/main" val="3093955365"/>
                        </a:ext>
                      </a:extLst>
                    </a:gridCol>
                  </a:tblGrid>
                  <a:tr h="658495">
                    <a:tc>
                      <a:txBody>
                        <a:bodyPr/>
                        <a:lstStyle/>
                        <a:p>
                          <a:endParaRPr lang="en-US"/>
                        </a:p>
                      </a:txBody>
                      <a:tcPr anchor="ctr">
                        <a:blipFill>
                          <a:blip r:embed="rId4"/>
                          <a:stretch>
                            <a:fillRect l="-717" t="-1852" r="-201075" b="-295370"/>
                          </a:stretch>
                        </a:blipFill>
                      </a:tcPr>
                    </a:tc>
                    <a:tc>
                      <a:txBody>
                        <a:bodyPr/>
                        <a:lstStyle/>
                        <a:p>
                          <a:endParaRPr lang="en-US"/>
                        </a:p>
                      </a:txBody>
                      <a:tcPr anchor="ctr">
                        <a:blipFill>
                          <a:blip r:embed="rId4"/>
                          <a:stretch>
                            <a:fillRect l="-100357" t="-1852" r="-100357" b="-295370"/>
                          </a:stretch>
                        </a:blipFill>
                      </a:tcPr>
                    </a:tc>
                    <a:tc>
                      <a:txBody>
                        <a:bodyPr/>
                        <a:lstStyle/>
                        <a:p>
                          <a:endParaRPr lang="en-US"/>
                        </a:p>
                      </a:txBody>
                      <a:tcPr anchor="ctr">
                        <a:blipFill>
                          <a:blip r:embed="rId4"/>
                          <a:stretch>
                            <a:fillRect l="-201075" t="-1852" r="-717" b="-295370"/>
                          </a:stretch>
                        </a:blipFill>
                      </a:tcPr>
                    </a:tc>
                    <a:extLst>
                      <a:ext uri="{0D108BD9-81ED-4DB2-BD59-A6C34878D82A}">
                        <a16:rowId xmlns:a16="http://schemas.microsoft.com/office/drawing/2014/main" val="1616262528"/>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715315499"/>
                      </a:ext>
                    </a:extLst>
                  </a:tr>
                  <a:tr h="370840">
                    <a:tc>
                      <a:txBody>
                        <a:bodyPr/>
                        <a:lstStyle/>
                        <a:p>
                          <a:r>
                            <a:rPr lang="en-US" dirty="0"/>
                            <a:t>1</a:t>
                          </a:r>
                        </a:p>
                      </a:txBody>
                      <a:tcPr/>
                    </a:tc>
                    <a:tc>
                      <a:txBody>
                        <a:bodyPr/>
                        <a:lstStyle/>
                        <a:p>
                          <a:r>
                            <a:rPr lang="en-US" dirty="0"/>
                            <a:t>1.5</a:t>
                          </a:r>
                        </a:p>
                      </a:txBody>
                      <a:tcPr/>
                    </a:tc>
                    <a:tc>
                      <a:txBody>
                        <a:bodyPr/>
                        <a:lstStyle/>
                        <a:p>
                          <a:r>
                            <a:rPr lang="en-US" dirty="0"/>
                            <a:t>1.5</a:t>
                          </a:r>
                        </a:p>
                      </a:txBody>
                      <a:tcPr/>
                    </a:tc>
                    <a:extLst>
                      <a:ext uri="{0D108BD9-81ED-4DB2-BD59-A6C34878D82A}">
                        <a16:rowId xmlns:a16="http://schemas.microsoft.com/office/drawing/2014/main" val="3383449743"/>
                      </a:ext>
                    </a:extLst>
                  </a:tr>
                  <a:tr h="370840">
                    <a:tc>
                      <a:txBody>
                        <a:bodyPr/>
                        <a:lstStyle/>
                        <a:p>
                          <a:r>
                            <a:rPr lang="en-US" dirty="0"/>
                            <a:t>2</a:t>
                          </a:r>
                        </a:p>
                      </a:txBody>
                      <a:tcPr/>
                    </a:tc>
                    <a:tc>
                      <a:txBody>
                        <a:bodyPr/>
                        <a:lstStyle/>
                        <a:p>
                          <a:r>
                            <a:rPr lang="en-US" dirty="0"/>
                            <a:t>1.41667</a:t>
                          </a:r>
                        </a:p>
                      </a:txBody>
                      <a:tcPr/>
                    </a:tc>
                    <a:tc>
                      <a:txBody>
                        <a:bodyPr/>
                        <a:lstStyle/>
                        <a:p>
                          <a:r>
                            <a:rPr lang="en-US" dirty="0"/>
                            <a:t>1.375</a:t>
                          </a:r>
                        </a:p>
                      </a:txBody>
                      <a:tcPr/>
                    </a:tc>
                    <a:extLst>
                      <a:ext uri="{0D108BD9-81ED-4DB2-BD59-A6C34878D82A}">
                        <a16:rowId xmlns:a16="http://schemas.microsoft.com/office/drawing/2014/main" val="1471584352"/>
                      </a:ext>
                    </a:extLst>
                  </a:tr>
                  <a:tr h="370840">
                    <a:tc>
                      <a:txBody>
                        <a:bodyPr/>
                        <a:lstStyle/>
                        <a:p>
                          <a:r>
                            <a:rPr lang="en-US" dirty="0"/>
                            <a:t>3</a:t>
                          </a:r>
                        </a:p>
                      </a:txBody>
                      <a:tcPr/>
                    </a:tc>
                    <a:tc>
                      <a:txBody>
                        <a:bodyPr/>
                        <a:lstStyle/>
                        <a:p>
                          <a:r>
                            <a:rPr lang="en-US" dirty="0"/>
                            <a:t>1.41422</a:t>
                          </a:r>
                        </a:p>
                      </a:txBody>
                      <a:tcPr/>
                    </a:tc>
                    <a:tc>
                      <a:txBody>
                        <a:bodyPr/>
                        <a:lstStyle/>
                        <a:p>
                          <a:r>
                            <a:rPr lang="en-US" dirty="0"/>
                            <a:t>1.429</a:t>
                          </a:r>
                        </a:p>
                      </a:txBody>
                      <a:tcPr/>
                    </a:tc>
                    <a:extLst>
                      <a:ext uri="{0D108BD9-81ED-4DB2-BD59-A6C34878D82A}">
                        <a16:rowId xmlns:a16="http://schemas.microsoft.com/office/drawing/2014/main" val="3443938054"/>
                      </a:ext>
                    </a:extLst>
                  </a:tr>
                  <a:tr h="370840">
                    <a:tc>
                      <a:txBody>
                        <a:bodyPr/>
                        <a:lstStyle/>
                        <a:p>
                          <a:r>
                            <a:rPr lang="en-US" dirty="0"/>
                            <a:t>4</a:t>
                          </a:r>
                        </a:p>
                      </a:txBody>
                      <a:tcPr/>
                    </a:tc>
                    <a:tc>
                      <a:txBody>
                        <a:bodyPr/>
                        <a:lstStyle/>
                        <a:p>
                          <a:r>
                            <a:rPr lang="en-US" dirty="0"/>
                            <a:t>1.41422</a:t>
                          </a:r>
                        </a:p>
                      </a:txBody>
                      <a:tcPr/>
                    </a:tc>
                    <a:tc>
                      <a:txBody>
                        <a:bodyPr/>
                        <a:lstStyle/>
                        <a:p>
                          <a:r>
                            <a:rPr lang="en-US" dirty="0"/>
                            <a:t>1.408</a:t>
                          </a:r>
                        </a:p>
                      </a:txBody>
                      <a:tcPr/>
                    </a:tc>
                    <a:extLst>
                      <a:ext uri="{0D108BD9-81ED-4DB2-BD59-A6C34878D82A}">
                        <a16:rowId xmlns:a16="http://schemas.microsoft.com/office/drawing/2014/main" val="554634440"/>
                      </a:ext>
                    </a:extLst>
                  </a:tr>
                </a:tbl>
              </a:graphicData>
            </a:graphic>
          </p:graphicFrame>
        </mc:Fallback>
      </mc:AlternateContent>
      <p:sp>
        <p:nvSpPr>
          <p:cNvPr id="6148" name="Text Box 4"/>
          <p:cNvSpPr txBox="1">
            <a:spLocks noChangeArrowheads="1"/>
          </p:cNvSpPr>
          <p:nvPr/>
        </p:nvSpPr>
        <p:spPr bwMode="auto">
          <a:xfrm>
            <a:off x="8496813" y="3434328"/>
            <a:ext cx="2704587" cy="2677656"/>
          </a:xfrm>
          <a:prstGeom prst="rect">
            <a:avLst/>
          </a:prstGeom>
          <a:solidFill>
            <a:srgbClr val="D6D2C4"/>
          </a:solidFill>
          <a:ln>
            <a:noFill/>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latin typeface="+mj-lt"/>
              </a:rPr>
              <a:t>We pay a price</a:t>
            </a:r>
          </a:p>
          <a:p>
            <a:pPr eaLnBrk="1" hangingPunct="1">
              <a:spcBef>
                <a:spcPts val="0"/>
              </a:spcBef>
            </a:pPr>
            <a:r>
              <a:rPr lang="en-US" altLang="en-US" sz="2800" dirty="0">
                <a:latin typeface="+mj-lt"/>
              </a:rPr>
              <a:t>in increased </a:t>
            </a:r>
          </a:p>
          <a:p>
            <a:pPr eaLnBrk="1" hangingPunct="1">
              <a:spcBef>
                <a:spcPts val="0"/>
              </a:spcBef>
            </a:pPr>
            <a:r>
              <a:rPr lang="en-US" altLang="en-US" sz="2800" dirty="0">
                <a:latin typeface="+mj-lt"/>
              </a:rPr>
              <a:t>iterations, but</a:t>
            </a:r>
          </a:p>
          <a:p>
            <a:pPr eaLnBrk="1" hangingPunct="1">
              <a:spcBef>
                <a:spcPts val="0"/>
              </a:spcBef>
            </a:pPr>
            <a:r>
              <a:rPr lang="en-US" altLang="en-US" sz="2800" dirty="0">
                <a:latin typeface="+mj-lt"/>
              </a:rPr>
              <a:t>with decreased </a:t>
            </a:r>
          </a:p>
          <a:p>
            <a:pPr eaLnBrk="1" hangingPunct="1">
              <a:spcBef>
                <a:spcPts val="0"/>
              </a:spcBef>
            </a:pPr>
            <a:r>
              <a:rPr lang="en-US" altLang="en-US" sz="2800" dirty="0">
                <a:latin typeface="+mj-lt"/>
              </a:rPr>
              <a:t>computation</a:t>
            </a:r>
          </a:p>
          <a:p>
            <a:pPr eaLnBrk="1" hangingPunct="1">
              <a:spcBef>
                <a:spcPts val="0"/>
              </a:spcBef>
            </a:pPr>
            <a:r>
              <a:rPr lang="en-US" altLang="en-US" sz="2800" dirty="0">
                <a:latin typeface="+mj-lt"/>
              </a:rPr>
              <a:t>per iteration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Regular Newton-Raphson Region of Convergence</a:t>
            </a:r>
          </a:p>
        </p:txBody>
      </p:sp>
      <p:pic>
        <p:nvPicPr>
          <p:cNvPr id="27651" name="Picture 3" descr="Convergence region for two bus case regular Newton raph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72356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p:cNvSpPr txBox="1">
            <a:spLocks noChangeArrowheads="1"/>
          </p:cNvSpPr>
          <p:nvPr/>
        </p:nvSpPr>
        <p:spPr bwMode="auto">
          <a:xfrm>
            <a:off x="7848600" y="5867400"/>
            <a:ext cx="4163289" cy="52322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dirty="0">
                <a:solidFill>
                  <a:schemeClr val="tx1"/>
                </a:solidFill>
              </a:rPr>
              <a:t>Maximum of 15 iterations</a:t>
            </a:r>
          </a:p>
        </p:txBody>
      </p:sp>
      <p:sp>
        <p:nvSpPr>
          <p:cNvPr id="5" name="Text Box 4">
            <a:extLst>
              <a:ext uri="{FF2B5EF4-FFF2-40B4-BE49-F238E27FC236}">
                <a16:creationId xmlns:a16="http://schemas.microsoft.com/office/drawing/2014/main" id="{48BEA48E-8CFC-423F-858C-184C907C41EE}"/>
              </a:ext>
            </a:extLst>
          </p:cNvPr>
          <p:cNvSpPr txBox="1">
            <a:spLocks noChangeArrowheads="1"/>
          </p:cNvSpPr>
          <p:nvPr/>
        </p:nvSpPr>
        <p:spPr bwMode="auto">
          <a:xfrm>
            <a:off x="7848600" y="3962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Red region converges to the high voltage solution, while the yellow region converges to the low voltage solution</a:t>
            </a:r>
          </a:p>
        </p:txBody>
      </p:sp>
      <p:sp>
        <p:nvSpPr>
          <p:cNvPr id="6" name="Text Box 4">
            <a:extLst>
              <a:ext uri="{FF2B5EF4-FFF2-40B4-BE49-F238E27FC236}">
                <a16:creationId xmlns:a16="http://schemas.microsoft.com/office/drawing/2014/main" id="{2C0E51B7-5AAB-4EDE-B428-B77D092DF64E}"/>
              </a:ext>
            </a:extLst>
          </p:cNvPr>
          <p:cNvSpPr txBox="1">
            <a:spLocks noChangeArrowheads="1"/>
          </p:cNvSpPr>
          <p:nvPr/>
        </p:nvSpPr>
        <p:spPr bwMode="auto">
          <a:xfrm>
            <a:off x="7848600" y="1676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For a two-bus system, this plot is graphing the initial guess: horizontal axis is theta and vertical axis is V.</a:t>
            </a:r>
          </a:p>
        </p:txBody>
      </p:sp>
    </p:spTree>
    <p:extLst>
      <p:ext uri="{BB962C8B-B14F-4D97-AF65-F5344CB8AC3E}">
        <p14:creationId xmlns:p14="http://schemas.microsoft.com/office/powerpoint/2010/main" val="87484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Dishonest Newton-Raphson Region of Convergence</a:t>
            </a:r>
          </a:p>
        </p:txBody>
      </p:sp>
      <p:pic>
        <p:nvPicPr>
          <p:cNvPr id="7" name="Picture 5" descr="Convergence region for dishonest Newton Raphson method two bus case">
            <a:extLst>
              <a:ext uri="{FF2B5EF4-FFF2-40B4-BE49-F238E27FC236}">
                <a16:creationId xmlns:a16="http://schemas.microsoft.com/office/drawing/2014/main" id="{7668DE7D-5926-459B-9554-A1367242F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7467600" cy="542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a:extLst>
              <a:ext uri="{FF2B5EF4-FFF2-40B4-BE49-F238E27FC236}">
                <a16:creationId xmlns:a16="http://schemas.microsoft.com/office/drawing/2014/main" id="{2C0E51B7-5AAB-4EDE-B428-B77D092DF64E}"/>
              </a:ext>
            </a:extLst>
          </p:cNvPr>
          <p:cNvSpPr txBox="1">
            <a:spLocks noChangeArrowheads="1"/>
          </p:cNvSpPr>
          <p:nvPr/>
        </p:nvSpPr>
        <p:spPr bwMode="auto">
          <a:xfrm>
            <a:off x="7848600" y="1676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For a two-bus system, this plot is graphing the initial guess: horizontal axis is theta and vertical axis is V.</a:t>
            </a:r>
          </a:p>
        </p:txBody>
      </p:sp>
      <p:sp>
        <p:nvSpPr>
          <p:cNvPr id="5" name="Text Box 4">
            <a:extLst>
              <a:ext uri="{FF2B5EF4-FFF2-40B4-BE49-F238E27FC236}">
                <a16:creationId xmlns:a16="http://schemas.microsoft.com/office/drawing/2014/main" id="{48BEA48E-8CFC-423F-858C-184C907C41EE}"/>
              </a:ext>
            </a:extLst>
          </p:cNvPr>
          <p:cNvSpPr txBox="1">
            <a:spLocks noChangeArrowheads="1"/>
          </p:cNvSpPr>
          <p:nvPr/>
        </p:nvSpPr>
        <p:spPr bwMode="auto">
          <a:xfrm>
            <a:off x="7848600" y="3962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Red region converges to the high voltage solution, while the yellow region converges to the low voltage solution</a:t>
            </a:r>
          </a:p>
        </p:txBody>
      </p:sp>
      <p:sp>
        <p:nvSpPr>
          <p:cNvPr id="27652" name="Text Box 4"/>
          <p:cNvSpPr txBox="1">
            <a:spLocks noChangeArrowheads="1"/>
          </p:cNvSpPr>
          <p:nvPr/>
        </p:nvSpPr>
        <p:spPr bwMode="auto">
          <a:xfrm>
            <a:off x="7848600" y="5867400"/>
            <a:ext cx="4163289" cy="52322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dirty="0">
                <a:solidFill>
                  <a:schemeClr val="tx1"/>
                </a:solidFill>
              </a:rPr>
              <a:t>Maximum of 15 iterations</a:t>
            </a:r>
          </a:p>
        </p:txBody>
      </p:sp>
    </p:spTree>
    <p:extLst>
      <p:ext uri="{BB962C8B-B14F-4D97-AF65-F5344CB8AC3E}">
        <p14:creationId xmlns:p14="http://schemas.microsoft.com/office/powerpoint/2010/main" val="181200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Decoupled Power Flow</a:t>
            </a:r>
          </a:p>
        </p:txBody>
      </p:sp>
      <p:sp>
        <p:nvSpPr>
          <p:cNvPr id="28675" name="Rectangle 3"/>
          <p:cNvSpPr>
            <a:spLocks noGrp="1" noChangeArrowheads="1"/>
          </p:cNvSpPr>
          <p:nvPr>
            <p:ph type="body" sz="quarter" idx="10"/>
          </p:nvPr>
        </p:nvSpPr>
        <p:spPr/>
        <p:txBody>
          <a:bodyPr/>
          <a:lstStyle/>
          <a:p>
            <a:r>
              <a:rPr lang="en-US" altLang="en-US"/>
              <a:t>The completely Dishonest Newton-Raphson is not used for power flow analysis.  However several approximations of the Jacobian matrix are used.  </a:t>
            </a:r>
          </a:p>
          <a:p>
            <a:r>
              <a:rPr lang="en-US" altLang="en-US"/>
              <a:t>One common method is the decoupled power flow.  In this approach approximations are used to decouple the real and reactive power equations. </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a:t>Decoupled Power Flow Formulation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3C5B1A2-150D-46D6-B8D4-032624D0CB1B}"/>
                  </a:ext>
                </a:extLst>
              </p:cNvPr>
              <p:cNvSpPr>
                <a:spLocks noGrp="1"/>
              </p:cNvSpPr>
              <p:nvPr>
                <p:ph type="body" sz="quarter" idx="10"/>
              </p:nvPr>
            </p:nvSpPr>
            <p:spPr/>
            <p:txBody>
              <a:bodyPr/>
              <a:lstStyle/>
              <a:p>
                <a14:m>
                  <m:oMath xmlns:m="http://schemas.openxmlformats.org/officeDocument/2006/math">
                    <m:r>
                      <m:rPr>
                        <m:nor/>
                      </m:rPr>
                      <a:rPr lang="en-US" smtClean="0">
                        <a:solidFill>
                          <a:schemeClr val="tx1"/>
                        </a:solidFill>
                      </a:rPr>
                      <m:t>General</m:t>
                    </m:r>
                    <m:r>
                      <m:rPr>
                        <m:nor/>
                      </m:rPr>
                      <a:rPr lang="en-US" smtClean="0">
                        <a:solidFill>
                          <a:schemeClr val="tx1"/>
                        </a:solidFill>
                      </a:rPr>
                      <m:t> </m:t>
                    </m:r>
                    <m:r>
                      <m:rPr>
                        <m:nor/>
                      </m:rPr>
                      <a:rPr lang="en-US" smtClean="0">
                        <a:solidFill>
                          <a:schemeClr val="tx1"/>
                        </a:solidFill>
                      </a:rPr>
                      <m:t>form</m:t>
                    </m:r>
                    <m:r>
                      <m:rPr>
                        <m:nor/>
                      </m:rPr>
                      <a:rPr lang="en-US" smtClean="0">
                        <a:solidFill>
                          <a:schemeClr val="tx1"/>
                        </a:solidFill>
                      </a:rPr>
                      <m:t> </m:t>
                    </m:r>
                    <m:r>
                      <m:rPr>
                        <m:nor/>
                      </m:rPr>
                      <a:rPr lang="en-US" smtClean="0">
                        <a:solidFill>
                          <a:schemeClr val="tx1"/>
                        </a:solidFill>
                      </a:rPr>
                      <m:t>of</m:t>
                    </m:r>
                    <m:r>
                      <m:rPr>
                        <m:nor/>
                      </m:rPr>
                      <a:rPr lang="en-US" smtClean="0">
                        <a:solidFill>
                          <a:schemeClr val="tx1"/>
                        </a:solidFill>
                      </a:rPr>
                      <m:t> </m:t>
                    </m:r>
                    <m:r>
                      <m:rPr>
                        <m:nor/>
                      </m:rPr>
                      <a:rPr lang="en-US" smtClean="0">
                        <a:solidFill>
                          <a:schemeClr val="tx1"/>
                        </a:solidFill>
                      </a:rPr>
                      <m:t>the</m:t>
                    </m:r>
                    <m:r>
                      <m:rPr>
                        <m:nor/>
                      </m:rPr>
                      <a:rPr lang="en-US" smtClean="0">
                        <a:solidFill>
                          <a:schemeClr val="tx1"/>
                        </a:solidFill>
                      </a:rPr>
                      <m:t> </m:t>
                    </m:r>
                    <m:r>
                      <m:rPr>
                        <m:nor/>
                      </m:rPr>
                      <a:rPr lang="en-US" smtClean="0">
                        <a:solidFill>
                          <a:schemeClr val="tx1"/>
                        </a:solidFill>
                      </a:rPr>
                      <m:t>power</m:t>
                    </m:r>
                    <m:r>
                      <m:rPr>
                        <m:nor/>
                      </m:rPr>
                      <a:rPr lang="en-US" smtClean="0">
                        <a:solidFill>
                          <a:schemeClr val="tx1"/>
                        </a:solidFill>
                      </a:rPr>
                      <m:t> </m:t>
                    </m:r>
                    <m:r>
                      <m:rPr>
                        <m:nor/>
                      </m:rPr>
                      <a:rPr lang="en-US" smtClean="0">
                        <a:solidFill>
                          <a:schemeClr val="tx1"/>
                        </a:solidFill>
                      </a:rPr>
                      <m:t>flow</m:t>
                    </m:r>
                    <m:r>
                      <m:rPr>
                        <m:nor/>
                      </m:rPr>
                      <a:rPr lang="en-US" smtClean="0">
                        <a:solidFill>
                          <a:schemeClr val="tx1"/>
                        </a:solidFill>
                      </a:rPr>
                      <m:t> </m:t>
                    </m:r>
                    <m:r>
                      <m:rPr>
                        <m:nor/>
                      </m:rPr>
                      <a:rPr lang="en-US" smtClean="0">
                        <a:solidFill>
                          <a:schemeClr val="tx1"/>
                        </a:solidFill>
                      </a:rPr>
                      <m:t>problem</m:t>
                    </m:r>
                  </m:oMath>
                </a14:m>
                <a:br>
                  <a:rPr lang="en-US" dirty="0">
                    <a:solidFill>
                      <a:schemeClr val="tx1"/>
                    </a:solidFill>
                  </a:rPr>
                </a:br>
                <a14:m>
                  <m:oMath xmlns:m="http://schemas.openxmlformats.org/officeDocument/2006/math">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𝐏</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𝛉</m:t>
                                      </m:r>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𝐏</m:t>
                                      </m:r>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r>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𝐐</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𝛉</m:t>
                                      </m:r>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𝐐</m:t>
                                      </m:r>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
                      </m:e>
                    </m:d>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𝛉</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r>
                            <m:e>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
                      </m:e>
                    </m:d>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𝐏</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mr>
                          <m:mr>
                            <m:e>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𝐐</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mr>
                        </m:m>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a14:m>
                <a:endParaRPr lang="en-US" i="1" dirty="0">
                  <a:solidFill>
                    <a:schemeClr val="tx1"/>
                  </a:solidFill>
                </a:endParaRPr>
              </a:p>
              <a:p>
                <a14:m>
                  <m:oMath xmlns:m="http://schemas.openxmlformats.org/officeDocument/2006/math">
                    <m:r>
                      <m:rPr>
                        <m:nor/>
                      </m:rPr>
                      <a:rPr lang="en-US">
                        <a:solidFill>
                          <a:schemeClr val="tx1"/>
                        </a:solidFill>
                      </a:rPr>
                      <m:t>where</m:t>
                    </m:r>
                  </m:oMath>
                </a14:m>
                <a:br>
                  <a:rPr lang="en-US" dirty="0">
                    <a:solidFill>
                      <a:schemeClr val="tx1"/>
                    </a:solidFill>
                  </a:rPr>
                </a:br>
                <a14:m>
                  <m:oMath xmlns:m="http://schemas.openxmlformats.org/officeDocument/2006/math">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𝐏</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𝐷</m:t>
                                  </m:r>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2</m:t>
                                  </m:r>
                                </m:sub>
                              </m:sSub>
                            </m:e>
                          </m:mr>
                          <m:mr>
                            <m:e>
                              <m:r>
                                <a:rPr lang="en-US" i="1">
                                  <a:solidFill>
                                    <a:schemeClr val="tx1"/>
                                  </a:solidFill>
                                  <a:latin typeface="Cambria Math" panose="02040503050406030204" pitchFamily="18" charset="0"/>
                                </a:rPr>
                                <m:t>⋮</m:t>
                              </m:r>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𝑛</m:t>
                                  </m:r>
                                </m:sub>
                              </m:sSub>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𝐷𝑛</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𝐺𝑛</m:t>
                                  </m:r>
                                </m:sub>
                              </m:sSub>
                            </m:e>
                          </m:mr>
                        </m:m>
                      </m:e>
                    </m:d>
                  </m:oMath>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D3C5B1A2-150D-46D6-B8D4-032624D0CB1B}"/>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353"/>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a:t>Decoupling Approximation</a:t>
            </a:r>
            <a:endParaRPr lang="en-US" altLang="en-US"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4904E9B-5DC0-4862-9D7C-2372500831CD}"/>
                  </a:ext>
                </a:extLst>
              </p:cNvPr>
              <p:cNvSpPr>
                <a:spLocks noGrp="1"/>
              </p:cNvSpPr>
              <p:nvPr>
                <p:ph type="body" sz="quarter" idx="10"/>
              </p:nvPr>
            </p:nvSpPr>
            <p:spPr/>
            <p:txBody>
              <a:bodyPr/>
              <a:lstStyle/>
              <a:p>
                <a14:m>
                  <m:oMath xmlns:m="http://schemas.openxmlformats.org/officeDocument/2006/math">
                    <m:r>
                      <m:rPr>
                        <m:nor/>
                      </m:rPr>
                      <a:rPr lang="en-US" smtClean="0">
                        <a:solidFill>
                          <a:schemeClr val="tx1"/>
                        </a:solidFill>
                      </a:rPr>
                      <m:t>Usually</m:t>
                    </m:r>
                    <m:r>
                      <m:rPr>
                        <m:nor/>
                      </m:rPr>
                      <a:rPr lang="en-US" smtClean="0">
                        <a:solidFill>
                          <a:schemeClr val="tx1"/>
                        </a:solidFill>
                      </a:rPr>
                      <m:t> </m:t>
                    </m:r>
                    <m:r>
                      <m:rPr>
                        <m:nor/>
                      </m:rPr>
                      <a:rPr lang="en-US" smtClean="0">
                        <a:solidFill>
                          <a:schemeClr val="tx1"/>
                        </a:solidFill>
                      </a:rPr>
                      <m:t>the</m:t>
                    </m:r>
                    <m:r>
                      <m:rPr>
                        <m:nor/>
                      </m:rPr>
                      <a:rPr lang="en-US" smtClean="0">
                        <a:solidFill>
                          <a:schemeClr val="tx1"/>
                        </a:solidFill>
                      </a:rPr>
                      <m:t> </m:t>
                    </m:r>
                    <m:r>
                      <m:rPr>
                        <m:nor/>
                      </m:rPr>
                      <a:rPr lang="en-US" smtClean="0">
                        <a:solidFill>
                          <a:schemeClr val="tx1"/>
                        </a:solidFill>
                      </a:rPr>
                      <m:t>off</m:t>
                    </m:r>
                    <m:r>
                      <m:rPr>
                        <m:nor/>
                      </m:rPr>
                      <a:rPr lang="en-US" smtClean="0">
                        <a:solidFill>
                          <a:schemeClr val="tx1"/>
                        </a:solidFill>
                      </a:rPr>
                      <m:t>−</m:t>
                    </m:r>
                    <m:r>
                      <m:rPr>
                        <m:nor/>
                      </m:rPr>
                      <a:rPr lang="en-US" smtClean="0">
                        <a:solidFill>
                          <a:schemeClr val="tx1"/>
                        </a:solidFill>
                      </a:rPr>
                      <m:t>diagonal</m:t>
                    </m:r>
                    <m:r>
                      <m:rPr>
                        <m:nor/>
                      </m:rPr>
                      <a:rPr lang="en-US" smtClean="0">
                        <a:solidFill>
                          <a:schemeClr val="tx1"/>
                        </a:solidFill>
                      </a:rPr>
                      <m:t> </m:t>
                    </m:r>
                    <m:r>
                      <m:rPr>
                        <m:nor/>
                      </m:rPr>
                      <a:rPr lang="en-US" smtClean="0">
                        <a:solidFill>
                          <a:schemeClr val="tx1"/>
                        </a:solidFill>
                      </a:rPr>
                      <m:t>matrices</m:t>
                    </m:r>
                    <m:r>
                      <m:rPr>
                        <m:nor/>
                      </m:rPr>
                      <a:rPr lang="en-US" smtClean="0">
                        <a:solidFill>
                          <a:schemeClr val="tx1"/>
                        </a:solidFill>
                      </a:rPr>
                      <m:t>, </m:t>
                    </m:r>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𝐏</m:t>
                            </m:r>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m:rPr>
                        <m:nor/>
                      </m:rPr>
                      <a:rPr lang="en-US">
                        <a:solidFill>
                          <a:schemeClr val="tx1"/>
                        </a:solidFill>
                      </a:rPr>
                      <m:t>and</m:t>
                    </m:r>
                    <m:r>
                      <m:rPr>
                        <m:nor/>
                      </m:rPr>
                      <a:rPr lang="en-US">
                        <a:solidFill>
                          <a:schemeClr val="tx1"/>
                        </a:solidFill>
                      </a:rPr>
                      <m:t> </m:t>
                    </m:r>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𝐐</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𝛉</m:t>
                            </m:r>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m:rPr>
                        <m:nor/>
                      </m:rPr>
                      <a:rPr lang="en-US">
                        <a:solidFill>
                          <a:schemeClr val="tx1"/>
                        </a:solidFill>
                      </a:rPr>
                      <m:t>are</m:t>
                    </m:r>
                    <m:r>
                      <m:rPr>
                        <m:nor/>
                      </m:rPr>
                      <a:rPr lang="en-US">
                        <a:solidFill>
                          <a:schemeClr val="tx1"/>
                        </a:solidFill>
                      </a:rPr>
                      <m:t> </m:t>
                    </m:r>
                    <m:r>
                      <m:rPr>
                        <m:nor/>
                      </m:rPr>
                      <a:rPr lang="en-US">
                        <a:solidFill>
                          <a:schemeClr val="tx1"/>
                        </a:solidFill>
                      </a:rPr>
                      <m:t>small</m:t>
                    </m:r>
                    <m:r>
                      <m:rPr>
                        <m:nor/>
                      </m:rPr>
                      <a:rPr lang="en-US">
                        <a:solidFill>
                          <a:schemeClr val="tx1"/>
                        </a:solidFill>
                      </a:rPr>
                      <m:t>.  </m:t>
                    </m:r>
                    <m:r>
                      <m:rPr>
                        <m:nor/>
                      </m:rPr>
                      <a:rPr lang="en-US">
                        <a:solidFill>
                          <a:schemeClr val="tx1"/>
                        </a:solidFill>
                      </a:rPr>
                      <m:t>Therefore</m:t>
                    </m:r>
                    <m:r>
                      <m:rPr>
                        <m:nor/>
                      </m:rPr>
                      <a:rPr lang="en-US">
                        <a:solidFill>
                          <a:schemeClr val="tx1"/>
                        </a:solidFill>
                      </a:rPr>
                      <m:t> </m:t>
                    </m:r>
                    <m:r>
                      <m:rPr>
                        <m:nor/>
                      </m:rPr>
                      <a:rPr lang="en-US">
                        <a:solidFill>
                          <a:schemeClr val="tx1"/>
                        </a:solidFill>
                      </a:rPr>
                      <m:t>we</m:t>
                    </m:r>
                    <m:r>
                      <m:rPr>
                        <m:nor/>
                      </m:rPr>
                      <a:rPr lang="en-US">
                        <a:solidFill>
                          <a:schemeClr val="tx1"/>
                        </a:solidFill>
                      </a:rPr>
                      <m:t> </m:t>
                    </m:r>
                    <m:r>
                      <m:rPr>
                        <m:nor/>
                      </m:rPr>
                      <a:rPr lang="en-US">
                        <a:solidFill>
                          <a:schemeClr val="tx1"/>
                        </a:solidFill>
                      </a:rPr>
                      <m:t>approximate</m:t>
                    </m:r>
                    <m:r>
                      <m:rPr>
                        <m:nor/>
                      </m:rPr>
                      <a:rPr lang="en-US">
                        <a:solidFill>
                          <a:schemeClr val="tx1"/>
                        </a:solidFill>
                      </a:rPr>
                      <m:t> </m:t>
                    </m:r>
                    <m:r>
                      <m:rPr>
                        <m:nor/>
                      </m:rPr>
                      <a:rPr lang="en-US">
                        <a:solidFill>
                          <a:schemeClr val="tx1"/>
                        </a:solidFill>
                      </a:rPr>
                      <m:t>them</m:t>
                    </m:r>
                    <m:r>
                      <m:rPr>
                        <m:nor/>
                      </m:rPr>
                      <a:rPr lang="en-US">
                        <a:solidFill>
                          <a:schemeClr val="tx1"/>
                        </a:solidFill>
                      </a:rPr>
                      <m:t> </m:t>
                    </m:r>
                    <m:r>
                      <m:rPr>
                        <m:nor/>
                      </m:rPr>
                      <a:rPr lang="en-US">
                        <a:solidFill>
                          <a:schemeClr val="tx1"/>
                        </a:solidFill>
                      </a:rPr>
                      <m:t>as</m:t>
                    </m:r>
                    <m:r>
                      <m:rPr>
                        <m:nor/>
                      </m:rPr>
                      <a:rPr lang="en-US">
                        <a:solidFill>
                          <a:schemeClr val="tx1"/>
                        </a:solidFill>
                      </a:rPr>
                      <m:t> </m:t>
                    </m:r>
                    <m:r>
                      <m:rPr>
                        <m:nor/>
                      </m:rPr>
                      <a:rPr lang="en-US">
                        <a:solidFill>
                          <a:schemeClr val="tx1"/>
                        </a:solidFill>
                      </a:rPr>
                      <m:t>zero</m:t>
                    </m:r>
                    <m:r>
                      <m:rPr>
                        <m:nor/>
                      </m:rPr>
                      <a:rPr lang="en-US">
                        <a:solidFill>
                          <a:schemeClr val="tx1"/>
                        </a:solidFill>
                      </a:rPr>
                      <m:t>:</m:t>
                    </m:r>
                  </m:oMath>
                </a14:m>
                <a:br>
                  <a:rPr lang="en-US" dirty="0">
                    <a:solidFill>
                      <a:schemeClr val="tx1"/>
                    </a:solidFill>
                  </a:rPr>
                </a:br>
                <a14:m>
                  <m:oMath xmlns:m="http://schemas.openxmlformats.org/officeDocument/2006/math">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𝐏</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𝛉</m:t>
                                      </m:r>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e>
                              <m:r>
                                <a:rPr lang="en-US" i="1">
                                  <a:solidFill>
                                    <a:schemeClr val="tx1"/>
                                  </a:solidFill>
                                  <a:latin typeface="Cambria Math" panose="02040503050406030204" pitchFamily="18" charset="0"/>
                                </a:rPr>
                                <m:t>𝟎</m:t>
                              </m:r>
                            </m:e>
                          </m:mr>
                          <m:mr>
                            <m:e>
                              <m:r>
                                <a:rPr lang="en-US" i="1">
                                  <a:solidFill>
                                    <a:schemeClr val="tx1"/>
                                  </a:solidFill>
                                  <a:latin typeface="Cambria Math" panose="02040503050406030204" pitchFamily="18" charset="0"/>
                                </a:rPr>
                                <m:t>𝟎</m:t>
                              </m:r>
                            </m:e>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𝐐</m:t>
                                      </m:r>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
                      </m:e>
                    </m:d>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𝛉</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r>
                            <m:e>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
                      </m:e>
                    </m:d>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𝐏</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mr>
                          <m:mr>
                            <m:e>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𝐐</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mr>
                        </m:m>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a14:m>
                <a:endParaRPr lang="en-US" i="1" dirty="0">
                  <a:solidFill>
                    <a:schemeClr val="tx1"/>
                  </a:solidFill>
                </a:endParaRPr>
              </a:p>
              <a:p>
                <a14:m>
                  <m:oMath xmlns:m="http://schemas.openxmlformats.org/officeDocument/2006/math">
                    <m:r>
                      <m:rPr>
                        <m:nor/>
                      </m:rPr>
                      <a:rPr lang="en-US">
                        <a:solidFill>
                          <a:schemeClr val="tx1"/>
                        </a:solidFill>
                      </a:rPr>
                      <m:t>Then</m:t>
                    </m:r>
                    <m:r>
                      <m:rPr>
                        <m:nor/>
                      </m:rPr>
                      <a:rPr lang="en-US">
                        <a:solidFill>
                          <a:schemeClr val="tx1"/>
                        </a:solidFill>
                      </a:rPr>
                      <m:t> </m:t>
                    </m:r>
                    <m:r>
                      <m:rPr>
                        <m:nor/>
                      </m:rPr>
                      <a:rPr lang="en-US">
                        <a:solidFill>
                          <a:schemeClr val="tx1"/>
                        </a:solidFill>
                      </a:rPr>
                      <m:t>the</m:t>
                    </m:r>
                    <m:r>
                      <m:rPr>
                        <m:nor/>
                      </m:rPr>
                      <a:rPr lang="en-US">
                        <a:solidFill>
                          <a:schemeClr val="tx1"/>
                        </a:solidFill>
                      </a:rPr>
                      <m:t> </m:t>
                    </m:r>
                    <m:r>
                      <m:rPr>
                        <m:nor/>
                      </m:rPr>
                      <a:rPr lang="en-US">
                        <a:solidFill>
                          <a:schemeClr val="tx1"/>
                        </a:solidFill>
                      </a:rPr>
                      <m:t>problem</m:t>
                    </m:r>
                    <m:r>
                      <m:rPr>
                        <m:nor/>
                      </m:rPr>
                      <a:rPr lang="en-US">
                        <a:solidFill>
                          <a:schemeClr val="tx1"/>
                        </a:solidFill>
                      </a:rPr>
                      <m:t> </m:t>
                    </m:r>
                    <m:r>
                      <m:rPr>
                        <m:nor/>
                      </m:rPr>
                      <a:rPr lang="en-US">
                        <a:solidFill>
                          <a:schemeClr val="tx1"/>
                        </a:solidFill>
                      </a:rPr>
                      <m:t>can</m:t>
                    </m:r>
                    <m:r>
                      <m:rPr>
                        <m:nor/>
                      </m:rPr>
                      <a:rPr lang="en-US">
                        <a:solidFill>
                          <a:schemeClr val="tx1"/>
                        </a:solidFill>
                      </a:rPr>
                      <m:t> </m:t>
                    </m:r>
                    <m:r>
                      <m:rPr>
                        <m:nor/>
                      </m:rPr>
                      <a:rPr lang="en-US">
                        <a:solidFill>
                          <a:schemeClr val="tx1"/>
                        </a:solidFill>
                      </a:rPr>
                      <m:t>be</m:t>
                    </m:r>
                    <m:r>
                      <m:rPr>
                        <m:nor/>
                      </m:rPr>
                      <a:rPr lang="en-US">
                        <a:solidFill>
                          <a:schemeClr val="tx1"/>
                        </a:solidFill>
                      </a:rPr>
                      <m:t> </m:t>
                    </m:r>
                    <m:r>
                      <m:rPr>
                        <m:nor/>
                      </m:rPr>
                      <a:rPr lang="en-US">
                        <a:solidFill>
                          <a:schemeClr val="tx1"/>
                        </a:solidFill>
                      </a:rPr>
                      <m:t>decoupled</m:t>
                    </m:r>
                    <m:r>
                      <a:rPr lang="en-US" i="1">
                        <a:solidFill>
                          <a:schemeClr val="tx1"/>
                        </a:solidFill>
                        <a:latin typeface="Cambria Math" panose="02040503050406030204" pitchFamily="18" charset="0"/>
                      </a:rPr>
                      <m:t>	</m:t>
                    </m:r>
                  </m:oMath>
                </a14:m>
                <a:endParaRPr lang="en-US" i="1"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𝛉</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𝐏</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𝛉</m:t>
                                      </m:r>
                                    </m:den>
                                  </m:f>
                                </m:e>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𝑣</m:t>
                                      </m:r>
                                    </m:e>
                                  </m:d>
                                </m:sup>
                              </m:sSup>
                            </m:e>
                          </m:d>
                        </m:e>
                        <m:sup>
                          <m:r>
                            <a:rPr lang="en-US" i="1">
                              <a:solidFill>
                                <a:schemeClr val="tx1"/>
                              </a:solidFill>
                              <a:latin typeface="Cambria Math" panose="02040503050406030204" pitchFamily="18" charset="0"/>
                            </a:rPr>
                            <m:t>−1</m:t>
                          </m:r>
                        </m:sup>
                      </m:sSup>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𝐏</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𝑣</m:t>
                                  </m:r>
                                </m:e>
                              </m:d>
                            </m:sup>
                          </m:sSup>
                        </m:e>
                      </m:d>
                      <m:r>
                        <a:rPr lang="en-US" i="1">
                          <a:solidFill>
                            <a:schemeClr val="tx1"/>
                          </a:solidFill>
                          <a:latin typeface="Cambria Math" panose="02040503050406030204" pitchFamily="18" charset="0"/>
                        </a:rPr>
                        <m:t>	</m:t>
                      </m:r>
                    </m:oMath>
                  </m:oMathPara>
                </a14:m>
                <a:endParaRPr lang="en-US" i="1"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𝐐</m:t>
                                      </m:r>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d>
                        </m:e>
                        <m:sup>
                          <m:r>
                            <a:rPr lang="en-US" i="1">
                              <a:solidFill>
                                <a:schemeClr val="tx1"/>
                              </a:solidFill>
                              <a:latin typeface="Cambria Math" panose="02040503050406030204" pitchFamily="18" charset="0"/>
                            </a:rPr>
                            <m:t>−1</m:t>
                          </m:r>
                        </m:sup>
                      </m:sSup>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𝐐</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m:oMathPara>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B4904E9B-5DC0-4862-9D7C-2372500831CD}"/>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a:t>Off-diagonal Jacobian Terms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7121CB6-93A1-4468-B871-3934F3047D79}"/>
                  </a:ext>
                </a:extLst>
              </p:cNvPr>
              <p:cNvSpPr>
                <a:spLocks noGrp="1"/>
              </p:cNvSpPr>
              <p:nvPr>
                <p:ph type="body" sz="quarter" idx="10"/>
              </p:nvPr>
            </p:nvSpPr>
            <p:spPr/>
            <p:txBody>
              <a:bodyPr/>
              <a:lstStyle/>
              <a:p>
                <a14:m>
                  <m:oMath xmlns:m="http://schemas.openxmlformats.org/officeDocument/2006/math">
                    <m:r>
                      <m:rPr>
                        <m:nor/>
                      </m:rPr>
                      <a:rPr lang="en-US" smtClean="0">
                        <a:solidFill>
                          <a:schemeClr val="tx1"/>
                        </a:solidFill>
                      </a:rPr>
                      <m:t>Justification</m:t>
                    </m:r>
                    <m:r>
                      <m:rPr>
                        <m:nor/>
                      </m:rPr>
                      <a:rPr lang="en-US" smtClean="0">
                        <a:solidFill>
                          <a:schemeClr val="tx1"/>
                        </a:solidFill>
                      </a:rPr>
                      <m:t> </m:t>
                    </m:r>
                    <m:r>
                      <m:rPr>
                        <m:nor/>
                      </m:rPr>
                      <a:rPr lang="en-US" smtClean="0">
                        <a:solidFill>
                          <a:schemeClr val="tx1"/>
                        </a:solidFill>
                      </a:rPr>
                      <m:t>for</m:t>
                    </m:r>
                    <m:r>
                      <m:rPr>
                        <m:nor/>
                      </m:rPr>
                      <a:rPr lang="en-US" smtClean="0">
                        <a:solidFill>
                          <a:schemeClr val="tx1"/>
                        </a:solidFill>
                      </a:rPr>
                      <m:t> </m:t>
                    </m:r>
                    <m:r>
                      <m:rPr>
                        <m:nor/>
                      </m:rPr>
                      <a:rPr lang="en-US" smtClean="0">
                        <a:solidFill>
                          <a:schemeClr val="tx1"/>
                        </a:solidFill>
                      </a:rPr>
                      <m:t>Jacobian</m:t>
                    </m:r>
                    <m:r>
                      <m:rPr>
                        <m:nor/>
                      </m:rPr>
                      <a:rPr lang="en-US" smtClean="0">
                        <a:solidFill>
                          <a:schemeClr val="tx1"/>
                        </a:solidFill>
                      </a:rPr>
                      <m:t> </m:t>
                    </m:r>
                    <m:r>
                      <m:rPr>
                        <m:nor/>
                      </m:rPr>
                      <a:rPr lang="en-US" smtClean="0">
                        <a:solidFill>
                          <a:schemeClr val="tx1"/>
                        </a:solidFill>
                      </a:rPr>
                      <m:t>approximations</m:t>
                    </m:r>
                    <m:r>
                      <m:rPr>
                        <m:nor/>
                      </m:rPr>
                      <a:rPr lang="en-US" smtClean="0">
                        <a:solidFill>
                          <a:schemeClr val="tx1"/>
                        </a:solidFill>
                      </a:rPr>
                      <m:t>:</m:t>
                    </m:r>
                  </m:oMath>
                </a14:m>
                <a:endParaRPr lang="en-US" dirty="0">
                  <a:solidFill>
                    <a:schemeClr val="tx1"/>
                  </a:solidFill>
                </a:endParaRPr>
              </a:p>
              <a:p>
                <a:pPr>
                  <a:buFont typeface="+mj-lt"/>
                  <a:buAutoNum type="arabicPeriod"/>
                </a:pPr>
                <a14:m>
                  <m:oMath xmlns:m="http://schemas.openxmlformats.org/officeDocument/2006/math">
                    <m:r>
                      <a:rPr lang="en-US" i="0">
                        <a:solidFill>
                          <a:schemeClr val="tx1"/>
                        </a:solidFill>
                        <a:latin typeface="Cambria Math" panose="02040503050406030204" pitchFamily="18" charset="0"/>
                      </a:rPr>
                      <m:t>	</m:t>
                    </m:r>
                    <m:r>
                      <m:rPr>
                        <m:nor/>
                      </m:rPr>
                      <a:rPr lang="en-US">
                        <a:solidFill>
                          <a:schemeClr val="tx1"/>
                        </a:solidFill>
                      </a:rPr>
                      <m:t>Usually</m:t>
                    </m:r>
                    <m:r>
                      <m:rPr>
                        <m:nor/>
                      </m:rPr>
                      <a:rPr lang="en-US">
                        <a:solidFill>
                          <a:schemeClr val="tx1"/>
                        </a:solidFill>
                      </a:rPr>
                      <m:t> </m:t>
                    </m:r>
                    <m:r>
                      <m:rPr>
                        <m:nor/>
                      </m:rPr>
                      <a:rPr lang="en-US">
                        <a:solidFill>
                          <a:schemeClr val="tx1"/>
                        </a:solidFill>
                      </a:rPr>
                      <m:t>r</m:t>
                    </m:r>
                    <m:r>
                      <m:rPr>
                        <m:nor/>
                      </m:rPr>
                      <a:rPr lang="en-US">
                        <a:solidFill>
                          <a:schemeClr val="tx1"/>
                        </a:solidFill>
                      </a:rPr>
                      <m:t> </m:t>
                    </m:r>
                    <m:r>
                      <a:rPr lang="en-US" i="0">
                        <a:solidFill>
                          <a:schemeClr val="tx1"/>
                        </a:solidFill>
                        <a:latin typeface="Cambria Math" panose="02040503050406030204" pitchFamily="18" charset="0"/>
                      </a:rPr>
                      <m:t>≪</m:t>
                    </m:r>
                    <m:r>
                      <m:rPr>
                        <m:nor/>
                      </m:rPr>
                      <a:rPr lang="en-US">
                        <a:solidFill>
                          <a:schemeClr val="tx1"/>
                        </a:solidFill>
                      </a:rPr>
                      <m:t>x</m:t>
                    </m:r>
                    <m:r>
                      <m:rPr>
                        <m:nor/>
                      </m:rPr>
                      <a:rPr lang="en-US">
                        <a:solidFill>
                          <a:schemeClr val="tx1"/>
                        </a:solidFill>
                      </a:rPr>
                      <m:t>, </m:t>
                    </m:r>
                    <m:r>
                      <m:rPr>
                        <m:nor/>
                      </m:rPr>
                      <a:rPr lang="en-US">
                        <a:solidFill>
                          <a:schemeClr val="tx1"/>
                        </a:solidFill>
                      </a:rPr>
                      <m:t>therefore</m:t>
                    </m:r>
                    <m:r>
                      <m:rPr>
                        <m:nor/>
                      </m:rPr>
                      <a:rPr lang="en-US">
                        <a:solidFill>
                          <a:schemeClr val="tx1"/>
                        </a:solidFill>
                      </a:rPr>
                      <m:t>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G</m:t>
                            </m:r>
                          </m:e>
                          <m:sub>
                            <m:r>
                              <m:rPr>
                                <m:sty m:val="p"/>
                              </m:rPr>
                              <a:rPr lang="en-US" i="0">
                                <a:solidFill>
                                  <a:schemeClr val="tx1"/>
                                </a:solidFill>
                                <a:latin typeface="Cambria Math" panose="02040503050406030204" pitchFamily="18" charset="0"/>
                              </a:rPr>
                              <m:t>ij</m:t>
                            </m:r>
                          </m:sub>
                        </m:sSub>
                      </m:e>
                    </m:d>
                    <m:r>
                      <a:rPr lang="en-US" i="0">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B</m:t>
                            </m:r>
                          </m:e>
                          <m:sub>
                            <m:r>
                              <m:rPr>
                                <m:sty m:val="p"/>
                              </m:rPr>
                              <a:rPr lang="en-US" i="0">
                                <a:solidFill>
                                  <a:schemeClr val="tx1"/>
                                </a:solidFill>
                                <a:latin typeface="Cambria Math" panose="02040503050406030204" pitchFamily="18" charset="0"/>
                              </a:rPr>
                              <m:t>ij</m:t>
                            </m:r>
                          </m:sub>
                        </m:sSub>
                      </m:e>
                    </m:d>
                  </m:oMath>
                </a14:m>
                <a:endParaRPr lang="en-US" dirty="0">
                  <a:solidFill>
                    <a:schemeClr val="tx1"/>
                  </a:solidFill>
                </a:endParaRPr>
              </a:p>
              <a:p>
                <a:pPr>
                  <a:buFont typeface="+mj-lt"/>
                  <a:buAutoNum type="arabicPeriod"/>
                </a:pPr>
                <a14:m>
                  <m:oMath xmlns:m="http://schemas.openxmlformats.org/officeDocument/2006/math">
                    <m:r>
                      <a:rPr lang="en-US" i="1">
                        <a:solidFill>
                          <a:schemeClr val="tx1"/>
                        </a:solidFill>
                        <a:latin typeface="Cambria Math" panose="02040503050406030204" pitchFamily="18" charset="0"/>
                      </a:rPr>
                      <m:t>	</m:t>
                    </m:r>
                    <m:r>
                      <m:rPr>
                        <m:nor/>
                      </m:rPr>
                      <a:rPr lang="en-US">
                        <a:solidFill>
                          <a:schemeClr val="tx1"/>
                        </a:solidFill>
                      </a:rPr>
                      <m:t>Usually</m:t>
                    </m:r>
                    <m:r>
                      <m:rPr>
                        <m:nor/>
                      </m:rPr>
                      <a:rPr lang="en-US">
                        <a:solidFill>
                          <a:schemeClr val="tx1"/>
                        </a:solidFill>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r>
                      <m:rPr>
                        <m:nor/>
                      </m:rPr>
                      <a:rPr lang="en-US">
                        <a:solidFill>
                          <a:schemeClr val="tx1"/>
                        </a:solidFill>
                      </a:rPr>
                      <m:t> </m:t>
                    </m:r>
                    <m:r>
                      <m:rPr>
                        <m:nor/>
                      </m:rPr>
                      <a:rPr lang="en-US">
                        <a:solidFill>
                          <a:schemeClr val="tx1"/>
                        </a:solidFill>
                      </a:rPr>
                      <m:t>is</m:t>
                    </m:r>
                    <m:r>
                      <m:rPr>
                        <m:nor/>
                      </m:rPr>
                      <a:rPr lang="en-US">
                        <a:solidFill>
                          <a:schemeClr val="tx1"/>
                        </a:solidFill>
                      </a:rPr>
                      <m:t> </m:t>
                    </m:r>
                    <m:r>
                      <m:rPr>
                        <m:nor/>
                      </m:rPr>
                      <a:rPr lang="en-US">
                        <a:solidFill>
                          <a:schemeClr val="tx1"/>
                        </a:solidFill>
                      </a:rPr>
                      <m:t>small</m:t>
                    </m:r>
                    <m:r>
                      <m:rPr>
                        <m:nor/>
                      </m:rPr>
                      <a:rPr lang="en-US">
                        <a:solidFill>
                          <a:schemeClr val="tx1"/>
                        </a:solidFill>
                      </a:rPr>
                      <m:t> </m:t>
                    </m:r>
                    <m:r>
                      <m:rPr>
                        <m:nor/>
                      </m:rPr>
                      <a:rPr lang="en-US">
                        <a:solidFill>
                          <a:schemeClr val="tx1"/>
                        </a:solidFill>
                      </a:rPr>
                      <m:t>so</m:t>
                    </m:r>
                    <m:r>
                      <m:rPr>
                        <m:nor/>
                      </m:rPr>
                      <a:rPr lang="en-US">
                        <a:solidFill>
                          <a:schemeClr val="tx1"/>
                        </a:solidFill>
                      </a:rPr>
                      <m:t> </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0</m:t>
                    </m:r>
                  </m:oMath>
                </a14:m>
                <a:endParaRPr lang="en-US" i="1" dirty="0">
                  <a:solidFill>
                    <a:schemeClr val="tx1"/>
                  </a:solidFill>
                </a:endParaRPr>
              </a:p>
              <a:p>
                <a:pPr marL="0" indent="0">
                  <a:buNone/>
                </a:pPr>
                <a:endParaRPr lang="en-US" i="1" dirty="0"/>
              </a:p>
              <a:p>
                <a14:m>
                  <m:oMath xmlns:m="http://schemas.openxmlformats.org/officeDocument/2006/math">
                    <m:r>
                      <m:rPr>
                        <m:nor/>
                      </m:rPr>
                      <a:rPr lang="en-US">
                        <a:solidFill>
                          <a:schemeClr val="tx1"/>
                        </a:solidFill>
                      </a:rPr>
                      <m:t>Therefore</m:t>
                    </m:r>
                  </m:oMath>
                </a14:m>
                <a:endParaRPr lang="en-US" dirty="0">
                  <a:solidFill>
                    <a:schemeClr val="tx1"/>
                  </a:solidFill>
                </a:endParaRPr>
              </a:p>
              <a:p>
                <a:pPr marL="0" indent="0">
                  <a:buNone/>
                </a:pPr>
                <a:br>
                  <a:rPr lang="en-US" dirty="0">
                    <a:solidFill>
                      <a:schemeClr val="tx1"/>
                    </a:solidFill>
                  </a:rPr>
                </a:b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	</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𝐏</m:t>
                              </m:r>
                            </m:e>
                            <m:sub>
                              <m:r>
                                <a:rPr lang="en-US" i="1">
                                  <a:solidFill>
                                    <a:schemeClr val="tx1"/>
                                  </a:solidFill>
                                  <a:latin typeface="Cambria Math" panose="02040503050406030204" pitchFamily="18" charset="0"/>
                                </a:rPr>
                                <m:t>𝑖</m:t>
                              </m:r>
                            </m:sub>
                          </m:sSub>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𝐕</m:t>
                                  </m:r>
                                </m:e>
                                <m:sub>
                                  <m:r>
                                    <a:rPr lang="en-US" i="1">
                                      <a:solidFill>
                                        <a:schemeClr val="tx1"/>
                                      </a:solidFill>
                                      <a:latin typeface="Cambria Math" panose="02040503050406030204" pitchFamily="18" charset="0"/>
                                    </a:rPr>
                                    <m:t>𝑗</m:t>
                                  </m:r>
                                </m:sub>
                              </m:sSub>
                            </m:e>
                          </m:d>
                        </m:den>
                      </m:f>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𝑖𝑗</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𝑖𝑗</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sin</m:t>
                              </m:r>
                              <m:r>
                                <a:rPr lang="en-US" i="1">
                                  <a:latin typeface="Cambria Math" panose="02040503050406030204" pitchFamily="18" charset="0"/>
                                </a:rPr>
                                <m:t>𝜃</m:t>
                              </m:r>
                            </m:e>
                            <m:sub>
                              <m:r>
                                <a:rPr lang="en-US" i="1">
                                  <a:latin typeface="Cambria Math" panose="02040503050406030204" pitchFamily="18" charset="0"/>
                                </a:rPr>
                                <m:t>𝑖𝑗</m:t>
                              </m:r>
                            </m:sub>
                          </m:sSub>
                        </m:e>
                      </m:d>
                      <m:r>
                        <a:rPr lang="en-US" i="1">
                          <a:solidFill>
                            <a:schemeClr val="tx1"/>
                          </a:solidFill>
                          <a:latin typeface="Cambria Math" panose="02040503050406030204" pitchFamily="18" charset="0"/>
                        </a:rPr>
                        <m:t>		≈	0</m:t>
                      </m:r>
                    </m:oMath>
                  </m:oMathPara>
                </a14:m>
                <a:endParaRPr lang="en-US" i="1" dirty="0">
                  <a:solidFill>
                    <a:schemeClr val="tx1"/>
                  </a:solidFill>
                </a:endParaRPr>
              </a:p>
              <a:p>
                <a:pPr marL="0" indent="0">
                  <a:buNone/>
                </a:pPr>
                <a:br>
                  <a:rPr lang="en-US" i="1" dirty="0">
                    <a:solidFill>
                      <a:schemeClr val="tx1"/>
                    </a:solidFill>
                  </a:rPr>
                </a:b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	</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𝐐</m:t>
                              </m:r>
                            </m:e>
                            <m:sub>
                              <m:r>
                                <a:rPr lang="en-US" i="1">
                                  <a:solidFill>
                                    <a:schemeClr val="tx1"/>
                                  </a:solidFill>
                                  <a:latin typeface="Cambria Math" panose="02040503050406030204" pitchFamily="18" charset="0"/>
                                </a:rPr>
                                <m:t>𝑖</m:t>
                              </m:r>
                            </m:sub>
                          </m:sSub>
                        </m:num>
                        <m:den>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𝛉</m:t>
                              </m:r>
                            </m:e>
                            <m:sub>
                              <m:r>
                                <a:rPr lang="en-US" i="1">
                                  <a:solidFill>
                                    <a:schemeClr val="tx1"/>
                                  </a:solidFill>
                                  <a:latin typeface="Cambria Math" panose="02040503050406030204" pitchFamily="18" charset="0"/>
                                </a:rPr>
                                <m:t>𝑗</m:t>
                              </m:r>
                            </m:sub>
                          </m:sSub>
                        </m:den>
                      </m:f>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𝑗</m:t>
                              </m:r>
                            </m:sub>
                          </m:sSub>
                        </m:e>
                      </m:d>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𝑖𝑗</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𝑖𝑗</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sin</m:t>
                              </m:r>
                              <m:r>
                                <a:rPr lang="en-US" i="1">
                                  <a:latin typeface="Cambria Math" panose="02040503050406030204" pitchFamily="18" charset="0"/>
                                </a:rPr>
                                <m:t>𝜃</m:t>
                              </m:r>
                            </m:e>
                            <m:sub>
                              <m:r>
                                <a:rPr lang="en-US" i="1">
                                  <a:latin typeface="Cambria Math" panose="02040503050406030204" pitchFamily="18" charset="0"/>
                                </a:rPr>
                                <m:t>𝑖𝑗</m:t>
                              </m:r>
                            </m:sub>
                          </m:sSub>
                        </m:e>
                      </m:d>
                      <m:r>
                        <a:rPr lang="en-US" i="1">
                          <a:solidFill>
                            <a:schemeClr val="tx1"/>
                          </a:solidFill>
                          <a:latin typeface="Cambria Math" panose="02040503050406030204" pitchFamily="18" charset="0"/>
                        </a:rPr>
                        <m:t>	≈	0</m:t>
                      </m:r>
                    </m:oMath>
                  </m:oMathPara>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37121CB6-93A1-4468-B871-3934F3047D79}"/>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353"/>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Decoupled Power Flow Region of Convergence</a:t>
            </a:r>
          </a:p>
        </p:txBody>
      </p:sp>
      <p:pic>
        <p:nvPicPr>
          <p:cNvPr id="8" name="Picture 3" descr="Convergence region for decouple power flow case">
            <a:extLst>
              <a:ext uri="{FF2B5EF4-FFF2-40B4-BE49-F238E27FC236}">
                <a16:creationId xmlns:a16="http://schemas.microsoft.com/office/drawing/2014/main" id="{E24E56AE-9FF9-460F-9C72-10A7D7014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219200"/>
            <a:ext cx="7341619"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a:extLst>
              <a:ext uri="{FF2B5EF4-FFF2-40B4-BE49-F238E27FC236}">
                <a16:creationId xmlns:a16="http://schemas.microsoft.com/office/drawing/2014/main" id="{2C0E51B7-5AAB-4EDE-B428-B77D092DF64E}"/>
              </a:ext>
            </a:extLst>
          </p:cNvPr>
          <p:cNvSpPr txBox="1">
            <a:spLocks noChangeArrowheads="1"/>
          </p:cNvSpPr>
          <p:nvPr/>
        </p:nvSpPr>
        <p:spPr bwMode="auto">
          <a:xfrm>
            <a:off x="7848600" y="1676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For a two-bus system, this plot is graphing the initial guess: horizontal axis is theta and vertical axis is V.</a:t>
            </a:r>
          </a:p>
        </p:txBody>
      </p:sp>
      <p:sp>
        <p:nvSpPr>
          <p:cNvPr id="5" name="Text Box 4">
            <a:extLst>
              <a:ext uri="{FF2B5EF4-FFF2-40B4-BE49-F238E27FC236}">
                <a16:creationId xmlns:a16="http://schemas.microsoft.com/office/drawing/2014/main" id="{48BEA48E-8CFC-423F-858C-184C907C41EE}"/>
              </a:ext>
            </a:extLst>
          </p:cNvPr>
          <p:cNvSpPr txBox="1">
            <a:spLocks noChangeArrowheads="1"/>
          </p:cNvSpPr>
          <p:nvPr/>
        </p:nvSpPr>
        <p:spPr bwMode="auto">
          <a:xfrm>
            <a:off x="7848600" y="3962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Red region converges to the high voltage solution, while the yellow region converges to the low voltage solution</a:t>
            </a:r>
          </a:p>
        </p:txBody>
      </p:sp>
      <p:sp>
        <p:nvSpPr>
          <p:cNvPr id="27652" name="Text Box 4"/>
          <p:cNvSpPr txBox="1">
            <a:spLocks noChangeArrowheads="1"/>
          </p:cNvSpPr>
          <p:nvPr/>
        </p:nvSpPr>
        <p:spPr bwMode="auto">
          <a:xfrm>
            <a:off x="7848600" y="5867400"/>
            <a:ext cx="4163289" cy="52322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dirty="0">
                <a:solidFill>
                  <a:schemeClr val="tx1"/>
                </a:solidFill>
              </a:rPr>
              <a:t>Maximum of 15 iterations</a:t>
            </a:r>
          </a:p>
        </p:txBody>
      </p:sp>
    </p:spTree>
    <p:extLst>
      <p:ext uri="{BB962C8B-B14F-4D97-AF65-F5344CB8AC3E}">
        <p14:creationId xmlns:p14="http://schemas.microsoft.com/office/powerpoint/2010/main" val="3452200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Fast Decoupled Power Flow</a:t>
            </a:r>
          </a:p>
        </p:txBody>
      </p:sp>
      <p:sp>
        <p:nvSpPr>
          <p:cNvPr id="30723" name="Rectangle 3"/>
          <p:cNvSpPr>
            <a:spLocks noGrp="1" noChangeArrowheads="1"/>
          </p:cNvSpPr>
          <p:nvPr>
            <p:ph type="body" sz="quarter" idx="10"/>
          </p:nvPr>
        </p:nvSpPr>
        <p:spPr/>
        <p:txBody>
          <a:bodyPr/>
          <a:lstStyle/>
          <a:p>
            <a:r>
              <a:rPr lang="en-US" altLang="en-US" dirty="0"/>
              <a:t>By continuing with our Jacobian approximations we can actually obtain a reasonable approximation that is independent of the voltage magnitudes/angles.</a:t>
            </a:r>
          </a:p>
          <a:p>
            <a:r>
              <a:rPr lang="en-US" altLang="en-US" dirty="0"/>
              <a:t>The Jacobian need only be built/inverted once.</a:t>
            </a:r>
          </a:p>
          <a:p>
            <a:r>
              <a:rPr lang="en-US" altLang="en-US" dirty="0"/>
              <a:t>This approach is known as the fast decoupled power flow (FDPF)</a:t>
            </a:r>
          </a:p>
          <a:p>
            <a:r>
              <a:rPr lang="en-US" altLang="en-US" dirty="0"/>
              <a:t>FDPF uses the same mismatch equations as standard power flow so it should have same solution</a:t>
            </a:r>
          </a:p>
          <a:p>
            <a:r>
              <a:rPr lang="en-US" altLang="en-US" dirty="0"/>
              <a:t>The FDPF is sometimes used, particularly when we only need an approximate solution such as in contingency analysis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ED4F-86A6-2833-EDBD-BAF70D529DCC}"/>
              </a:ext>
            </a:extLst>
          </p:cNvPr>
          <p:cNvSpPr>
            <a:spLocks noGrp="1"/>
          </p:cNvSpPr>
          <p:nvPr>
            <p:ph type="title"/>
          </p:nvPr>
        </p:nvSpPr>
        <p:spPr/>
        <p:txBody>
          <a:bodyPr/>
          <a:lstStyle/>
          <a:p>
            <a:r>
              <a:rPr lang="en-US" dirty="0"/>
              <a:t>Announcements</a:t>
            </a:r>
          </a:p>
        </p:txBody>
      </p:sp>
      <p:sp>
        <p:nvSpPr>
          <p:cNvPr id="3" name="Text Placeholder 2">
            <a:extLst>
              <a:ext uri="{FF2B5EF4-FFF2-40B4-BE49-F238E27FC236}">
                <a16:creationId xmlns:a16="http://schemas.microsoft.com/office/drawing/2014/main" id="{CE324CB5-9D95-5A6D-44F4-80E42CD4499E}"/>
              </a:ext>
            </a:extLst>
          </p:cNvPr>
          <p:cNvSpPr>
            <a:spLocks noGrp="1"/>
          </p:cNvSpPr>
          <p:nvPr>
            <p:ph type="body" sz="quarter" idx="10"/>
          </p:nvPr>
        </p:nvSpPr>
        <p:spPr/>
        <p:txBody>
          <a:bodyPr/>
          <a:lstStyle/>
          <a:p>
            <a:r>
              <a:rPr lang="en-US" dirty="0"/>
              <a:t>Homework #6: book problems 6.9, 6.12, 6.18, 6.25, 6.38, due Thursday, Mar 5, 2026</a:t>
            </a:r>
          </a:p>
          <a:p>
            <a:endParaRPr lang="en-US" dirty="0"/>
          </a:p>
        </p:txBody>
      </p:sp>
    </p:spTree>
    <p:extLst>
      <p:ext uri="{BB962C8B-B14F-4D97-AF65-F5344CB8AC3E}">
        <p14:creationId xmlns:p14="http://schemas.microsoft.com/office/powerpoint/2010/main" val="4055583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a:t>“DC” Power Flow</a:t>
            </a:r>
          </a:p>
        </p:txBody>
      </p:sp>
      <p:sp>
        <p:nvSpPr>
          <p:cNvPr id="14340" name="Rectangle 3"/>
          <p:cNvSpPr>
            <a:spLocks noGrp="1" noChangeArrowheads="1"/>
          </p:cNvSpPr>
          <p:nvPr>
            <p:ph type="body" sz="quarter" idx="10"/>
          </p:nvPr>
        </p:nvSpPr>
        <p:spPr/>
        <p:txBody>
          <a:bodyPr/>
          <a:lstStyle/>
          <a:p>
            <a:r>
              <a:rPr lang="en-US" altLang="en-US" dirty="0"/>
              <a:t>The “DC” power flow makes the most severe approximations:</a:t>
            </a:r>
          </a:p>
          <a:p>
            <a:pPr lvl="1"/>
            <a:r>
              <a:rPr lang="en-US" altLang="en-US" dirty="0"/>
              <a:t>completely ignore reactive power, assume all the voltages are always 1.0 per unit, ignore line conductance</a:t>
            </a:r>
          </a:p>
          <a:p>
            <a:r>
              <a:rPr lang="en-US" altLang="en-US" dirty="0"/>
              <a:t>This makes the power flow a linear set of equations, which can be solved directly</a:t>
            </a:r>
          </a:p>
          <a:p>
            <a:endParaRPr lang="en-US" altLang="en-US" dirty="0"/>
          </a:p>
          <a:p>
            <a:endParaRPr lang="en-US" altLang="en-US" dirty="0"/>
          </a:p>
          <a:p>
            <a:r>
              <a:rPr lang="en-US" altLang="en-US" dirty="0"/>
              <a:t>The advantage is it is fast, and it has a guaranteed solution.  The disadvantage is the degree of approximation.  However, it is used sometimes.  </a:t>
            </a:r>
          </a:p>
          <a:p>
            <a:r>
              <a:rPr lang="en-US" altLang="en-US" dirty="0"/>
              <a:t>Note that even though it is called “DC” we are still solving an AC system. This is different from including HVDC lines in the power flow.</a:t>
            </a:r>
            <a:br>
              <a:rPr lang="en-US" altLang="en-US" dirty="0"/>
            </a:br>
            <a:br>
              <a:rPr lang="en-US" altLang="en-US" dirty="0"/>
            </a:br>
            <a:endParaRPr lang="en-US" altLang="en-US" dirty="0"/>
          </a:p>
          <a:p>
            <a:endParaRPr lang="en-US" altLang="en-US" dirty="0"/>
          </a:p>
          <a:p>
            <a:endParaRPr lang="en-US" altLang="en-US" dirty="0"/>
          </a:p>
          <a:p>
            <a:endParaRPr lang="en-US" altLang="en-US" dirty="0"/>
          </a:p>
        </p:txBody>
      </p:sp>
      <mc:AlternateContent xmlns:mc="http://schemas.openxmlformats.org/markup-compatibility/2006" xmlns:a14="http://schemas.microsoft.com/office/drawing/2010/main">
        <mc:Choice Requires="a14">
          <p:sp>
            <p:nvSpPr>
              <p:cNvPr id="14338" name="Object 4"/>
              <p:cNvSpPr txBox="1"/>
              <p:nvPr/>
            </p:nvSpPr>
            <p:spPr bwMode="auto">
              <a:xfrm>
                <a:off x="4552950" y="3403600"/>
                <a:ext cx="2247900" cy="965200"/>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r>
                        <a:rPr lang="en-US" sz="3200" i="1" smtClean="0">
                          <a:solidFill>
                            <a:schemeClr val="tx1"/>
                          </a:solidFill>
                          <a:latin typeface="Cambria Math" panose="02040503050406030204" pitchFamily="18" charset="0"/>
                        </a:rPr>
                        <m:t>𝛉</m:t>
                      </m:r>
                      <m:r>
                        <a:rPr lang="en-US" sz="3200" i="1" smtClean="0">
                          <a:solidFill>
                            <a:schemeClr val="tx1"/>
                          </a:solidFill>
                          <a:latin typeface="Cambria Math" panose="02040503050406030204" pitchFamily="18" charset="0"/>
                        </a:rPr>
                        <m:t>=</m:t>
                      </m:r>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𝐁</m:t>
                          </m:r>
                        </m:e>
                        <m:sup>
                          <m:r>
                            <a:rPr lang="en-US" sz="3200" i="1">
                              <a:solidFill>
                                <a:schemeClr val="tx1"/>
                              </a:solidFill>
                              <a:latin typeface="Cambria Math" panose="02040503050406030204" pitchFamily="18" charset="0"/>
                            </a:rPr>
                            <m:t>−1</m:t>
                          </m:r>
                        </m:sup>
                      </m:sSup>
                      <m:r>
                        <a:rPr lang="en-US" sz="3200" i="1">
                          <a:solidFill>
                            <a:schemeClr val="tx1"/>
                          </a:solidFill>
                          <a:latin typeface="Cambria Math" panose="02040503050406030204" pitchFamily="18" charset="0"/>
                        </a:rPr>
                        <m:t> </m:t>
                      </m:r>
                      <m:r>
                        <a:rPr lang="en-US" sz="3200" i="1">
                          <a:solidFill>
                            <a:schemeClr val="tx1"/>
                          </a:solidFill>
                          <a:latin typeface="Cambria Math" panose="02040503050406030204" pitchFamily="18" charset="0"/>
                        </a:rPr>
                        <m:t>𝐏</m:t>
                      </m:r>
                    </m:oMath>
                    <m:oMath xmlns:m="http://schemas.openxmlformats.org/officeDocument/2006/math">
                      <m:r>
                        <a:rPr lang="en-US" sz="3200" i="1">
                          <a:solidFill>
                            <a:schemeClr val="tx1"/>
                          </a:solidFill>
                          <a:latin typeface="Cambria Math" panose="02040503050406030204" pitchFamily="18" charset="0"/>
                        </a:rPr>
                        <m:t>	</m:t>
                      </m:r>
                    </m:oMath>
                  </m:oMathPara>
                </a14:m>
                <a:endParaRPr lang="en-US" sz="3200">
                  <a:solidFill>
                    <a:schemeClr val="tx1"/>
                  </a:solidFill>
                  <a:latin typeface="+mj-lt"/>
                </a:endParaRPr>
              </a:p>
            </p:txBody>
          </p:sp>
        </mc:Choice>
        <mc:Fallback xmlns="">
          <p:sp>
            <p:nvSpPr>
              <p:cNvPr id="14338" name="Object 4"/>
              <p:cNvSpPr txBox="1">
                <a:spLocks noRot="1" noChangeAspect="1" noMove="1" noResize="1" noEditPoints="1" noAdjustHandles="1" noChangeArrowheads="1" noChangeShapeType="1" noTextEdit="1"/>
              </p:cNvSpPr>
              <p:nvPr/>
            </p:nvSpPr>
            <p:spPr bwMode="auto">
              <a:xfrm>
                <a:off x="4552950" y="3403600"/>
                <a:ext cx="2247900" cy="965200"/>
              </a:xfrm>
              <a:prstGeom prst="rect">
                <a:avLst/>
              </a:prstGeom>
              <a:blipFill>
                <a:blip r:embed="rId3"/>
                <a:stretch>
                  <a:fillRect/>
                </a:stretch>
              </a:blipFill>
              <a:ln>
                <a:noFill/>
              </a:ln>
              <a:effectLst/>
              <a:extLst/>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t>DC Power Flow Example</a:t>
            </a:r>
            <a:endParaRPr lang="en-US" altLang="en-US" dirty="0"/>
          </a:p>
        </p:txBody>
      </p:sp>
      <p:sp>
        <p:nvSpPr>
          <p:cNvPr id="5" name="Text Placeholder 4">
            <a:extLst>
              <a:ext uri="{FF2B5EF4-FFF2-40B4-BE49-F238E27FC236}">
                <a16:creationId xmlns:a16="http://schemas.microsoft.com/office/drawing/2014/main" id="{5331D0E0-E9E9-4F18-B16B-50B0E9DF37FB}"/>
              </a:ext>
            </a:extLst>
          </p:cNvPr>
          <p:cNvSpPr>
            <a:spLocks noGrp="1"/>
          </p:cNvSpPr>
          <p:nvPr>
            <p:ph type="body" sz="quarter" idx="10"/>
          </p:nvPr>
        </p:nvSpPr>
        <p:spPr/>
        <p:txBody>
          <a:bodyPr/>
          <a:lstStyle/>
          <a:p>
            <a:endParaRPr lang="en-US"/>
          </a:p>
        </p:txBody>
      </p:sp>
      <p:pic>
        <p:nvPicPr>
          <p:cNvPr id="33795" name="Picture 2" descr="DC power flow example 6.1 7 with bus one is a system slack bus and four other busses. You see the P vector and the B matrix and the solution for delta vecto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7477" t="29063" r="11963" b="27188"/>
          <a:stretch>
            <a:fillRect/>
          </a:stretch>
        </p:blipFill>
        <p:spPr>
          <a:xfrm>
            <a:off x="228600" y="1295400"/>
            <a:ext cx="10555255" cy="45720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dirty="0"/>
              <a:t>DC Power Flow 5 Bus Example</a:t>
            </a:r>
          </a:p>
        </p:txBody>
      </p:sp>
      <p:pic>
        <p:nvPicPr>
          <p:cNvPr id="34819" name="Picture 2" descr="5 bus case diagram for the DC power flow example."/>
          <p:cNvPicPr>
            <a:picLocks noChangeAspect="1" noChangeArrowheads="1"/>
          </p:cNvPicPr>
          <p:nvPr/>
        </p:nvPicPr>
        <p:blipFill rotWithShape="1">
          <a:blip r:embed="rId3">
            <a:extLst>
              <a:ext uri="{28A0092B-C50C-407E-A947-70E740481C1C}">
                <a14:useLocalDpi xmlns:a14="http://schemas.microsoft.com/office/drawing/2010/main" val="0"/>
              </a:ext>
            </a:extLst>
          </a:blip>
          <a:srcRect b="20378"/>
          <a:stretch/>
        </p:blipFill>
        <p:spPr bwMode="auto">
          <a:xfrm>
            <a:off x="228600" y="1600200"/>
            <a:ext cx="8991600" cy="449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5"/>
          <p:cNvSpPr txBox="1">
            <a:spLocks noChangeArrowheads="1"/>
          </p:cNvSpPr>
          <p:nvPr/>
        </p:nvSpPr>
        <p:spPr bwMode="auto">
          <a:xfrm>
            <a:off x="9372600" y="2667000"/>
            <a:ext cx="2689754" cy="1938992"/>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Notice with the dc power flow all of the voltage magnitudes are 1 per unit.  </a:t>
            </a:r>
          </a:p>
        </p:txBody>
      </p:sp>
    </p:spTree>
    <p:extLst>
      <p:ext uri="{BB962C8B-B14F-4D97-AF65-F5344CB8AC3E}">
        <p14:creationId xmlns:p14="http://schemas.microsoft.com/office/powerpoint/2010/main" val="3992670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AB1F6-82A8-416D-983D-E16D5BE5F8F9}"/>
              </a:ext>
            </a:extLst>
          </p:cNvPr>
          <p:cNvSpPr>
            <a:spLocks noGrp="1"/>
          </p:cNvSpPr>
          <p:nvPr>
            <p:ph type="title"/>
          </p:nvPr>
        </p:nvSpPr>
        <p:spPr/>
        <p:txBody>
          <a:bodyPr/>
          <a:lstStyle/>
          <a:p>
            <a:r>
              <a:rPr lang="en-US" dirty="0"/>
              <a:t>Example Algorithm: Left-looking LU Factorization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5058D4-551B-4FBC-8AAF-A55E92764313}"/>
                  </a:ext>
                </a:extLst>
              </p:cNvPr>
              <p:cNvSpPr>
                <a:spLocks noGrp="1"/>
              </p:cNvSpPr>
              <p:nvPr>
                <p:ph idx="1"/>
              </p:nvPr>
            </p:nvSpPr>
            <p:spPr/>
            <p:txBody>
              <a:bodyPr/>
              <a:lstStyle/>
              <a:p>
                <a:r>
                  <a:rPr lang="en-US" dirty="0"/>
                  <a:t>Computing L and U one column at a time. In below matrix, middle column and row are row k that is currently being computed:</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11</m:t>
                                    </m:r>
                                  </m:sub>
                                </m:sSub>
                              </m:e>
                              <m:e/>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21</m:t>
                                    </m:r>
                                  </m:sub>
                                </m:sSub>
                              </m:e>
                              <m:e>
                                <m:r>
                                  <a:rPr lang="en-US" b="0" i="1" smtClean="0">
                                    <a:latin typeface="Cambria Math" panose="02040503050406030204" pitchFamily="18" charset="0"/>
                                  </a:rPr>
                                  <m:t>1</m:t>
                                </m:r>
                              </m:e>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31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32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33</m:t>
                                    </m:r>
                                  </m:sub>
                                </m:sSub>
                              </m:e>
                            </m:mr>
                          </m:m>
                        </m:e>
                      </m:d>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11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13</m:t>
                                    </m:r>
                                  </m:sub>
                                </m:sSub>
                              </m:e>
                            </m:mr>
                            <m: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23</m:t>
                                    </m:r>
                                  </m:sub>
                                </m:sSub>
                              </m:e>
                            </m:mr>
                            <m:mr>
                              <m:e/>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33</m:t>
                                    </m:r>
                                  </m:sub>
                                </m:sSub>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13</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23</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33</m:t>
                                    </m:r>
                                  </m:sub>
                                </m:sSub>
                              </m:e>
                            </m:mr>
                          </m:m>
                        </m:e>
                      </m:d>
                    </m:oMath>
                  </m:oMathPara>
                </a14:m>
                <a:endParaRPr lang="en-US" b="0" dirty="0"/>
              </a:p>
              <a:p>
                <a:r>
                  <a:rPr lang="en-US" dirty="0"/>
                  <a:t>Assume all of A is known, and we have already computed left columns of LU</a:t>
                </a:r>
              </a:p>
              <a:p>
                <a:r>
                  <a:rPr lang="en-US" dirty="0"/>
                  <a:t>Then we can solve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12</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21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22</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31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32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32</m:t>
                        </m:r>
                      </m:sub>
                    </m:sSub>
                  </m:oMath>
                </a14:m>
                <a:endParaRPr lang="en-US" dirty="0"/>
              </a:p>
              <a:p>
                <a:r>
                  <a:rPr lang="en-US" dirty="0"/>
                  <a:t>Or equivalently, solve the sparse triangular system:</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11</m:t>
                                    </m:r>
                                  </m:sub>
                                </m:sSub>
                              </m:e>
                              <m:e/>
                              <m:e/>
                            </m:mr>
                            <m:mr>
                              <m:e>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i="1">
                                        <a:latin typeface="Cambria Math" panose="02040503050406030204" pitchFamily="18" charset="0"/>
                                      </a:rPr>
                                      <m:t>21</m:t>
                                    </m:r>
                                  </m:sub>
                                </m:sSub>
                              </m:e>
                              <m:e>
                                <m:r>
                                  <a:rPr lang="en-US" i="1">
                                    <a:latin typeface="Cambria Math" panose="02040503050406030204" pitchFamily="18" charset="0"/>
                                  </a:rPr>
                                  <m:t>1</m:t>
                                </m:r>
                              </m:e>
                              <m:e/>
                            </m:mr>
                            <m:mr>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31</m:t>
                                    </m:r>
                                  </m:sub>
                                </m:sSub>
                              </m:e>
                              <m:e>
                                <m:r>
                                  <a:rPr lang="en-US" b="0" i="1" smtClean="0">
                                    <a:latin typeface="Cambria Math" panose="02040503050406030204" pitchFamily="18" charset="0"/>
                                  </a:rPr>
                                  <m:t>0</m:t>
                                </m:r>
                              </m:e>
                              <m:e>
                                <m:r>
                                  <a:rPr lang="en-US" b="0" i="1" smtClean="0">
                                    <a:latin typeface="Cambria Math" panose="02040503050406030204" pitchFamily="18" charset="0"/>
                                  </a:rPr>
                                  <m:t>𝐼</m:t>
                                </m:r>
                              </m:e>
                            </m:mr>
                          </m:m>
                        </m:e>
                      </m:d>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12</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22</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32</m:t>
                                    </m:r>
                                  </m:sub>
                                </m:sSub>
                              </m:e>
                            </m:mr>
                          </m:m>
                        </m:e>
                      </m:d>
                    </m:oMath>
                  </m:oMathPara>
                </a14:m>
                <a:endParaRPr lang="en-US" dirty="0"/>
              </a:p>
              <a:p>
                <a:r>
                  <a:rPr lang="en-US" dirty="0"/>
                  <a:t>Then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32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22</m:t>
                        </m:r>
                      </m:sub>
                    </m:sSub>
                  </m:oMath>
                </a14:m>
                <a:endParaRPr lang="en-US" dirty="0"/>
              </a:p>
            </p:txBody>
          </p:sp>
        </mc:Choice>
        <mc:Fallback xmlns="">
          <p:sp>
            <p:nvSpPr>
              <p:cNvPr id="3" name="Content Placeholder 2">
                <a:extLst>
                  <a:ext uri="{FF2B5EF4-FFF2-40B4-BE49-F238E27FC236}">
                    <a16:creationId xmlns:a16="http://schemas.microsoft.com/office/drawing/2014/main" id="{935058D4-551B-4FBC-8AAF-A55E92764313}"/>
                  </a:ext>
                </a:extLst>
              </p:cNvPr>
              <p:cNvSpPr>
                <a:spLocks noGrp="1" noRot="1" noChangeAspect="1" noMove="1" noResize="1" noEditPoints="1" noAdjustHandles="1" noChangeArrowheads="1" noChangeShapeType="1" noTextEdit="1"/>
              </p:cNvSpPr>
              <p:nvPr>
                <p:ph idx="1"/>
              </p:nvPr>
            </p:nvSpPr>
            <p:spPr>
              <a:blipFill>
                <a:blip r:embed="rId2"/>
                <a:stretch>
                  <a:fillRect l="-727" t="-821" r="-519" b="-4103"/>
                </a:stretch>
              </a:blipFill>
            </p:spPr>
            <p:txBody>
              <a:bodyPr/>
              <a:lstStyle/>
              <a:p>
                <a:r>
                  <a:rPr lang="en-US">
                    <a:noFill/>
                  </a:rPr>
                  <a:t> </a:t>
                </a:r>
              </a:p>
            </p:txBody>
          </p:sp>
        </mc:Fallback>
      </mc:AlternateContent>
    </p:spTree>
    <p:extLst>
      <p:ext uri="{BB962C8B-B14F-4D97-AF65-F5344CB8AC3E}">
        <p14:creationId xmlns:p14="http://schemas.microsoft.com/office/powerpoint/2010/main" val="850988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6DAF-411F-4D33-8744-22DD8E080425}"/>
              </a:ext>
            </a:extLst>
          </p:cNvPr>
          <p:cNvSpPr>
            <a:spLocks noGrp="1"/>
          </p:cNvSpPr>
          <p:nvPr>
            <p:ph type="title"/>
          </p:nvPr>
        </p:nvSpPr>
        <p:spPr/>
        <p:txBody>
          <a:bodyPr/>
          <a:lstStyle/>
          <a:p>
            <a:r>
              <a:rPr lang="en-US" dirty="0"/>
              <a:t>A DC Power Flow Example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3668099-49B2-4F40-BAF8-89D226F42FDA}"/>
                  </a:ext>
                </a:extLst>
              </p:cNvPr>
              <p:cNvSpPr>
                <a:spLocks noGrp="1"/>
              </p:cNvSpPr>
              <p:nvPr>
                <p:ph type="body" sz="quarter" idx="10"/>
              </p:nvPr>
            </p:nvSpPr>
            <p:spPr>
              <a:xfrm>
                <a:off x="228600" y="1295400"/>
                <a:ext cx="6172200" cy="5181600"/>
              </a:xfrm>
            </p:spPr>
            <p:txBody>
              <a:bodyPr/>
              <a:lstStyle/>
              <a:p>
                <a:r>
                  <a:rPr lang="en-US" dirty="0"/>
                  <a:t>Here were the impedances we found, in per-unit on the system base:</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𝑥𝑓</m:t>
                        </m:r>
                        <m:r>
                          <a:rPr lang="en-US" b="0" i="1" smtClean="0">
                            <a:latin typeface="Cambria Math" panose="02040503050406030204" pitchFamily="18" charset="0"/>
                          </a:rPr>
                          <m:t>12</m:t>
                        </m:r>
                      </m:sub>
                    </m:sSub>
                    <m:r>
                      <a:rPr lang="en-US" b="0" i="1" smtClean="0">
                        <a:latin typeface="Cambria Math" panose="02040503050406030204" pitchFamily="18" charset="0"/>
                      </a:rPr>
                      <m:t>=0.0186+</m:t>
                    </m:r>
                    <m:r>
                      <a:rPr lang="en-US" b="0" i="1" smtClean="0">
                        <a:latin typeface="Cambria Math" panose="02040503050406030204" pitchFamily="18" charset="0"/>
                      </a:rPr>
                      <m:t>𝑗</m:t>
                    </m:r>
                    <m:r>
                      <a:rPr lang="en-US" b="0" i="1" smtClean="0">
                        <a:latin typeface="Cambria Math" panose="02040503050406030204" pitchFamily="18" charset="0"/>
                      </a:rPr>
                      <m:t>0.187</m:t>
                    </m:r>
                  </m:oMath>
                </a14:m>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𝑙𝑖𝑛𝑒</m:t>
                        </m:r>
                        <m:r>
                          <a:rPr lang="en-US" b="0" i="1" smtClean="0">
                            <a:latin typeface="Cambria Math" panose="02040503050406030204" pitchFamily="18" charset="0"/>
                          </a:rPr>
                          <m:t>23</m:t>
                        </m:r>
                      </m:sub>
                    </m:sSub>
                    <m:r>
                      <a:rPr lang="en-US" b="0" i="1" smtClean="0">
                        <a:latin typeface="Cambria Math" panose="02040503050406030204" pitchFamily="18" charset="0"/>
                      </a:rPr>
                      <m:t>=0.054+</m:t>
                    </m:r>
                    <m:r>
                      <a:rPr lang="en-US" b="0" i="1" smtClean="0">
                        <a:latin typeface="Cambria Math" panose="02040503050406030204" pitchFamily="18" charset="0"/>
                      </a:rPr>
                      <m:t>𝑗</m:t>
                    </m:r>
                    <m:r>
                      <a:rPr lang="en-US" b="0" i="1" smtClean="0">
                        <a:latin typeface="Cambria Math" panose="02040503050406030204" pitchFamily="18" charset="0"/>
                      </a:rPr>
                      <m:t>0.1</m:t>
                    </m:r>
                  </m:oMath>
                </a14:m>
                <a:endParaRPr lang="en-US" b="0"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𝑥𝑓</m:t>
                        </m:r>
                        <m:r>
                          <a:rPr lang="en-US" b="0" i="1" smtClean="0">
                            <a:latin typeface="Cambria Math" panose="02040503050406030204" pitchFamily="18" charset="0"/>
                          </a:rPr>
                          <m:t>34</m:t>
                        </m:r>
                      </m:sub>
                    </m:sSub>
                    <m:r>
                      <a:rPr lang="en-US" b="0" i="1" smtClean="0">
                        <a:latin typeface="Cambria Math" panose="02040503050406030204" pitchFamily="18" charset="0"/>
                      </a:rPr>
                      <m:t>=0.027+</m:t>
                    </m:r>
                    <m:r>
                      <a:rPr lang="en-US" b="0" i="1" smtClean="0">
                        <a:latin typeface="Cambria Math" panose="02040503050406030204" pitchFamily="18" charset="0"/>
                      </a:rPr>
                      <m:t>𝑗</m:t>
                    </m:r>
                    <m:r>
                      <a:rPr lang="en-US" b="0" i="1" smtClean="0">
                        <a:latin typeface="Cambria Math" panose="02040503050406030204" pitchFamily="18" charset="0"/>
                      </a:rPr>
                      <m:t>0.216</m:t>
                    </m:r>
                  </m:oMath>
                </a14:m>
                <a:endParaRPr lang="en-US" b="0" dirty="0"/>
              </a:p>
              <a:p>
                <a:pPr lvl="1"/>
                <a:r>
                  <a:rPr lang="en-US" dirty="0"/>
                  <a:t>Note: we are modeling the generator as the slack bus (no impedance) and the load as constant power 20 MW and 10 </a:t>
                </a:r>
                <a:r>
                  <a:rPr lang="en-US" dirty="0" err="1"/>
                  <a:t>Mvar</a:t>
                </a:r>
                <a:endParaRPr lang="en-US" dirty="0"/>
              </a:p>
              <a:p>
                <a:r>
                  <a:rPr lang="en-US" dirty="0"/>
                  <a:t>Solve the system with the DC power flow</a:t>
                </a:r>
              </a:p>
            </p:txBody>
          </p:sp>
        </mc:Choice>
        <mc:Fallback xmlns="">
          <p:sp>
            <p:nvSpPr>
              <p:cNvPr id="3" name="Text Placeholder 2">
                <a:extLst>
                  <a:ext uri="{FF2B5EF4-FFF2-40B4-BE49-F238E27FC236}">
                    <a16:creationId xmlns:a16="http://schemas.microsoft.com/office/drawing/2014/main" id="{33668099-49B2-4F40-BAF8-89D226F42FDA}"/>
                  </a:ext>
                </a:extLst>
              </p:cNvPr>
              <p:cNvSpPr>
                <a:spLocks noGrp="1" noRot="1" noChangeAspect="1" noMove="1" noResize="1" noEditPoints="1" noAdjustHandles="1" noChangeArrowheads="1" noChangeShapeType="1" noTextEdit="1"/>
              </p:cNvSpPr>
              <p:nvPr>
                <p:ph type="body" sz="quarter" idx="10"/>
              </p:nvPr>
            </p:nvSpPr>
            <p:spPr>
              <a:xfrm>
                <a:off x="228600" y="1295400"/>
                <a:ext cx="6172200" cy="5181600"/>
              </a:xfrm>
              <a:blipFill>
                <a:blip r:embed="rId2"/>
                <a:stretch>
                  <a:fillRect l="-1383" t="-824" r="-1383"/>
                </a:stretch>
              </a:blipFill>
            </p:spPr>
            <p:txBody>
              <a:bodyPr/>
              <a:lstStyle/>
              <a:p>
                <a:r>
                  <a:rPr lang="en-US">
                    <a:noFill/>
                  </a:rPr>
                  <a:t> </a:t>
                </a:r>
              </a:p>
            </p:txBody>
          </p:sp>
        </mc:Fallback>
      </mc:AlternateContent>
      <p:pic>
        <p:nvPicPr>
          <p:cNvPr id="4" name="Picture 3" descr="4 bus case diagram for DC power flow example.">
            <a:extLst>
              <a:ext uri="{FF2B5EF4-FFF2-40B4-BE49-F238E27FC236}">
                <a16:creationId xmlns:a16="http://schemas.microsoft.com/office/drawing/2014/main" id="{8E301110-7F4E-4532-83FC-27E9A57AB61E}"/>
              </a:ext>
            </a:extLst>
          </p:cNvPr>
          <p:cNvPicPr/>
          <p:nvPr/>
        </p:nvPicPr>
        <p:blipFill>
          <a:blip r:embed="rId3"/>
          <a:stretch>
            <a:fillRect/>
          </a:stretch>
        </p:blipFill>
        <p:spPr>
          <a:xfrm>
            <a:off x="6248400" y="1828800"/>
            <a:ext cx="5943600" cy="1461135"/>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859CF83-D843-438D-BCCF-25066133AD9E}"/>
                  </a:ext>
                </a:extLst>
              </p:cNvPr>
              <p:cNvSpPr/>
              <p:nvPr/>
            </p:nvSpPr>
            <p:spPr>
              <a:xfrm>
                <a:off x="7848600" y="395615"/>
                <a:ext cx="2178610" cy="523220"/>
              </a:xfrm>
              <a:prstGeom prst="rect">
                <a:avLst/>
              </a:prstGeom>
              <a:solidFill>
                <a:srgbClr val="D6D2C4"/>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𝛉</m:t>
                      </m:r>
                      <m:r>
                        <a:rPr lang="en-US"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𝐁</m:t>
                          </m:r>
                        </m:e>
                        <m:sup>
                          <m:r>
                            <a:rPr lang="en-US" i="1">
                              <a:latin typeface="Cambria Math" panose="02040503050406030204" pitchFamily="18" charset="0"/>
                            </a:rPr>
                            <m:t>−1</m:t>
                          </m:r>
                        </m:sup>
                      </m:sSup>
                      <m:r>
                        <a:rPr lang="en-US" i="1">
                          <a:latin typeface="Cambria Math" panose="02040503050406030204" pitchFamily="18" charset="0"/>
                        </a:rPr>
                        <m:t> </m:t>
                      </m:r>
                      <m:r>
                        <a:rPr lang="en-US" i="1">
                          <a:latin typeface="Cambria Math" panose="02040503050406030204" pitchFamily="18" charset="0"/>
                        </a:rPr>
                        <m:t>𝐏</m:t>
                      </m:r>
                    </m:oMath>
                  </m:oMathPara>
                </a14:m>
                <a:endParaRPr lang="en-US" dirty="0"/>
              </a:p>
            </p:txBody>
          </p:sp>
        </mc:Choice>
        <mc:Fallback xmlns="">
          <p:sp>
            <p:nvSpPr>
              <p:cNvPr id="5" name="Rectangle 4">
                <a:extLst>
                  <a:ext uri="{FF2B5EF4-FFF2-40B4-BE49-F238E27FC236}">
                    <a16:creationId xmlns:a16="http://schemas.microsoft.com/office/drawing/2014/main" id="{D859CF83-D843-438D-BCCF-25066133AD9E}"/>
                  </a:ext>
                </a:extLst>
              </p:cNvPr>
              <p:cNvSpPr>
                <a:spLocks noRot="1" noChangeAspect="1" noMove="1" noResize="1" noEditPoints="1" noAdjustHandles="1" noChangeArrowheads="1" noChangeShapeType="1" noTextEdit="1"/>
              </p:cNvSpPr>
              <p:nvPr/>
            </p:nvSpPr>
            <p:spPr>
              <a:xfrm>
                <a:off x="7848600" y="395615"/>
                <a:ext cx="2178610" cy="52322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1651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0EAA-E4C2-45E9-AA94-A363A8F9EB02}"/>
              </a:ext>
            </a:extLst>
          </p:cNvPr>
          <p:cNvSpPr>
            <a:spLocks noGrp="1"/>
          </p:cNvSpPr>
          <p:nvPr>
            <p:ph type="title"/>
          </p:nvPr>
        </p:nvSpPr>
        <p:spPr/>
        <p:txBody>
          <a:bodyPr/>
          <a:lstStyle/>
          <a:p>
            <a:r>
              <a:rPr lang="en-US"/>
              <a:t>A DC Power Flow Example, cont.</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8C595AB-00B3-455E-BA03-4D1D516F717B}"/>
                  </a:ext>
                </a:extLst>
              </p:cNvPr>
              <p:cNvSpPr>
                <a:spLocks noGrp="1"/>
              </p:cNvSpPr>
              <p:nvPr>
                <p:ph type="body" sz="quarter" idx="10"/>
              </p:nvPr>
            </p:nvSpPr>
            <p:spPr>
              <a:xfrm>
                <a:off x="228600" y="1295400"/>
                <a:ext cx="11277600" cy="5181600"/>
              </a:xfrm>
            </p:spPr>
            <p:txBody>
              <a:bodyPr/>
              <a:lstStyle/>
              <a:p>
                <a:pPr>
                  <a:buFont typeface="+mj-lt"/>
                  <a:buAutoNum type="arabicPeriod"/>
                </a:pPr>
                <a:r>
                  <a:rPr lang="en-US" dirty="0"/>
                  <a:t>Make the y-bus matrix</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𝑏𝑢𝑠</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4"/>
                                    <m:mcJc m:val="center"/>
                                  </m:mcPr>
                                </m:mc>
                              </m:mcs>
                              <m:ctrlPr>
                                <a:rPr lang="en-US" b="0" i="1" smtClean="0">
                                  <a:latin typeface="Cambria Math" panose="02040503050406030204" pitchFamily="18" charset="0"/>
                                </a:rPr>
                              </m:ctrlPr>
                            </m:mPr>
                            <m:mr>
                              <m:e>
                                <m:r>
                                  <a:rPr lang="en-US" i="1">
                                    <a:latin typeface="Cambria Math" panose="02040503050406030204" pitchFamily="18" charset="0"/>
                                  </a:rPr>
                                  <m:t>0.527</m:t>
                                </m:r>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5.30</m:t>
                                </m:r>
                              </m:e>
                              <m:e>
                                <m:r>
                                  <a:rPr lang="en-US" i="1">
                                    <a:latin typeface="Cambria Math" panose="02040503050406030204" pitchFamily="18" charset="0"/>
                                  </a:rPr>
                                  <m:t>−0.527+</m:t>
                                </m:r>
                                <m:r>
                                  <a:rPr lang="en-US" i="1">
                                    <a:latin typeface="Cambria Math" panose="02040503050406030204" pitchFamily="18" charset="0"/>
                                  </a:rPr>
                                  <m:t>𝑗</m:t>
                                </m:r>
                                <m:r>
                                  <a:rPr lang="en-US" i="1">
                                    <a:latin typeface="Cambria Math" panose="02040503050406030204" pitchFamily="18" charset="0"/>
                                  </a:rPr>
                                  <m:t>5.30</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−0.527+</m:t>
                                </m:r>
                                <m:r>
                                  <a:rPr lang="en-US" b="0" i="1" smtClean="0">
                                    <a:latin typeface="Cambria Math" panose="02040503050406030204" pitchFamily="18" charset="0"/>
                                  </a:rPr>
                                  <m:t>𝑗</m:t>
                                </m:r>
                                <m:r>
                                  <a:rPr lang="en-US" b="0" i="1" smtClean="0">
                                    <a:latin typeface="Cambria Math" panose="02040503050406030204" pitchFamily="18" charset="0"/>
                                  </a:rPr>
                                  <m:t>5.30</m:t>
                                </m:r>
                              </m:e>
                              <m:e>
                                <m:r>
                                  <a:rPr lang="en-US" b="0" i="1" smtClean="0">
                                    <a:latin typeface="Cambria Math" panose="02040503050406030204" pitchFamily="18" charset="0"/>
                                  </a:rPr>
                                  <m:t>4.71−</m:t>
                                </m:r>
                                <m:r>
                                  <a:rPr lang="en-US" b="0" i="1" smtClean="0">
                                    <a:latin typeface="Cambria Math" panose="02040503050406030204" pitchFamily="18" charset="0"/>
                                  </a:rPr>
                                  <m:t>𝑗</m:t>
                                </m:r>
                                <m:r>
                                  <a:rPr lang="en-US" b="0" i="1" smtClean="0">
                                    <a:latin typeface="Cambria Math" panose="02040503050406030204" pitchFamily="18" charset="0"/>
                                  </a:rPr>
                                  <m:t>13.04</m:t>
                                </m:r>
                              </m:e>
                              <m:e>
                                <m:r>
                                  <a:rPr lang="en-US" i="1">
                                    <a:latin typeface="Cambria Math" panose="02040503050406030204" pitchFamily="18" charset="0"/>
                                  </a:rPr>
                                  <m:t>−4.18+</m:t>
                                </m:r>
                                <m:r>
                                  <a:rPr lang="en-US" i="1">
                                    <a:latin typeface="Cambria Math" panose="02040503050406030204" pitchFamily="18" charset="0"/>
                                  </a:rPr>
                                  <m:t>𝑗</m:t>
                                </m:r>
                                <m:r>
                                  <a:rPr lang="en-US" i="1">
                                    <a:latin typeface="Cambria Math" panose="02040503050406030204" pitchFamily="18" charset="0"/>
                                  </a:rPr>
                                  <m:t>7.74</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−4.18+</m:t>
                                </m:r>
                                <m:r>
                                  <a:rPr lang="en-US" b="0" i="1" smtClean="0">
                                    <a:latin typeface="Cambria Math" panose="02040503050406030204" pitchFamily="18" charset="0"/>
                                  </a:rPr>
                                  <m:t>𝑗</m:t>
                                </m:r>
                                <m:r>
                                  <a:rPr lang="en-US" b="0" i="1" smtClean="0">
                                    <a:latin typeface="Cambria Math" panose="02040503050406030204" pitchFamily="18" charset="0"/>
                                  </a:rPr>
                                  <m:t>7.74</m:t>
                                </m:r>
                              </m:e>
                              <m:e>
                                <m:r>
                                  <a:rPr lang="en-US" b="0" i="1" smtClean="0">
                                    <a:latin typeface="Cambria Math" panose="02040503050406030204" pitchFamily="18" charset="0"/>
                                  </a:rPr>
                                  <m:t>4.75−</m:t>
                                </m:r>
                                <m:r>
                                  <a:rPr lang="en-US" b="0" i="1" smtClean="0">
                                    <a:latin typeface="Cambria Math" panose="02040503050406030204" pitchFamily="18" charset="0"/>
                                  </a:rPr>
                                  <m:t>𝑗</m:t>
                                </m:r>
                                <m:r>
                                  <a:rPr lang="en-US" b="0" i="1" smtClean="0">
                                    <a:latin typeface="Cambria Math" panose="02040503050406030204" pitchFamily="18" charset="0"/>
                                  </a:rPr>
                                  <m:t>12.30</m:t>
                                </m:r>
                              </m:e>
                              <m:e>
                                <m:r>
                                  <a:rPr lang="en-US" i="1">
                                    <a:latin typeface="Cambria Math" panose="02040503050406030204" pitchFamily="18" charset="0"/>
                                  </a:rPr>
                                  <m:t>−0.570+</m:t>
                                </m:r>
                                <m:r>
                                  <a:rPr lang="en-US" i="1">
                                    <a:latin typeface="Cambria Math" panose="02040503050406030204" pitchFamily="18" charset="0"/>
                                  </a:rPr>
                                  <m:t>𝑗</m:t>
                                </m:r>
                                <m:r>
                                  <a:rPr lang="en-US" i="1">
                                    <a:latin typeface="Cambria Math" panose="02040503050406030204" pitchFamily="18" charset="0"/>
                                  </a:rPr>
                                  <m:t>4.56</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−0.570+</m:t>
                                </m:r>
                                <m:r>
                                  <a:rPr lang="en-US" b="0" i="1" smtClean="0">
                                    <a:latin typeface="Cambria Math" panose="02040503050406030204" pitchFamily="18" charset="0"/>
                                  </a:rPr>
                                  <m:t>𝑗</m:t>
                                </m:r>
                                <m:r>
                                  <a:rPr lang="en-US" b="0" i="1" smtClean="0">
                                    <a:latin typeface="Cambria Math" panose="02040503050406030204" pitchFamily="18" charset="0"/>
                                  </a:rPr>
                                  <m:t>4.56</m:t>
                                </m:r>
                              </m:e>
                              <m:e>
                                <m:r>
                                  <a:rPr lang="en-US" i="1">
                                    <a:latin typeface="Cambria Math" panose="02040503050406030204" pitchFamily="18" charset="0"/>
                                  </a:rPr>
                                  <m:t>0.570</m:t>
                                </m:r>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4.56</m:t>
                                </m:r>
                              </m:e>
                            </m:mr>
                          </m:m>
                        </m:e>
                      </m:d>
                    </m:oMath>
                  </m:oMathPara>
                </a14:m>
                <a:endParaRPr lang="en-US" dirty="0"/>
              </a:p>
              <a:p>
                <a:pPr marL="0" indent="0">
                  <a:buNone/>
                </a:pPr>
                <a:r>
                  <a:rPr lang="en-US" dirty="0"/>
                  <a:t>2. Find the B matrix as the imaginary part of Y without the slack bus row/column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−13.04</m:t>
                                </m:r>
                              </m:e>
                              <m:e>
                                <m:r>
                                  <a:rPr lang="en-US" b="0" i="1" smtClean="0">
                                    <a:latin typeface="Cambria Math" panose="02040503050406030204" pitchFamily="18" charset="0"/>
                                  </a:rPr>
                                  <m:t>7.74</m:t>
                                </m:r>
                              </m:e>
                              <m:e>
                                <m:r>
                                  <a:rPr lang="en-US" b="0" i="1" smtClean="0">
                                    <a:latin typeface="Cambria Math" panose="02040503050406030204" pitchFamily="18" charset="0"/>
                                  </a:rPr>
                                  <m:t>0</m:t>
                                </m:r>
                              </m:e>
                            </m:mr>
                            <m:mr>
                              <m:e>
                                <m:r>
                                  <a:rPr lang="en-US" b="0" i="1" smtClean="0">
                                    <a:latin typeface="Cambria Math" panose="02040503050406030204" pitchFamily="18" charset="0"/>
                                  </a:rPr>
                                  <m:t>7.74</m:t>
                                </m:r>
                              </m:e>
                              <m:e>
                                <m:r>
                                  <a:rPr lang="en-US" b="0" i="1" smtClean="0">
                                    <a:latin typeface="Cambria Math" panose="02040503050406030204" pitchFamily="18" charset="0"/>
                                  </a:rPr>
                                  <m:t>−12.30</m:t>
                                </m:r>
                              </m:e>
                              <m:e>
                                <m:r>
                                  <a:rPr lang="en-US" b="0" i="1" smtClean="0">
                                    <a:latin typeface="Cambria Math" panose="02040503050406030204" pitchFamily="18" charset="0"/>
                                  </a:rPr>
                                  <m:t>4.56</m:t>
                                </m:r>
                              </m:e>
                            </m:mr>
                            <m:mr>
                              <m:e>
                                <m:r>
                                  <a:rPr lang="en-US" b="0" i="1" smtClean="0">
                                    <a:latin typeface="Cambria Math" panose="02040503050406030204" pitchFamily="18" charset="0"/>
                                  </a:rPr>
                                  <m:t>0</m:t>
                                </m:r>
                              </m:e>
                              <m:e>
                                <m:r>
                                  <a:rPr lang="en-US" b="0" i="1" smtClean="0">
                                    <a:latin typeface="Cambria Math" panose="02040503050406030204" pitchFamily="18" charset="0"/>
                                  </a:rPr>
                                  <m:t>4.56</m:t>
                                </m:r>
                              </m:e>
                              <m:e>
                                <m:r>
                                  <a:rPr lang="en-US" b="0" i="1" smtClean="0">
                                    <a:latin typeface="Cambria Math" panose="02040503050406030204" pitchFamily="18" charset="0"/>
                                  </a:rPr>
                                  <m:t>−4.56</m:t>
                                </m:r>
                              </m:e>
                            </m:mr>
                          </m:m>
                        </m:e>
                      </m:d>
                    </m:oMath>
                  </m:oMathPara>
                </a14:m>
                <a:endParaRPr lang="en-US" b="0" dirty="0"/>
              </a:p>
              <a:p>
                <a:pPr marL="0" indent="0">
                  <a:buNone/>
                </a:pPr>
                <a:r>
                  <a:rPr lang="en-US" dirty="0"/>
                  <a:t>3. Find the P-vector of power injections and solve </a:t>
                </a:r>
                <a14:m>
                  <m:oMath xmlns:m="http://schemas.openxmlformats.org/officeDocument/2006/math">
                    <m:r>
                      <a:rPr lang="en-US" i="1">
                        <a:latin typeface="Cambria Math" panose="02040503050406030204" pitchFamily="18" charset="0"/>
                      </a:rPr>
                      <m:t>𝛉</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𝐁</m:t>
                        </m:r>
                      </m:e>
                      <m:sup>
                        <m:r>
                          <a:rPr lang="en-US" i="1">
                            <a:latin typeface="Cambria Math" panose="02040503050406030204" pitchFamily="18" charset="0"/>
                          </a:rPr>
                          <m:t>−1</m:t>
                        </m:r>
                      </m:sup>
                    </m:sSup>
                    <m:r>
                      <a:rPr lang="en-US" i="1">
                        <a:latin typeface="Cambria Math" panose="02040503050406030204" pitchFamily="18" charset="0"/>
                      </a:rPr>
                      <m:t> </m:t>
                    </m:r>
                    <m:r>
                      <a:rPr lang="en-US" i="1">
                        <a:latin typeface="Cambria Math" panose="02040503050406030204" pitchFamily="18" charset="0"/>
                      </a:rPr>
                      <m:t>𝐏</m:t>
                    </m:r>
                  </m:oMath>
                </a14:m>
                <a:endParaRPr lang="en-US" dirty="0"/>
              </a:p>
              <a:p>
                <a:pPr marL="0" indent="0">
                  <a:buNone/>
                </a:pPr>
                <a:r>
                  <a:rPr lang="en-US" dirty="0"/>
                  <a:t>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−13.04</m:t>
                                  </m:r>
                                </m:e>
                                <m:e>
                                  <m:r>
                                    <a:rPr lang="en-US" i="1">
                                      <a:latin typeface="Cambria Math" panose="02040503050406030204" pitchFamily="18" charset="0"/>
                                    </a:rPr>
                                    <m:t>7.74</m:t>
                                  </m:r>
                                </m:e>
                                <m:e>
                                  <m:r>
                                    <a:rPr lang="en-US" i="1">
                                      <a:latin typeface="Cambria Math" panose="02040503050406030204" pitchFamily="18" charset="0"/>
                                    </a:rPr>
                                    <m:t>0</m:t>
                                  </m:r>
                                </m:e>
                              </m:mr>
                              <m:mr>
                                <m:e>
                                  <m:r>
                                    <a:rPr lang="en-US" i="1">
                                      <a:latin typeface="Cambria Math" panose="02040503050406030204" pitchFamily="18" charset="0"/>
                                    </a:rPr>
                                    <m:t>7.74</m:t>
                                  </m:r>
                                </m:e>
                                <m:e>
                                  <m:r>
                                    <a:rPr lang="en-US" i="1">
                                      <a:latin typeface="Cambria Math" panose="02040503050406030204" pitchFamily="18" charset="0"/>
                                    </a:rPr>
                                    <m:t>−12.30</m:t>
                                  </m:r>
                                </m:e>
                                <m:e>
                                  <m:r>
                                    <a:rPr lang="en-US" i="1">
                                      <a:latin typeface="Cambria Math" panose="02040503050406030204" pitchFamily="18" charset="0"/>
                                    </a:rPr>
                                    <m:t>4.56</m:t>
                                  </m:r>
                                </m:e>
                              </m:mr>
                              <m:mr>
                                <m:e>
                                  <m:r>
                                    <a:rPr lang="en-US" i="1">
                                      <a:latin typeface="Cambria Math" panose="02040503050406030204" pitchFamily="18" charset="0"/>
                                    </a:rPr>
                                    <m:t>0</m:t>
                                  </m:r>
                                </m:e>
                                <m:e>
                                  <m:r>
                                    <a:rPr lang="en-US" i="1">
                                      <a:latin typeface="Cambria Math" panose="02040503050406030204" pitchFamily="18" charset="0"/>
                                    </a:rPr>
                                    <m:t>4.56</m:t>
                                  </m:r>
                                </m:e>
                                <m:e>
                                  <m:r>
                                    <a:rPr lang="en-US" i="1">
                                      <a:latin typeface="Cambria Math" panose="02040503050406030204" pitchFamily="18" charset="0"/>
                                    </a:rPr>
                                    <m:t>−4.56</m:t>
                                  </m:r>
                                </m:e>
                              </m:mr>
                            </m:m>
                          </m:e>
                        </m:d>
                      </m:e>
                      <m:sup>
                        <m:r>
                          <a:rPr lang="en-US" b="0" i="1" smtClean="0">
                            <a:latin typeface="Cambria Math" panose="02040503050406030204" pitchFamily="18" charset="0"/>
                          </a:rPr>
                          <m:t>−1</m:t>
                        </m:r>
                      </m:sup>
                    </m:sSup>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mr>
                          <m:mr>
                            <m:e>
                              <m:r>
                                <a:rPr lang="en-US" b="0" i="1" smtClean="0">
                                  <a:latin typeface="Cambria Math" panose="02040503050406030204" pitchFamily="18" charset="0"/>
                                </a:rPr>
                                <m:t>0</m:t>
                              </m:r>
                            </m:e>
                          </m:mr>
                          <m:mr>
                            <m:e>
                              <m:r>
                                <a:rPr lang="en-US" b="0" i="1" smtClean="0">
                                  <a:latin typeface="Cambria Math" panose="02040503050406030204" pitchFamily="18" charset="0"/>
                                </a:rPr>
                                <m:t>0.2</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1"/>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0.0377</m:t>
                              </m:r>
                            </m:e>
                          </m:mr>
                          <m:mr>
                            <m:e>
                              <m:r>
                                <a:rPr lang="en-US" b="0" i="1" smtClean="0">
                                  <a:latin typeface="Cambria Math" panose="02040503050406030204" pitchFamily="18" charset="0"/>
                                </a:rPr>
                                <m:t>0.0636</m:t>
                              </m:r>
                            </m:e>
                          </m:mr>
                          <m:mr>
                            <m:e>
                              <m:r>
                                <a:rPr lang="en-US" b="0" i="1" smtClean="0">
                                  <a:latin typeface="Cambria Math" panose="02040503050406030204" pitchFamily="18" charset="0"/>
                                </a:rPr>
                                <m:t>0.1074</m:t>
                              </m:r>
                            </m:e>
                          </m:mr>
                        </m:m>
                      </m:e>
                    </m:d>
                  </m:oMath>
                </a14:m>
                <a:endParaRPr lang="en-US" dirty="0"/>
              </a:p>
            </p:txBody>
          </p:sp>
        </mc:Choice>
        <mc:Fallback xmlns="">
          <p:sp>
            <p:nvSpPr>
              <p:cNvPr id="3" name="Text Placeholder 2">
                <a:extLst>
                  <a:ext uri="{FF2B5EF4-FFF2-40B4-BE49-F238E27FC236}">
                    <a16:creationId xmlns:a16="http://schemas.microsoft.com/office/drawing/2014/main" id="{D8C595AB-00B3-455E-BA03-4D1D516F717B}"/>
                  </a:ext>
                </a:extLst>
              </p:cNvPr>
              <p:cNvSpPr>
                <a:spLocks noGrp="1" noRot="1" noChangeAspect="1" noMove="1" noResize="1" noEditPoints="1" noAdjustHandles="1" noChangeArrowheads="1" noChangeShapeType="1" noTextEdit="1"/>
              </p:cNvSpPr>
              <p:nvPr>
                <p:ph type="body" sz="quarter" idx="10"/>
              </p:nvPr>
            </p:nvSpPr>
            <p:spPr>
              <a:xfrm>
                <a:off x="228600" y="1295400"/>
                <a:ext cx="11277600" cy="5181600"/>
              </a:xfrm>
              <a:blipFill>
                <a:blip r:embed="rId2"/>
                <a:stretch>
                  <a:fillRect l="-865" t="-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457793A-BAF5-46E6-A6AC-D91C433D3C40}"/>
                  </a:ext>
                </a:extLst>
              </p:cNvPr>
              <p:cNvSpPr txBox="1"/>
              <p:nvPr/>
            </p:nvSpPr>
            <p:spPr>
              <a:xfrm>
                <a:off x="9639300" y="4724400"/>
                <a:ext cx="1828800" cy="1631216"/>
              </a:xfrm>
              <a:prstGeom prst="rect">
                <a:avLst/>
              </a:prstGeom>
              <a:solidFill>
                <a:srgbClr val="D6D2C4"/>
              </a:solidFill>
            </p:spPr>
            <p:txBody>
              <a:bodyPr wrap="square" rtlCol="0">
                <a:spAutoFit/>
              </a:bodyPr>
              <a:lstStyle/>
              <a:p>
                <a:r>
                  <a:rPr lang="en-US" sz="2000" dirty="0">
                    <a:latin typeface="+mj-lt"/>
                  </a:rPr>
                  <a:t>Solution:</a:t>
                </a:r>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=1∠0°</m:t>
                      </m:r>
                    </m:oMath>
                  </m:oMathPara>
                </a14:m>
                <a:endParaRPr lang="en-US" sz="2000" b="0" dirty="0">
                  <a:latin typeface="+mj-lt"/>
                </a:endParaRPr>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=1∠2.16°</m:t>
                      </m:r>
                    </m:oMath>
                  </m:oMathPara>
                </a14:m>
                <a:endParaRPr lang="en-US" sz="2000" dirty="0">
                  <a:latin typeface="+mj-lt"/>
                </a:endParaRPr>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=1∠3.64°</m:t>
                      </m:r>
                    </m:oMath>
                  </m:oMathPara>
                </a14:m>
                <a:endParaRPr lang="en-US" sz="2000" b="0" dirty="0">
                  <a:latin typeface="+mj-lt"/>
                </a:endParaRPr>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4</m:t>
                          </m:r>
                        </m:sub>
                      </m:sSub>
                      <m:r>
                        <a:rPr lang="en-US" sz="2000" b="0" i="1" smtClean="0">
                          <a:latin typeface="Cambria Math" panose="02040503050406030204" pitchFamily="18" charset="0"/>
                        </a:rPr>
                        <m:t>=1∠6.16°</m:t>
                      </m:r>
                    </m:oMath>
                  </m:oMathPara>
                </a14:m>
                <a:endParaRPr lang="en-US" sz="2000" dirty="0">
                  <a:latin typeface="+mj-lt"/>
                </a:endParaRPr>
              </a:p>
            </p:txBody>
          </p:sp>
        </mc:Choice>
        <mc:Fallback xmlns="">
          <p:sp>
            <p:nvSpPr>
              <p:cNvPr id="4" name="TextBox 3">
                <a:extLst>
                  <a:ext uri="{FF2B5EF4-FFF2-40B4-BE49-F238E27FC236}">
                    <a16:creationId xmlns:a16="http://schemas.microsoft.com/office/drawing/2014/main" id="{6457793A-BAF5-46E6-A6AC-D91C433D3C40}"/>
                  </a:ext>
                </a:extLst>
              </p:cNvPr>
              <p:cNvSpPr txBox="1">
                <a:spLocks noRot="1" noChangeAspect="1" noMove="1" noResize="1" noEditPoints="1" noAdjustHandles="1" noChangeArrowheads="1" noChangeShapeType="1" noTextEdit="1"/>
              </p:cNvSpPr>
              <p:nvPr/>
            </p:nvSpPr>
            <p:spPr>
              <a:xfrm>
                <a:off x="9639300" y="4724400"/>
                <a:ext cx="1828800" cy="1631216"/>
              </a:xfrm>
              <a:prstGeom prst="rect">
                <a:avLst/>
              </a:prstGeom>
              <a:blipFill>
                <a:blip r:embed="rId3"/>
                <a:stretch>
                  <a:fillRect l="-3333" t="-1493"/>
                </a:stretch>
              </a:blipFill>
            </p:spPr>
            <p:txBody>
              <a:bodyPr/>
              <a:lstStyle/>
              <a:p>
                <a:r>
                  <a:rPr lang="en-US">
                    <a:noFill/>
                  </a:rPr>
                  <a:t> </a:t>
                </a:r>
              </a:p>
            </p:txBody>
          </p:sp>
        </mc:Fallback>
      </mc:AlternateContent>
    </p:spTree>
    <p:extLst>
      <p:ext uri="{BB962C8B-B14F-4D97-AF65-F5344CB8AC3E}">
        <p14:creationId xmlns:p14="http://schemas.microsoft.com/office/powerpoint/2010/main" val="832825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2A72-352F-40AD-BB4D-71AF0CFAF99D}"/>
              </a:ext>
            </a:extLst>
          </p:cNvPr>
          <p:cNvSpPr>
            <a:spLocks noGrp="1"/>
          </p:cNvSpPr>
          <p:nvPr>
            <p:ph type="title"/>
          </p:nvPr>
        </p:nvSpPr>
        <p:spPr/>
        <p:txBody>
          <a:bodyPr/>
          <a:lstStyle/>
          <a:p>
            <a:r>
              <a:rPr lang="en-US" dirty="0"/>
              <a:t>Another Power Flow Example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24F60F2-584F-C7ED-B747-16F57C5EB2E4}"/>
                  </a:ext>
                </a:extLst>
              </p:cNvPr>
              <p:cNvSpPr>
                <a:spLocks noGrp="1"/>
              </p:cNvSpPr>
              <p:nvPr>
                <p:ph type="body" sz="quarter" idx="10"/>
              </p:nvPr>
            </p:nvSpPr>
            <p:spPr>
              <a:xfrm>
                <a:off x="228600" y="1295400"/>
                <a:ext cx="6353172" cy="5181600"/>
              </a:xfrm>
            </p:spPr>
            <p:txBody>
              <a:bodyPr/>
              <a:lstStyle/>
              <a:p>
                <a:r>
                  <a:rPr lang="en-US" dirty="0"/>
                  <a:t>For this four-bus power flow problem</a:t>
                </a:r>
              </a:p>
              <a:p>
                <a:pPr lvl="1"/>
                <a:r>
                  <a:rPr lang="en-US" dirty="0"/>
                  <a:t>Make the Y-bus matrix</a:t>
                </a:r>
              </a:p>
              <a:p>
                <a:pPr lvl="1"/>
                <a:r>
                  <a:rPr lang="en-US" dirty="0"/>
                  <a:t>Identify the bus type and known/unknown variables for each bus</a:t>
                </a:r>
              </a:p>
              <a:p>
                <a:pPr lvl="1"/>
                <a:r>
                  <a:rPr lang="en-US" dirty="0"/>
                  <a:t>Write the P and Q equations for bus 4</a:t>
                </a:r>
              </a:p>
              <a:p>
                <a:pPr lvl="1"/>
                <a:r>
                  <a:rPr lang="en-US" dirty="0"/>
                  <a:t>Write the last row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4</m:t>
                        </m:r>
                      </m:sub>
                    </m:sSub>
                  </m:oMath>
                </a14:m>
                <a:r>
                  <a:rPr lang="en-US" dirty="0"/>
                  <a:t>) of the Jacobian matrix</a:t>
                </a:r>
              </a:p>
              <a:p>
                <a:r>
                  <a:rPr lang="en-US" dirty="0"/>
                  <a:t>Solve the dc power flow for this problem</a:t>
                </a:r>
              </a:p>
              <a:p>
                <a:pPr lvl="1"/>
                <a:r>
                  <a:rPr lang="en-US" dirty="0"/>
                  <a:t>What is the approximate power flow on the </a:t>
                </a:r>
                <a:br>
                  <a:rPr lang="en-US" dirty="0"/>
                </a:br>
                <a:r>
                  <a:rPr lang="en-US" dirty="0"/>
                  <a:t>line 1-2?</a:t>
                </a:r>
              </a:p>
            </p:txBody>
          </p:sp>
        </mc:Choice>
        <mc:Fallback xmlns="">
          <p:sp>
            <p:nvSpPr>
              <p:cNvPr id="3" name="Text Placeholder 2">
                <a:extLst>
                  <a:ext uri="{FF2B5EF4-FFF2-40B4-BE49-F238E27FC236}">
                    <a16:creationId xmlns:a16="http://schemas.microsoft.com/office/drawing/2014/main" id="{424F60F2-584F-C7ED-B747-16F57C5EB2E4}"/>
                  </a:ext>
                </a:extLst>
              </p:cNvPr>
              <p:cNvSpPr>
                <a:spLocks noGrp="1" noRot="1" noChangeAspect="1" noMove="1" noResize="1" noEditPoints="1" noAdjustHandles="1" noChangeArrowheads="1" noChangeShapeType="1" noTextEdit="1"/>
              </p:cNvSpPr>
              <p:nvPr>
                <p:ph type="body" sz="quarter" idx="10"/>
              </p:nvPr>
            </p:nvSpPr>
            <p:spPr>
              <a:xfrm>
                <a:off x="228600" y="1295400"/>
                <a:ext cx="6353172" cy="5181600"/>
              </a:xfrm>
              <a:blipFill>
                <a:blip r:embed="rId2"/>
                <a:stretch>
                  <a:fillRect l="-1344" t="-824"/>
                </a:stretch>
              </a:blipFill>
            </p:spPr>
            <p:txBody>
              <a:bodyPr/>
              <a:lstStyle/>
              <a:p>
                <a:r>
                  <a:rPr lang="en-US">
                    <a:noFill/>
                  </a:rPr>
                  <a:t> </a:t>
                </a:r>
              </a:p>
            </p:txBody>
          </p:sp>
        </mc:Fallback>
      </mc:AlternateContent>
      <p:grpSp>
        <p:nvGrpSpPr>
          <p:cNvPr id="43" name="Group 42" descr="Another four bus system diagram for a DC power flow example. This one has two generators and one load.">
            <a:extLst>
              <a:ext uri="{FF2B5EF4-FFF2-40B4-BE49-F238E27FC236}">
                <a16:creationId xmlns:a16="http://schemas.microsoft.com/office/drawing/2014/main" id="{E463A1F6-359D-476C-B138-405B0B8F6C01}"/>
              </a:ext>
            </a:extLst>
          </p:cNvPr>
          <p:cNvGrpSpPr/>
          <p:nvPr/>
        </p:nvGrpSpPr>
        <p:grpSpPr>
          <a:xfrm>
            <a:off x="7696200" y="1347372"/>
            <a:ext cx="3708597" cy="2538828"/>
            <a:chOff x="7696200" y="2185572"/>
            <a:chExt cx="3708597" cy="2538828"/>
          </a:xfrm>
        </p:grpSpPr>
        <p:grpSp>
          <p:nvGrpSpPr>
            <p:cNvPr id="37" name="Group 36">
              <a:extLst>
                <a:ext uri="{FF2B5EF4-FFF2-40B4-BE49-F238E27FC236}">
                  <a16:creationId xmlns:a16="http://schemas.microsoft.com/office/drawing/2014/main" id="{B725B1AF-51ED-45A5-A154-667ABA364C7E}"/>
                </a:ext>
              </a:extLst>
            </p:cNvPr>
            <p:cNvGrpSpPr/>
            <p:nvPr/>
          </p:nvGrpSpPr>
          <p:grpSpPr>
            <a:xfrm>
              <a:off x="7696200" y="2514600"/>
              <a:ext cx="3686176" cy="2209800"/>
              <a:chOff x="6981824" y="2667000"/>
              <a:chExt cx="3686176" cy="2209800"/>
            </a:xfrm>
          </p:grpSpPr>
          <p:cxnSp>
            <p:nvCxnSpPr>
              <p:cNvPr id="5" name="Straight Connector 4">
                <a:extLst>
                  <a:ext uri="{FF2B5EF4-FFF2-40B4-BE49-F238E27FC236}">
                    <a16:creationId xmlns:a16="http://schemas.microsoft.com/office/drawing/2014/main" id="{19EF10AE-E506-4A64-8B59-AD53753344B6}"/>
                  </a:ext>
                </a:extLst>
              </p:cNvPr>
              <p:cNvCxnSpPr>
                <a:cxnSpLocks/>
              </p:cNvCxnSpPr>
              <p:nvPr/>
            </p:nvCxnSpPr>
            <p:spPr bwMode="auto">
              <a:xfrm>
                <a:off x="7848600" y="2667000"/>
                <a:ext cx="0" cy="609600"/>
              </a:xfrm>
              <a:prstGeom prst="line">
                <a:avLst/>
              </a:prstGeom>
              <a:noFill/>
              <a:ln w="57150"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3DAC0DF7-55B9-42F1-B48E-3A4A32E73298}"/>
                  </a:ext>
                </a:extLst>
              </p:cNvPr>
              <p:cNvCxnSpPr>
                <a:cxnSpLocks/>
              </p:cNvCxnSpPr>
              <p:nvPr/>
            </p:nvCxnSpPr>
            <p:spPr bwMode="auto">
              <a:xfrm>
                <a:off x="7848600" y="4267200"/>
                <a:ext cx="0" cy="609600"/>
              </a:xfrm>
              <a:prstGeom prst="line">
                <a:avLst/>
              </a:prstGeom>
              <a:noFill/>
              <a:ln w="57150"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D3111104-AAAD-499F-B988-94275795ABB8}"/>
                  </a:ext>
                </a:extLst>
              </p:cNvPr>
              <p:cNvCxnSpPr>
                <a:cxnSpLocks/>
              </p:cNvCxnSpPr>
              <p:nvPr/>
            </p:nvCxnSpPr>
            <p:spPr bwMode="auto">
              <a:xfrm>
                <a:off x="9525000" y="3505200"/>
                <a:ext cx="0" cy="609600"/>
              </a:xfrm>
              <a:prstGeom prst="line">
                <a:avLst/>
              </a:prstGeom>
              <a:noFill/>
              <a:ln w="57150"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2643409A-F057-44FE-B728-3DD407C49848}"/>
                  </a:ext>
                </a:extLst>
              </p:cNvPr>
              <p:cNvCxnSpPr>
                <a:cxnSpLocks/>
              </p:cNvCxnSpPr>
              <p:nvPr/>
            </p:nvCxnSpPr>
            <p:spPr bwMode="auto">
              <a:xfrm>
                <a:off x="10287000" y="3505200"/>
                <a:ext cx="0" cy="609600"/>
              </a:xfrm>
              <a:prstGeom prst="line">
                <a:avLst/>
              </a:prstGeom>
              <a:noFill/>
              <a:ln w="57150"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A41D74F3-CE05-4A99-9991-F76807F60B90}"/>
                  </a:ext>
                </a:extLst>
              </p:cNvPr>
              <p:cNvCxnSpPr>
                <a:cxnSpLocks/>
              </p:cNvCxnSpPr>
              <p:nvPr/>
            </p:nvCxnSpPr>
            <p:spPr bwMode="auto">
              <a:xfrm>
                <a:off x="7848600" y="2895600"/>
                <a:ext cx="381000" cy="0"/>
              </a:xfrm>
              <a:prstGeom prst="line">
                <a:avLst/>
              </a:prstGeom>
              <a:noFill/>
              <a:ln w="12700"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CD723BE4-C215-408C-A264-509031AFB57B}"/>
                  </a:ext>
                </a:extLst>
              </p:cNvPr>
              <p:cNvCxnSpPr>
                <a:cxnSpLocks/>
              </p:cNvCxnSpPr>
              <p:nvPr/>
            </p:nvCxnSpPr>
            <p:spPr bwMode="auto">
              <a:xfrm>
                <a:off x="8229600" y="2895600"/>
                <a:ext cx="914400" cy="762000"/>
              </a:xfrm>
              <a:prstGeom prst="line">
                <a:avLst/>
              </a:prstGeom>
              <a:noFill/>
              <a:ln w="12700"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DEF9BD52-D325-4178-95BC-C3CB51E7EAF7}"/>
                  </a:ext>
                </a:extLst>
              </p:cNvPr>
              <p:cNvCxnSpPr>
                <a:cxnSpLocks/>
              </p:cNvCxnSpPr>
              <p:nvPr/>
            </p:nvCxnSpPr>
            <p:spPr bwMode="auto">
              <a:xfrm>
                <a:off x="7848600" y="3200400"/>
                <a:ext cx="381000" cy="0"/>
              </a:xfrm>
              <a:prstGeom prst="line">
                <a:avLst/>
              </a:prstGeom>
              <a:noFill/>
              <a:ln w="12700"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493C6288-6293-4A3B-831F-417A1506159A}"/>
                  </a:ext>
                </a:extLst>
              </p:cNvPr>
              <p:cNvCxnSpPr>
                <a:cxnSpLocks/>
              </p:cNvCxnSpPr>
              <p:nvPr/>
            </p:nvCxnSpPr>
            <p:spPr bwMode="auto">
              <a:xfrm>
                <a:off x="7848600" y="4419600"/>
                <a:ext cx="381000" cy="0"/>
              </a:xfrm>
              <a:prstGeom prst="line">
                <a:avLst/>
              </a:prstGeom>
              <a:noFill/>
              <a:ln w="12700"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DB8AFD24-30A0-4FB9-8306-1B90D4EB90D2}"/>
                  </a:ext>
                </a:extLst>
              </p:cNvPr>
              <p:cNvCxnSpPr>
                <a:cxnSpLocks/>
              </p:cNvCxnSpPr>
              <p:nvPr/>
            </p:nvCxnSpPr>
            <p:spPr bwMode="auto">
              <a:xfrm>
                <a:off x="7848600" y="4724400"/>
                <a:ext cx="381000" cy="0"/>
              </a:xfrm>
              <a:prstGeom prst="line">
                <a:avLst/>
              </a:prstGeom>
              <a:noFill/>
              <a:ln w="12700"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D9539078-8AA7-4BC5-817B-5E2D2EAF4AE1}"/>
                  </a:ext>
                </a:extLst>
              </p:cNvPr>
              <p:cNvCxnSpPr>
                <a:cxnSpLocks/>
              </p:cNvCxnSpPr>
              <p:nvPr/>
            </p:nvCxnSpPr>
            <p:spPr bwMode="auto">
              <a:xfrm>
                <a:off x="9144000" y="3657600"/>
                <a:ext cx="381000" cy="0"/>
              </a:xfrm>
              <a:prstGeom prst="line">
                <a:avLst/>
              </a:prstGeom>
              <a:noFill/>
              <a:ln w="12700"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EF6DE02D-8E87-4FF6-8980-78C125F3C5A9}"/>
                  </a:ext>
                </a:extLst>
              </p:cNvPr>
              <p:cNvCxnSpPr>
                <a:cxnSpLocks/>
              </p:cNvCxnSpPr>
              <p:nvPr/>
            </p:nvCxnSpPr>
            <p:spPr bwMode="auto">
              <a:xfrm>
                <a:off x="9144000" y="3962400"/>
                <a:ext cx="381000" cy="0"/>
              </a:xfrm>
              <a:prstGeom prst="line">
                <a:avLst/>
              </a:prstGeom>
              <a:noFill/>
              <a:ln w="12700"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48D892FA-18FA-4881-B2AE-FAB8D83C60E5}"/>
                  </a:ext>
                </a:extLst>
              </p:cNvPr>
              <p:cNvCxnSpPr>
                <a:cxnSpLocks/>
              </p:cNvCxnSpPr>
              <p:nvPr/>
            </p:nvCxnSpPr>
            <p:spPr bwMode="auto">
              <a:xfrm flipV="1">
                <a:off x="8229600" y="3971925"/>
                <a:ext cx="914400" cy="752475"/>
              </a:xfrm>
              <a:prstGeom prst="line">
                <a:avLst/>
              </a:prstGeom>
              <a:noFill/>
              <a:ln w="12700"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C9314EDB-7D6B-4FFE-9DB0-7F20B505B820}"/>
                  </a:ext>
                </a:extLst>
              </p:cNvPr>
              <p:cNvCxnSpPr>
                <a:cxnSpLocks/>
              </p:cNvCxnSpPr>
              <p:nvPr/>
            </p:nvCxnSpPr>
            <p:spPr bwMode="auto">
              <a:xfrm flipV="1">
                <a:off x="8229599" y="3200401"/>
                <a:ext cx="1" cy="1219199"/>
              </a:xfrm>
              <a:prstGeom prst="line">
                <a:avLst/>
              </a:prstGeom>
              <a:noFill/>
              <a:ln w="12700"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FACC53FF-33F8-402F-A695-D0731D8C7E71}"/>
                  </a:ext>
                </a:extLst>
              </p:cNvPr>
              <p:cNvCxnSpPr>
                <a:cxnSpLocks/>
              </p:cNvCxnSpPr>
              <p:nvPr/>
            </p:nvCxnSpPr>
            <p:spPr bwMode="auto">
              <a:xfrm>
                <a:off x="9524999" y="3810000"/>
                <a:ext cx="742950" cy="1"/>
              </a:xfrm>
              <a:prstGeom prst="line">
                <a:avLst/>
              </a:prstGeom>
              <a:noFill/>
              <a:ln w="12700" cap="flat" cmpd="sng" algn="ctr">
                <a:solidFill>
                  <a:schemeClr val="tx1"/>
                </a:solidFill>
                <a:prstDash val="solid"/>
                <a:round/>
                <a:headEnd type="none" w="med" len="med"/>
                <a:tailEnd type="none" w="med" len="med"/>
              </a:ln>
              <a:effectLst/>
            </p:spPr>
          </p:cxnSp>
          <p:sp>
            <p:nvSpPr>
              <p:cNvPr id="27" name="Oval 26">
                <a:extLst>
                  <a:ext uri="{FF2B5EF4-FFF2-40B4-BE49-F238E27FC236}">
                    <a16:creationId xmlns:a16="http://schemas.microsoft.com/office/drawing/2014/main" id="{2E90F82C-2806-45CB-AFE9-36AF2F5CD566}"/>
                  </a:ext>
                </a:extLst>
              </p:cNvPr>
              <p:cNvSpPr/>
              <p:nvPr/>
            </p:nvSpPr>
            <p:spPr bwMode="auto">
              <a:xfrm>
                <a:off x="7010400" y="2752725"/>
                <a:ext cx="457199"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28" name="Oval 27">
                <a:extLst>
                  <a:ext uri="{FF2B5EF4-FFF2-40B4-BE49-F238E27FC236}">
                    <a16:creationId xmlns:a16="http://schemas.microsoft.com/office/drawing/2014/main" id="{4B21D0AE-CC3F-487A-ACD5-34A65CDEC721}"/>
                  </a:ext>
                </a:extLst>
              </p:cNvPr>
              <p:cNvSpPr/>
              <p:nvPr/>
            </p:nvSpPr>
            <p:spPr bwMode="auto">
              <a:xfrm>
                <a:off x="6981824" y="4348162"/>
                <a:ext cx="457199"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cxnSp>
            <p:nvCxnSpPr>
              <p:cNvPr id="29" name="Straight Connector 28">
                <a:extLst>
                  <a:ext uri="{FF2B5EF4-FFF2-40B4-BE49-F238E27FC236}">
                    <a16:creationId xmlns:a16="http://schemas.microsoft.com/office/drawing/2014/main" id="{7D822BC1-7F6F-4387-9E94-6786D90E38AF}"/>
                  </a:ext>
                </a:extLst>
              </p:cNvPr>
              <p:cNvCxnSpPr>
                <a:cxnSpLocks/>
              </p:cNvCxnSpPr>
              <p:nvPr/>
            </p:nvCxnSpPr>
            <p:spPr bwMode="auto">
              <a:xfrm>
                <a:off x="7467600" y="2981325"/>
                <a:ext cx="381000" cy="0"/>
              </a:xfrm>
              <a:prstGeom prst="line">
                <a:avLst/>
              </a:prstGeom>
              <a:noFill/>
              <a:ln w="12700"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9627D65A-27B6-445D-B00D-39ABA9681E30}"/>
                  </a:ext>
                </a:extLst>
              </p:cNvPr>
              <p:cNvCxnSpPr>
                <a:cxnSpLocks/>
              </p:cNvCxnSpPr>
              <p:nvPr/>
            </p:nvCxnSpPr>
            <p:spPr bwMode="auto">
              <a:xfrm>
                <a:off x="7439024" y="4572000"/>
                <a:ext cx="381000" cy="0"/>
              </a:xfrm>
              <a:prstGeom prst="line">
                <a:avLst/>
              </a:prstGeom>
              <a:noFill/>
              <a:ln w="12700"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A1937B01-4681-420A-9EF8-FAFFA5ECA678}"/>
                  </a:ext>
                </a:extLst>
              </p:cNvPr>
              <p:cNvCxnSpPr>
                <a:cxnSpLocks/>
              </p:cNvCxnSpPr>
              <p:nvPr/>
            </p:nvCxnSpPr>
            <p:spPr bwMode="auto">
              <a:xfrm>
                <a:off x="10287000" y="3962400"/>
                <a:ext cx="381000" cy="0"/>
              </a:xfrm>
              <a:prstGeom prst="line">
                <a:avLst/>
              </a:prstGeom>
              <a:noFill/>
              <a:ln w="12700"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B6E55A24-1F79-45ED-89F1-DAD97449686D}"/>
                  </a:ext>
                </a:extLst>
              </p:cNvPr>
              <p:cNvCxnSpPr>
                <a:cxnSpLocks/>
              </p:cNvCxnSpPr>
              <p:nvPr/>
            </p:nvCxnSpPr>
            <p:spPr bwMode="auto">
              <a:xfrm>
                <a:off x="10477500" y="3810000"/>
                <a:ext cx="188119" cy="152400"/>
              </a:xfrm>
              <a:prstGeom prst="line">
                <a:avLst/>
              </a:prstGeom>
              <a:noFill/>
              <a:ln w="12700"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CA4F36B9-0688-4511-B033-035B93E3D8A0}"/>
                  </a:ext>
                </a:extLst>
              </p:cNvPr>
              <p:cNvCxnSpPr>
                <a:cxnSpLocks/>
              </p:cNvCxnSpPr>
              <p:nvPr/>
            </p:nvCxnSpPr>
            <p:spPr bwMode="auto">
              <a:xfrm flipV="1">
                <a:off x="10477500" y="3960019"/>
                <a:ext cx="188119" cy="152400"/>
              </a:xfrm>
              <a:prstGeom prst="line">
                <a:avLst/>
              </a:prstGeom>
              <a:noFill/>
              <a:ln w="12700" cap="flat" cmpd="sng" algn="ctr">
                <a:solidFill>
                  <a:schemeClr val="tx1"/>
                </a:solidFill>
                <a:prstDash val="solid"/>
                <a:round/>
                <a:headEnd type="none" w="med" len="med"/>
                <a:tailEnd type="none" w="med" len="med"/>
              </a:ln>
              <a:effectLst/>
            </p:spPr>
          </p:cxnSp>
        </p:grpSp>
        <p:sp>
          <p:nvSpPr>
            <p:cNvPr id="38" name="TextBox 37">
              <a:extLst>
                <a:ext uri="{FF2B5EF4-FFF2-40B4-BE49-F238E27FC236}">
                  <a16:creationId xmlns:a16="http://schemas.microsoft.com/office/drawing/2014/main" id="{ED97F689-4BED-4761-BEC6-49FF965CDCF7}"/>
                </a:ext>
              </a:extLst>
            </p:cNvPr>
            <p:cNvSpPr txBox="1"/>
            <p:nvPr/>
          </p:nvSpPr>
          <p:spPr>
            <a:xfrm>
              <a:off x="8208552" y="2185572"/>
              <a:ext cx="708848" cy="338554"/>
            </a:xfrm>
            <a:prstGeom prst="rect">
              <a:avLst/>
            </a:prstGeom>
            <a:noFill/>
          </p:spPr>
          <p:txBody>
            <a:bodyPr wrap="none" rtlCol="0">
              <a:spAutoFit/>
            </a:bodyPr>
            <a:lstStyle/>
            <a:p>
              <a:pPr algn="l"/>
              <a:r>
                <a:rPr lang="en-US" sz="1600" dirty="0">
                  <a:latin typeface="+mj-lt"/>
                </a:rPr>
                <a:t>Bus 1</a:t>
              </a:r>
            </a:p>
          </p:txBody>
        </p:sp>
        <p:sp>
          <p:nvSpPr>
            <p:cNvPr id="39" name="TextBox 38">
              <a:extLst>
                <a:ext uri="{FF2B5EF4-FFF2-40B4-BE49-F238E27FC236}">
                  <a16:creationId xmlns:a16="http://schemas.microsoft.com/office/drawing/2014/main" id="{9B430485-8F98-43BE-B77A-61C412707752}"/>
                </a:ext>
              </a:extLst>
            </p:cNvPr>
            <p:cNvSpPr txBox="1"/>
            <p:nvPr/>
          </p:nvSpPr>
          <p:spPr>
            <a:xfrm>
              <a:off x="8162322" y="3799057"/>
              <a:ext cx="708848" cy="338554"/>
            </a:xfrm>
            <a:prstGeom prst="rect">
              <a:avLst/>
            </a:prstGeom>
            <a:noFill/>
          </p:spPr>
          <p:txBody>
            <a:bodyPr wrap="none" rtlCol="0">
              <a:spAutoFit/>
            </a:bodyPr>
            <a:lstStyle/>
            <a:p>
              <a:pPr algn="l"/>
              <a:r>
                <a:rPr lang="en-US" sz="1600" dirty="0">
                  <a:latin typeface="+mj-lt"/>
                </a:rPr>
                <a:t>Bus 2</a:t>
              </a:r>
            </a:p>
          </p:txBody>
        </p:sp>
        <p:sp>
          <p:nvSpPr>
            <p:cNvPr id="40" name="TextBox 39">
              <a:extLst>
                <a:ext uri="{FF2B5EF4-FFF2-40B4-BE49-F238E27FC236}">
                  <a16:creationId xmlns:a16="http://schemas.microsoft.com/office/drawing/2014/main" id="{9CD0D2D8-2F45-4143-9501-8EC01148CFF0}"/>
                </a:ext>
              </a:extLst>
            </p:cNvPr>
            <p:cNvSpPr txBox="1"/>
            <p:nvPr/>
          </p:nvSpPr>
          <p:spPr>
            <a:xfrm>
              <a:off x="9866060" y="3057525"/>
              <a:ext cx="708848" cy="338554"/>
            </a:xfrm>
            <a:prstGeom prst="rect">
              <a:avLst/>
            </a:prstGeom>
            <a:noFill/>
          </p:spPr>
          <p:txBody>
            <a:bodyPr wrap="none" rtlCol="0">
              <a:spAutoFit/>
            </a:bodyPr>
            <a:lstStyle/>
            <a:p>
              <a:pPr algn="l"/>
              <a:r>
                <a:rPr lang="en-US" sz="1600" dirty="0">
                  <a:latin typeface="+mj-lt"/>
                </a:rPr>
                <a:t>Bus 3</a:t>
              </a:r>
            </a:p>
          </p:txBody>
        </p:sp>
        <p:sp>
          <p:nvSpPr>
            <p:cNvPr id="41" name="TextBox 40">
              <a:extLst>
                <a:ext uri="{FF2B5EF4-FFF2-40B4-BE49-F238E27FC236}">
                  <a16:creationId xmlns:a16="http://schemas.microsoft.com/office/drawing/2014/main" id="{E6184511-907C-47FC-B087-6EDFB919C1DB}"/>
                </a:ext>
              </a:extLst>
            </p:cNvPr>
            <p:cNvSpPr txBox="1"/>
            <p:nvPr/>
          </p:nvSpPr>
          <p:spPr>
            <a:xfrm>
              <a:off x="10695949" y="3057525"/>
              <a:ext cx="708848" cy="338554"/>
            </a:xfrm>
            <a:prstGeom prst="rect">
              <a:avLst/>
            </a:prstGeom>
            <a:noFill/>
          </p:spPr>
          <p:txBody>
            <a:bodyPr wrap="none" rtlCol="0">
              <a:spAutoFit/>
            </a:bodyPr>
            <a:lstStyle/>
            <a:p>
              <a:pPr algn="l"/>
              <a:r>
                <a:rPr lang="en-US" sz="1600" dirty="0">
                  <a:latin typeface="+mj-lt"/>
                </a:rPr>
                <a:t>Bus 4</a:t>
              </a:r>
            </a:p>
          </p:txBody>
        </p:sp>
      </p:grpSp>
      <p:sp>
        <p:nvSpPr>
          <p:cNvPr id="42" name="TextBox 41">
            <a:extLst>
              <a:ext uri="{FF2B5EF4-FFF2-40B4-BE49-F238E27FC236}">
                <a16:creationId xmlns:a16="http://schemas.microsoft.com/office/drawing/2014/main" id="{1BF2B75B-960E-4BF9-84E4-B4C2941E888E}"/>
              </a:ext>
            </a:extLst>
          </p:cNvPr>
          <p:cNvSpPr txBox="1"/>
          <p:nvPr/>
        </p:nvSpPr>
        <p:spPr>
          <a:xfrm>
            <a:off x="7174794" y="4037182"/>
            <a:ext cx="4788606" cy="2357568"/>
          </a:xfrm>
          <a:prstGeom prst="rect">
            <a:avLst/>
          </a:prstGeom>
          <a:noFill/>
        </p:spPr>
        <p:txBody>
          <a:bodyPr wrap="square" rtlCol="0">
            <a:spAutoFit/>
          </a:bodyPr>
          <a:lstStyle/>
          <a:p>
            <a:pPr algn="l"/>
            <a:r>
              <a:rPr lang="en-US" sz="1600" dirty="0">
                <a:latin typeface="+mj-lt"/>
              </a:rPr>
              <a:t>Bus 1: Generator with voltage setpoint of 1.00 </a:t>
            </a:r>
            <a:r>
              <a:rPr lang="en-US" sz="1600" dirty="0" err="1">
                <a:latin typeface="+mj-lt"/>
              </a:rPr>
              <a:t>pu</a:t>
            </a:r>
            <a:endParaRPr lang="en-US" sz="1600" dirty="0">
              <a:latin typeface="+mj-lt"/>
            </a:endParaRPr>
          </a:p>
          <a:p>
            <a:pPr algn="l"/>
            <a:r>
              <a:rPr lang="en-US" sz="1600" dirty="0">
                <a:latin typeface="+mj-lt"/>
              </a:rPr>
              <a:t>Bus 2: Generator with voltage setpoint of 1.02 </a:t>
            </a:r>
            <a:r>
              <a:rPr lang="en-US" sz="1600" dirty="0" err="1">
                <a:latin typeface="+mj-lt"/>
              </a:rPr>
              <a:t>pu</a:t>
            </a:r>
            <a:r>
              <a:rPr lang="en-US" sz="1600" dirty="0">
                <a:latin typeface="+mj-lt"/>
              </a:rPr>
              <a:t> and power setpoint of 75 MW</a:t>
            </a:r>
          </a:p>
          <a:p>
            <a:pPr algn="l"/>
            <a:r>
              <a:rPr lang="en-US" sz="1600" dirty="0">
                <a:latin typeface="+mj-lt"/>
              </a:rPr>
              <a:t>Bus 4: Load with 180 MW and 55 </a:t>
            </a:r>
            <a:r>
              <a:rPr lang="en-US" sz="1600" dirty="0" err="1">
                <a:latin typeface="+mj-lt"/>
              </a:rPr>
              <a:t>Mvar</a:t>
            </a:r>
            <a:endParaRPr lang="en-US" sz="1600" dirty="0">
              <a:latin typeface="+mj-lt"/>
            </a:endParaRPr>
          </a:p>
          <a:p>
            <a:pPr algn="l"/>
            <a:r>
              <a:rPr lang="en-US" sz="1600" dirty="0">
                <a:latin typeface="+mj-lt"/>
              </a:rPr>
              <a:t>Line 1-3: Z = j0.25</a:t>
            </a:r>
          </a:p>
          <a:p>
            <a:pPr algn="l"/>
            <a:r>
              <a:rPr lang="en-US" sz="1600" dirty="0">
                <a:latin typeface="+mj-lt"/>
              </a:rPr>
              <a:t>Line 1-2: Z = j0.05</a:t>
            </a:r>
          </a:p>
          <a:p>
            <a:pPr algn="l"/>
            <a:r>
              <a:rPr lang="en-US" sz="1600" dirty="0">
                <a:latin typeface="+mj-lt"/>
              </a:rPr>
              <a:t>Line 2-3: Z = j0.2</a:t>
            </a:r>
          </a:p>
          <a:p>
            <a:pPr algn="l"/>
            <a:r>
              <a:rPr lang="en-US" sz="1600" dirty="0">
                <a:latin typeface="+mj-lt"/>
              </a:rPr>
              <a:t>Line 3-4: Z = 0.04+j0.08</a:t>
            </a:r>
          </a:p>
        </p:txBody>
      </p:sp>
    </p:spTree>
    <p:extLst>
      <p:ext uri="{BB962C8B-B14F-4D97-AF65-F5344CB8AC3E}">
        <p14:creationId xmlns:p14="http://schemas.microsoft.com/office/powerpoint/2010/main" val="2010564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60D9-5460-445E-9AE6-763987A0FE59}"/>
              </a:ext>
            </a:extLst>
          </p:cNvPr>
          <p:cNvSpPr>
            <a:spLocks noGrp="1"/>
          </p:cNvSpPr>
          <p:nvPr>
            <p:ph type="title"/>
          </p:nvPr>
        </p:nvSpPr>
        <p:spPr/>
        <p:txBody>
          <a:bodyPr/>
          <a:lstStyle/>
          <a:p>
            <a:r>
              <a:rPr lang="en-US" dirty="0"/>
              <a:t>Another Power Flow Example, Cont.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D0F528E-EBEF-4135-9154-962AFAFC38BD}"/>
                  </a:ext>
                </a:extLst>
              </p:cNvPr>
              <p:cNvSpPr>
                <a:spLocks noGrp="1"/>
              </p:cNvSpPr>
              <p:nvPr>
                <p:ph type="body" sz="quarter" idx="10"/>
              </p:nvPr>
            </p:nvSpPr>
            <p:spPr>
              <a:xfrm>
                <a:off x="228600" y="1295400"/>
                <a:ext cx="10668000" cy="5181600"/>
              </a:xfrm>
            </p:spPr>
            <p:txBody>
              <a:bodyPr/>
              <a:lstStyle/>
              <a:p>
                <a:r>
                  <a:rPr lang="en-US" dirty="0"/>
                  <a:t>Y-bus matrix</a:t>
                </a:r>
              </a:p>
              <a:p>
                <a:pPr marL="0" indent="0">
                  <a:buNone/>
                </a:pPr>
                <a14:m>
                  <m:oMathPara xmlns:m="http://schemas.openxmlformats.org/officeDocument/2006/math">
                    <m:oMathParaPr>
                      <m:jc m:val="left"/>
                    </m:oMathParaPr>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4"/>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24</m:t>
                                </m:r>
                              </m:e>
                              <m:e>
                                <m:r>
                                  <a:rPr lang="en-US" b="0" i="1" smtClean="0">
                                    <a:latin typeface="Cambria Math" panose="02040503050406030204" pitchFamily="18" charset="0"/>
                                  </a:rPr>
                                  <m:t>𝑗</m:t>
                                </m:r>
                                <m:r>
                                  <a:rPr lang="en-US" b="0" i="1" smtClean="0">
                                    <a:latin typeface="Cambria Math" panose="02040503050406030204" pitchFamily="18" charset="0"/>
                                  </a:rPr>
                                  <m:t>20</m:t>
                                </m:r>
                              </m:e>
                              <m:e>
                                <m:r>
                                  <a:rPr lang="en-US" b="0" i="1" smtClean="0">
                                    <a:latin typeface="Cambria Math" panose="02040503050406030204" pitchFamily="18" charset="0"/>
                                  </a:rPr>
                                  <m:t>𝑗</m:t>
                                </m:r>
                                <m:r>
                                  <a:rPr lang="en-US" b="0" i="1" smtClean="0">
                                    <a:latin typeface="Cambria Math" panose="02040503050406030204" pitchFamily="18" charset="0"/>
                                  </a:rPr>
                                  <m:t>4</m:t>
                                </m:r>
                              </m:e>
                              <m:e>
                                <m:r>
                                  <a:rPr lang="en-US" b="0" i="1" smtClean="0">
                                    <a:latin typeface="Cambria Math" panose="02040503050406030204" pitchFamily="18" charset="0"/>
                                  </a:rPr>
                                  <m:t>0</m:t>
                                </m:r>
                              </m:e>
                            </m:mr>
                            <m:mr>
                              <m:e>
                                <m:r>
                                  <a:rPr lang="en-US" b="0" i="1" smtClean="0">
                                    <a:latin typeface="Cambria Math" panose="02040503050406030204" pitchFamily="18" charset="0"/>
                                  </a:rPr>
                                  <m:t>𝑗</m:t>
                                </m:r>
                                <m:r>
                                  <a:rPr lang="en-US" b="0" i="1" smtClean="0">
                                    <a:latin typeface="Cambria Math" panose="02040503050406030204" pitchFamily="18" charset="0"/>
                                  </a:rPr>
                                  <m:t>20</m:t>
                                </m:r>
                              </m:e>
                              <m:e>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25</m:t>
                                </m:r>
                              </m:e>
                              <m:e>
                                <m:r>
                                  <a:rPr lang="en-US" b="0" i="1" smtClean="0">
                                    <a:latin typeface="Cambria Math" panose="02040503050406030204" pitchFamily="18" charset="0"/>
                                  </a:rPr>
                                  <m:t>𝑗</m:t>
                                </m:r>
                                <m:r>
                                  <a:rPr lang="en-US" b="0" i="1" smtClean="0">
                                    <a:latin typeface="Cambria Math" panose="02040503050406030204" pitchFamily="18" charset="0"/>
                                  </a:rPr>
                                  <m:t>5</m:t>
                                </m:r>
                              </m:e>
                              <m:e>
                                <m:r>
                                  <a:rPr lang="en-US" b="0" i="1" smtClean="0">
                                    <a:latin typeface="Cambria Math" panose="02040503050406030204" pitchFamily="18" charset="0"/>
                                  </a:rPr>
                                  <m:t>0</m:t>
                                </m:r>
                              </m:e>
                            </m:mr>
                            <m:mr>
                              <m:e>
                                <m:r>
                                  <a:rPr lang="en-US" b="0" i="1" smtClean="0">
                                    <a:latin typeface="Cambria Math" panose="02040503050406030204" pitchFamily="18" charset="0"/>
                                  </a:rPr>
                                  <m:t>𝑗</m:t>
                                </m:r>
                                <m:r>
                                  <a:rPr lang="en-US" b="0" i="1" smtClean="0">
                                    <a:latin typeface="Cambria Math" panose="02040503050406030204" pitchFamily="18" charset="0"/>
                                  </a:rPr>
                                  <m:t>4</m:t>
                                </m:r>
                              </m:e>
                              <m:e>
                                <m:r>
                                  <a:rPr lang="en-US" b="0" i="1" smtClean="0">
                                    <a:latin typeface="Cambria Math" panose="02040503050406030204" pitchFamily="18" charset="0"/>
                                  </a:rPr>
                                  <m:t>𝑗</m:t>
                                </m:r>
                                <m:r>
                                  <a:rPr lang="en-US" b="0" i="1" smtClean="0">
                                    <a:latin typeface="Cambria Math" panose="02040503050406030204" pitchFamily="18" charset="0"/>
                                  </a:rPr>
                                  <m:t>5</m:t>
                                </m:r>
                              </m:e>
                              <m:e>
                                <m:r>
                                  <a:rPr lang="en-US" b="0" i="1" smtClean="0">
                                    <a:latin typeface="Cambria Math" panose="02040503050406030204" pitchFamily="18" charset="0"/>
                                  </a:rPr>
                                  <m:t>5−</m:t>
                                </m:r>
                                <m:r>
                                  <a:rPr lang="en-US" b="0" i="1" smtClean="0">
                                    <a:latin typeface="Cambria Math" panose="02040503050406030204" pitchFamily="18" charset="0"/>
                                  </a:rPr>
                                  <m:t>𝑗</m:t>
                                </m:r>
                                <m:r>
                                  <a:rPr lang="en-US" b="0" i="1" smtClean="0">
                                    <a:latin typeface="Cambria Math" panose="02040503050406030204" pitchFamily="18" charset="0"/>
                                  </a:rPr>
                                  <m:t>19</m:t>
                                </m:r>
                              </m:e>
                              <m:e>
                                <m:r>
                                  <a:rPr lang="en-US" b="0" i="1" smtClean="0">
                                    <a:latin typeface="Cambria Math" panose="02040503050406030204" pitchFamily="18" charset="0"/>
                                  </a:rPr>
                                  <m:t>−5+</m:t>
                                </m:r>
                                <m:r>
                                  <a:rPr lang="en-US" b="0" i="1" smtClean="0">
                                    <a:latin typeface="Cambria Math" panose="02040503050406030204" pitchFamily="18" charset="0"/>
                                  </a:rPr>
                                  <m:t>𝑗</m:t>
                                </m:r>
                                <m:r>
                                  <a:rPr lang="en-US" b="0" i="1" smtClean="0">
                                    <a:latin typeface="Cambria Math" panose="02040503050406030204" pitchFamily="18" charset="0"/>
                                  </a:rPr>
                                  <m:t>10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−5+</m:t>
                                </m:r>
                                <m:r>
                                  <a:rPr lang="en-US" b="0" i="1" smtClean="0">
                                    <a:latin typeface="Cambria Math" panose="02040503050406030204" pitchFamily="18" charset="0"/>
                                  </a:rPr>
                                  <m:t>𝑗</m:t>
                                </m:r>
                                <m:r>
                                  <a:rPr lang="en-US" b="0" i="1" smtClean="0">
                                    <a:latin typeface="Cambria Math" panose="02040503050406030204" pitchFamily="18" charset="0"/>
                                  </a:rPr>
                                  <m:t>10</m:t>
                                </m:r>
                              </m:e>
                              <m:e>
                                <m:r>
                                  <a:rPr lang="en-US" b="0" i="1" smtClean="0">
                                    <a:latin typeface="Cambria Math" panose="02040503050406030204" pitchFamily="18" charset="0"/>
                                  </a:rPr>
                                  <m:t>5−</m:t>
                                </m:r>
                                <m:r>
                                  <a:rPr lang="en-US" b="0" i="1" smtClean="0">
                                    <a:latin typeface="Cambria Math" panose="02040503050406030204" pitchFamily="18" charset="0"/>
                                  </a:rPr>
                                  <m:t>𝑗</m:t>
                                </m:r>
                                <m:r>
                                  <a:rPr lang="en-US" b="0" i="1" smtClean="0">
                                    <a:latin typeface="Cambria Math" panose="02040503050406030204" pitchFamily="18" charset="0"/>
                                  </a:rPr>
                                  <m:t>10</m:t>
                                </m:r>
                              </m:e>
                            </m:mr>
                          </m:m>
                        </m:e>
                      </m:d>
                    </m:oMath>
                  </m:oMathPara>
                </a14:m>
                <a:endParaRPr lang="en-US" dirty="0"/>
              </a:p>
              <a:p>
                <a:r>
                  <a:rPr lang="en-US" dirty="0"/>
                  <a:t>Bus 1 is slack (unknown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oMath>
                </a14:m>
                <a:r>
                  <a:rPr lang="en-US" dirty="0"/>
                  <a:t>)</a:t>
                </a:r>
              </a:p>
              <a:p>
                <a:r>
                  <a:rPr lang="en-US" dirty="0"/>
                  <a:t>Bus 2 is PV (unknown </a:t>
                </a:r>
                <a14:m>
                  <m:oMath xmlns:m="http://schemas.openxmlformats.org/officeDocument/2006/math">
                    <m:r>
                      <a:rPr lang="en-US" b="0" i="1" smtClean="0">
                        <a:latin typeface="Cambria Math" panose="02040503050406030204" pitchFamily="18" charset="0"/>
                      </a:rPr>
                      <m:t>𝜃</m:t>
                    </m:r>
                  </m:oMath>
                </a14:m>
                <a:r>
                  <a:rPr lang="en-US" dirty="0"/>
                  <a:t>/</a:t>
                </a:r>
                <a14:m>
                  <m:oMath xmlns:m="http://schemas.openxmlformats.org/officeDocument/2006/math">
                    <m:r>
                      <a:rPr lang="en-US" b="0" i="1" dirty="0" smtClean="0">
                        <a:latin typeface="Cambria Math" panose="02040503050406030204" pitchFamily="18" charset="0"/>
                      </a:rPr>
                      <m:t>𝑄</m:t>
                    </m:r>
                  </m:oMath>
                </a14:m>
                <a:r>
                  <a:rPr lang="en-US" dirty="0"/>
                  <a:t>)</a:t>
                </a:r>
              </a:p>
              <a:p>
                <a:r>
                  <a:rPr lang="en-US" dirty="0"/>
                  <a:t>Buses 3&amp;4 are PQ (</a:t>
                </a:r>
                <a:r>
                  <a:rPr lang="en-US" dirty="0" err="1"/>
                  <a:t>unkn</a:t>
                </a:r>
                <a:r>
                  <a:rPr lang="en-US" dirty="0"/>
                  <a:t>.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4</m:t>
                        </m:r>
                      </m:sub>
                    </m:sSub>
                    <m:r>
                      <a:rPr lang="en-US" b="0" i="1" smtClean="0">
                        <a:latin typeface="Cambria Math" panose="02040503050406030204" pitchFamily="18" charset="0"/>
                      </a:rPr>
                      <m:t>=−1.8=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4</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3</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−5</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43</m:t>
                                </m:r>
                              </m:sub>
                            </m:sSub>
                          </m:e>
                        </m:func>
                        <m:r>
                          <a:rPr lang="en-US" b="0" i="1" smtClean="0">
                            <a:latin typeface="Cambria Math" panose="02040503050406030204" pitchFamily="18" charset="0"/>
                          </a:rPr>
                          <m:t>+10</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43</m:t>
                                </m:r>
                              </m:sub>
                            </m:sSub>
                          </m:e>
                        </m:func>
                      </m:e>
                    </m:d>
                    <m:r>
                      <a:rPr lang="en-US" b="0" i="1" smtClean="0">
                        <a:latin typeface="Cambria Math" panose="02040503050406030204" pitchFamily="18" charset="0"/>
                      </a:rPr>
                      <m:t>+5</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4</m:t>
                        </m:r>
                      </m:sub>
                      <m:sup>
                        <m:r>
                          <a:rPr lang="en-US" b="0" i="1" smtClean="0">
                            <a:latin typeface="Cambria Math" panose="02040503050406030204" pitchFamily="18" charset="0"/>
                          </a:rPr>
                          <m:t>2</m:t>
                        </m:r>
                      </m:sup>
                    </m:sSubSup>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4</m:t>
                        </m:r>
                      </m:sub>
                    </m:sSub>
                    <m:r>
                      <a:rPr lang="en-US" b="0" i="1" smtClean="0">
                        <a:latin typeface="Cambria Math" panose="02040503050406030204" pitchFamily="18" charset="0"/>
                      </a:rPr>
                      <m:t>=−0.55=</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4</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3</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−5</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43</m:t>
                                </m:r>
                              </m:sub>
                            </m:sSub>
                          </m:e>
                        </m:func>
                        <m:r>
                          <a:rPr lang="en-US" b="0" i="1" smtClean="0">
                            <a:latin typeface="Cambria Math" panose="02040503050406030204" pitchFamily="18" charset="0"/>
                          </a:rPr>
                          <m:t>−10</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43</m:t>
                                </m:r>
                              </m:sub>
                            </m:sSub>
                          </m:e>
                        </m:func>
                      </m:e>
                    </m:d>
                    <m:r>
                      <a:rPr lang="en-US" b="0" i="1" smtClean="0">
                        <a:latin typeface="Cambria Math" panose="02040503050406030204" pitchFamily="18" charset="0"/>
                      </a:rPr>
                      <m:t>−10</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4</m:t>
                        </m:r>
                      </m:sub>
                      <m:sup>
                        <m:r>
                          <a:rPr lang="en-US" b="0" i="1" smtClean="0">
                            <a:latin typeface="Cambria Math" panose="02040503050406030204" pitchFamily="18" charset="0"/>
                          </a:rPr>
                          <m:t>2</m:t>
                        </m:r>
                      </m:sup>
                    </m:sSubSup>
                  </m:oMath>
                </a14:m>
                <a:endParaRPr lang="en-US" dirty="0"/>
              </a:p>
              <a:p>
                <a:r>
                  <a:rPr lang="en-US" dirty="0"/>
                  <a:t>In last row of Jacobian: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4</m:t>
                            </m:r>
                          </m:sub>
                        </m:sSub>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3</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4</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3</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5</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43</m:t>
                                </m:r>
                              </m:sub>
                            </m:sSub>
                          </m:e>
                        </m:func>
                        <m:r>
                          <a:rPr lang="en-US" b="0" i="1" smtClean="0">
                            <a:latin typeface="Cambria Math" panose="02040503050406030204" pitchFamily="18" charset="0"/>
                          </a:rPr>
                          <m:t>−10</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43</m:t>
                                </m:r>
                              </m:sub>
                            </m:sSub>
                          </m:e>
                        </m:func>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4</m:t>
                            </m:r>
                          </m:sub>
                        </m:sSub>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4</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4</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3</m:t>
                            </m:r>
                          </m:sub>
                        </m:sSub>
                      </m:den>
                    </m:f>
                  </m:oMath>
                </a14:m>
                <a:endParaRPr lang="en-US" dirty="0"/>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4</m:t>
                            </m:r>
                          </m:sub>
                        </m:sSub>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3</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4</m:t>
                        </m:r>
                      </m:sub>
                    </m:sSub>
                    <m:d>
                      <m:dPr>
                        <m:ctrlPr>
                          <a:rPr lang="en-US" i="1">
                            <a:latin typeface="Cambria Math" panose="02040503050406030204" pitchFamily="18" charset="0"/>
                          </a:rPr>
                        </m:ctrlPr>
                      </m:dPr>
                      <m:e>
                        <m:r>
                          <a:rPr lang="en-US" i="1">
                            <a:latin typeface="Cambria Math" panose="02040503050406030204" pitchFamily="18" charset="0"/>
                          </a:rPr>
                          <m:t>−5</m:t>
                        </m:r>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43</m:t>
                                </m:r>
                              </m:sub>
                            </m:sSub>
                          </m:e>
                        </m:func>
                        <m:r>
                          <a:rPr lang="en-US" b="0" i="1" smtClean="0">
                            <a:latin typeface="Cambria Math" panose="02040503050406030204" pitchFamily="18" charset="0"/>
                          </a:rPr>
                          <m:t>−</m:t>
                        </m:r>
                        <m:r>
                          <a:rPr lang="en-US" i="1">
                            <a:latin typeface="Cambria Math" panose="02040503050406030204" pitchFamily="18" charset="0"/>
                          </a:rPr>
                          <m:t>10</m:t>
                        </m:r>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43</m:t>
                                </m:r>
                              </m:sub>
                            </m:sSub>
                          </m:e>
                        </m:func>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4</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4</m:t>
                            </m:r>
                          </m:sub>
                        </m:sSub>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r>
                          <a:rPr lang="en-US" i="1">
                            <a:latin typeface="Cambria Math" panose="02040503050406030204" pitchFamily="18" charset="0"/>
                          </a:rPr>
                          <m:t>−5</m:t>
                        </m:r>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43</m:t>
                                </m:r>
                              </m:sub>
                            </m:sSub>
                          </m:e>
                        </m:func>
                        <m:r>
                          <a:rPr lang="en-US" b="0" i="1" smtClean="0">
                            <a:latin typeface="Cambria Math" panose="02040503050406030204" pitchFamily="18" charset="0"/>
                          </a:rPr>
                          <m:t>−</m:t>
                        </m:r>
                        <m:r>
                          <a:rPr lang="en-US" i="1">
                            <a:latin typeface="Cambria Math" panose="02040503050406030204" pitchFamily="18" charset="0"/>
                          </a:rPr>
                          <m:t>10</m:t>
                        </m:r>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43</m:t>
                                </m:r>
                              </m:sub>
                            </m:sSub>
                          </m:e>
                        </m:func>
                      </m:e>
                    </m:d>
                    <m:r>
                      <a:rPr lang="en-US" b="0" i="1" smtClean="0">
                        <a:latin typeface="Cambria Math" panose="02040503050406030204" pitchFamily="18" charset="0"/>
                      </a:rPr>
                      <m:t>−20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4</m:t>
                        </m:r>
                      </m:sub>
                    </m:sSub>
                  </m:oMath>
                </a14:m>
                <a:endParaRPr lang="en-US" dirty="0"/>
              </a:p>
            </p:txBody>
          </p:sp>
        </mc:Choice>
        <mc:Fallback xmlns="">
          <p:sp>
            <p:nvSpPr>
              <p:cNvPr id="3" name="Text Placeholder 2">
                <a:extLst>
                  <a:ext uri="{FF2B5EF4-FFF2-40B4-BE49-F238E27FC236}">
                    <a16:creationId xmlns:a16="http://schemas.microsoft.com/office/drawing/2014/main" id="{1D0F528E-EBEF-4135-9154-962AFAFC38BD}"/>
                  </a:ext>
                </a:extLst>
              </p:cNvPr>
              <p:cNvSpPr>
                <a:spLocks noGrp="1" noRot="1" noChangeAspect="1" noMove="1" noResize="1" noEditPoints="1" noAdjustHandles="1" noChangeArrowheads="1" noChangeShapeType="1" noTextEdit="1"/>
              </p:cNvSpPr>
              <p:nvPr>
                <p:ph type="body" sz="quarter" idx="10"/>
              </p:nvPr>
            </p:nvSpPr>
            <p:spPr>
              <a:xfrm>
                <a:off x="228600" y="1295400"/>
                <a:ext cx="10668000" cy="5181600"/>
              </a:xfrm>
              <a:blipFill>
                <a:blip r:embed="rId2"/>
                <a:stretch>
                  <a:fillRect l="-800" t="-824" b="-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8373DDD-F237-4792-A2A4-353406839865}"/>
                  </a:ext>
                </a:extLst>
              </p:cNvPr>
              <p:cNvSpPr txBox="1"/>
              <p:nvPr/>
            </p:nvSpPr>
            <p:spPr>
              <a:xfrm>
                <a:off x="5638800" y="1676400"/>
                <a:ext cx="6276108" cy="1604670"/>
              </a:xfrm>
              <a:prstGeom prst="rect">
                <a:avLst/>
              </a:prstGeom>
              <a:noFill/>
              <a:ln w="38100">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0000"/>
                              </a:solidFill>
                              <a:latin typeface="Cambria Math" panose="02040503050406030204" pitchFamily="18" charset="0"/>
                            </a:rPr>
                          </m:ctrlPr>
                        </m:sSubPr>
                        <m:e>
                          <m:r>
                            <m:rPr>
                              <m:sty m:val="p"/>
                            </m:rPr>
                            <a:rPr lang="en-US" sz="1800" i="0">
                              <a:solidFill>
                                <a:srgbClr val="000000"/>
                              </a:solidFill>
                              <a:latin typeface="Cambria Math" panose="02040503050406030204" pitchFamily="18" charset="0"/>
                            </a:rPr>
                            <m:t>P</m:t>
                          </m:r>
                        </m:e>
                        <m:sub>
                          <m:r>
                            <m:rPr>
                              <m:sty m:val="p"/>
                            </m:rPr>
                            <a:rPr lang="en-US" sz="1800" i="0">
                              <a:solidFill>
                                <a:srgbClr val="000000"/>
                              </a:solidFill>
                              <a:latin typeface="Cambria Math" panose="02040503050406030204" pitchFamily="18" charset="0"/>
                            </a:rPr>
                            <m:t>i</m:t>
                          </m:r>
                        </m:sub>
                      </m:sSub>
                      <m:r>
                        <a:rPr lang="en-US" sz="1800" i="1">
                          <a:solidFill>
                            <a:srgbClr val="000000"/>
                          </a:solidFill>
                          <a:latin typeface="Cambria Math" panose="02040503050406030204" pitchFamily="18" charset="0"/>
                        </a:rPr>
                        <m:t>	=	</m:t>
                      </m:r>
                      <m:nary>
                        <m:naryPr>
                          <m:chr m:val="∑"/>
                          <m:ctrlPr>
                            <a:rPr lang="en-US" sz="1800" i="1">
                              <a:solidFill>
                                <a:srgbClr val="000000"/>
                              </a:solidFill>
                              <a:latin typeface="Cambria Math" panose="02040503050406030204" pitchFamily="18" charset="0"/>
                            </a:rPr>
                          </m:ctrlPr>
                        </m:naryPr>
                        <m:sub>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=1</m:t>
                          </m:r>
                        </m:sub>
                        <m:sup>
                          <m:r>
                            <a:rPr lang="en-US" sz="1800" i="1">
                              <a:solidFill>
                                <a:srgbClr val="000000"/>
                              </a:solidFill>
                              <a:latin typeface="Cambria Math" panose="02040503050406030204" pitchFamily="18" charset="0"/>
                            </a:rPr>
                            <m:t>𝑛</m:t>
                          </m:r>
                        </m:sup>
                        <m:e>
                          <m:d>
                            <m:dPr>
                              <m:begChr m:val="|"/>
                              <m:endChr m:val="|"/>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𝑉</m:t>
                                  </m:r>
                                </m:e>
                                <m:sub>
                                  <m:r>
                                    <a:rPr lang="en-US" sz="1800" i="1">
                                      <a:solidFill>
                                        <a:srgbClr val="000000"/>
                                      </a:solidFill>
                                      <a:latin typeface="Cambria Math" panose="02040503050406030204" pitchFamily="18" charset="0"/>
                                    </a:rPr>
                                    <m:t>𝑖</m:t>
                                  </m:r>
                                </m:sub>
                              </m:sSub>
                            </m:e>
                          </m:d>
                          <m:d>
                            <m:dPr>
                              <m:begChr m:val="|"/>
                              <m:endChr m:val="|"/>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𝑉</m:t>
                                  </m:r>
                                </m:e>
                                <m:sub>
                                  <m:r>
                                    <a:rPr lang="en-US" sz="1800" i="1">
                                      <a:solidFill>
                                        <a:srgbClr val="000000"/>
                                      </a:solidFill>
                                      <a:latin typeface="Cambria Math" panose="02040503050406030204" pitchFamily="18" charset="0"/>
                                    </a:rPr>
                                    <m:t>𝑘</m:t>
                                  </m:r>
                                </m:sub>
                              </m:sSub>
                            </m:e>
                          </m:d>
                        </m:e>
                      </m:nary>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𝑔</m:t>
                          </m:r>
                        </m:e>
                        <m:sub>
                          <m:r>
                            <a:rPr lang="en-US" sz="1800" i="1">
                              <a:solidFill>
                                <a:srgbClr val="000000"/>
                              </a:solidFill>
                              <a:latin typeface="Cambria Math" panose="02040503050406030204" pitchFamily="18" charset="0"/>
                            </a:rPr>
                            <m:t>𝑖𝑘</m:t>
                          </m:r>
                        </m:sub>
                      </m:sSub>
                      <m:func>
                        <m:funcPr>
                          <m:ctrlPr>
                            <a:rPr lang="en-US" sz="1800" i="1">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cos</m:t>
                          </m:r>
                        </m:fNa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𝜃</m:t>
                              </m:r>
                            </m:e>
                            <m:sub>
                              <m:r>
                                <a:rPr lang="en-US" sz="1800" i="1">
                                  <a:solidFill>
                                    <a:srgbClr val="000000"/>
                                  </a:solidFill>
                                  <a:latin typeface="Cambria Math" panose="02040503050406030204" pitchFamily="18" charset="0"/>
                                </a:rPr>
                                <m:t>𝑖𝑘</m:t>
                              </m:r>
                            </m:sub>
                          </m:sSub>
                        </m:e>
                      </m:func>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𝑏</m:t>
                          </m:r>
                        </m:e>
                        <m:sub>
                          <m:r>
                            <a:rPr lang="en-US" sz="1800" i="1">
                              <a:solidFill>
                                <a:srgbClr val="000000"/>
                              </a:solidFill>
                              <a:latin typeface="Cambria Math" panose="02040503050406030204" pitchFamily="18" charset="0"/>
                            </a:rPr>
                            <m:t>𝑖𝑘</m:t>
                          </m:r>
                        </m:sub>
                      </m:sSub>
                      <m:func>
                        <m:funcPr>
                          <m:ctrlPr>
                            <a:rPr lang="en-US" sz="1800" i="1">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sin</m:t>
                          </m:r>
                        </m:fNa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𝜃</m:t>
                              </m:r>
                            </m:e>
                            <m:sub>
                              <m:r>
                                <a:rPr lang="en-US" sz="1800" i="1">
                                  <a:solidFill>
                                    <a:srgbClr val="000000"/>
                                  </a:solidFill>
                                  <a:latin typeface="Cambria Math" panose="02040503050406030204" pitchFamily="18" charset="0"/>
                                </a:rPr>
                                <m:t>𝑖𝑘</m:t>
                              </m:r>
                            </m:sub>
                          </m:sSub>
                        </m:e>
                      </m:func>
                      <m:r>
                        <a:rPr lang="en-US" sz="1800" i="1"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𝐺𝑖</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𝐷𝑖</m:t>
                          </m:r>
                        </m:sub>
                      </m:sSub>
                    </m:oMath>
                    <m:oMath xmlns:m="http://schemas.openxmlformats.org/officeDocument/2006/math">
                      <m:sSub>
                        <m:sSubPr>
                          <m:ctrlPr>
                            <a:rPr lang="en-US" sz="1800" i="1">
                              <a:solidFill>
                                <a:srgbClr val="000000"/>
                              </a:solidFill>
                              <a:latin typeface="Cambria Math" panose="02040503050406030204" pitchFamily="18" charset="0"/>
                            </a:rPr>
                          </m:ctrlPr>
                        </m:sSubPr>
                        <m:e>
                          <m:r>
                            <m:rPr>
                              <m:sty m:val="p"/>
                            </m:rPr>
                            <a:rPr lang="en-US" sz="1800" i="0">
                              <a:solidFill>
                                <a:srgbClr val="000000"/>
                              </a:solidFill>
                              <a:latin typeface="Cambria Math" panose="02040503050406030204" pitchFamily="18" charset="0"/>
                            </a:rPr>
                            <m:t>Q</m:t>
                          </m:r>
                        </m:e>
                        <m:sub>
                          <m:r>
                            <m:rPr>
                              <m:sty m:val="p"/>
                            </m:rPr>
                            <a:rPr lang="en-US" sz="1800" i="0">
                              <a:solidFill>
                                <a:srgbClr val="000000"/>
                              </a:solidFill>
                              <a:latin typeface="Cambria Math" panose="02040503050406030204" pitchFamily="18" charset="0"/>
                            </a:rPr>
                            <m:t>i</m:t>
                          </m:r>
                        </m:sub>
                      </m:sSub>
                      <m:r>
                        <a:rPr lang="en-US" sz="1800" i="1">
                          <a:solidFill>
                            <a:srgbClr val="000000"/>
                          </a:solidFill>
                          <a:latin typeface="Cambria Math" panose="02040503050406030204" pitchFamily="18" charset="0"/>
                        </a:rPr>
                        <m:t>	=	</m:t>
                      </m:r>
                      <m:nary>
                        <m:naryPr>
                          <m:chr m:val="∑"/>
                          <m:ctrlPr>
                            <a:rPr lang="en-US" sz="1800" i="1">
                              <a:solidFill>
                                <a:srgbClr val="000000"/>
                              </a:solidFill>
                              <a:latin typeface="Cambria Math" panose="02040503050406030204" pitchFamily="18" charset="0"/>
                            </a:rPr>
                          </m:ctrlPr>
                        </m:naryPr>
                        <m:sub>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=1</m:t>
                          </m:r>
                        </m:sub>
                        <m:sup>
                          <m:r>
                            <a:rPr lang="en-US" sz="1800" i="1">
                              <a:solidFill>
                                <a:srgbClr val="000000"/>
                              </a:solidFill>
                              <a:latin typeface="Cambria Math" panose="02040503050406030204" pitchFamily="18" charset="0"/>
                            </a:rPr>
                            <m:t>𝑛</m:t>
                          </m:r>
                        </m:sup>
                        <m:e>
                          <m:d>
                            <m:dPr>
                              <m:begChr m:val="|"/>
                              <m:endChr m:val="|"/>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𝑉</m:t>
                                  </m:r>
                                </m:e>
                                <m:sub>
                                  <m:r>
                                    <a:rPr lang="en-US" sz="1800" i="1">
                                      <a:solidFill>
                                        <a:srgbClr val="000000"/>
                                      </a:solidFill>
                                      <a:latin typeface="Cambria Math" panose="02040503050406030204" pitchFamily="18" charset="0"/>
                                    </a:rPr>
                                    <m:t>𝑖</m:t>
                                  </m:r>
                                </m:sub>
                              </m:sSub>
                            </m:e>
                          </m:d>
                          <m:d>
                            <m:dPr>
                              <m:begChr m:val="|"/>
                              <m:endChr m:val="|"/>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𝑉</m:t>
                                  </m:r>
                                </m:e>
                                <m:sub>
                                  <m:r>
                                    <a:rPr lang="en-US" sz="1800" i="1">
                                      <a:solidFill>
                                        <a:srgbClr val="000000"/>
                                      </a:solidFill>
                                      <a:latin typeface="Cambria Math" panose="02040503050406030204" pitchFamily="18" charset="0"/>
                                    </a:rPr>
                                    <m:t>𝑘</m:t>
                                  </m:r>
                                </m:sub>
                              </m:sSub>
                            </m:e>
                          </m:d>
                        </m:e>
                      </m:nary>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𝑔</m:t>
                          </m:r>
                        </m:e>
                        <m:sub>
                          <m:r>
                            <a:rPr lang="en-US" sz="1800" i="1">
                              <a:solidFill>
                                <a:srgbClr val="000000"/>
                              </a:solidFill>
                              <a:latin typeface="Cambria Math" panose="02040503050406030204" pitchFamily="18" charset="0"/>
                            </a:rPr>
                            <m:t>𝑖𝑘</m:t>
                          </m:r>
                        </m:sub>
                      </m:sSub>
                      <m:func>
                        <m:funcPr>
                          <m:ctrlPr>
                            <a:rPr lang="en-US" sz="1800" i="1">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sin</m:t>
                          </m:r>
                        </m:fNa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𝜃</m:t>
                              </m:r>
                            </m:e>
                            <m:sub>
                              <m:r>
                                <a:rPr lang="en-US" sz="1800" i="1">
                                  <a:solidFill>
                                    <a:srgbClr val="000000"/>
                                  </a:solidFill>
                                  <a:latin typeface="Cambria Math" panose="02040503050406030204" pitchFamily="18" charset="0"/>
                                </a:rPr>
                                <m:t>𝑖𝑘</m:t>
                              </m:r>
                            </m:sub>
                          </m:sSub>
                        </m:e>
                      </m:func>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𝑏</m:t>
                          </m:r>
                        </m:e>
                        <m:sub>
                          <m:r>
                            <a:rPr lang="en-US" sz="1800" i="1">
                              <a:solidFill>
                                <a:srgbClr val="000000"/>
                              </a:solidFill>
                              <a:latin typeface="Cambria Math" panose="02040503050406030204" pitchFamily="18" charset="0"/>
                            </a:rPr>
                            <m:t>𝑖𝑘</m:t>
                          </m:r>
                        </m:sub>
                      </m:sSub>
                      <m:func>
                        <m:funcPr>
                          <m:ctrlPr>
                            <a:rPr lang="en-US" sz="1800" i="1">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cos</m:t>
                          </m:r>
                        </m:fNa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𝜃</m:t>
                              </m:r>
                            </m:e>
                            <m:sub>
                              <m:r>
                                <a:rPr lang="en-US" sz="1800" i="1">
                                  <a:solidFill>
                                    <a:srgbClr val="000000"/>
                                  </a:solidFill>
                                  <a:latin typeface="Cambria Math" panose="02040503050406030204" pitchFamily="18" charset="0"/>
                                </a:rPr>
                                <m:t>𝑖𝑘</m:t>
                              </m:r>
                            </m:sub>
                          </m:sSub>
                        </m:e>
                      </m:func>
                      <m:r>
                        <a:rPr lang="en-US" sz="1800" i="1"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𝑄</m:t>
                          </m:r>
                        </m:e>
                        <m:sub>
                          <m:r>
                            <a:rPr lang="en-US" sz="1800" i="1">
                              <a:solidFill>
                                <a:srgbClr val="000000"/>
                              </a:solidFill>
                              <a:latin typeface="Cambria Math" panose="02040503050406030204" pitchFamily="18" charset="0"/>
                            </a:rPr>
                            <m:t>𝐺𝑖</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𝑄</m:t>
                          </m:r>
                        </m:e>
                        <m:sub>
                          <m:r>
                            <a:rPr lang="en-US" sz="1800" i="1">
                              <a:solidFill>
                                <a:srgbClr val="000000"/>
                              </a:solidFill>
                              <a:latin typeface="Cambria Math" panose="02040503050406030204" pitchFamily="18" charset="0"/>
                            </a:rPr>
                            <m:t>𝐷𝑖</m:t>
                          </m:r>
                        </m:sub>
                      </m:sSub>
                    </m:oMath>
                  </m:oMathPara>
                </a14:m>
                <a:endParaRPr lang="en-US" sz="1800" dirty="0"/>
              </a:p>
            </p:txBody>
          </p:sp>
        </mc:Choice>
        <mc:Fallback xmlns="">
          <p:sp>
            <p:nvSpPr>
              <p:cNvPr id="5" name="TextBox 4">
                <a:extLst>
                  <a:ext uri="{FF2B5EF4-FFF2-40B4-BE49-F238E27FC236}">
                    <a16:creationId xmlns:a16="http://schemas.microsoft.com/office/drawing/2014/main" id="{98373DDD-F237-4792-A2A4-353406839865}"/>
                  </a:ext>
                </a:extLst>
              </p:cNvPr>
              <p:cNvSpPr txBox="1">
                <a:spLocks noRot="1" noChangeAspect="1" noMove="1" noResize="1" noEditPoints="1" noAdjustHandles="1" noChangeArrowheads="1" noChangeShapeType="1" noTextEdit="1"/>
              </p:cNvSpPr>
              <p:nvPr/>
            </p:nvSpPr>
            <p:spPr>
              <a:xfrm>
                <a:off x="5638800" y="1676400"/>
                <a:ext cx="6276108" cy="1604670"/>
              </a:xfrm>
              <a:prstGeom prst="rect">
                <a:avLst/>
              </a:prstGeom>
              <a:blipFill>
                <a:blip r:embed="rId3"/>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2EF5F48-3B8C-47FF-A37C-1353D850F7EA}"/>
                  </a:ext>
                </a:extLst>
              </p:cNvPr>
              <p:cNvSpPr/>
              <p:nvPr/>
            </p:nvSpPr>
            <p:spPr>
              <a:xfrm>
                <a:off x="9067800" y="276880"/>
                <a:ext cx="1910908" cy="523220"/>
              </a:xfrm>
              <a:prstGeom prst="rect">
                <a:avLst/>
              </a:prstGeom>
              <a:solidFill>
                <a:srgbClr val="D6D2C4"/>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𝛉</m:t>
                      </m:r>
                      <m:r>
                        <a:rPr lang="en-US"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𝐁</m:t>
                          </m:r>
                        </m:e>
                        <m:sup>
                          <m:r>
                            <a:rPr lang="en-US" i="1">
                              <a:latin typeface="Cambria Math" panose="02040503050406030204" pitchFamily="18" charset="0"/>
                            </a:rPr>
                            <m:t>−1</m:t>
                          </m:r>
                        </m:sup>
                      </m:sSup>
                      <m:r>
                        <a:rPr lang="en-US" i="1">
                          <a:latin typeface="Cambria Math" panose="02040503050406030204" pitchFamily="18" charset="0"/>
                        </a:rPr>
                        <m:t> </m:t>
                      </m:r>
                      <m:r>
                        <a:rPr lang="en-US" i="1">
                          <a:latin typeface="Cambria Math" panose="02040503050406030204" pitchFamily="18" charset="0"/>
                        </a:rPr>
                        <m:t>𝐏</m:t>
                      </m:r>
                    </m:oMath>
                  </m:oMathPara>
                </a14:m>
                <a:endParaRPr lang="en-US" dirty="0"/>
              </a:p>
            </p:txBody>
          </p:sp>
        </mc:Choice>
        <mc:Fallback xmlns="">
          <p:sp>
            <p:nvSpPr>
              <p:cNvPr id="6" name="Rectangle 5">
                <a:extLst>
                  <a:ext uri="{FF2B5EF4-FFF2-40B4-BE49-F238E27FC236}">
                    <a16:creationId xmlns:a16="http://schemas.microsoft.com/office/drawing/2014/main" id="{72EF5F48-3B8C-47FF-A37C-1353D850F7EA}"/>
                  </a:ext>
                </a:extLst>
              </p:cNvPr>
              <p:cNvSpPr>
                <a:spLocks noRot="1" noChangeAspect="1" noMove="1" noResize="1" noEditPoints="1" noAdjustHandles="1" noChangeArrowheads="1" noChangeShapeType="1" noTextEdit="1"/>
              </p:cNvSpPr>
              <p:nvPr/>
            </p:nvSpPr>
            <p:spPr>
              <a:xfrm>
                <a:off x="9067800" y="276880"/>
                <a:ext cx="1910908" cy="52322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16900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60D9-5460-445E-9AE6-763987A0FE59}"/>
              </a:ext>
            </a:extLst>
          </p:cNvPr>
          <p:cNvSpPr>
            <a:spLocks noGrp="1"/>
          </p:cNvSpPr>
          <p:nvPr>
            <p:ph type="title"/>
          </p:nvPr>
        </p:nvSpPr>
        <p:spPr/>
        <p:txBody>
          <a:bodyPr/>
          <a:lstStyle/>
          <a:p>
            <a:r>
              <a:rPr lang="en-US" dirty="0"/>
              <a:t>Another Power Flow Example, dc part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D0F528E-EBEF-4135-9154-962AFAFC38BD}"/>
                  </a:ext>
                </a:extLst>
              </p:cNvPr>
              <p:cNvSpPr>
                <a:spLocks noGrp="1"/>
              </p:cNvSpPr>
              <p:nvPr>
                <p:ph type="body" sz="quarter" idx="10"/>
              </p:nvPr>
            </p:nvSpPr>
            <p:spPr>
              <a:xfrm>
                <a:off x="228600" y="1295400"/>
                <a:ext cx="10668000" cy="5181600"/>
              </a:xfrm>
            </p:spPr>
            <p:txBody>
              <a:bodyPr/>
              <a:lstStyle/>
              <a:p>
                <a:r>
                  <a:rPr lang="en-US" dirty="0"/>
                  <a:t>B matrix – imaginary part of y-bus without slack row and column</a:t>
                </a:r>
              </a:p>
              <a:p>
                <a:pPr marL="0" indent="0">
                  <a:buNone/>
                </a:pPr>
                <a14:m>
                  <m:oMathPara xmlns:m="http://schemas.openxmlformats.org/officeDocument/2006/math">
                    <m:oMathParaPr>
                      <m:jc m:val="left"/>
                    </m:oMathParaPr>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4"/>
                                    <m:mcJc m:val="center"/>
                                  </m:mcPr>
                                </m:mc>
                              </m:mcs>
                              <m:ctrlPr>
                                <a:rPr lang="en-US" b="0" i="1" smtClean="0">
                                  <a:latin typeface="Cambria Math" panose="02040503050406030204" pitchFamily="18" charset="0"/>
                                </a:rPr>
                              </m:ctrlPr>
                            </m:mPr>
                            <m:mr>
                              <m:e/>
                              <m:e/>
                              <m:e/>
                              <m:e/>
                            </m:mr>
                            <m:mr>
                              <m:e/>
                              <m:e>
                                <m:r>
                                  <a:rPr lang="en-US" b="0" i="1" smtClean="0">
                                    <a:latin typeface="Cambria Math" panose="02040503050406030204" pitchFamily="18" charset="0"/>
                                  </a:rPr>
                                  <m:t>−25</m:t>
                                </m:r>
                              </m:e>
                              <m:e>
                                <m:r>
                                  <a:rPr lang="en-US" b="0" i="1" smtClean="0">
                                    <a:latin typeface="Cambria Math" panose="02040503050406030204" pitchFamily="18" charset="0"/>
                                  </a:rPr>
                                  <m:t>5</m:t>
                                </m:r>
                              </m:e>
                              <m:e>
                                <m:r>
                                  <a:rPr lang="en-US" b="0" i="1" smtClean="0">
                                    <a:latin typeface="Cambria Math" panose="02040503050406030204" pitchFamily="18" charset="0"/>
                                  </a:rPr>
                                  <m:t>0</m:t>
                                </m:r>
                              </m:e>
                            </m:mr>
                            <m:mr>
                              <m:e/>
                              <m:e>
                                <m:r>
                                  <a:rPr lang="en-US" b="0" i="1" smtClean="0">
                                    <a:latin typeface="Cambria Math" panose="02040503050406030204" pitchFamily="18" charset="0"/>
                                  </a:rPr>
                                  <m:t>5</m:t>
                                </m:r>
                              </m:e>
                              <m:e>
                                <m:r>
                                  <a:rPr lang="en-US" b="0" i="1" smtClean="0">
                                    <a:latin typeface="Cambria Math" panose="02040503050406030204" pitchFamily="18" charset="0"/>
                                  </a:rPr>
                                  <m:t>−19</m:t>
                                </m:r>
                              </m:e>
                              <m:e>
                                <m:r>
                                  <a:rPr lang="en-US" b="0" i="1" smtClean="0">
                                    <a:latin typeface="Cambria Math" panose="02040503050406030204" pitchFamily="18" charset="0"/>
                                  </a:rPr>
                                  <m:t>10</m:t>
                                </m:r>
                              </m:e>
                            </m:mr>
                            <m:mr>
                              <m:e/>
                              <m:e>
                                <m:r>
                                  <a:rPr lang="en-US" b="0" i="1" smtClean="0">
                                    <a:latin typeface="Cambria Math" panose="02040503050406030204" pitchFamily="18" charset="0"/>
                                  </a:rPr>
                                  <m:t>0</m:t>
                                </m:r>
                              </m:e>
                              <m:e>
                                <m:r>
                                  <a:rPr lang="en-US" b="0" i="1" smtClean="0">
                                    <a:latin typeface="Cambria Math" panose="02040503050406030204" pitchFamily="18" charset="0"/>
                                  </a:rPr>
                                  <m:t>10</m:t>
                                </m:r>
                              </m:e>
                              <m:e>
                                <m:r>
                                  <a:rPr lang="en-US" b="0" i="1" smtClean="0">
                                    <a:latin typeface="Cambria Math" panose="02040503050406030204" pitchFamily="18" charset="0"/>
                                  </a:rPr>
                                  <m:t>−10</m:t>
                                </m:r>
                              </m:e>
                            </m:mr>
                          </m:m>
                        </m:e>
                      </m:d>
                    </m:oMath>
                  </m:oMathPara>
                </a14:m>
                <a:endParaRPr lang="en-US" dirty="0"/>
              </a:p>
              <a:p>
                <a:r>
                  <a:rPr lang="en-US" dirty="0"/>
                  <a:t>P vector based on power leaving non-slack buses</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−0.75</m:t>
                                </m:r>
                              </m:e>
                            </m:mr>
                            <m:mr>
                              <m:e>
                                <m:r>
                                  <a:rPr lang="en-US" b="0" i="1" smtClean="0">
                                    <a:latin typeface="Cambria Math" panose="02040503050406030204" pitchFamily="18" charset="0"/>
                                  </a:rPr>
                                  <m:t>0</m:t>
                                </m:r>
                              </m:e>
                            </m:mr>
                            <m:mr>
                              <m:e>
                                <m:r>
                                  <a:rPr lang="en-US" b="0" i="1" smtClean="0">
                                    <a:latin typeface="Cambria Math" panose="02040503050406030204" pitchFamily="18" charset="0"/>
                                  </a:rPr>
                                  <m:t>1.8</m:t>
                                </m:r>
                              </m:e>
                            </m:mr>
                          </m:m>
                        </m:e>
                      </m:d>
                    </m:oMath>
                  </m:oMathPara>
                </a14:m>
                <a:endParaRPr lang="en-US" b="0" dirty="0"/>
              </a:p>
              <a:p>
                <a:r>
                  <a:rPr lang="en-US" dirty="0"/>
                  <a:t>Solve for theta (remember this is an approximation)</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−1</m:t>
                          </m:r>
                        </m:sup>
                      </m:sSup>
                      <m:r>
                        <a:rPr lang="en-US" b="0" i="1" smtClean="0">
                          <a:latin typeface="Cambria Math" panose="02040503050406030204" pitchFamily="18" charset="0"/>
                        </a:rPr>
                        <m:t>𝑃</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−0.01125</m:t>
                                </m:r>
                              </m:e>
                            </m:mr>
                            <m:mr>
                              <m:e>
                                <m:r>
                                  <a:rPr lang="en-US" b="0" i="1" smtClean="0">
                                    <a:latin typeface="Cambria Math" panose="02040503050406030204" pitchFamily="18" charset="0"/>
                                  </a:rPr>
                                  <m:t>−0.20625</m:t>
                                </m:r>
                              </m:e>
                            </m:mr>
                            <m:mr>
                              <m:e>
                                <m:r>
                                  <a:rPr lang="en-US" b="0" i="1" smtClean="0">
                                    <a:latin typeface="Cambria Math" panose="02040503050406030204" pitchFamily="18" charset="0"/>
                                  </a:rPr>
                                  <m:t>−0.38625</m:t>
                                </m:r>
                              </m:e>
                            </m:mr>
                          </m:m>
                        </m:e>
                      </m:d>
                    </m:oMath>
                  </m:oMathPara>
                </a14:m>
                <a:endParaRPr lang="en-US" dirty="0"/>
              </a:p>
              <a:p>
                <a:r>
                  <a:rPr lang="en-US" dirty="0"/>
                  <a:t>Get line flow based on dc assumptions</a:t>
                </a:r>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𝐿𝑖𝑛𝑒</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e>
                    </m:d>
                    <m:r>
                      <a:rPr lang="en-US" b="0" i="1" smtClean="0">
                        <a:latin typeface="Cambria Math" panose="02040503050406030204" pitchFamily="18" charset="0"/>
                      </a:rPr>
                      <m:t>=20</m:t>
                    </m:r>
                    <m:d>
                      <m:dPr>
                        <m:ctrlPr>
                          <a:rPr lang="en-US" b="0" i="1" smtClean="0">
                            <a:latin typeface="Cambria Math" panose="02040503050406030204" pitchFamily="18" charset="0"/>
                          </a:rPr>
                        </m:ctrlPr>
                      </m:dPr>
                      <m:e>
                        <m:r>
                          <a:rPr lang="en-US" b="0" i="1" smtClean="0">
                            <a:latin typeface="Cambria Math" panose="02040503050406030204" pitchFamily="18" charset="0"/>
                          </a:rPr>
                          <m:t>0−−0.01125</m:t>
                        </m:r>
                      </m:e>
                    </m:d>
                    <m:r>
                      <a:rPr lang="en-US" b="0" i="1" smtClean="0">
                        <a:latin typeface="Cambria Math" panose="02040503050406030204" pitchFamily="18" charset="0"/>
                      </a:rPr>
                      <m:t>=0.225 </m:t>
                    </m:r>
                  </m:oMath>
                </a14:m>
                <a:r>
                  <a:rPr lang="en-US" dirty="0" err="1"/>
                  <a:t>p.u</a:t>
                </a:r>
                <a:r>
                  <a:rPr lang="en-US" dirty="0"/>
                  <a:t>. (or 22.5 MW)</a:t>
                </a:r>
              </a:p>
            </p:txBody>
          </p:sp>
        </mc:Choice>
        <mc:Fallback xmlns="">
          <p:sp>
            <p:nvSpPr>
              <p:cNvPr id="3" name="Text Placeholder 2">
                <a:extLst>
                  <a:ext uri="{FF2B5EF4-FFF2-40B4-BE49-F238E27FC236}">
                    <a16:creationId xmlns:a16="http://schemas.microsoft.com/office/drawing/2014/main" id="{1D0F528E-EBEF-4135-9154-962AFAFC38BD}"/>
                  </a:ext>
                </a:extLst>
              </p:cNvPr>
              <p:cNvSpPr>
                <a:spLocks noGrp="1" noRot="1" noChangeAspect="1" noMove="1" noResize="1" noEditPoints="1" noAdjustHandles="1" noChangeArrowheads="1" noChangeShapeType="1" noTextEdit="1"/>
              </p:cNvSpPr>
              <p:nvPr>
                <p:ph type="body" sz="quarter" idx="10"/>
              </p:nvPr>
            </p:nvSpPr>
            <p:spPr>
              <a:xfrm>
                <a:off x="228600" y="1295400"/>
                <a:ext cx="10668000" cy="5181600"/>
              </a:xfrm>
              <a:blipFill>
                <a:blip r:embed="rId2"/>
                <a:stretch>
                  <a:fillRect l="-800" t="-824" b="-5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2EF5F48-3B8C-47FF-A37C-1353D850F7EA}"/>
                  </a:ext>
                </a:extLst>
              </p:cNvPr>
              <p:cNvSpPr/>
              <p:nvPr/>
            </p:nvSpPr>
            <p:spPr>
              <a:xfrm>
                <a:off x="9067800" y="276880"/>
                <a:ext cx="1910908" cy="523220"/>
              </a:xfrm>
              <a:prstGeom prst="rect">
                <a:avLst/>
              </a:prstGeom>
              <a:solidFill>
                <a:srgbClr val="D6D2C4"/>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𝛉</m:t>
                      </m:r>
                      <m:r>
                        <a:rPr lang="en-US"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𝐁</m:t>
                          </m:r>
                        </m:e>
                        <m:sup>
                          <m:r>
                            <a:rPr lang="en-US" i="1">
                              <a:latin typeface="Cambria Math" panose="02040503050406030204" pitchFamily="18" charset="0"/>
                            </a:rPr>
                            <m:t>−1</m:t>
                          </m:r>
                        </m:sup>
                      </m:sSup>
                      <m:r>
                        <a:rPr lang="en-US" i="1">
                          <a:latin typeface="Cambria Math" panose="02040503050406030204" pitchFamily="18" charset="0"/>
                        </a:rPr>
                        <m:t> </m:t>
                      </m:r>
                      <m:r>
                        <a:rPr lang="en-US" i="1">
                          <a:latin typeface="Cambria Math" panose="02040503050406030204" pitchFamily="18" charset="0"/>
                        </a:rPr>
                        <m:t>𝐏</m:t>
                      </m:r>
                    </m:oMath>
                  </m:oMathPara>
                </a14:m>
                <a:endParaRPr lang="en-US" dirty="0"/>
              </a:p>
            </p:txBody>
          </p:sp>
        </mc:Choice>
        <mc:Fallback xmlns="">
          <p:sp>
            <p:nvSpPr>
              <p:cNvPr id="6" name="Rectangle 5">
                <a:extLst>
                  <a:ext uri="{FF2B5EF4-FFF2-40B4-BE49-F238E27FC236}">
                    <a16:creationId xmlns:a16="http://schemas.microsoft.com/office/drawing/2014/main" id="{72EF5F48-3B8C-47FF-A37C-1353D850F7EA}"/>
                  </a:ext>
                </a:extLst>
              </p:cNvPr>
              <p:cNvSpPr>
                <a:spLocks noRot="1" noChangeAspect="1" noMove="1" noResize="1" noEditPoints="1" noAdjustHandles="1" noChangeArrowheads="1" noChangeShapeType="1" noTextEdit="1"/>
              </p:cNvSpPr>
              <p:nvPr/>
            </p:nvSpPr>
            <p:spPr>
              <a:xfrm>
                <a:off x="9067800" y="276880"/>
                <a:ext cx="1910908"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909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Inverse of a Sparse Matrix</a:t>
            </a:r>
            <a:endParaRPr lang="en-US" dirty="0"/>
          </a:p>
        </p:txBody>
      </p:sp>
      <p:sp>
        <p:nvSpPr>
          <p:cNvPr id="3" name="Content Placeholder 2"/>
          <p:cNvSpPr>
            <a:spLocks noGrp="1"/>
          </p:cNvSpPr>
          <p:nvPr>
            <p:ph type="body" sz="quarter" idx="10"/>
          </p:nvPr>
        </p:nvSpPr>
        <p:spPr/>
        <p:txBody>
          <a:bodyPr/>
          <a:lstStyle/>
          <a:p>
            <a:r>
              <a:rPr lang="en-US" dirty="0"/>
              <a:t>The inverse of a sparse matrix is NOT in general a sparse matrix</a:t>
            </a:r>
          </a:p>
          <a:p>
            <a:r>
              <a:rPr lang="en-US" dirty="0"/>
              <a:t>We never (or at least very, very, very seldom) explicitly invert a sparse matrix</a:t>
            </a:r>
          </a:p>
          <a:p>
            <a:pPr lvl="1"/>
            <a:r>
              <a:rPr lang="en-US" dirty="0"/>
              <a:t>Individual columns of the inverse of a sparse matrix can be obtained by solving x = A</a:t>
            </a:r>
            <a:r>
              <a:rPr lang="en-US" baseline="30000" dirty="0"/>
              <a:t>-1</a:t>
            </a:r>
            <a:r>
              <a:rPr lang="en-US" dirty="0"/>
              <a:t>b with b set to all zeros except for a single nonzero in the position of the desired column</a:t>
            </a:r>
          </a:p>
          <a:p>
            <a:pPr lvl="1"/>
            <a:r>
              <a:rPr lang="en-US" dirty="0"/>
              <a:t>If a few desired elements of A</a:t>
            </a:r>
            <a:r>
              <a:rPr lang="en-US" baseline="30000" dirty="0"/>
              <a:t>-1</a:t>
            </a:r>
            <a:r>
              <a:rPr lang="en-US" dirty="0"/>
              <a:t> are desired (such as the diagonal values) they can usually be computed quite efficiently using sparse vector methods</a:t>
            </a:r>
          </a:p>
          <a:p>
            <a:r>
              <a:rPr lang="en-US" dirty="0"/>
              <a:t>We can’t invert a singular matrix (with sparse or not)</a:t>
            </a:r>
          </a:p>
        </p:txBody>
      </p:sp>
    </p:spTree>
    <p:extLst>
      <p:ext uri="{BB962C8B-B14F-4D97-AF65-F5344CB8AC3E}">
        <p14:creationId xmlns:p14="http://schemas.microsoft.com/office/powerpoint/2010/main" val="182042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a:t>Modeling Voltage Dependent Load</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2F29292-8B9B-445E-9C57-FFE0C8F08322}"/>
                  </a:ext>
                </a:extLst>
              </p:cNvPr>
              <p:cNvSpPr>
                <a:spLocks noGrp="1"/>
              </p:cNvSpPr>
              <p:nvPr>
                <p:ph type="body" sz="quarter" idx="10"/>
              </p:nvPr>
            </p:nvSpPr>
            <p:spPr/>
            <p:txBody>
              <a:bodyPr/>
              <a:lstStyle/>
              <a:p>
                <a:r>
                  <a:rPr lang="en-US" i="0" dirty="0">
                    <a:solidFill>
                      <a:schemeClr val="tx1"/>
                    </a:solidFill>
                    <a:latin typeface="+mj-lt"/>
                  </a:rPr>
                  <a:t>So far we′ve assumed that the load is independent of the bus voltage (i.e., constant power).  However, the power flow can be easily extended to include voltage dependence with both the real and reactive load.  </a:t>
                </a:r>
              </a:p>
              <a:p>
                <a:r>
                  <a:rPr lang="en-US" i="0" dirty="0">
                    <a:solidFill>
                      <a:schemeClr val="tx1"/>
                    </a:solidFill>
                    <a:latin typeface="+mj-lt"/>
                  </a:rPr>
                  <a:t>This is done by making </a:t>
                </a:r>
                <a14:m>
                  <m:oMath xmlns:m="http://schemas.openxmlformats.org/officeDocument/2006/math">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𝑃</m:t>
                        </m:r>
                      </m:e>
                      <m:sub>
                        <m:r>
                          <a:rPr lang="en-US" b="0" i="1" dirty="0" smtClean="0">
                            <a:solidFill>
                              <a:schemeClr val="tx1"/>
                            </a:solidFill>
                            <a:latin typeface="Cambria Math" panose="02040503050406030204" pitchFamily="18" charset="0"/>
                          </a:rPr>
                          <m:t>𝐷𝑖</m:t>
                        </m:r>
                      </m:sub>
                    </m:sSub>
                  </m:oMath>
                </a14:m>
                <a:r>
                  <a:rPr lang="en-US" i="0" dirty="0">
                    <a:solidFill>
                      <a:schemeClr val="tx1"/>
                    </a:solidFill>
                    <a:latin typeface="+mj-lt"/>
                  </a:rPr>
                  <a:t> and </a:t>
                </a:r>
                <a14:m>
                  <m:oMath xmlns:m="http://schemas.openxmlformats.org/officeDocument/2006/math">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𝑄</m:t>
                        </m:r>
                      </m:e>
                      <m:sub>
                        <m:r>
                          <a:rPr lang="en-US" b="0" i="1" dirty="0" smtClean="0">
                            <a:solidFill>
                              <a:schemeClr val="tx1"/>
                            </a:solidFill>
                            <a:latin typeface="Cambria Math" panose="02040503050406030204" pitchFamily="18" charset="0"/>
                          </a:rPr>
                          <m:t>𝐷𝑖</m:t>
                        </m:r>
                      </m:sub>
                    </m:sSub>
                  </m:oMath>
                </a14:m>
                <a:r>
                  <a:rPr lang="en-US" i="0" dirty="0">
                    <a:solidFill>
                      <a:schemeClr val="tx1"/>
                    </a:solidFill>
                    <a:latin typeface="+mj-lt"/>
                  </a:rPr>
                  <a:t> a function of </a:t>
                </a:r>
                <a14:m>
                  <m:oMath xmlns:m="http://schemas.openxmlformats.org/officeDocument/2006/math">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oMath>
                </a14:m>
                <a:r>
                  <a:rPr lang="en-US" i="0" dirty="0">
                    <a:solidFill>
                      <a:schemeClr val="tx1"/>
                    </a:solidFill>
                    <a:latin typeface="+mj-lt"/>
                  </a:rPr>
                  <a:t>⁡</a:t>
                </a:r>
                <a:br>
                  <a:rPr lang="en-US" dirty="0">
                    <a:solidFill>
                      <a:schemeClr val="tx1"/>
                    </a:solidFill>
                    <a:latin typeface="Cambria Math" panose="02040503050406030204" pitchFamily="18" charset="0"/>
                  </a:rPr>
                </a:br>
                <a14:m>
                  <m:oMath xmlns:m="http://schemas.openxmlformats.org/officeDocument/2006/math">
                    <m:nary>
                      <m:naryPr>
                        <m:chr m:val="∑"/>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𝑘</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𝑘</m:t>
                                </m:r>
                              </m:sub>
                            </m:sSub>
                          </m:e>
                        </m:d>
                      </m:e>
                    </m:nary>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𝑖𝑘</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𝑖𝑘</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𝑖𝑘</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𝑖𝑘</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𝐺𝑖</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𝐷𝑖</m:t>
                        </m:r>
                      </m:sub>
                    </m:sSub>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r>
                      <a:rPr lang="en-US" i="1">
                        <a:solidFill>
                          <a:schemeClr val="tx1"/>
                        </a:solidFill>
                        <a:latin typeface="Cambria Math" panose="02040503050406030204" pitchFamily="18" charset="0"/>
                      </a:rPr>
                      <m:t>)=0</m:t>
                    </m:r>
                  </m:oMath>
                </a14:m>
                <a:br>
                  <a:rPr lang="en-US" i="1" dirty="0">
                    <a:solidFill>
                      <a:schemeClr val="tx1"/>
                    </a:solidFill>
                    <a:latin typeface="Cambria Math" panose="02040503050406030204" pitchFamily="18" charset="0"/>
                  </a:rPr>
                </a:br>
                <a14:m>
                  <m:oMath xmlns:m="http://schemas.openxmlformats.org/officeDocument/2006/math">
                    <m:nary>
                      <m:naryPr>
                        <m:chr m:val="∑"/>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𝑘</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𝑘</m:t>
                                </m:r>
                              </m:sub>
                            </m:sSub>
                          </m:e>
                        </m:d>
                      </m:e>
                    </m:nary>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𝑖𝑘</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𝑖𝑘</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𝑖𝑘</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𝑖𝑘</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𝑄</m:t>
                        </m:r>
                      </m:e>
                      <m:sub>
                        <m:r>
                          <a:rPr lang="en-US" i="1">
                            <a:solidFill>
                              <a:schemeClr val="tx1"/>
                            </a:solidFill>
                            <a:latin typeface="Cambria Math" panose="02040503050406030204" pitchFamily="18" charset="0"/>
                          </a:rPr>
                          <m:t>𝐺𝑖</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𝑄</m:t>
                        </m:r>
                      </m:e>
                      <m:sub>
                        <m:r>
                          <a:rPr lang="en-US" i="1">
                            <a:solidFill>
                              <a:schemeClr val="tx1"/>
                            </a:solidFill>
                            <a:latin typeface="Cambria Math" panose="02040503050406030204" pitchFamily="18" charset="0"/>
                          </a:rPr>
                          <m:t>𝐷𝑖</m:t>
                        </m:r>
                      </m:sub>
                    </m:sSub>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r>
                      <a:rPr lang="en-US" i="1">
                        <a:solidFill>
                          <a:schemeClr val="tx1"/>
                        </a:solidFill>
                        <a:latin typeface="Cambria Math" panose="02040503050406030204" pitchFamily="18" charset="0"/>
                      </a:rPr>
                      <m:t>)=0</m:t>
                    </m:r>
                  </m:oMath>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32F29292-8B9B-445E-9C57-FFE0C8F08322}"/>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824"/>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Coverage of Sparse Matrices</a:t>
            </a:r>
          </a:p>
        </p:txBody>
      </p:sp>
      <p:sp>
        <p:nvSpPr>
          <p:cNvPr id="3" name="Content Placeholder 2"/>
          <p:cNvSpPr>
            <a:spLocks noGrp="1"/>
          </p:cNvSpPr>
          <p:nvPr>
            <p:ph type="body" sz="quarter" idx="10"/>
          </p:nvPr>
        </p:nvSpPr>
        <p:spPr/>
        <p:txBody>
          <a:bodyPr/>
          <a:lstStyle/>
          <a:p>
            <a:r>
              <a:rPr lang="en-US" dirty="0"/>
              <a:t>A problem that occurs in many is fields is the solution of linear systems </a:t>
            </a:r>
          </a:p>
          <a:p>
            <a:pPr marL="0" indent="0">
              <a:buNone/>
            </a:pPr>
            <a:r>
              <a:rPr lang="en-US" dirty="0"/>
              <a:t>	Ax = b </a:t>
            </a:r>
          </a:p>
          <a:p>
            <a:pPr marL="0" indent="0">
              <a:buNone/>
            </a:pPr>
            <a:r>
              <a:rPr lang="en-US" dirty="0"/>
              <a:t>	where </a:t>
            </a:r>
          </a:p>
          <a:p>
            <a:pPr marL="0" indent="0">
              <a:buNone/>
            </a:pPr>
            <a:r>
              <a:rPr lang="en-US" dirty="0"/>
              <a:t>	A is an n by n matrix with elements </a:t>
            </a:r>
            <a:r>
              <a:rPr lang="en-US" dirty="0" err="1"/>
              <a:t>a</a:t>
            </a:r>
            <a:r>
              <a:rPr lang="en-US" baseline="-25000" dirty="0" err="1"/>
              <a:t>ij</a:t>
            </a:r>
            <a:r>
              <a:rPr lang="en-US" dirty="0"/>
              <a:t>, </a:t>
            </a:r>
          </a:p>
          <a:p>
            <a:pPr marL="0" indent="0">
              <a:buNone/>
            </a:pPr>
            <a:r>
              <a:rPr lang="en-US" dirty="0"/>
              <a:t>	and x and b are n-vectors with elements x</a:t>
            </a:r>
            <a:r>
              <a:rPr lang="en-US" baseline="-25000" dirty="0"/>
              <a:t>i</a:t>
            </a:r>
            <a:r>
              <a:rPr lang="en-US" dirty="0"/>
              <a:t> and b</a:t>
            </a:r>
            <a:r>
              <a:rPr lang="en-US" baseline="-25000" dirty="0"/>
              <a:t>i</a:t>
            </a:r>
            <a:r>
              <a:rPr lang="en-US" dirty="0"/>
              <a:t> respectively</a:t>
            </a:r>
          </a:p>
          <a:p>
            <a:r>
              <a:rPr lang="en-US" dirty="0"/>
              <a:t>In power systems we are particularly interested in systems when n is relatively large and A is sparse</a:t>
            </a:r>
          </a:p>
          <a:p>
            <a:pPr lvl="1"/>
            <a:r>
              <a:rPr lang="en-US" dirty="0"/>
              <a:t>How large is large is changing </a:t>
            </a:r>
          </a:p>
          <a:p>
            <a:r>
              <a:rPr lang="en-US" dirty="0"/>
              <a:t>A matrix is sparse if a large percentage of its elements have zero values</a:t>
            </a:r>
          </a:p>
          <a:p>
            <a:r>
              <a:rPr lang="en-US" dirty="0"/>
              <a:t>Goal is to be aware of the computational issues (including complexity) associated with the solution of these systems </a:t>
            </a:r>
          </a:p>
          <a:p>
            <a:endParaRPr lang="en-US" dirty="0"/>
          </a:p>
        </p:txBody>
      </p:sp>
    </p:spTree>
    <p:extLst>
      <p:ext uri="{BB962C8B-B14F-4D97-AF65-F5344CB8AC3E}">
        <p14:creationId xmlns:p14="http://schemas.microsoft.com/office/powerpoint/2010/main" val="1729290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Coverage of Sparse Matrices  </a:t>
            </a:r>
          </a:p>
        </p:txBody>
      </p:sp>
      <p:sp>
        <p:nvSpPr>
          <p:cNvPr id="3" name="Content Placeholder 2"/>
          <p:cNvSpPr>
            <a:spLocks noGrp="1"/>
          </p:cNvSpPr>
          <p:nvPr>
            <p:ph type="body" sz="quarter" idx="10"/>
          </p:nvPr>
        </p:nvSpPr>
        <p:spPr>
          <a:xfrm>
            <a:off x="228600" y="1295400"/>
            <a:ext cx="6858000" cy="5181600"/>
          </a:xfrm>
        </p:spPr>
        <p:txBody>
          <a:bodyPr/>
          <a:lstStyle/>
          <a:p>
            <a:r>
              <a:rPr lang="en-US" dirty="0"/>
              <a:t>Sparse matrices arise in many areas, and can have domain specific structures</a:t>
            </a:r>
          </a:p>
          <a:p>
            <a:r>
              <a:rPr lang="en-US" dirty="0"/>
              <a:t>Much of the early sparse matrix work was done in power!</a:t>
            </a:r>
          </a:p>
          <a:p>
            <a:r>
              <a:rPr lang="en-US" dirty="0"/>
              <a:t>Great book on modern methods for solving sparse matrices is by Texas A&amp;M professor Tim Davis</a:t>
            </a:r>
          </a:p>
          <a:p>
            <a:endParaRPr lang="en-US" dirty="0"/>
          </a:p>
        </p:txBody>
      </p:sp>
      <p:pic>
        <p:nvPicPr>
          <p:cNvPr id="4" name="Picture 3" descr="Textbook cover for Direct Methods for Sparse Linear Systems by Tim Davis">
            <a:extLst>
              <a:ext uri="{FF2B5EF4-FFF2-40B4-BE49-F238E27FC236}">
                <a16:creationId xmlns:a16="http://schemas.microsoft.com/office/drawing/2014/main" id="{FA7322CC-E95F-4507-82D5-5171BCC4C526}"/>
              </a:ext>
            </a:extLst>
          </p:cNvPr>
          <p:cNvPicPr>
            <a:picLocks noChangeAspect="1"/>
          </p:cNvPicPr>
          <p:nvPr/>
        </p:nvPicPr>
        <p:blipFill>
          <a:blip r:embed="rId2"/>
          <a:stretch>
            <a:fillRect/>
          </a:stretch>
        </p:blipFill>
        <p:spPr>
          <a:xfrm>
            <a:off x="7315200" y="1402080"/>
            <a:ext cx="3523652" cy="4953000"/>
          </a:xfrm>
          <a:prstGeom prst="rect">
            <a:avLst/>
          </a:prstGeom>
        </p:spPr>
      </p:pic>
    </p:spTree>
    <p:extLst>
      <p:ext uri="{BB962C8B-B14F-4D97-AF65-F5344CB8AC3E}">
        <p14:creationId xmlns:p14="http://schemas.microsoft.com/office/powerpoint/2010/main" val="321459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en-US"/>
              <a:t>Voltage Dependent Load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7A8C535-35D1-40D4-8159-9A34A0B298C7}"/>
                  </a:ext>
                </a:extLst>
              </p:cNvPr>
              <p:cNvSpPr>
                <a:spLocks noGrp="1"/>
              </p:cNvSpPr>
              <p:nvPr>
                <p:ph type="body" sz="quarter" idx="10"/>
              </p:nvPr>
            </p:nvSpPr>
            <p:spPr/>
            <p:txBody>
              <a:bodyPr/>
              <a:lstStyle/>
              <a:p>
                <a:r>
                  <a:rPr lang="en-US" dirty="0">
                    <a:solidFill>
                      <a:schemeClr val="tx1"/>
                    </a:solidFill>
                  </a:rPr>
                  <a:t>In the two-bus example assume the load is constant impedance, so that</a:t>
                </a:r>
              </a:p>
              <a:p>
                <a:endParaRPr lang="en-US"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P</m:t>
                          </m:r>
                        </m:e>
                        <m:sub>
                          <m:r>
                            <a:rPr lang="en-US">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𝐱</m:t>
                      </m:r>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+2.0</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	=	0</m:t>
                      </m:r>
                    </m:oMath>
                    <m:oMath xmlns:m="http://schemas.openxmlformats.org/officeDocument/2006/math">
                      <m:r>
                        <a:rPr lang="en-US" i="1">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𝑄</m:t>
                          </m:r>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𝐱</m:t>
                      </m:r>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(10)+1.0</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=0</m:t>
                      </m:r>
                    </m:oMath>
                  </m:oMathPara>
                </a14:m>
                <a:br>
                  <a:rPr lang="en-US" i="1" dirty="0">
                    <a:solidFill>
                      <a:schemeClr val="tx1"/>
                    </a:solidFill>
                    <a:latin typeface="Cambria Math" panose="02040503050406030204" pitchFamily="18" charset="0"/>
                  </a:rPr>
                </a:br>
                <a:endParaRPr lang="en-US" i="1" dirty="0">
                  <a:solidFill>
                    <a:schemeClr val="tx1"/>
                  </a:solidFill>
                  <a:latin typeface="Cambria Math" panose="02040503050406030204" pitchFamily="18" charset="0"/>
                </a:endParaRPr>
              </a:p>
              <a:p>
                <a:pPr marL="0" indent="0">
                  <a:buNone/>
                </a:pPr>
                <a:endParaRPr lang="en-US" i="1" dirty="0">
                  <a:latin typeface="Cambria Math" panose="02040503050406030204" pitchFamily="18" charset="0"/>
                </a:endParaRPr>
              </a:p>
              <a:p>
                <a14:m>
                  <m:oMath xmlns:m="http://schemas.openxmlformats.org/officeDocument/2006/math">
                    <m:r>
                      <m:rPr>
                        <m:nor/>
                      </m:rPr>
                      <a:rPr lang="en-US" dirty="0"/>
                      <m:t>Now</m:t>
                    </m:r>
                    <m:r>
                      <m:rPr>
                        <m:nor/>
                      </m:rPr>
                      <a:rPr lang="en-US" dirty="0"/>
                      <m:t> </m:t>
                    </m:r>
                    <m:r>
                      <m:rPr>
                        <m:nor/>
                      </m:rPr>
                      <a:rPr lang="en-US" dirty="0"/>
                      <m:t>calculate</m:t>
                    </m:r>
                    <m:r>
                      <m:rPr>
                        <m:nor/>
                      </m:rPr>
                      <a:rPr lang="en-US" dirty="0"/>
                      <m:t> </m:t>
                    </m:r>
                    <m:r>
                      <m:rPr>
                        <m:nor/>
                      </m:rPr>
                      <a:rPr lang="en-US" dirty="0"/>
                      <m:t>the</m:t>
                    </m:r>
                    <m:r>
                      <m:rPr>
                        <m:nor/>
                      </m:rPr>
                      <a:rPr lang="en-US" dirty="0"/>
                      <m:t> </m:t>
                    </m:r>
                    <m:r>
                      <m:rPr>
                        <m:nor/>
                      </m:rPr>
                      <a:rPr lang="en-US" dirty="0"/>
                      <m:t>power</m:t>
                    </m:r>
                    <m:r>
                      <m:rPr>
                        <m:nor/>
                      </m:rPr>
                      <a:rPr lang="en-US" dirty="0"/>
                      <m:t> </m:t>
                    </m:r>
                    <m:r>
                      <m:rPr>
                        <m:nor/>
                      </m:rPr>
                      <a:rPr lang="en-US" dirty="0"/>
                      <m:t>flow</m:t>
                    </m:r>
                    <m:r>
                      <m:rPr>
                        <m:nor/>
                      </m:rPr>
                      <a:rPr lang="en-US" dirty="0"/>
                      <m:t> </m:t>
                    </m:r>
                    <m:r>
                      <m:rPr>
                        <m:nor/>
                      </m:rPr>
                      <a:rPr lang="en-US" dirty="0"/>
                      <m:t>Jacobian</m:t>
                    </m:r>
                  </m:oMath>
                </a14:m>
                <a:endParaRPr lang="en-US" dirty="0"/>
              </a:p>
              <a:p>
                <a:endParaRPr lang="en-US" dirty="0"/>
              </a:p>
              <a:p>
                <a:pPr marL="0" indent="0">
                  <a:buNone/>
                </a:pPr>
                <a14:m>
                  <m:oMathPara xmlns:m="http://schemas.openxmlformats.org/officeDocument/2006/math">
                    <m:oMathParaPr>
                      <m:jc m:val="center"/>
                    </m:oMathParaPr>
                    <m:oMath xmlns:m="http://schemas.openxmlformats.org/officeDocument/2006/math">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𝐽</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𝐱</m:t>
                      </m:r>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10</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sSub>
                                  <m:sSubPr>
                                    <m:ctrlPr>
                                      <a:rPr lang="en-US" i="1">
                                        <a:latin typeface="Cambria Math" panose="02040503050406030204" pitchFamily="18" charset="0"/>
                                      </a:rPr>
                                    </m:ctrlPr>
                                  </m:sSubPr>
                                  <m:e>
                                    <m:r>
                                      <m:rPr>
                                        <m:sty m:val="p"/>
                                      </m:rPr>
                                      <a:rPr lang="en-US">
                                        <a:latin typeface="Cambria Math" panose="02040503050406030204" pitchFamily="18" charset="0"/>
                                      </a:rPr>
                                      <m:t>cos</m:t>
                                    </m:r>
                                    <m:r>
                                      <a:rPr lang="en-US" i="1">
                                        <a:latin typeface="Cambria Math" panose="02040503050406030204" pitchFamily="18" charset="0"/>
                                      </a:rPr>
                                      <m:t>𝜃</m:t>
                                    </m:r>
                                  </m:e>
                                  <m:sub>
                                    <m:r>
                                      <a:rPr lang="en-US" i="1">
                                        <a:latin typeface="Cambria Math" panose="02040503050406030204" pitchFamily="18" charset="0"/>
                                      </a:rPr>
                                      <m:t>2</m:t>
                                    </m:r>
                                  </m:sub>
                                </m:sSub>
                              </m:e>
                              <m:e>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4.0</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mr>
                            <m:mr>
                              <m:e>
                                <m:r>
                                  <a:rPr lang="en-US" i="1">
                                    <a:solidFill>
                                      <a:schemeClr val="tx1"/>
                                    </a:solidFill>
                                    <a:latin typeface="Cambria Math" panose="02040503050406030204" pitchFamily="18" charset="0"/>
                                  </a:rPr>
                                  <m:t>10</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sSub>
                                  <m:sSubPr>
                                    <m:ctrlPr>
                                      <a:rPr lang="en-US" i="1">
                                        <a:latin typeface="Cambria Math" panose="02040503050406030204" pitchFamily="18" charset="0"/>
                                      </a:rPr>
                                    </m:ctrlPr>
                                  </m:sSubPr>
                                  <m:e>
                                    <m:r>
                                      <m:rPr>
                                        <m:sty m:val="p"/>
                                      </m:rPr>
                                      <a:rPr lang="en-US">
                                        <a:latin typeface="Cambria Math" panose="02040503050406030204" pitchFamily="18" charset="0"/>
                                      </a:rPr>
                                      <m:t>sin</m:t>
                                    </m:r>
                                    <m:r>
                                      <a:rPr lang="en-US" i="1">
                                        <a:latin typeface="Cambria Math" panose="02040503050406030204" pitchFamily="18" charset="0"/>
                                      </a:rPr>
                                      <m:t>𝜃</m:t>
                                    </m:r>
                                  </m:e>
                                  <m:sub>
                                    <m:r>
                                      <a:rPr lang="en-US" i="1">
                                        <a:latin typeface="Cambria Math" panose="02040503050406030204" pitchFamily="18" charset="0"/>
                                      </a:rPr>
                                      <m:t>2</m:t>
                                    </m:r>
                                  </m:sub>
                                </m:sSub>
                              </m:e>
                              <m:e>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20</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r>
                                  <a:rPr lang="en-US" i="1">
                                    <a:solidFill>
                                      <a:schemeClr val="tx1"/>
                                    </a:solidFill>
                                    <a:latin typeface="Cambria Math" panose="02040503050406030204" pitchFamily="18" charset="0"/>
                                  </a:rPr>
                                  <m:t>+2.0</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mr>
                          </m:m>
                        </m:e>
                      </m:d>
                    </m:oMath>
                  </m:oMathPara>
                </a14:m>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57A8C535-35D1-40D4-8159-9A34A0B298C7}"/>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824"/>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a:t>Voltage Dependent Load, cont'd</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BBF6C70-4931-47DC-AD1C-B8B3D82630BA}"/>
                  </a:ext>
                </a:extLst>
              </p:cNvPr>
              <p:cNvSpPr>
                <a:spLocks noGrp="1"/>
              </p:cNvSpPr>
              <p:nvPr>
                <p:ph type="body" sz="quarter" idx="10"/>
              </p:nvPr>
            </p:nvSpPr>
            <p:spPr/>
            <p:txBody>
              <a:bodyPr/>
              <a:lstStyle/>
              <a:p>
                <a14:m>
                  <m:oMath xmlns:m="http://schemas.openxmlformats.org/officeDocument/2006/math">
                    <m:r>
                      <m:rPr>
                        <m:nor/>
                      </m:rPr>
                      <a:rPr lang="en-US" smtClean="0">
                        <a:solidFill>
                          <a:schemeClr val="tx1"/>
                        </a:solidFill>
                      </a:rPr>
                      <m:t>Again</m:t>
                    </m:r>
                    <m:r>
                      <m:rPr>
                        <m:nor/>
                      </m:rPr>
                      <a:rPr lang="en-US" smtClean="0">
                        <a:solidFill>
                          <a:schemeClr val="tx1"/>
                        </a:solidFill>
                      </a:rPr>
                      <m:t> </m:t>
                    </m:r>
                    <m:r>
                      <m:rPr>
                        <m:nor/>
                      </m:rPr>
                      <a:rPr lang="en-US" smtClean="0">
                        <a:solidFill>
                          <a:schemeClr val="tx1"/>
                        </a:solidFill>
                      </a:rPr>
                      <m:t>set</m:t>
                    </m:r>
                    <m:r>
                      <m:rPr>
                        <m:nor/>
                      </m:rPr>
                      <a:rPr lang="en-US" smtClean="0">
                        <a:solidFill>
                          <a:schemeClr val="tx1"/>
                        </a:solidFill>
                      </a:rPr>
                      <m:t> </m:t>
                    </m:r>
                    <m:r>
                      <a:rPr lang="en-US" i="1">
                        <a:solidFill>
                          <a:schemeClr val="tx1"/>
                        </a:solidFill>
                        <a:latin typeface="Cambria Math" panose="02040503050406030204" pitchFamily="18" charset="0"/>
                      </a:rPr>
                      <m:t>𝑣</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0</m:t>
                    </m:r>
                    <m:r>
                      <m:rPr>
                        <m:nor/>
                      </m:rPr>
                      <a:rPr lang="en-US">
                        <a:solidFill>
                          <a:schemeClr val="tx1"/>
                        </a:solidFill>
                      </a:rPr>
                      <m:t>, </m:t>
                    </m:r>
                    <m:r>
                      <m:rPr>
                        <m:nor/>
                      </m:rPr>
                      <a:rPr lang="en-US">
                        <a:solidFill>
                          <a:schemeClr val="tx1"/>
                        </a:solidFill>
                      </a:rPr>
                      <m:t>guess</m:t>
                    </m:r>
                    <m:r>
                      <m:rPr>
                        <m:nor/>
                      </m:rPr>
                      <a:rPr lang="en-US">
                        <a:solidFill>
                          <a:schemeClr val="tx1"/>
                        </a:solidFill>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(0)</m:t>
                        </m:r>
                      </m:sup>
                    </m:sSup>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m:t>
                              </m:r>
                            </m:e>
                          </m:mr>
                          <m:mr>
                            <m:e>
                              <m:r>
                                <a:rPr lang="en-US" i="1">
                                  <a:solidFill>
                                    <a:schemeClr val="tx1"/>
                                  </a:solidFill>
                                  <a:latin typeface="Cambria Math" panose="02040503050406030204" pitchFamily="18" charset="0"/>
                                </a:rPr>
                                <m:t>1</m:t>
                              </m:r>
                            </m:e>
                          </m:mr>
                        </m:m>
                      </m:e>
                    </m:d>
                  </m:oMath>
                </a14:m>
                <a:endParaRPr lang="en-US" i="1" dirty="0">
                  <a:solidFill>
                    <a:schemeClr val="tx1"/>
                  </a:solidFill>
                </a:endParaRPr>
              </a:p>
              <a:p>
                <a:endParaRPr lang="en-US" i="1" dirty="0">
                  <a:solidFill>
                    <a:schemeClr val="tx1"/>
                  </a:solidFill>
                </a:endParaRPr>
              </a:p>
              <a:p>
                <a:pPr marL="0" indent="0">
                  <a:buNone/>
                </a:pPr>
                <a14:m>
                  <m:oMathPara xmlns:m="http://schemas.openxmlformats.org/officeDocument/2006/math">
                    <m:oMathParaPr>
                      <m:jc m:val="left"/>
                    </m:oMathParaPr>
                    <m:oMath xmlns:m="http://schemas.openxmlformats.org/officeDocument/2006/math">
                      <m:r>
                        <m:rPr>
                          <m:nor/>
                        </m:rPr>
                        <a:rPr lang="en-US">
                          <a:solidFill>
                            <a:schemeClr val="tx1"/>
                          </a:solidFill>
                        </a:rPr>
                        <m:t>Calculate</m:t>
                      </m:r>
                    </m:oMath>
                  </m:oMathPara>
                </a14:m>
                <a:endParaRPr lang="en-US" dirty="0">
                  <a:solidFill>
                    <a:schemeClr val="tx1"/>
                  </a:solidFill>
                </a:endParaRPr>
              </a:p>
              <a:p>
                <a:pPr marL="0" indent="0">
                  <a:buNone/>
                </a:pPr>
                <a14:m>
                  <m:oMathPara xmlns:m="http://schemas.openxmlformats.org/officeDocument/2006/math">
                    <m:oMathParaPr>
                      <m:jc m:val="left"/>
                    </m:oMathParaPr>
                    <m:oMath xmlns:m="http://schemas.openxmlformats.org/officeDocument/2006/math">
                      <m:r>
                        <m:rPr>
                          <m:sty m:val="p"/>
                        </m:rPr>
                        <a:rPr lang="en-US">
                          <a:solidFill>
                            <a:schemeClr val="tx1"/>
                          </a:solidFill>
                          <a:latin typeface="Cambria Math" panose="02040503050406030204" pitchFamily="18" charset="0"/>
                        </a:rPr>
                        <m:t>f</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0</m:t>
                                  </m:r>
                                </m:e>
                              </m:d>
                            </m:sup>
                          </m:sSup>
                        </m:e>
                      </m:d>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+2.0</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e>
                            </m:mr>
                            <m:m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(10)+1.0</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e>
                            </m:mr>
                          </m:m>
                        </m:e>
                      </m:d>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2.0</m:t>
                                </m:r>
                              </m:e>
                            </m:mr>
                            <m:mr>
                              <m:e>
                                <m:r>
                                  <a:rPr lang="en-US" i="1">
                                    <a:solidFill>
                                      <a:schemeClr val="tx1"/>
                                    </a:solidFill>
                                    <a:latin typeface="Cambria Math" panose="02040503050406030204" pitchFamily="18" charset="0"/>
                                  </a:rPr>
                                  <m:t>1.0</m:t>
                                </m:r>
                              </m:e>
                            </m:mr>
                          </m:m>
                        </m:e>
                      </m:d>
                    </m:oMath>
                  </m:oMathPara>
                </a14:m>
                <a:endParaRPr lang="en-US" i="1" dirty="0">
                  <a:solidFill>
                    <a:schemeClr val="tx1"/>
                  </a:solidFill>
                </a:endParaRPr>
              </a:p>
              <a:p>
                <a:pPr marL="0" indent="0">
                  <a:buNone/>
                </a:pPr>
                <a14:m>
                  <m:oMathPara xmlns:m="http://schemas.openxmlformats.org/officeDocument/2006/math">
                    <m:oMathParaPr>
                      <m:jc m:val="left"/>
                    </m:oMathParaPr>
                    <m:oMath xmlns:m="http://schemas.openxmlformats.org/officeDocument/2006/math">
                      <m:r>
                        <a:rPr lang="en-US" i="1">
                          <a:solidFill>
                            <a:schemeClr val="tx1"/>
                          </a:solidFill>
                          <a:latin typeface="Cambria Math" panose="02040503050406030204" pitchFamily="18" charset="0"/>
                        </a:rPr>
                        <m:t>𝐉</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(0)</m:t>
                          </m:r>
                        </m:sup>
                      </m:sSup>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4</m:t>
                                </m:r>
                              </m:e>
                            </m:mr>
                            <m:mr>
                              <m:e>
                                <m:r>
                                  <a:rPr lang="en-US" i="1">
                                    <a:solidFill>
                                      <a:schemeClr val="tx1"/>
                                    </a:solidFill>
                                    <a:latin typeface="Cambria Math" panose="02040503050406030204" pitchFamily="18" charset="0"/>
                                  </a:rPr>
                                  <m:t>0</m:t>
                                </m:r>
                              </m:e>
                              <m:e>
                                <m:r>
                                  <a:rPr lang="en-US" i="1">
                                    <a:solidFill>
                                      <a:schemeClr val="tx1"/>
                                    </a:solidFill>
                                    <a:latin typeface="Cambria Math" panose="02040503050406030204" pitchFamily="18" charset="0"/>
                                  </a:rPr>
                                  <m:t>12</m:t>
                                </m:r>
                              </m:e>
                            </m:mr>
                          </m:m>
                        </m:e>
                      </m:d>
                    </m:oMath>
                  </m:oMathPara>
                </a14:m>
                <a:endParaRPr lang="en-US" i="1" dirty="0">
                  <a:solidFill>
                    <a:schemeClr val="tx1"/>
                  </a:solidFill>
                </a:endParaRPr>
              </a:p>
              <a:p>
                <a:pPr marL="0" indent="0">
                  <a:buNone/>
                </a:pPr>
                <a14:m>
                  <m:oMathPara xmlns:m="http://schemas.openxmlformats.org/officeDocument/2006/math">
                    <m:oMathParaPr>
                      <m:jc m:val="left"/>
                    </m:oMathParaPr>
                    <m:oMath xmlns:m="http://schemas.openxmlformats.org/officeDocument/2006/math">
                      <m:r>
                        <m:rPr>
                          <m:nor/>
                        </m:rPr>
                        <a:rPr lang="en-US">
                          <a:solidFill>
                            <a:schemeClr val="tx1"/>
                          </a:solidFill>
                        </a:rPr>
                        <m:t>Solve</m:t>
                      </m:r>
                      <m:r>
                        <a:rPr lang="en-U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1</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m:t>
                                </m:r>
                              </m:e>
                            </m:mr>
                            <m:mr>
                              <m:e>
                                <m:r>
                                  <a:rPr lang="en-US" i="1">
                                    <a:solidFill>
                                      <a:schemeClr val="tx1"/>
                                    </a:solidFill>
                                    <a:latin typeface="Cambria Math" panose="02040503050406030204" pitchFamily="18" charset="0"/>
                                  </a:rPr>
                                  <m:t>1</m:t>
                                </m:r>
                              </m:e>
                            </m:mr>
                          </m:m>
                        </m:e>
                      </m:d>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4</m:t>
                                    </m:r>
                                  </m:e>
                                </m:mr>
                                <m:mr>
                                  <m:e>
                                    <m:r>
                                      <a:rPr lang="en-US" i="1">
                                        <a:solidFill>
                                          <a:schemeClr val="tx1"/>
                                        </a:solidFill>
                                        <a:latin typeface="Cambria Math" panose="02040503050406030204" pitchFamily="18" charset="0"/>
                                      </a:rPr>
                                      <m:t>0</m:t>
                                    </m:r>
                                  </m:e>
                                  <m:e>
                                    <m:r>
                                      <a:rPr lang="en-US" i="1">
                                        <a:solidFill>
                                          <a:schemeClr val="tx1"/>
                                        </a:solidFill>
                                        <a:latin typeface="Cambria Math" panose="02040503050406030204" pitchFamily="18" charset="0"/>
                                      </a:rPr>
                                      <m:t>12</m:t>
                                    </m:r>
                                  </m:e>
                                </m:mr>
                              </m:m>
                            </m:e>
                          </m:d>
                        </m:e>
                        <m:sup>
                          <m:r>
                            <a:rPr lang="en-US" i="1">
                              <a:solidFill>
                                <a:schemeClr val="tx1"/>
                              </a:solidFill>
                              <a:latin typeface="Cambria Math" panose="02040503050406030204" pitchFamily="18" charset="0"/>
                            </a:rPr>
                            <m:t>−1</m:t>
                          </m:r>
                        </m:sup>
                      </m:sSup>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2.0</m:t>
                                </m:r>
                              </m:e>
                            </m:mr>
                            <m:mr>
                              <m:e>
                                <m:r>
                                  <a:rPr lang="en-US" i="1">
                                    <a:solidFill>
                                      <a:schemeClr val="tx1"/>
                                    </a:solidFill>
                                    <a:latin typeface="Cambria Math" panose="02040503050406030204" pitchFamily="18" charset="0"/>
                                  </a:rPr>
                                  <m:t>1.0</m:t>
                                </m:r>
                              </m:e>
                            </m:mr>
                          </m:m>
                        </m:e>
                      </m:d>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−0.1667</m:t>
                                </m:r>
                              </m:e>
                            </m:mr>
                            <m:mr>
                              <m:e>
                                <m:r>
                                  <a:rPr lang="en-US" i="1">
                                    <a:solidFill>
                                      <a:schemeClr val="tx1"/>
                                    </a:solidFill>
                                    <a:latin typeface="Cambria Math" panose="02040503050406030204" pitchFamily="18" charset="0"/>
                                  </a:rPr>
                                  <m:t>0.9167</m:t>
                                </m:r>
                              </m:e>
                            </m:mr>
                          </m:m>
                        </m:e>
                      </m:d>
                    </m:oMath>
                  </m:oMathPara>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7BBF6C70-4931-47DC-AD1C-B8B3D82630BA}"/>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280"/>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Voltage Dependent Load, cont’d </a:t>
            </a:r>
          </a:p>
        </p:txBody>
      </p:sp>
      <p:sp>
        <p:nvSpPr>
          <p:cNvPr id="4" name="Text Placeholder 3">
            <a:extLst>
              <a:ext uri="{FF2B5EF4-FFF2-40B4-BE49-F238E27FC236}">
                <a16:creationId xmlns:a16="http://schemas.microsoft.com/office/drawing/2014/main" id="{832FDF41-4B33-4D1D-86B3-E0908297A9CF}"/>
              </a:ext>
            </a:extLst>
          </p:cNvPr>
          <p:cNvSpPr>
            <a:spLocks noGrp="1"/>
          </p:cNvSpPr>
          <p:nvPr>
            <p:ph type="body" sz="quarter" idx="10"/>
          </p:nvPr>
        </p:nvSpPr>
        <p:spPr/>
        <p:txBody>
          <a:bodyPr/>
          <a:lstStyle/>
          <a:p>
            <a:r>
              <a:rPr lang="en-US" altLang="en-US" dirty="0"/>
              <a:t>With constant impedance load the MW/</a:t>
            </a:r>
            <a:r>
              <a:rPr lang="en-US" altLang="en-US" dirty="0" err="1"/>
              <a:t>Mvar</a:t>
            </a:r>
            <a:r>
              <a:rPr lang="en-US" altLang="en-US" dirty="0"/>
              <a:t> load at bus 2 varies with the square of the bus 2 voltage magnitude.  This if the voltage level is less than 1.0, the load is lower than 200/100 MW/</a:t>
            </a:r>
            <a:r>
              <a:rPr lang="en-US" altLang="en-US" dirty="0" err="1"/>
              <a:t>Mvar</a:t>
            </a:r>
            <a:endParaRPr lang="en-US" altLang="en-US" dirty="0"/>
          </a:p>
          <a:p>
            <a:endParaRPr lang="en-US" dirty="0"/>
          </a:p>
        </p:txBody>
      </p:sp>
      <p:pic>
        <p:nvPicPr>
          <p:cNvPr id="25603" name="Picture 3" descr="Two-bus case diagram"/>
          <p:cNvPicPr>
            <a:picLocks noChangeAspect="1" noChangeArrowheads="1"/>
          </p:cNvPicPr>
          <p:nvPr/>
        </p:nvPicPr>
        <p:blipFill>
          <a:blip r:embed="rId3">
            <a:extLst>
              <a:ext uri="{28A0092B-C50C-407E-A947-70E740481C1C}">
                <a14:useLocalDpi xmlns:a14="http://schemas.microsoft.com/office/drawing/2010/main" val="0"/>
              </a:ext>
            </a:extLst>
          </a:blip>
          <a:srcRect l="3999" t="3883" r="31200" b="63419"/>
          <a:stretch>
            <a:fillRect/>
          </a:stretch>
        </p:blipFill>
        <p:spPr bwMode="auto">
          <a:xfrm>
            <a:off x="1752600" y="3124200"/>
            <a:ext cx="82296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74AE-5EA1-4B7C-A4CD-5E91ED27A4EA}"/>
              </a:ext>
            </a:extLst>
          </p:cNvPr>
          <p:cNvSpPr>
            <a:spLocks noGrp="1"/>
          </p:cNvSpPr>
          <p:nvPr>
            <p:ph type="title"/>
          </p:nvPr>
        </p:nvSpPr>
        <p:spPr/>
        <p:txBody>
          <a:bodyPr/>
          <a:lstStyle/>
          <a:p>
            <a:r>
              <a:rPr lang="en-US" dirty="0"/>
              <a:t>Speeding up the Power Flow</a:t>
            </a:r>
          </a:p>
        </p:txBody>
      </p:sp>
      <p:sp>
        <p:nvSpPr>
          <p:cNvPr id="3" name="Text Placeholder 2">
            <a:extLst>
              <a:ext uri="{FF2B5EF4-FFF2-40B4-BE49-F238E27FC236}">
                <a16:creationId xmlns:a16="http://schemas.microsoft.com/office/drawing/2014/main" id="{04A80303-0714-4CF0-A6B8-C47E93C6535A}"/>
              </a:ext>
            </a:extLst>
          </p:cNvPr>
          <p:cNvSpPr>
            <a:spLocks noGrp="1"/>
          </p:cNvSpPr>
          <p:nvPr>
            <p:ph type="body" sz="quarter" idx="10"/>
          </p:nvPr>
        </p:nvSpPr>
        <p:spPr/>
        <p:txBody>
          <a:bodyPr/>
          <a:lstStyle/>
          <a:p>
            <a:r>
              <a:rPr lang="en-US" dirty="0"/>
              <a:t>The most computationally complex part of power flow is building and inverting (or factorizing) the Jacobian, so most of the approximations are designed to speed it up by reducing that work</a:t>
            </a:r>
          </a:p>
        </p:txBody>
      </p:sp>
    </p:spTree>
    <p:extLst>
      <p:ext uri="{BB962C8B-B14F-4D97-AF65-F5344CB8AC3E}">
        <p14:creationId xmlns:p14="http://schemas.microsoft.com/office/powerpoint/2010/main" val="166121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E0ED-6C1D-4021-B571-514359DFB055}"/>
              </a:ext>
            </a:extLst>
          </p:cNvPr>
          <p:cNvSpPr>
            <a:spLocks noGrp="1"/>
          </p:cNvSpPr>
          <p:nvPr>
            <p:ph type="title"/>
          </p:nvPr>
        </p:nvSpPr>
        <p:spPr/>
        <p:txBody>
          <a:bodyPr/>
          <a:lstStyle/>
          <a:p>
            <a:r>
              <a:rPr lang="en-US"/>
              <a:t>Power Flow Approximations</a:t>
            </a:r>
            <a:endParaRPr lang="en-US" dirty="0"/>
          </a:p>
        </p:txBody>
      </p:sp>
      <p:sp>
        <p:nvSpPr>
          <p:cNvPr id="3" name="Content Placeholder 2">
            <a:extLst>
              <a:ext uri="{FF2B5EF4-FFF2-40B4-BE49-F238E27FC236}">
                <a16:creationId xmlns:a16="http://schemas.microsoft.com/office/drawing/2014/main" id="{046BB607-6599-4C37-83A1-55226EAA4C35}"/>
              </a:ext>
            </a:extLst>
          </p:cNvPr>
          <p:cNvSpPr>
            <a:spLocks noGrp="1"/>
          </p:cNvSpPr>
          <p:nvPr>
            <p:ph type="body" sz="quarter" idx="10"/>
          </p:nvPr>
        </p:nvSpPr>
        <p:spPr/>
        <p:txBody>
          <a:bodyPr/>
          <a:lstStyle/>
          <a:p>
            <a:r>
              <a:rPr lang="en-US"/>
              <a:t>Methods used to approximate the power flow and potentially speed it up:</a:t>
            </a:r>
          </a:p>
          <a:p>
            <a:pPr lvl="1"/>
            <a:r>
              <a:rPr lang="en-US" b="1"/>
              <a:t>Dishonest Newton-Raphson</a:t>
            </a:r>
            <a:r>
              <a:rPr lang="en-US"/>
              <a:t>: just keep the same Jacobian from the first iteration to use in all iterations. (Or only update occasionally.)</a:t>
            </a:r>
          </a:p>
          <a:p>
            <a:pPr lvl="1"/>
            <a:r>
              <a:rPr lang="en-US" b="1"/>
              <a:t>Decoupled Power Flow</a:t>
            </a:r>
            <a:r>
              <a:rPr lang="en-US"/>
              <a:t>: Assume the off-diagonal Jacobian matrices are zero (they are usually quite small)</a:t>
            </a:r>
          </a:p>
          <a:p>
            <a:pPr lvl="1"/>
            <a:r>
              <a:rPr lang="en-US" b="1"/>
              <a:t>Fast Decoupled Power Flow</a:t>
            </a:r>
            <a:r>
              <a:rPr lang="en-US"/>
              <a:t>: Same as decoupled but only build and invert the Jacobian once (like in the Dishonest Newton-Raphson method)</a:t>
            </a:r>
          </a:p>
          <a:p>
            <a:pPr lvl="1"/>
            <a:r>
              <a:rPr lang="en-US" b="1"/>
              <a:t>Linearized or "DC" power flow</a:t>
            </a:r>
            <a:r>
              <a:rPr lang="en-US"/>
              <a:t>: ignore reactive power completely and assume all bus voltages are 1.0 per-unit.</a:t>
            </a:r>
            <a:endParaRPr lang="en-US" dirty="0"/>
          </a:p>
        </p:txBody>
      </p:sp>
    </p:spTree>
    <p:extLst>
      <p:ext uri="{BB962C8B-B14F-4D97-AF65-F5344CB8AC3E}">
        <p14:creationId xmlns:p14="http://schemas.microsoft.com/office/powerpoint/2010/main" val="2481576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a:t>Dishonest Newton-Raphson</a:t>
            </a:r>
          </a:p>
        </p:txBody>
      </p:sp>
      <p:sp>
        <p:nvSpPr>
          <p:cNvPr id="4100" name="Rectangle 3"/>
          <p:cNvSpPr>
            <a:spLocks noGrp="1" noChangeArrowheads="1"/>
          </p:cNvSpPr>
          <p:nvPr>
            <p:ph type="body" sz="quarter" idx="10"/>
          </p:nvPr>
        </p:nvSpPr>
        <p:spPr/>
        <p:txBody>
          <a:bodyPr/>
          <a:lstStyle/>
          <a:p>
            <a:r>
              <a:rPr lang="en-US" altLang="en-US"/>
              <a:t>Since most of the time in the Newton-Raphson iteration is spend calculating the inverse of the Jacobian, one way to speed up the iterations is to only calculate/inverse the Jacobian occasionally</a:t>
            </a:r>
          </a:p>
          <a:p>
            <a:pPr lvl="1"/>
            <a:r>
              <a:rPr lang="en-US" altLang="en-US"/>
              <a:t>known as the “Dishonest” Newton-Raphson</a:t>
            </a:r>
          </a:p>
          <a:p>
            <a:pPr lvl="1"/>
            <a:r>
              <a:rPr lang="en-US" altLang="en-US"/>
              <a:t>an extreme example is to only calculate the Jacobian for the first iteration</a:t>
            </a:r>
          </a:p>
          <a:p>
            <a:endParaRPr lang="en-US" altLang="en-US" dirty="0"/>
          </a:p>
        </p:txBody>
      </p:sp>
      <mc:AlternateContent xmlns:mc="http://schemas.openxmlformats.org/markup-compatibility/2006" xmlns:a14="http://schemas.microsoft.com/office/drawing/2010/main">
        <mc:Choice Requires="a14">
          <p:sp>
            <p:nvSpPr>
              <p:cNvPr id="4098" name="Object 4"/>
              <p:cNvSpPr txBox="1"/>
              <p:nvPr/>
            </p:nvSpPr>
            <p:spPr bwMode="auto">
              <a:xfrm>
                <a:off x="2514600" y="3695700"/>
                <a:ext cx="5943600" cy="1854200"/>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m:rPr>
                          <m:nor/>
                        </m:rPr>
                        <a:rPr lang="en-US" i="0" smtClean="0">
                          <a:solidFill>
                            <a:schemeClr val="tx1"/>
                          </a:solidFill>
                          <a:latin typeface="+mj-lt"/>
                        </a:rPr>
                        <m:t>Honest</m:t>
                      </m:r>
                      <m:r>
                        <m:rPr>
                          <m:nor/>
                        </m:rPr>
                        <a:rPr lang="en-US" i="0" smtClean="0">
                          <a:solidFill>
                            <a:schemeClr val="tx1"/>
                          </a:solidFill>
                          <a:latin typeface="+mj-lt"/>
                        </a:rPr>
                        <m:t>:</m:t>
                      </m:r>
                      <m:r>
                        <a:rPr lang="en-U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𝐉</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m:oMathPara>
                </a14:m>
                <a:br>
                  <a:rPr lang="en-US" i="1" dirty="0">
                    <a:solidFill>
                      <a:schemeClr val="tx1"/>
                    </a:solidFill>
                    <a:latin typeface="+mj-lt"/>
                  </a:rPr>
                </a:br>
                <a:endParaRPr lang="en-US" i="0" dirty="0">
                  <a:solidFill>
                    <a:schemeClr val="tx1"/>
                  </a:solidFill>
                  <a:latin typeface="+mj-lt"/>
                </a:endParaRPr>
              </a:p>
              <a:p>
                <a:endParaRPr lang="en-US" i="0" dirty="0">
                  <a:solidFill>
                    <a:schemeClr val="tx1"/>
                  </a:solidFill>
                  <a:latin typeface="+mj-lt"/>
                </a:endParaRPr>
              </a:p>
              <a:p>
                <a:pPr/>
                <a14:m>
                  <m:oMathPara xmlns:m="http://schemas.openxmlformats.org/officeDocument/2006/math">
                    <m:oMathParaPr>
                      <m:jc m:val="left"/>
                    </m:oMathParaPr>
                    <m:oMath xmlns:m="http://schemas.openxmlformats.org/officeDocument/2006/math">
                      <m:r>
                        <m:rPr>
                          <m:nor/>
                        </m:rPr>
                        <a:rPr lang="en-US" i="0">
                          <a:solidFill>
                            <a:schemeClr val="tx1"/>
                          </a:solidFill>
                          <a:latin typeface="+mj-lt"/>
                        </a:rPr>
                        <m:t>Dishonest</m:t>
                      </m:r>
                      <m:r>
                        <m:rPr>
                          <m:nor/>
                        </m:rPr>
                        <a:rPr lang="en-US" i="0">
                          <a:solidFill>
                            <a:schemeClr val="tx1"/>
                          </a:solidFill>
                          <a:latin typeface="+mj-lt"/>
                        </a:rPr>
                        <m:t>:</m:t>
                      </m:r>
                      <m:r>
                        <a:rPr lang="en-U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𝐉</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(0)</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m:oMathPara>
                </a14:m>
                <a:br>
                  <a:rPr lang="en-US" i="1" dirty="0">
                    <a:solidFill>
                      <a:schemeClr val="tx1"/>
                    </a:solidFill>
                    <a:latin typeface="+mj-lt"/>
                  </a:rPr>
                </a:br>
                <a:endParaRPr lang="en-US" i="0" dirty="0">
                  <a:solidFill>
                    <a:schemeClr val="tx1"/>
                  </a:solidFill>
                  <a:latin typeface="+mj-lt"/>
                </a:endParaRPr>
              </a:p>
              <a:p>
                <a:endParaRPr lang="en-US" i="0" dirty="0">
                  <a:solidFill>
                    <a:schemeClr val="tx1"/>
                  </a:solidFill>
                  <a:latin typeface="+mj-lt"/>
                </a:endParaRPr>
              </a:p>
              <a:p>
                <a:pPr/>
                <a14:m>
                  <m:oMathPara xmlns:m="http://schemas.openxmlformats.org/officeDocument/2006/math">
                    <m:oMathParaPr>
                      <m:jc m:val="left"/>
                    </m:oMathParaPr>
                    <m:oMath xmlns:m="http://schemas.openxmlformats.org/officeDocument/2006/math">
                      <m:r>
                        <m:rPr>
                          <m:nor/>
                        </m:rPr>
                        <a:rPr lang="en-US" i="0">
                          <a:solidFill>
                            <a:schemeClr val="tx1"/>
                          </a:solidFill>
                          <a:latin typeface="+mj-lt"/>
                        </a:rPr>
                        <m:t>Both</m:t>
                      </m:r>
                      <m:r>
                        <m:rPr>
                          <m:nor/>
                        </m:rPr>
                        <a:rPr lang="en-US" i="0">
                          <a:solidFill>
                            <a:schemeClr val="tx1"/>
                          </a:solidFill>
                          <a:latin typeface="+mj-lt"/>
                        </a:rPr>
                        <m:t> </m:t>
                      </m:r>
                      <m:r>
                        <m:rPr>
                          <m:nor/>
                        </m:rPr>
                        <a:rPr lang="en-US" i="0">
                          <a:solidFill>
                            <a:schemeClr val="tx1"/>
                          </a:solidFill>
                          <a:latin typeface="+mj-lt"/>
                        </a:rPr>
                        <m:t>require</m:t>
                      </m:r>
                      <m:r>
                        <m:rPr>
                          <m:nor/>
                        </m:rPr>
                        <a:rPr lang="en-US" i="0">
                          <a:solidFill>
                            <a:schemeClr val="tx1"/>
                          </a:solidFill>
                          <a:latin typeface="+mj-lt"/>
                        </a:rPr>
                        <m:t> </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d>
                      <m:r>
                        <a:rPr lang="en-US" i="1">
                          <a:solidFill>
                            <a:schemeClr val="tx1"/>
                          </a:solidFill>
                          <a:latin typeface="Cambria Math" panose="02040503050406030204" pitchFamily="18" charset="0"/>
                        </a:rPr>
                        <m:t>&lt;</m:t>
                      </m:r>
                      <m:r>
                        <a:rPr lang="en-US" i="1">
                          <a:solidFill>
                            <a:schemeClr val="tx1"/>
                          </a:solidFill>
                          <a:latin typeface="Cambria Math" panose="02040503050406030204" pitchFamily="18" charset="0"/>
                        </a:rPr>
                        <m:t>𝜀</m:t>
                      </m:r>
                      <m:r>
                        <m:rPr>
                          <m:nor/>
                        </m:rPr>
                        <a:rPr lang="en-US" i="0">
                          <a:solidFill>
                            <a:schemeClr val="tx1"/>
                          </a:solidFill>
                          <a:latin typeface="+mj-lt"/>
                        </a:rPr>
                        <m:t> </m:t>
                      </m:r>
                      <m:r>
                        <m:rPr>
                          <m:nor/>
                        </m:rPr>
                        <a:rPr lang="en-US" i="0">
                          <a:solidFill>
                            <a:schemeClr val="tx1"/>
                          </a:solidFill>
                          <a:latin typeface="+mj-lt"/>
                        </a:rPr>
                        <m:t>for</m:t>
                      </m:r>
                      <m:r>
                        <m:rPr>
                          <m:nor/>
                        </m:rPr>
                        <a:rPr lang="en-US" i="0">
                          <a:solidFill>
                            <a:schemeClr val="tx1"/>
                          </a:solidFill>
                          <a:latin typeface="+mj-lt"/>
                        </a:rPr>
                        <m:t> </m:t>
                      </m:r>
                      <m:r>
                        <m:rPr>
                          <m:nor/>
                        </m:rPr>
                        <a:rPr lang="en-US" i="0">
                          <a:solidFill>
                            <a:schemeClr val="tx1"/>
                          </a:solidFill>
                          <a:latin typeface="+mj-lt"/>
                        </a:rPr>
                        <m:t>a</m:t>
                      </m:r>
                      <m:r>
                        <m:rPr>
                          <m:nor/>
                        </m:rPr>
                        <a:rPr lang="en-US" i="0">
                          <a:solidFill>
                            <a:schemeClr val="tx1"/>
                          </a:solidFill>
                          <a:latin typeface="+mj-lt"/>
                        </a:rPr>
                        <m:t> </m:t>
                      </m:r>
                      <m:r>
                        <m:rPr>
                          <m:nor/>
                        </m:rPr>
                        <a:rPr lang="en-US" i="0">
                          <a:solidFill>
                            <a:schemeClr val="tx1"/>
                          </a:solidFill>
                          <a:latin typeface="+mj-lt"/>
                        </a:rPr>
                        <m:t>solution</m:t>
                      </m:r>
                    </m:oMath>
                  </m:oMathPara>
                </a14:m>
                <a:endParaRPr lang="en-US" dirty="0">
                  <a:solidFill>
                    <a:schemeClr val="tx1"/>
                  </a:solidFill>
                  <a:latin typeface="+mj-lt"/>
                </a:endParaRPr>
              </a:p>
            </p:txBody>
          </p:sp>
        </mc:Choice>
        <mc:Fallback xmlns="">
          <p:sp>
            <p:nvSpPr>
              <p:cNvPr id="4098" name="Object 4"/>
              <p:cNvSpPr txBox="1">
                <a:spLocks noRot="1" noChangeAspect="1" noMove="1" noResize="1" noEditPoints="1" noAdjustHandles="1" noChangeArrowheads="1" noChangeShapeType="1" noTextEdit="1"/>
              </p:cNvSpPr>
              <p:nvPr/>
            </p:nvSpPr>
            <p:spPr bwMode="auto">
              <a:xfrm>
                <a:off x="2514600" y="3695700"/>
                <a:ext cx="5943600" cy="1854200"/>
              </a:xfrm>
              <a:prstGeom prst="rect">
                <a:avLst/>
              </a:prstGeom>
              <a:blipFill>
                <a:blip r:embed="rId3"/>
                <a:stretch>
                  <a:fillRect l="-205" b="-2303"/>
                </a:stretch>
              </a:blipFill>
              <a:ln>
                <a:noFill/>
              </a:ln>
              <a:effectLst/>
              <a:extLst/>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1066</TotalTime>
  <Words>2157</Words>
  <Application>Microsoft Office PowerPoint</Application>
  <PresentationFormat>Widescreen</PresentationFormat>
  <Paragraphs>237</Paragraphs>
  <Slides>31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Cambria Math</vt:lpstr>
      <vt:lpstr>Helvetica</vt:lpstr>
      <vt:lpstr>Times New Roman</vt:lpstr>
      <vt:lpstr>Wingdings</vt:lpstr>
      <vt:lpstr>Capsules</vt:lpstr>
      <vt:lpstr>ECEN 460, Spring 2026 Power System Operation and Control</vt:lpstr>
      <vt:lpstr>Announcements</vt:lpstr>
      <vt:lpstr>Modeling Voltage Dependent Load</vt:lpstr>
      <vt:lpstr>Voltage Dependent Load Example</vt:lpstr>
      <vt:lpstr>Voltage Dependent Load, cont'd</vt:lpstr>
      <vt:lpstr>Voltage Dependent Load, cont’d </vt:lpstr>
      <vt:lpstr>Speeding up the Power Flow</vt:lpstr>
      <vt:lpstr>Power Flow Approximations</vt:lpstr>
      <vt:lpstr>Dishonest Newton-Raphson</vt:lpstr>
      <vt:lpstr>Dishonest Newton-Raphson Example</vt:lpstr>
      <vt:lpstr>Dishonest N-R Example, cont’d</vt:lpstr>
      <vt:lpstr>Regular Newton-Raphson Region of Convergence</vt:lpstr>
      <vt:lpstr>Dishonest Newton-Raphson Region of Convergence</vt:lpstr>
      <vt:lpstr>Decoupled Power Flow</vt:lpstr>
      <vt:lpstr>Decoupled Power Flow Formulation</vt:lpstr>
      <vt:lpstr>Decoupling Approximation</vt:lpstr>
      <vt:lpstr>Off-diagonal Jacobian Terms</vt:lpstr>
      <vt:lpstr>Decoupled Power Flow Region of Convergence</vt:lpstr>
      <vt:lpstr>Fast Decoupled Power Flow</vt:lpstr>
      <vt:lpstr>“DC” Power Flow</vt:lpstr>
      <vt:lpstr>DC Power Flow Example</vt:lpstr>
      <vt:lpstr>DC Power Flow 5 Bus Example</vt:lpstr>
      <vt:lpstr>Example Algorithm: Left-looking LU Factorization</vt:lpstr>
      <vt:lpstr>A DC Power Flow Example</vt:lpstr>
      <vt:lpstr>A DC Power Flow Example, cont.</vt:lpstr>
      <vt:lpstr>Another Power Flow Example</vt:lpstr>
      <vt:lpstr>Another Power Flow Example, Cont.</vt:lpstr>
      <vt:lpstr>Another Power Flow Example, dc part</vt:lpstr>
      <vt:lpstr>Inverse of a Sparse Matrix</vt:lpstr>
      <vt:lpstr>Brief Coverage of Sparse Matrices</vt:lpstr>
      <vt:lpstr>Brief Coverage of Sparse Matrices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Birchfield, Adam Barlow</cp:lastModifiedBy>
  <cp:revision>71</cp:revision>
  <cp:lastPrinted>2026-02-16T17:13:19Z</cp:lastPrinted>
  <dcterms:created xsi:type="dcterms:W3CDTF">2022-08-23T14:02:40Z</dcterms:created>
  <dcterms:modified xsi:type="dcterms:W3CDTF">2026-02-16T18:02:54Z</dcterms:modified>
</cp:coreProperties>
</file>