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356" r:id="rId2"/>
    <p:sldId id="571" r:id="rId3"/>
    <p:sldId id="357" r:id="rId4"/>
    <p:sldId id="358" r:id="rId5"/>
    <p:sldId id="570" r:id="rId6"/>
    <p:sldId id="494" r:id="rId7"/>
    <p:sldId id="498" r:id="rId8"/>
    <p:sldId id="568" r:id="rId9"/>
    <p:sldId id="499" r:id="rId10"/>
    <p:sldId id="491" r:id="rId11"/>
    <p:sldId id="569" r:id="rId12"/>
    <p:sldId id="500" r:id="rId13"/>
    <p:sldId id="501" r:id="rId14"/>
    <p:sldId id="513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5" r:id="rId25"/>
    <p:sldId id="523" r:id="rId26"/>
    <p:sldId id="524" r:id="rId27"/>
    <p:sldId id="555" r:id="rId28"/>
    <p:sldId id="556" r:id="rId29"/>
    <p:sldId id="52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9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3: Generators and Machines,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71E22-CED3-4247-EE6A-373D13F9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Synchronous Machine</a:t>
            </a:r>
          </a:p>
        </p:txBody>
      </p:sp>
      <p:grpSp>
        <p:nvGrpSpPr>
          <p:cNvPr id="2" name="Group 1" descr="Diagram of Synchronous Machine">
            <a:extLst>
              <a:ext uri="{FF2B5EF4-FFF2-40B4-BE49-F238E27FC236}">
                <a16:creationId xmlns:a16="http://schemas.microsoft.com/office/drawing/2014/main" id="{BA1ADAAE-E712-90A2-4D2B-3EC3485CF1E8}"/>
              </a:ext>
            </a:extLst>
          </p:cNvPr>
          <p:cNvGrpSpPr/>
          <p:nvPr/>
        </p:nvGrpSpPr>
        <p:grpSpPr>
          <a:xfrm>
            <a:off x="685800" y="1371600"/>
            <a:ext cx="7327653" cy="5160963"/>
            <a:chOff x="685800" y="1371600"/>
            <a:chExt cx="7327653" cy="5160963"/>
          </a:xfrm>
        </p:grpSpPr>
        <p:graphicFrame>
          <p:nvGraphicFramePr>
            <p:cNvPr id="2078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0410876"/>
                </p:ext>
              </p:extLst>
            </p:nvPr>
          </p:nvGraphicFramePr>
          <p:xfrm>
            <a:off x="685800" y="1828800"/>
            <a:ext cx="4724400" cy="4703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13238095" imgH="13180952" progId="Paint.Picture">
                    <p:embed/>
                  </p:oleObj>
                </mc:Choice>
                <mc:Fallback>
                  <p:oleObj name="Bitmap Image" r:id="rId2" imgW="13238095" imgH="13180952" progId="Paint.Picture">
                    <p:embed/>
                    <p:pic>
                      <p:nvPicPr>
                        <p:cNvPr id="20787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828800"/>
                          <a:ext cx="4724400" cy="4703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877" name="Rectangle 5"/>
            <p:cNvSpPr>
              <a:spLocks noChangeArrowheads="1"/>
            </p:cNvSpPr>
            <p:nvPr/>
          </p:nvSpPr>
          <p:spPr bwMode="auto">
            <a:xfrm>
              <a:off x="762000" y="1371600"/>
              <a:ext cx="44518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+mj-lt"/>
                </a:rPr>
                <a:t>3</a:t>
              </a:r>
              <a:r>
                <a:rPr lang="en-US" altLang="en-US" sz="2400" dirty="0">
                  <a:latin typeface="+mj-lt"/>
                  <a:sym typeface="Symbol" pitchFamily="18" charset="2"/>
                </a:rPr>
                <a:t> bal. windings (</a:t>
              </a:r>
              <a:r>
                <a:rPr lang="en-US" altLang="en-US" sz="2400" dirty="0" err="1">
                  <a:latin typeface="+mj-lt"/>
                  <a:sym typeface="Symbol" pitchFamily="18" charset="2"/>
                </a:rPr>
                <a:t>a,b,c</a:t>
              </a:r>
              <a:r>
                <a:rPr lang="en-US" altLang="en-US" sz="2400" dirty="0">
                  <a:latin typeface="+mj-lt"/>
                  <a:sym typeface="Symbol" pitchFamily="18" charset="2"/>
                </a:rPr>
                <a:t>) – stator</a:t>
              </a:r>
            </a:p>
          </p:txBody>
        </p:sp>
        <p:sp>
          <p:nvSpPr>
            <p:cNvPr id="207878" name="Rectangle 6"/>
            <p:cNvSpPr>
              <a:spLocks noChangeArrowheads="1"/>
            </p:cNvSpPr>
            <p:nvPr/>
          </p:nvSpPr>
          <p:spPr bwMode="auto">
            <a:xfrm>
              <a:off x="3048000" y="2133600"/>
              <a:ext cx="367761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+mj-lt"/>
                  <a:sym typeface="Symbol" pitchFamily="18" charset="2"/>
                </a:rPr>
                <a:t>Field winding (</a:t>
              </a:r>
              <a:r>
                <a:rPr lang="en-US" altLang="en-US" sz="2400" dirty="0" err="1">
                  <a:latin typeface="+mj-lt"/>
                  <a:sym typeface="Symbol" pitchFamily="18" charset="2"/>
                </a:rPr>
                <a:t>fd</a:t>
              </a:r>
              <a:r>
                <a:rPr lang="en-US" altLang="en-US" sz="2400" dirty="0">
                  <a:latin typeface="+mj-lt"/>
                  <a:sym typeface="Symbol" pitchFamily="18" charset="2"/>
                </a:rPr>
                <a:t>) on rotor</a:t>
              </a:r>
            </a:p>
          </p:txBody>
        </p:sp>
        <p:sp>
          <p:nvSpPr>
            <p:cNvPr id="207879" name="Rectangle 7"/>
            <p:cNvSpPr>
              <a:spLocks noChangeArrowheads="1"/>
            </p:cNvSpPr>
            <p:nvPr/>
          </p:nvSpPr>
          <p:spPr bwMode="auto">
            <a:xfrm>
              <a:off x="5181600" y="2971800"/>
              <a:ext cx="2701381" cy="9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+mj-lt"/>
                  <a:sym typeface="Symbol" pitchFamily="18" charset="2"/>
                </a:rPr>
                <a:t>Damper in “d” axis</a:t>
              </a:r>
            </a:p>
            <a:p>
              <a:r>
                <a:rPr lang="en-US" altLang="en-US" sz="2400" dirty="0">
                  <a:latin typeface="+mj-lt"/>
                  <a:sym typeface="Symbol" pitchFamily="18" charset="2"/>
                </a:rPr>
                <a:t>(1d) on rotor</a:t>
              </a:r>
            </a:p>
          </p:txBody>
        </p:sp>
        <p:sp>
          <p:nvSpPr>
            <p:cNvPr id="207880" name="Rectangle 8"/>
            <p:cNvSpPr>
              <a:spLocks noChangeArrowheads="1"/>
            </p:cNvSpPr>
            <p:nvPr/>
          </p:nvSpPr>
          <p:spPr bwMode="auto">
            <a:xfrm>
              <a:off x="4953000" y="4572000"/>
              <a:ext cx="3060453" cy="9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+mj-lt"/>
                  <a:sym typeface="Symbol" pitchFamily="18" charset="2"/>
                </a:rPr>
                <a:t>2 dampers in “q” axis</a:t>
              </a:r>
            </a:p>
            <a:p>
              <a:r>
                <a:rPr lang="en-US" altLang="en-US" sz="2400" dirty="0">
                  <a:latin typeface="+mj-lt"/>
                  <a:sym typeface="Symbol" pitchFamily="18" charset="2"/>
                </a:rPr>
                <a:t>(1q, 2q) on rotor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and Salient Pole Rotors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Machines may have multiple pole pairs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Rotor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mechanical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speed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×120)/(# </m:t>
                    </m:r>
                    <m:r>
                      <m:rPr>
                        <m:nor/>
                      </m:rPr>
                      <a:rPr lang="en-US"/>
                      <m:t>Poles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more poles, the rotor can spin slower than the stator electrical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Round rotor</a:t>
                </a:r>
              </a:p>
              <a:p>
                <a:pPr lvl="1"/>
                <a:r>
                  <a:rPr lang="en-US" dirty="0"/>
                  <a:t>Air gap is constant, usually with higher speed machines</a:t>
                </a:r>
              </a:p>
              <a:p>
                <a:r>
                  <a:rPr lang="en-US" dirty="0"/>
                  <a:t>Salient pole rotor</a:t>
                </a:r>
              </a:p>
              <a:p>
                <a:pPr lvl="1"/>
                <a:r>
                  <a:rPr lang="en-US" dirty="0"/>
                  <a:t>Air gap varies circumferentially</a:t>
                </a:r>
              </a:p>
              <a:p>
                <a:pPr lvl="1"/>
                <a:r>
                  <a:rPr lang="en-US" dirty="0"/>
                  <a:t>Used with slow, many-pole machines such as hydro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79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Rotors are essentially electromagnets</a:t>
            </a:r>
          </a:p>
        </p:txBody>
      </p:sp>
      <p:pic>
        <p:nvPicPr>
          <p:cNvPr id="5" name="Picture 3" descr="Two pole (P)&#10;round rotor&#10;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54560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ix pole salient &#10;rotor&#10;"/>
          <p:cNvPicPr>
            <a:picLocks noChangeAspect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807474"/>
            <a:ext cx="26050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970" y="4495742"/>
            <a:ext cx="1479957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Two pole (P)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round rotor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4495800"/>
            <a:ext cx="1800493" cy="7017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Six pole salient </a:t>
            </a:r>
          </a:p>
          <a:p>
            <a:r>
              <a:rPr lang="en-US" sz="1800" dirty="0">
                <a:latin typeface="+mj-lt"/>
              </a:rPr>
              <a:t>rotor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248401"/>
            <a:ext cx="5612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 Source: Dr. 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Tcheslavski</a:t>
            </a:r>
            <a:r>
              <a:rPr lang="en-US" sz="1400" dirty="0">
                <a:latin typeface="+mj-lt"/>
              </a:rPr>
              <a:t>, ee.lamar.edu/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/teaching.htm</a:t>
            </a:r>
          </a:p>
        </p:txBody>
      </p:sp>
    </p:spTree>
    <p:extLst>
      <p:ext uri="{BB962C8B-B14F-4D97-AF65-F5344CB8AC3E}">
        <p14:creationId xmlns:p14="http://schemas.microsoft.com/office/powerpoint/2010/main" val="68899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Salient Rotor Example</a:t>
            </a:r>
          </a:p>
        </p:txBody>
      </p:sp>
      <p:grpSp>
        <p:nvGrpSpPr>
          <p:cNvPr id="3" name="Group 2" descr="Large Salient Rotor Example">
            <a:extLst>
              <a:ext uri="{FF2B5EF4-FFF2-40B4-BE49-F238E27FC236}">
                <a16:creationId xmlns:a16="http://schemas.microsoft.com/office/drawing/2014/main" id="{131CAB6A-93CD-1F03-4824-E4334B4EE503}"/>
              </a:ext>
            </a:extLst>
          </p:cNvPr>
          <p:cNvGrpSpPr/>
          <p:nvPr/>
        </p:nvGrpSpPr>
        <p:grpSpPr>
          <a:xfrm>
            <a:off x="1756450" y="1371600"/>
            <a:ext cx="8217034" cy="5306337"/>
            <a:chOff x="1756450" y="1371600"/>
            <a:chExt cx="8217034" cy="5306337"/>
          </a:xfrm>
        </p:grpSpPr>
        <p:pic>
          <p:nvPicPr>
            <p:cNvPr id="4" name="Picture 2" descr="f5-4.jpg"/>
            <p:cNvPicPr>
              <a:picLocks noChangeAspect="1"/>
            </p:cNvPicPr>
            <p:nvPr/>
          </p:nvPicPr>
          <p:blipFill>
            <a:blip r:embed="rId2">
              <a:lum bright="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722" y="1371600"/>
              <a:ext cx="5973762" cy="513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3819536" y="1905000"/>
              <a:ext cx="2352664" cy="174912"/>
            </a:xfrm>
            <a:prstGeom prst="straightConnector1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902791" y="3910468"/>
              <a:ext cx="1052419" cy="0"/>
            </a:xfrm>
            <a:prstGeom prst="straightConnector1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756450" y="4495800"/>
              <a:ext cx="2150589" cy="1569660"/>
            </a:xfrm>
            <a:prstGeom prst="rect">
              <a:avLst/>
            </a:prstGeom>
            <a:solidFill>
              <a:srgbClr val="D6D2C4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Part of exciter,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which is used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to control the 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field current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4191000" y="4746912"/>
              <a:ext cx="1438264" cy="369744"/>
            </a:xfrm>
            <a:prstGeom prst="straightConnector1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846879" y="6370160"/>
              <a:ext cx="5612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Image Source: Dr. </a:t>
              </a:r>
              <a:r>
                <a:rPr lang="en-US" sz="1400" dirty="0" err="1">
                  <a:latin typeface="+mj-lt"/>
                </a:rPr>
                <a:t>Gleb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dirty="0" err="1">
                  <a:latin typeface="+mj-lt"/>
                </a:rPr>
                <a:t>Tcheslavski</a:t>
              </a:r>
              <a:r>
                <a:rPr lang="en-US" sz="1400" dirty="0">
                  <a:latin typeface="+mj-lt"/>
                </a:rPr>
                <a:t>, ee.lamar.edu/</a:t>
              </a:r>
              <a:r>
                <a:rPr lang="en-US" sz="1400" dirty="0" err="1">
                  <a:latin typeface="+mj-lt"/>
                </a:rPr>
                <a:t>gleb</a:t>
              </a:r>
              <a:r>
                <a:rPr lang="en-US" sz="1400" dirty="0">
                  <a:latin typeface="+mj-lt"/>
                </a:rPr>
                <a:t>/teaching.htm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1387416"/>
              <a:ext cx="1487908" cy="1200329"/>
            </a:xfrm>
            <a:prstGeom prst="rect">
              <a:avLst/>
            </a:prstGeom>
            <a:solidFill>
              <a:srgbClr val="D6D2C4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High pole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salient 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rotor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001" y="3648858"/>
              <a:ext cx="902811" cy="461665"/>
            </a:xfrm>
            <a:prstGeom prst="rect">
              <a:avLst/>
            </a:prstGeom>
            <a:solidFill>
              <a:srgbClr val="D6D2C4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Shaft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59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zero stator current, the only magnetic flux is due to the field current</a:t>
            </a:r>
          </a:p>
          <a:p>
            <a:r>
              <a:rPr lang="en-US" dirty="0"/>
              <a:t>When the generator is at standstill, the flux linking each coil depends on its angle relative to the rotor’s position (and hence the field winding)</a:t>
            </a:r>
          </a:p>
          <a:p>
            <a:pPr lvl="1"/>
            <a:r>
              <a:rPr lang="en-US" dirty="0"/>
              <a:t>The three phases are physically shifted by 120 degrees from each other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 descr="Three-phase flux equations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42299"/>
              </p:ext>
            </p:extLst>
          </p:nvPr>
        </p:nvGraphicFramePr>
        <p:xfrm>
          <a:off x="1447800" y="3505200"/>
          <a:ext cx="55133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1130040" progId="Equation.DSMT4">
                  <p:embed/>
                </p:oleObj>
              </mc:Choice>
              <mc:Fallback>
                <p:oleObj name="Equation" r:id="rId2" imgW="2920680" imgH="1130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3505200"/>
                        <a:ext cx="5513388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24800" y="4191000"/>
            <a:ext cx="2514600" cy="120032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maximum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flux depends on the field current</a:t>
            </a:r>
          </a:p>
        </p:txBody>
      </p:sp>
    </p:spTree>
    <p:extLst>
      <p:ext uri="{BB962C8B-B14F-4D97-AF65-F5344CB8AC3E}">
        <p14:creationId xmlns:p14="http://schemas.microsoft.com/office/powerpoint/2010/main" val="384638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Generator,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 voltage is generated at standstill</a:t>
                </a:r>
              </a:p>
              <a:p>
                <a:r>
                  <a:rPr lang="en-US" dirty="0"/>
                  <a:t>Now assume the rotor is spinning at a uniform rate,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so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 descr="Three-phase flux equation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60515"/>
              </p:ext>
            </p:extLst>
          </p:nvPr>
        </p:nvGraphicFramePr>
        <p:xfrm>
          <a:off x="2284413" y="3036888"/>
          <a:ext cx="6751637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9440" imgH="1155600" progId="Equation.DSMT4">
                  <p:embed/>
                </p:oleObj>
              </mc:Choice>
              <mc:Fallback>
                <p:oleObj name="Equation" r:id="rId4" imgW="3619440" imgH="1155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3036888"/>
                        <a:ext cx="6751637" cy="215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82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Generator,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Then by Faraday’s law a voltage is induced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 descr="Three-phase flux equations with Faraday's la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76668"/>
              </p:ext>
            </p:extLst>
          </p:nvPr>
        </p:nvGraphicFramePr>
        <p:xfrm>
          <a:off x="2057400" y="2209800"/>
          <a:ext cx="7119938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1257120" progId="Equation.DSMT4">
                  <p:embed/>
                </p:oleObj>
              </mc:Choice>
              <mc:Fallback>
                <p:oleObj name="Equation" r:id="rId2" imgW="3492360" imgH="1257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7119938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15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Generator,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a linear magnetic circuit, we can also write this as proportional to field current</a:t>
            </a:r>
          </a:p>
          <a:p>
            <a:endParaRPr lang="en-US" dirty="0"/>
          </a:p>
        </p:txBody>
      </p:sp>
      <p:graphicFrame>
        <p:nvGraphicFramePr>
          <p:cNvPr id="4" name="Object 3" descr="Induced voltage due to flux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16755"/>
              </p:ext>
            </p:extLst>
          </p:nvPr>
        </p:nvGraphicFramePr>
        <p:xfrm>
          <a:off x="1371600" y="3124200"/>
          <a:ext cx="52292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1091880" progId="Equation.DSMT4">
                  <p:embed/>
                </p:oleObj>
              </mc:Choice>
              <mc:Fallback>
                <p:oleObj name="Equation" r:id="rId2" imgW="2565360" imgH="1091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5229225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3800" y="3276600"/>
            <a:ext cx="2634054" cy="1938992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negative sign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could be removed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with a change in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the assumed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polarity</a:t>
            </a:r>
          </a:p>
        </p:txBody>
      </p:sp>
    </p:spTree>
    <p:extLst>
      <p:ext uri="{BB962C8B-B14F-4D97-AF65-F5344CB8AC3E}">
        <p14:creationId xmlns:p14="http://schemas.microsoft.com/office/powerpoint/2010/main" val="44552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linear magnetic circuit assumes the flux density B is always proportional to current, but real magnetic materials saturate </a:t>
            </a:r>
          </a:p>
        </p:txBody>
      </p:sp>
      <p:pic>
        <p:nvPicPr>
          <p:cNvPr id="157698" name="Picture 2" descr="Magnetic saturation 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3124200" cy="3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819400"/>
            <a:ext cx="5910943" cy="1938992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Magnetization curves of 9 ferromagnetic materials, showing saturation. 1.Sheet steel, 2.Silicon steel, 3.Cast steel, 4.Tungsten steel, 5.Magnet steel, 6.Cast iron, 7.Nickel, 8.Cobalt, 9.Magnetite; highest saturation materials can get to around 2.2 or 2.3T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257800"/>
            <a:ext cx="3203121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H is proportional to current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6332155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 Source: en.wikipedia.org/wiki/Saturation_(magnetic)</a:t>
            </a:r>
          </a:p>
        </p:txBody>
      </p:sp>
    </p:spTree>
    <p:extLst>
      <p:ext uri="{BB962C8B-B14F-4D97-AF65-F5344CB8AC3E}">
        <p14:creationId xmlns:p14="http://schemas.microsoft.com/office/powerpoint/2010/main" val="40722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Hysteresis,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Magnetic materials also exhibit hysteresis, so there is some residual magnetism when the current goes to zero; design goal is to reduce the area enclosed by the hysteresis loop</a:t>
            </a:r>
          </a:p>
        </p:txBody>
      </p:sp>
      <p:pic>
        <p:nvPicPr>
          <p:cNvPr id="158722" name="Picture 2" descr="Image result for hysteresis magnetic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5257800" cy="34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3276600"/>
            <a:ext cx="3581400" cy="267765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 minimize the amount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of magnetic material,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and hence cost and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weight, electric machines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are designed to operate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close to saturation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334767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Image source: www.nde-ed.org/EducationResources/CommunityCollege/MagParticle/Graphics/BHCurve.gif</a:t>
            </a:r>
          </a:p>
        </p:txBody>
      </p:sp>
    </p:spTree>
    <p:extLst>
      <p:ext uri="{BB962C8B-B14F-4D97-AF65-F5344CB8AC3E}">
        <p14:creationId xmlns:p14="http://schemas.microsoft.com/office/powerpoint/2010/main" val="134641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6225-031F-6EAB-BF2E-124A6028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TPEC: Texas Power and Energy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05B4E-164E-D3C4-6E41-2A8980323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638800" cy="5181600"/>
          </a:xfrm>
        </p:spPr>
        <p:txBody>
          <a:bodyPr/>
          <a:lstStyle/>
          <a:p>
            <a:r>
              <a:rPr lang="en-US" dirty="0"/>
              <a:t>On campus at the MSC</a:t>
            </a:r>
          </a:p>
          <a:p>
            <a:r>
              <a:rPr lang="en-US" dirty="0"/>
              <a:t>February 8-10, 2026</a:t>
            </a:r>
          </a:p>
          <a:p>
            <a:r>
              <a:rPr lang="en-US" dirty="0"/>
              <a:t>Free for TAMU students</a:t>
            </a:r>
          </a:p>
          <a:p>
            <a:r>
              <a:rPr lang="en-US" dirty="0"/>
              <a:t>More info:  tpec.engr.tamu.edu</a:t>
            </a:r>
          </a:p>
          <a:p>
            <a:r>
              <a:rPr lang="en-US" dirty="0"/>
              <a:t>It’s not too late to submit a poster</a:t>
            </a:r>
          </a:p>
          <a:p>
            <a:r>
              <a:rPr lang="en-US" dirty="0"/>
              <a:t>Bonus credit for 460 (extra 100 quiz)</a:t>
            </a:r>
          </a:p>
          <a:p>
            <a:pPr lvl="1"/>
            <a:r>
              <a:rPr lang="en-US" dirty="0"/>
              <a:t>Attend at least 8 paper presentations </a:t>
            </a:r>
            <a:br>
              <a:rPr lang="en-US" dirty="0"/>
            </a:br>
            <a:r>
              <a:rPr lang="en-US" dirty="0"/>
              <a:t>(two paper sessions)</a:t>
            </a:r>
          </a:p>
          <a:p>
            <a:pPr lvl="1"/>
            <a:r>
              <a:rPr lang="en-US" dirty="0"/>
              <a:t>Visit sponsor company booths</a:t>
            </a:r>
          </a:p>
          <a:p>
            <a:pPr lvl="1"/>
            <a:r>
              <a:rPr lang="en-US" dirty="0"/>
              <a:t>Turn in one page of notes on what you did, observed, and learned to the TPEC registration desk, with your name, UIN, and “ECEN 460 Spring 2026 – Return to Dr. Birchfield” at the top.</a:t>
            </a:r>
          </a:p>
        </p:txBody>
      </p:sp>
      <p:pic>
        <p:nvPicPr>
          <p:cNvPr id="5" name="Picture 4" descr="Conference photo of registration desk">
            <a:extLst>
              <a:ext uri="{FF2B5EF4-FFF2-40B4-BE49-F238E27FC236}">
                <a16:creationId xmlns:a16="http://schemas.microsoft.com/office/drawing/2014/main" id="{343F87EE-05CD-15BF-887C-5C1849152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6281835" cy="41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Assuming no saturation, the generated voltage is then proportional to frequency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create the same voltage with less flux, we just need to increase the frequency; this is why aircraft operate at a higher frequency (e.g., 400 Hz)</a:t>
            </a:r>
          </a:p>
          <a:p>
            <a:r>
              <a:rPr lang="en-US" dirty="0"/>
              <a:t>When controlling motors with variable frequency, common control is to use constant volt/Hz, preventing saturation </a:t>
            </a:r>
          </a:p>
        </p:txBody>
      </p:sp>
      <p:graphicFrame>
        <p:nvGraphicFramePr>
          <p:cNvPr id="4" name="Object 3" descr="Induced voltage proportional to frequ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87957"/>
              </p:ext>
            </p:extLst>
          </p:nvPr>
        </p:nvGraphicFramePr>
        <p:xfrm>
          <a:off x="2152968" y="2236629"/>
          <a:ext cx="78708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640" imgH="406080" progId="Equation.DSMT4">
                  <p:embed/>
                </p:oleObj>
              </mc:Choice>
              <mc:Fallback>
                <p:oleObj name="Equation" r:id="rId2" imgW="3860640" imgH="406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968" y="2236629"/>
                        <a:ext cx="78708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071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Machines with Output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When operating with an output current, the terminal voltage is not equal to the internally generated voltage</a:t>
                </a:r>
              </a:p>
              <a:p>
                <a:r>
                  <a:rPr lang="en-US" dirty="0"/>
                  <a:t>This is due to several factors</a:t>
                </a:r>
              </a:p>
              <a:p>
                <a:pPr lvl="1"/>
                <a:r>
                  <a:rPr lang="en-US" dirty="0"/>
                  <a:t>Resistance in the stator windings</a:t>
                </a:r>
              </a:p>
              <a:p>
                <a:pPr lvl="1"/>
                <a:r>
                  <a:rPr lang="en-US" dirty="0"/>
                  <a:t>Self-inductance in the stator windings</a:t>
                </a:r>
              </a:p>
              <a:p>
                <a:pPr lvl="1"/>
                <a:r>
                  <a:rPr lang="en-US" dirty="0"/>
                  <a:t>Distortion of the air-gap magnetic field due to the stator current; that is, the stator current induces a magnetic field </a:t>
                </a:r>
              </a:p>
              <a:p>
                <a:pPr lvl="1"/>
                <a:r>
                  <a:rPr lang="en-US" dirty="0"/>
                  <a:t>Salient pole characteristics of the machine</a:t>
                </a:r>
              </a:p>
              <a:p>
                <a:r>
                  <a:rPr lang="en-US" dirty="0"/>
                  <a:t>The stator reactance is called the synchronous reactance,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and is sometimes broken into two parts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2895600" y="5334000"/>
                <a:ext cx="2068513" cy="547688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334000"/>
                <a:ext cx="2068513" cy="547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43800" y="5562600"/>
            <a:ext cx="3503761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  <a:r>
              <a:rPr lang="en-US" sz="2400" baseline="-25000" dirty="0">
                <a:latin typeface="+mj-lt"/>
              </a:rPr>
              <a:t>l</a:t>
            </a:r>
            <a:r>
              <a:rPr lang="en-US" sz="2400" dirty="0">
                <a:latin typeface="+mj-lt"/>
              </a:rPr>
              <a:t> is due to the winding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self inductance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15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Synchronous Machine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gives us the following per phase model, which can be helpful in considering how the steady-state real and reactive output of the machine changes with changes in the field current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model is not particularly good for saturation and understanding the generator’s dynamic response, something we’ll revisit later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Voltage behind reactance machine model">
            <a:extLst>
              <a:ext uri="{FF2B5EF4-FFF2-40B4-BE49-F238E27FC236}">
                <a16:creationId xmlns:a16="http://schemas.microsoft.com/office/drawing/2014/main" id="{991F42EE-C063-CD7B-5991-B700732F7534}"/>
              </a:ext>
            </a:extLst>
          </p:cNvPr>
          <p:cNvGrpSpPr/>
          <p:nvPr/>
        </p:nvGrpSpPr>
        <p:grpSpPr>
          <a:xfrm>
            <a:off x="4547299" y="2649230"/>
            <a:ext cx="2709829" cy="1791532"/>
            <a:chOff x="4547299" y="2649230"/>
            <a:chExt cx="2709829" cy="1791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95E374-BE12-4B00-B428-A1B768B50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048000"/>
              <a:ext cx="2227928" cy="13927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DA349F0-B973-45CD-83DA-374FE213727A}"/>
                    </a:ext>
                  </a:extLst>
                </p:cNvPr>
                <p:cNvSpPr txBox="1"/>
                <p:nvPr/>
              </p:nvSpPr>
              <p:spPr>
                <a:xfrm flipH="1">
                  <a:off x="5213480" y="2649230"/>
                  <a:ext cx="18469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DA349F0-B973-45CD-83DA-374FE2137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213480" y="2649230"/>
                  <a:ext cx="184692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7A30FE-6A25-477C-B859-C90A029800E1}"/>
                    </a:ext>
                  </a:extLst>
                </p:cNvPr>
                <p:cNvSpPr txBox="1"/>
                <p:nvPr/>
              </p:nvSpPr>
              <p:spPr>
                <a:xfrm flipH="1">
                  <a:off x="4547299" y="3424490"/>
                  <a:ext cx="533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7A30FE-6A25-477C-B859-C90A02980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547299" y="3424490"/>
                  <a:ext cx="5334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785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 Testing to Determine its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These synchronous machine parameters can be determined from two tests </a:t>
            </a:r>
          </a:p>
          <a:p>
            <a:pPr lvl="1"/>
            <a:r>
              <a:rPr lang="en-US" dirty="0"/>
              <a:t>Open-circuit test: measure the machine’s response when there is no load, and the field current is gradually changed</a:t>
            </a:r>
          </a:p>
          <a:p>
            <a:pPr lvl="1"/>
            <a:r>
              <a:rPr lang="en-US" dirty="0"/>
              <a:t>Short-circuit test: measure the machine’s response when it is operated at rated speed and its terminals are short-circuited</a:t>
            </a:r>
          </a:p>
        </p:txBody>
      </p:sp>
    </p:spTree>
    <p:extLst>
      <p:ext uri="{BB962C8B-B14F-4D97-AF65-F5344CB8AC3E}">
        <p14:creationId xmlns:p14="http://schemas.microsoft.com/office/powerpoint/2010/main" val="307264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&amp; 3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use a DC machine (which is speed controllable) to drive a synchronous generator.  In lab 3 we do open-circuit and short-circuit tests to determine its parameters</a:t>
            </a:r>
          </a:p>
        </p:txBody>
      </p:sp>
      <p:pic>
        <p:nvPicPr>
          <p:cNvPr id="158722" name="Picture 2" descr="opencircu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6998182" cy="28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715000"/>
            <a:ext cx="6999032" cy="830997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In the experiment you measure line-to-line values,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which are sqrt(3) times the line-to-neutral values</a:t>
            </a:r>
          </a:p>
        </p:txBody>
      </p:sp>
    </p:spTree>
    <p:extLst>
      <p:ext uri="{BB962C8B-B14F-4D97-AF65-F5344CB8AC3E}">
        <p14:creationId xmlns:p14="http://schemas.microsoft.com/office/powerpoint/2010/main" val="2117524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Open-Circuit Characteristic (OCC)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open-circuit characteristic (OCC) can be derived by gradually </a:t>
            </a:r>
            <a:br>
              <a:rPr lang="en-US" dirty="0"/>
            </a:br>
            <a:r>
              <a:rPr lang="en-US" dirty="0"/>
              <a:t>changing the field current</a:t>
            </a:r>
            <a:br>
              <a:rPr lang="en-US" dirty="0"/>
            </a:br>
            <a:r>
              <a:rPr lang="en-US" dirty="0"/>
              <a:t>when operating at a fixed </a:t>
            </a:r>
            <a:br>
              <a:rPr lang="en-US" dirty="0"/>
            </a:br>
            <a:r>
              <a:rPr lang="en-US" dirty="0"/>
              <a:t>frequency (e.g., synchronous</a:t>
            </a:r>
            <a:br>
              <a:rPr lang="en-US" dirty="0"/>
            </a:br>
            <a:r>
              <a:rPr lang="en-US" dirty="0"/>
              <a:t>speed)</a:t>
            </a:r>
          </a:p>
          <a:p>
            <a:pPr lvl="1"/>
            <a:r>
              <a:rPr lang="en-US" dirty="0"/>
              <a:t>Hysteresis needs to be</a:t>
            </a:r>
            <a:br>
              <a:rPr lang="en-US" dirty="0"/>
            </a:br>
            <a:r>
              <a:rPr lang="en-US" dirty="0"/>
              <a:t>considered when making</a:t>
            </a:r>
            <a:br>
              <a:rPr lang="en-US" dirty="0"/>
            </a:br>
            <a:r>
              <a:rPr lang="en-US" dirty="0"/>
              <a:t>field current adjustments</a:t>
            </a:r>
          </a:p>
          <a:p>
            <a:r>
              <a:rPr lang="en-US" dirty="0"/>
              <a:t>Because there is no stator current, </a:t>
            </a:r>
            <a:br>
              <a:rPr lang="en-US" dirty="0"/>
            </a:br>
            <a:r>
              <a:rPr lang="en-US" dirty="0"/>
              <a:t>the internal voltage can be directly </a:t>
            </a:r>
            <a:br>
              <a:rPr lang="en-US" dirty="0"/>
            </a:br>
            <a:r>
              <a:rPr lang="en-US" dirty="0"/>
              <a:t>measured at the terminals</a:t>
            </a:r>
          </a:p>
          <a:p>
            <a:r>
              <a:rPr lang="en-US" dirty="0"/>
              <a:t>We’ll be using phasor values here</a:t>
            </a:r>
          </a:p>
          <a:p>
            <a:endParaRPr lang="en-US" dirty="0"/>
          </a:p>
        </p:txBody>
      </p:sp>
      <p:pic>
        <p:nvPicPr>
          <p:cNvPr id="5" name="Picture 2" descr="Air gap OCC plot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4648200" cy="405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4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short-circuit characteristic measures the relationship between the field current and the terminal current</a:t>
            </a:r>
          </a:p>
          <a:p>
            <a:r>
              <a:rPr lang="en-US" dirty="0"/>
              <a:t>With the model we 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usually XS &gt;&gt; RA, so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2590800" y="2590800"/>
                <a:ext cx="2535238" cy="106680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590800"/>
                <a:ext cx="2535238" cy="1066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Short circuit characteristic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6" y="2267648"/>
            <a:ext cx="39624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2667000" y="5334000"/>
                <a:ext cx="1585913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5334000"/>
                <a:ext cx="1585913" cy="1009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91200" y="5435769"/>
            <a:ext cx="4491038" cy="101566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curve is almost linear since there is little saturation because the fluxes in the machine tend to cancel.  </a:t>
            </a:r>
          </a:p>
        </p:txBody>
      </p:sp>
    </p:spTree>
    <p:extLst>
      <p:ext uri="{BB962C8B-B14F-4D97-AF65-F5344CB8AC3E}">
        <p14:creationId xmlns:p14="http://schemas.microsoft.com/office/powerpoint/2010/main" val="273413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However, in doing this test we cannot directly measure EA and of course the terminal voltage is now zero during the short-circuit.</a:t>
            </a:r>
          </a:p>
          <a:p>
            <a:r>
              <a:rPr lang="en-US" dirty="0"/>
              <a:t>One approach is to approximate it as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2438400" y="3276600"/>
                <a:ext cx="7554913" cy="1990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where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𝑂𝐶𝐶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measured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open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circuit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voltage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same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field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current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3276600"/>
                <a:ext cx="7554913" cy="1990725"/>
              </a:xfrm>
              <a:prstGeom prst="rect">
                <a:avLst/>
              </a:prstGeom>
              <a:blipFill>
                <a:blip r:embed="rId2"/>
                <a:stretch>
                  <a:fillRect l="-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30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Test, Cont.,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approach is accurate up to the point of saturation.  An alternative approach is to substitute the equivalent air-gap voltage instead of the VOCC value.  </a:t>
            </a:r>
          </a:p>
          <a:p>
            <a:pPr lvl="1"/>
            <a:r>
              <a:rPr lang="en-US" dirty="0"/>
              <a:t>This is commonly called the unsaturated synchronous reactance, Xu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1752600" y="4648200"/>
                <a:ext cx="1488870" cy="1095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​​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4648200"/>
                <a:ext cx="1488870" cy="1095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OCC plot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70" y="3352800"/>
            <a:ext cx="366798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1359" y="3953184"/>
            <a:ext cx="2895600" cy="230832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amount of saturation depends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on loading; in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large generators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saturation is explicitly modeled</a:t>
            </a:r>
          </a:p>
        </p:txBody>
      </p:sp>
    </p:spTree>
    <p:extLst>
      <p:ext uri="{BB962C8B-B14F-4D97-AF65-F5344CB8AC3E}">
        <p14:creationId xmlns:p14="http://schemas.microsoft.com/office/powerpoint/2010/main" val="3474786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</a:t>
            </a:r>
            <a:r>
              <a:rPr lang="en-US" sz="2400" dirty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winding resistance can be calculated at standstill by applying a small dc voltage to two of the terminals, and then measuring the dc current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one could just use an</a:t>
            </a:r>
            <a:br>
              <a:rPr lang="en-US" dirty="0"/>
            </a:br>
            <a:r>
              <a:rPr lang="en-US" dirty="0"/>
              <a:t>ohmmeter </a:t>
            </a:r>
          </a:p>
        </p:txBody>
      </p:sp>
      <p:graphicFrame>
        <p:nvGraphicFramePr>
          <p:cNvPr id="7" name="Object 6" descr="2Ra = Vdc/Idc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9940"/>
              </p:ext>
            </p:extLst>
          </p:nvPr>
        </p:nvGraphicFramePr>
        <p:xfrm>
          <a:off x="3200400" y="2286000"/>
          <a:ext cx="15240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431640" progId="Equation.DSMT4">
                  <p:embed/>
                </p:oleObj>
              </mc:Choice>
              <mc:Fallback>
                <p:oleObj name="Equation" r:id="rId2" imgW="71100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0" y="2286000"/>
                        <a:ext cx="1524000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Ra measurement example"/>
          <p:cNvPicPr>
            <a:picLocks noChangeAspect="1"/>
          </p:cNvPicPr>
          <p:nvPr/>
        </p:nvPicPr>
        <p:blipFill>
          <a:blip r:embed="rId4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9657"/>
            <a:ext cx="40449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7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9210-BD8C-12BA-2294-45A38CEB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Three Weeks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7E050-602A-A65A-65AF-9885A543D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model parts of the power system</a:t>
            </a:r>
          </a:p>
          <a:p>
            <a:r>
              <a:rPr lang="en-US" dirty="0"/>
              <a:t>Three main parts we will focus on</a:t>
            </a:r>
          </a:p>
          <a:p>
            <a:pPr lvl="1"/>
            <a:r>
              <a:rPr lang="en-US" dirty="0"/>
              <a:t>Generation (this week Jan 20/22)</a:t>
            </a:r>
          </a:p>
          <a:p>
            <a:pPr lvl="1"/>
            <a:r>
              <a:rPr lang="en-US" dirty="0"/>
              <a:t>Transformers (next week Jan 27/29)</a:t>
            </a:r>
          </a:p>
          <a:p>
            <a:pPr lvl="1"/>
            <a:r>
              <a:rPr lang="en-US" dirty="0"/>
              <a:t>Transmission Lines (following week Feb 3/5)</a:t>
            </a:r>
          </a:p>
          <a:p>
            <a:r>
              <a:rPr lang="en-US" dirty="0"/>
              <a:t>When we're done with this, we'll have all we need to start modeling a full power system</a:t>
            </a:r>
          </a:p>
        </p:txBody>
      </p:sp>
    </p:spTree>
    <p:extLst>
      <p:ext uri="{BB962C8B-B14F-4D97-AF65-F5344CB8AC3E}">
        <p14:creationId xmlns:p14="http://schemas.microsoft.com/office/powerpoint/2010/main" val="4209989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We’ve seen that the terminal voltage of a synchronous machine can be controlled by adjusting its field voltage (and hence field current)</a:t>
            </a:r>
          </a:p>
          <a:p>
            <a:r>
              <a:rPr lang="en-US" dirty="0"/>
              <a:t>Large generators have a number of automatic control systems, including one called an exciter to keep the terminal voltage or other </a:t>
            </a:r>
            <a:br>
              <a:rPr lang="en-US" dirty="0"/>
            </a:br>
            <a:r>
              <a:rPr lang="en-US" dirty="0"/>
              <a:t>voltage at a specified value</a:t>
            </a:r>
          </a:p>
          <a:p>
            <a:r>
              <a:rPr lang="en-US" dirty="0"/>
              <a:t>Small machines might operate with a constant field current</a:t>
            </a:r>
          </a:p>
        </p:txBody>
      </p:sp>
      <p:grpSp>
        <p:nvGrpSpPr>
          <p:cNvPr id="4" name="Group 3" descr="Voltage behind reactance machine model">
            <a:extLst>
              <a:ext uri="{FF2B5EF4-FFF2-40B4-BE49-F238E27FC236}">
                <a16:creationId xmlns:a16="http://schemas.microsoft.com/office/drawing/2014/main" id="{04AF6CE7-E2BC-757B-7857-DAAEEE69910F}"/>
              </a:ext>
            </a:extLst>
          </p:cNvPr>
          <p:cNvGrpSpPr/>
          <p:nvPr/>
        </p:nvGrpSpPr>
        <p:grpSpPr>
          <a:xfrm>
            <a:off x="1676400" y="4114800"/>
            <a:ext cx="8400128" cy="2514600"/>
            <a:chOff x="1676400" y="4114800"/>
            <a:chExt cx="8400128" cy="25146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7616568"/>
                    </p:ext>
                  </p:extLst>
                </p:nvPr>
              </p:nvGraphicFramePr>
              <p:xfrm>
                <a:off x="1676400" y="4114800"/>
                <a:ext cx="4602368" cy="2514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Bitmap Image" r:id="rId2" imgW="25904762" imgH="14152381" progId="PBrush">
                        <p:embed/>
                      </p:oleObj>
                    </mc:Choice>
                    <mc:Fallback>
                      <p:oleObj name="Bitmap Image" r:id="rId2" imgW="25904762" imgH="14152381" progId="PBrush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6400" y="4114800"/>
                              <a:ext cx="4602368" cy="2514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7616568"/>
                    </p:ext>
                  </p:extLst>
                </p:nvPr>
              </p:nvGraphicFramePr>
              <p:xfrm>
                <a:off x="1676400" y="4114800"/>
                <a:ext cx="4602368" cy="2514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Bitmap Image" r:id="rId4" imgW="25904762" imgH="14152381" progId="PBrush">
                        <p:embed/>
                      </p:oleObj>
                    </mc:Choice>
                    <mc:Fallback>
                      <p:oleObj name="Bitmap Image" r:id="rId4" imgW="25904762" imgH="14152381" progId="PBrush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6400" y="4114800"/>
                              <a:ext cx="4602368" cy="2514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C3E2FF-E5C0-41AC-91A9-F6D7A8DE5E99}"/>
                    </a:ext>
                  </a:extLst>
                </p:cNvPr>
                <p:cNvSpPr txBox="1"/>
                <p:nvPr/>
              </p:nvSpPr>
              <p:spPr>
                <a:xfrm flipH="1">
                  <a:off x="7924800" y="4343400"/>
                  <a:ext cx="18469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C3E2FF-E5C0-41AC-91A9-F6D7A8DE5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24800" y="4343400"/>
                  <a:ext cx="184692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6CEEA6-4D5F-4DD8-A0A5-51B0436D8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4876800"/>
              <a:ext cx="2227928" cy="13927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DDE5F86-780F-43C0-8342-756CE6549D00}"/>
                    </a:ext>
                  </a:extLst>
                </p:cNvPr>
                <p:cNvSpPr txBox="1"/>
                <p:nvPr/>
              </p:nvSpPr>
              <p:spPr>
                <a:xfrm flipH="1">
                  <a:off x="7315200" y="5257800"/>
                  <a:ext cx="545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DDE5F86-780F-43C0-8342-756CE6549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15200" y="5257800"/>
                  <a:ext cx="54503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1945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If the field voltage and hence field current are assumed constant, and the speed is assumed constant (which in practice would be controlled by a governor), then the internal voltage can be assumed to be constant</a:t>
            </a:r>
          </a:p>
          <a:p>
            <a:r>
              <a:rPr lang="en-US" dirty="0"/>
              <a:t>How the voltage varies with loading is then given by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grpSp>
        <p:nvGrpSpPr>
          <p:cNvPr id="4" name="Group 3" descr="Voltage behind reactance machine model with equations">
            <a:extLst>
              <a:ext uri="{FF2B5EF4-FFF2-40B4-BE49-F238E27FC236}">
                <a16:creationId xmlns:a16="http://schemas.microsoft.com/office/drawing/2014/main" id="{BBD113FA-E108-EC8C-8DC1-C05116855F1C}"/>
              </a:ext>
            </a:extLst>
          </p:cNvPr>
          <p:cNvGrpSpPr/>
          <p:nvPr/>
        </p:nvGrpSpPr>
        <p:grpSpPr>
          <a:xfrm>
            <a:off x="2456910" y="4055969"/>
            <a:ext cx="6948498" cy="1791532"/>
            <a:chOff x="2456910" y="4055969"/>
            <a:chExt cx="6948498" cy="17915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77AB88-D126-46CE-973C-44D6040D0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811" y="4454739"/>
              <a:ext cx="2227928" cy="13927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AF0926-2320-46CD-B7B6-4AD600C71CA3}"/>
                    </a:ext>
                  </a:extLst>
                </p:cNvPr>
                <p:cNvSpPr txBox="1"/>
                <p:nvPr/>
              </p:nvSpPr>
              <p:spPr>
                <a:xfrm flipH="1">
                  <a:off x="3123091" y="4055969"/>
                  <a:ext cx="18469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AF0926-2320-46CD-B7B6-4AD600C71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123091" y="4055969"/>
                  <a:ext cx="184692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926EE2-68E6-470B-AC3C-BE2841455A9F}"/>
                    </a:ext>
                  </a:extLst>
                </p:cNvPr>
                <p:cNvSpPr txBox="1"/>
                <p:nvPr/>
              </p:nvSpPr>
              <p:spPr>
                <a:xfrm flipH="1">
                  <a:off x="2456910" y="4831229"/>
                  <a:ext cx="533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926EE2-68E6-470B-AC3C-BE2841455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456910" y="4831229"/>
                  <a:ext cx="5334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87147720"/>
                    </p:ext>
                  </p:extLst>
                </p:nvPr>
              </p:nvGraphicFramePr>
              <p:xfrm>
                <a:off x="5995458" y="4104324"/>
                <a:ext cx="3409950" cy="16335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1434960" imgH="685800" progId="Equation.DSMT4">
                        <p:embed/>
                      </p:oleObj>
                    </mc:Choice>
                    <mc:Fallback>
                      <p:oleObj name="Equation" r:id="rId5" imgW="1434960" imgH="685800" progId="Equation.DSMT4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95458" y="4104324"/>
                              <a:ext cx="3409950" cy="16335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87147720"/>
                    </p:ext>
                  </p:extLst>
                </p:nvPr>
              </p:nvGraphicFramePr>
              <p:xfrm>
                <a:off x="5995458" y="4104324"/>
                <a:ext cx="3409950" cy="16335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1434960" imgH="685800" progId="Equation.DSMT4">
                        <p:embed/>
                      </p:oleObj>
                    </mc:Choice>
                    <mc:Fallback>
                      <p:oleObj name="Equation" r:id="rId7" imgW="1434960" imgH="685800" progId="Equation.DSMT4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95458" y="4104324"/>
                              <a:ext cx="3409950" cy="16335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74123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help gain insight, we’ll neglect the usually small RA so then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Arbitrarily we can set the angle of VT to zero</a:t>
            </a:r>
          </a:p>
          <a:p>
            <a:r>
              <a:rPr lang="en-US" dirty="0"/>
              <a:t>If the load has a lagging power</a:t>
            </a:r>
            <a:br>
              <a:rPr lang="en-US" dirty="0"/>
            </a:br>
            <a:r>
              <a:rPr lang="en-US" dirty="0"/>
              <a:t>factor then internal voltage </a:t>
            </a:r>
            <a:br>
              <a:rPr lang="en-US" dirty="0"/>
            </a:br>
            <a:r>
              <a:rPr lang="en-US" dirty="0"/>
              <a:t>magnitude is higher </a:t>
            </a:r>
          </a:p>
          <a:p>
            <a:r>
              <a:rPr lang="en-US" dirty="0"/>
              <a:t>If leading pf then internal voltage </a:t>
            </a:r>
            <a:br>
              <a:rPr lang="en-US" dirty="0"/>
            </a:br>
            <a:r>
              <a:rPr lang="en-US" dirty="0"/>
              <a:t>is lower than the terminal voltage   </a:t>
            </a:r>
          </a:p>
        </p:txBody>
      </p:sp>
      <p:graphicFrame>
        <p:nvGraphicFramePr>
          <p:cNvPr id="5" name="Object 4" descr="Voltage behind reactance machine model, simplified 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627282"/>
              </p:ext>
            </p:extLst>
          </p:nvPr>
        </p:nvGraphicFramePr>
        <p:xfrm>
          <a:off x="4876800" y="1981200"/>
          <a:ext cx="23828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28600" progId="Equation.DSMT4">
                  <p:embed/>
                </p:oleObj>
              </mc:Choice>
              <mc:Fallback>
                <p:oleObj name="Equation" r:id="rId2" imgW="10029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81200"/>
                        <a:ext cx="238283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Illustration of modified delta effect on open circuit voltage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3809999" cy="28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90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Field,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neglected, the power out of the machine is given by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2286000" y="2133600"/>
                <a:ext cx="3124200" cy="2986088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pu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33600"/>
                <a:ext cx="3124200" cy="2986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72200" y="2209800"/>
                <a:ext cx="3810000" cy="2308324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j-lt"/>
                  </a:rPr>
                  <a:t> is called the torque angle; in general, it is the angle difference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between the internal voltage angle and the 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terminal voltage angle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209800"/>
                <a:ext cx="3810000" cy="2308324"/>
              </a:xfrm>
              <a:prstGeom prst="rect">
                <a:avLst/>
              </a:prstGeom>
              <a:blipFill>
                <a:blip r:embed="rId6"/>
                <a:stretch>
                  <a:fillRect l="-2560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 descr="Power equations for Voltage behind reactance machine mode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49624"/>
              </p:ext>
            </p:extLst>
          </p:nvPr>
        </p:nvGraphicFramePr>
        <p:xfrm>
          <a:off x="2433637" y="5119688"/>
          <a:ext cx="58340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79480" imgH="469800" progId="Equation.DSMT4">
                  <p:embed/>
                </p:oleObj>
              </mc:Choice>
              <mc:Fallback>
                <p:oleObj name="Equation" r:id="rId7" imgW="267948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7" y="5119688"/>
                        <a:ext cx="583406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717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200 kVA, 480 V (line-to-line), 60 Hz, Y-connected generator with a rated field voltage of 5A was tested with the following results</a:t>
            </a:r>
          </a:p>
          <a:p>
            <a:pPr lvl="1"/>
            <a:r>
              <a:rPr lang="en-US" dirty="0"/>
              <a:t>VT,LL = 540 V at rated field current</a:t>
            </a:r>
          </a:p>
          <a:p>
            <a:pPr lvl="1"/>
            <a:r>
              <a:rPr lang="en-US" dirty="0"/>
              <a:t>IA,SC = 300 A at rated field current</a:t>
            </a:r>
          </a:p>
          <a:p>
            <a:pPr lvl="1"/>
            <a:r>
              <a:rPr lang="en-US" dirty="0"/>
              <a:t>When disconnected, a dc voltage of 10 V is applied to two of the terminals, giving a current of 25 A</a:t>
            </a:r>
          </a:p>
          <a:p>
            <a:pPr lvl="1"/>
            <a:r>
              <a:rPr lang="en-US" dirty="0"/>
              <a:t>Find the model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3886200" y="3962400"/>
                <a:ext cx="3770313" cy="877888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3770313" cy="877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039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internal, per phase voltage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synchronous reactance at the rated field current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wished to include the impact of RA it would be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>
              <a:xfrm>
                <a:off x="4595813" y="1928813"/>
                <a:ext cx="2771775" cy="914400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540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=311.8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13" y="1928813"/>
                <a:ext cx="2771775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4427538" y="3486150"/>
                <a:ext cx="3487737" cy="884238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311.8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=1.04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38" y="3486150"/>
                <a:ext cx="3487737" cy="884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3441700" y="5410200"/>
                <a:ext cx="5457825" cy="1011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𝑆𝐶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311.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−0.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=1.02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1700" y="5410200"/>
                <a:ext cx="5457825" cy="1011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958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Now assume a three-phase, wye-connected load is attached to its terminal with Z = 4</a:t>
            </a:r>
            <a:r>
              <a:rPr lang="en-US" dirty="0">
                <a:sym typeface="Symbol"/>
              </a:rPr>
              <a:t>20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  The field current is adjusted so the line-to-line terminal voltage is 480 V and the generator is operated at 60 Hz.  What is the internal voltage, and what is the total power delivered to the load?  Use XS = 1.04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  Then repeat with </a:t>
            </a:r>
            <a:r>
              <a:rPr lang="en-US" dirty="0"/>
              <a:t>Z = 4</a:t>
            </a:r>
            <a:r>
              <a:rPr lang="en-US" dirty="0">
                <a:sym typeface="Symbol"/>
              </a:rPr>
              <a:t>-20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Cont.,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Z = 4</a:t>
            </a:r>
            <a:r>
              <a:rPr lang="en-US" dirty="0">
                <a:sym typeface="Symbol"/>
              </a:rPr>
              <a:t>20 </a:t>
            </a:r>
            <a:r>
              <a:rPr lang="el-GR" dirty="0">
                <a:sym typeface="Symbol"/>
              </a:rPr>
              <a:t>Ω</a:t>
            </a:r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With Z = </a:t>
            </a:r>
            <a:r>
              <a:rPr lang="en-US" dirty="0"/>
              <a:t>4</a:t>
            </a:r>
            <a:r>
              <a:rPr lang="en-US" dirty="0">
                <a:sym typeface="Symbol"/>
              </a:rPr>
              <a:t>-20 </a:t>
            </a:r>
            <a:r>
              <a:rPr lang="el-GR" dirty="0">
                <a:sym typeface="Symbol"/>
              </a:rPr>
              <a:t>Ω</a:t>
            </a:r>
            <a:endParaRPr lang="en-US" dirty="0">
              <a:sym typeface="Symbol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2362200" y="1752600"/>
                <a:ext cx="7847013" cy="2079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480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∠0°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4∠20°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=69.3∠−20°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480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∠0°+(0.2+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1.04)×69.3∠−20°=314.8+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63.0=321∠11.3°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𝑙𝑜𝑎𝑑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×480×69.3∠20°=576∠20°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1752600"/>
                <a:ext cx="7847013" cy="2079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2438400" y="4419600"/>
                <a:ext cx="7648575" cy="2079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480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∠0°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4∠−20°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=69.3∠20°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480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∠0°+(0.2+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1.04)×69.3∠20°=265.5+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72.5=275∠15.3°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𝑙𝑜𝑎𝑑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×480×69.3∠−20°=576∠−20°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4419600"/>
                <a:ext cx="7648575" cy="2079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43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Prior to widespread use of machine drives, dc motors had an important advantage of easy speed control</a:t>
            </a:r>
          </a:p>
          <a:p>
            <a:pPr lvl="1"/>
            <a:r>
              <a:rPr lang="en-US" dirty="0"/>
              <a:t>Example is a model railroad</a:t>
            </a:r>
          </a:p>
          <a:p>
            <a:r>
              <a:rPr lang="en-US" dirty="0"/>
              <a:t>On the stator a dc machine has either a permanent magnet or a single concentrated winding</a:t>
            </a:r>
          </a:p>
          <a:p>
            <a:pPr lvl="1"/>
            <a:r>
              <a:rPr lang="en-US" dirty="0"/>
              <a:t>With winding field voltage is </a:t>
            </a:r>
            <a:r>
              <a:rPr lang="en-US" dirty="0" err="1"/>
              <a:t>Vf</a:t>
            </a:r>
            <a:r>
              <a:rPr lang="en-US" dirty="0"/>
              <a:t> and field current is If</a:t>
            </a:r>
          </a:p>
          <a:p>
            <a:r>
              <a:rPr lang="en-US" dirty="0"/>
              <a:t>Rotor (armature) currents are supplied through brushes and commutator</a:t>
            </a:r>
          </a:p>
        </p:txBody>
      </p:sp>
    </p:spTree>
    <p:extLst>
      <p:ext uri="{BB962C8B-B14F-4D97-AF65-F5344CB8AC3E}">
        <p14:creationId xmlns:p14="http://schemas.microsoft.com/office/powerpoint/2010/main" val="2771228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If there is a field winding (i.e., not a permanent magnet machine) then the machine could be connected in the following ways</a:t>
            </a:r>
          </a:p>
          <a:p>
            <a:pPr lvl="1"/>
            <a:r>
              <a:rPr lang="en-US" dirty="0"/>
              <a:t>Separately-excited: Field and armature windings are connected to separate power sources</a:t>
            </a:r>
          </a:p>
          <a:p>
            <a:pPr lvl="2"/>
            <a:r>
              <a:rPr lang="en-US" dirty="0"/>
              <a:t>For an exciter, control is provided by varying the field current (which is stationary), which changes the armature voltage</a:t>
            </a:r>
          </a:p>
          <a:p>
            <a:pPr lvl="1"/>
            <a:r>
              <a:rPr lang="en-US" dirty="0"/>
              <a:t>Series-excited: Field and armature windings are in series</a:t>
            </a:r>
          </a:p>
          <a:p>
            <a:pPr lvl="1"/>
            <a:r>
              <a:rPr lang="en-US" dirty="0"/>
              <a:t>Shunt-excited: Field and armature windings are in parallel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E129-BA5E-7A03-B7E8-2FA291AB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About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3EEA-7789-03D2-056A-C9F3D9D7E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a small, basic 1 Ohm resistor for a breadboard. 10,000 amps should give you 10,000 volts, right? V=IR? Don't try it. The circuit model is wrong.</a:t>
            </a:r>
          </a:p>
          <a:p>
            <a:r>
              <a:rPr lang="en-US" dirty="0"/>
              <a:t>Models are always only an approximation of reality, and are dependent upon the assumptions that are made in making that model</a:t>
            </a:r>
          </a:p>
          <a:p>
            <a:r>
              <a:rPr lang="en-US" dirty="0"/>
              <a:t>"All models are wrong, but some are useful." – George Box</a:t>
            </a:r>
          </a:p>
          <a:p>
            <a:r>
              <a:rPr lang="en-US" dirty="0"/>
              <a:t>The engineer's job in doing analysis is more than just putting numbers into a model and getting results. </a:t>
            </a:r>
          </a:p>
          <a:p>
            <a:pPr lvl="1"/>
            <a:r>
              <a:rPr lang="en-US" dirty="0"/>
              <a:t>It is figuring out the appropriate model to use that will be useful (though still ultimately wrong), given the questions you're trying to answer.</a:t>
            </a:r>
          </a:p>
          <a:p>
            <a:pPr lvl="1"/>
            <a:r>
              <a:rPr lang="en-US" dirty="0"/>
              <a:t>What range of currents and voltages are we talking about? What time frame? Microseconds? Years? How accurately do we need the answer? The model will change</a:t>
            </a:r>
          </a:p>
          <a:p>
            <a:pPr lvl="1"/>
            <a:r>
              <a:rPr lang="en-US" dirty="0"/>
              <a:t>You should always be asking: What assumptions am I making and are they reasonable?</a:t>
            </a:r>
          </a:p>
          <a:p>
            <a:r>
              <a:rPr lang="en-US" dirty="0"/>
              <a:t>There are lots of different power system component models, for different purposes, and all of them are ultimately "wrong" i.e., incomplete</a:t>
            </a:r>
          </a:p>
        </p:txBody>
      </p:sp>
    </p:spTree>
    <p:extLst>
      <p:ext uri="{BB962C8B-B14F-4D97-AF65-F5344CB8AC3E}">
        <p14:creationId xmlns:p14="http://schemas.microsoft.com/office/powerpoint/2010/main" val="1862636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Machines,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machine with a field winding the equations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steady-state these can be simplified to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a shunt-connected machine, VT = VF so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2667000" y="1905000"/>
                <a:ext cx="3200400" cy="1495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1905000"/>
                <a:ext cx="3200400" cy="1495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4191000" y="3886200"/>
                <a:ext cx="2586038" cy="99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3886200"/>
                <a:ext cx="2586038" cy="990600"/>
              </a:xfrm>
              <a:prstGeom prst="rect">
                <a:avLst/>
              </a:prstGeom>
              <a:blipFill>
                <a:blip r:embed="rId3"/>
                <a:stretch>
                  <a:fillRect l="-2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05600" y="2133600"/>
            <a:ext cx="3571812" cy="830997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 is a machine constant,</a:t>
            </a:r>
            <a:br>
              <a:rPr lang="en-US" sz="2400" dirty="0">
                <a:latin typeface="+mj-lt"/>
              </a:rPr>
            </a:br>
            <a:r>
              <a:rPr lang="en-US" sz="2400" dirty="0" err="1">
                <a:latin typeface="+mj-lt"/>
              </a:rPr>
              <a:t>w</a:t>
            </a:r>
            <a:r>
              <a:rPr lang="en-US" sz="2400" baseline="-25000" dirty="0" err="1">
                <a:latin typeface="+mj-lt"/>
              </a:rPr>
              <a:t>m</a:t>
            </a:r>
            <a:r>
              <a:rPr lang="en-US" sz="2400" dirty="0">
                <a:latin typeface="+mj-lt"/>
              </a:rPr>
              <a:t> is its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4038600" y="5334000"/>
                <a:ext cx="2778125" cy="935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5334000"/>
                <a:ext cx="2778125" cy="935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9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3A06-4890-3A22-F75C-9EB99F6F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5FC9-6465-F7EF-7EDF-F837DD15F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 of energy in the power system</a:t>
            </a:r>
          </a:p>
          <a:p>
            <a:pPr lvl="1"/>
            <a:r>
              <a:rPr lang="en-US" dirty="0"/>
              <a:t>Nuclear</a:t>
            </a:r>
          </a:p>
          <a:p>
            <a:pPr lvl="1"/>
            <a:r>
              <a:rPr lang="en-US" dirty="0"/>
              <a:t>Coal-fired steam</a:t>
            </a:r>
          </a:p>
          <a:p>
            <a:pPr lvl="1"/>
            <a:r>
              <a:rPr lang="en-US" dirty="0"/>
              <a:t>Gas</a:t>
            </a:r>
          </a:p>
          <a:p>
            <a:pPr lvl="2"/>
            <a:r>
              <a:rPr lang="en-US" dirty="0"/>
              <a:t>Gas turbine</a:t>
            </a:r>
          </a:p>
          <a:p>
            <a:pPr lvl="2"/>
            <a:r>
              <a:rPr lang="en-US" dirty="0"/>
              <a:t>Steam turbine</a:t>
            </a:r>
          </a:p>
          <a:p>
            <a:pPr lvl="2"/>
            <a:r>
              <a:rPr lang="en-US" dirty="0"/>
              <a:t>Combined Cycle</a:t>
            </a:r>
          </a:p>
          <a:p>
            <a:pPr lvl="1"/>
            <a:r>
              <a:rPr lang="en-US" dirty="0"/>
              <a:t>Hydro</a:t>
            </a:r>
          </a:p>
          <a:p>
            <a:pPr lvl="1"/>
            <a:r>
              <a:rPr lang="en-US" dirty="0"/>
              <a:t>Oil / Petroleum</a:t>
            </a:r>
          </a:p>
          <a:p>
            <a:pPr lvl="1"/>
            <a:r>
              <a:rPr lang="en-US" dirty="0"/>
              <a:t>Wind</a:t>
            </a:r>
          </a:p>
          <a:p>
            <a:pPr lvl="1"/>
            <a:r>
              <a:rPr lang="en-US" dirty="0"/>
              <a:t>Solar</a:t>
            </a:r>
          </a:p>
          <a:p>
            <a:pPr lvl="1"/>
            <a:r>
              <a:rPr lang="en-US" dirty="0"/>
              <a:t>Other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BC79557-DD76-879C-568F-0659628E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57600" y="1828800"/>
            <a:ext cx="762000" cy="2743200"/>
          </a:xfrm>
          <a:prstGeom prst="rightBrace">
            <a:avLst>
              <a:gd name="adj1" fmla="val 85000"/>
              <a:gd name="adj2" fmla="val 50000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989CA6C-3112-03B1-A288-905ADC580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57600" y="4800600"/>
            <a:ext cx="762000" cy="1066800"/>
          </a:xfrm>
          <a:prstGeom prst="rightBrace">
            <a:avLst>
              <a:gd name="adj1" fmla="val 21602"/>
              <a:gd name="adj2" fmla="val 50832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4E7D7-C313-A350-066B-A7D7D268BD92}"/>
              </a:ext>
            </a:extLst>
          </p:cNvPr>
          <p:cNvSpPr txBox="1"/>
          <p:nvPr/>
        </p:nvSpPr>
        <p:spPr>
          <a:xfrm>
            <a:off x="4495800" y="2971800"/>
            <a:ext cx="40432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+mj-lt"/>
              </a:rPr>
              <a:t>Synchronous Machines (Today)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C7E53-1FC1-57CE-0E87-BF23792DA2A7}"/>
              </a:ext>
            </a:extLst>
          </p:cNvPr>
          <p:cNvSpPr txBox="1"/>
          <p:nvPr/>
        </p:nvSpPr>
        <p:spPr>
          <a:xfrm>
            <a:off x="4495800" y="5105400"/>
            <a:ext cx="46971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+mj-lt"/>
              </a:rPr>
              <a:t>Power Electronics / Other (Thursday)</a:t>
            </a:r>
          </a:p>
        </p:txBody>
      </p:sp>
    </p:spTree>
    <p:extLst>
      <p:ext uri="{BB962C8B-B14F-4D97-AF65-F5344CB8AC3E}">
        <p14:creationId xmlns:p14="http://schemas.microsoft.com/office/powerpoint/2010/main" val="340702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Machines: Generators and Motors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Electric machines are used to convert energy</a:t>
            </a:r>
          </a:p>
          <a:p>
            <a:pPr lvl="1"/>
            <a:r>
              <a:rPr lang="en-US" dirty="0"/>
              <a:t>Generators: mechanical into electrical</a:t>
            </a:r>
          </a:p>
          <a:p>
            <a:pPr lvl="1"/>
            <a:r>
              <a:rPr lang="en-US" dirty="0"/>
              <a:t>Motors: electrical into mechanical</a:t>
            </a:r>
          </a:p>
          <a:p>
            <a:pPr lvl="1"/>
            <a:r>
              <a:rPr lang="en-US" dirty="0"/>
              <a:t>Many devices can operate in either mode, but are usually customized for one or the other</a:t>
            </a:r>
          </a:p>
          <a:p>
            <a:r>
              <a:rPr lang="en-US" dirty="0"/>
              <a:t>Majority of electricity is generated using synchronous generators and some is consumed using synchronous motors</a:t>
            </a:r>
          </a:p>
          <a:p>
            <a:r>
              <a:rPr lang="en-US" dirty="0"/>
              <a:t>Much literature on subject, and sometimes overly confusing with the use of different conventions and nomenclature</a:t>
            </a:r>
          </a:p>
        </p:txBody>
      </p:sp>
    </p:spTree>
    <p:extLst>
      <p:ext uri="{BB962C8B-B14F-4D97-AF65-F5344CB8AC3E}">
        <p14:creationId xmlns:p14="http://schemas.microsoft.com/office/powerpoint/2010/main" val="26207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Stator and Rotor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Stator </a:t>
            </a:r>
          </a:p>
          <a:p>
            <a:pPr lvl="1"/>
            <a:r>
              <a:rPr lang="en-US" dirty="0"/>
              <a:t>The part of the machine that does not move</a:t>
            </a:r>
          </a:p>
          <a:p>
            <a:pPr lvl="1"/>
            <a:r>
              <a:rPr lang="en-US" dirty="0"/>
              <a:t>Contains sets of windings or “armature windings” surrounding the rotor</a:t>
            </a:r>
          </a:p>
          <a:p>
            <a:r>
              <a:rPr lang="en-US" dirty="0"/>
              <a:t>Rotor</a:t>
            </a:r>
          </a:p>
          <a:p>
            <a:pPr lvl="1"/>
            <a:r>
              <a:rPr lang="en-US" dirty="0"/>
              <a:t>Internal part of the machine that rotates</a:t>
            </a:r>
          </a:p>
          <a:p>
            <a:pPr lvl="1"/>
            <a:r>
              <a:rPr lang="en-US" dirty="0"/>
              <a:t>Separated from the stator by </a:t>
            </a:r>
            <a:r>
              <a:rPr lang="en-US" dirty="0" err="1"/>
              <a:t>airgap</a:t>
            </a:r>
            <a:endParaRPr lang="en-US" dirty="0"/>
          </a:p>
          <a:p>
            <a:pPr lvl="1"/>
            <a:r>
              <a:rPr lang="en-US" dirty="0"/>
              <a:t>Also has one or more windings or “field windings”</a:t>
            </a:r>
          </a:p>
          <a:p>
            <a:pPr lvl="1"/>
            <a:r>
              <a:rPr lang="en-US" dirty="0"/>
              <a:t>There may be some electrical connection between the spinning rotor windings and the stator</a:t>
            </a:r>
          </a:p>
          <a:p>
            <a:pPr lvl="1"/>
            <a:r>
              <a:rPr lang="en-US" dirty="0"/>
              <a:t>Occasionally the rotor is a permanent magnetic, but this limits control of the machine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Types of AC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Synchronous</a:t>
            </a:r>
          </a:p>
          <a:p>
            <a:pPr lvl="1"/>
            <a:r>
              <a:rPr lang="en-US" dirty="0"/>
              <a:t>Rotor windings have dc current powered separately</a:t>
            </a:r>
          </a:p>
          <a:p>
            <a:pPr lvl="1"/>
            <a:r>
              <a:rPr lang="en-US" dirty="0"/>
              <a:t>Stator is connected to the machine terminals</a:t>
            </a:r>
          </a:p>
          <a:p>
            <a:pPr lvl="1"/>
            <a:r>
              <a:rPr lang="en-US" dirty="0"/>
              <a:t>In steady state, rotor speed stays in-synch with the electrical frequency (i.e., some constant multiple)</a:t>
            </a:r>
          </a:p>
          <a:p>
            <a:r>
              <a:rPr lang="en-US" dirty="0"/>
              <a:t>Induction</a:t>
            </a:r>
          </a:p>
          <a:p>
            <a:pPr lvl="1"/>
            <a:r>
              <a:rPr lang="en-US" dirty="0"/>
              <a:t>Rotor windings are shorted through an impedance</a:t>
            </a:r>
          </a:p>
          <a:p>
            <a:pPr lvl="1"/>
            <a:r>
              <a:rPr lang="en-US" dirty="0"/>
              <a:t>Stator is connected to the machine terminals</a:t>
            </a:r>
          </a:p>
          <a:p>
            <a:pPr lvl="1"/>
            <a:r>
              <a:rPr lang="en-US" dirty="0"/>
              <a:t>In steady state, the rotor speed may vary from the electrical frequency according to a “slip”</a:t>
            </a:r>
          </a:p>
          <a:p>
            <a:r>
              <a:rPr lang="en-US" dirty="0"/>
              <a:t>Both can be 1 phase or 3 phase</a:t>
            </a:r>
          </a:p>
        </p:txBody>
      </p:sp>
    </p:spTree>
    <p:extLst>
      <p:ext uri="{BB962C8B-B14F-4D97-AF65-F5344CB8AC3E}">
        <p14:creationId xmlns:p14="http://schemas.microsoft.com/office/powerpoint/2010/main" val="55439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Synchronous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focus today is on three-phase synchronous machines.</a:t>
            </a:r>
          </a:p>
          <a:p>
            <a:r>
              <a:rPr lang="en-US" dirty="0"/>
              <a:t>The three stator windings have a three-phase voltage.  In a motor or interconnected generator this voltage is supplied.  In a stand-alone generator, it is induced.  </a:t>
            </a:r>
          </a:p>
          <a:p>
            <a:r>
              <a:rPr lang="en-US" dirty="0"/>
              <a:t>The stator ac electrical currents are arranged to create a rotating magnetic field.</a:t>
            </a:r>
          </a:p>
          <a:p>
            <a:r>
              <a:rPr lang="en-US" dirty="0"/>
              <a:t>The rotor dc current creates a constant magnetic field which mechanically spins “in synch” with the stator field.</a:t>
            </a:r>
          </a:p>
        </p:txBody>
      </p:sp>
    </p:spTree>
    <p:extLst>
      <p:ext uri="{BB962C8B-B14F-4D97-AF65-F5344CB8AC3E}">
        <p14:creationId xmlns:p14="http://schemas.microsoft.com/office/powerpoint/2010/main" val="145696560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629</TotalTime>
  <Words>2748</Words>
  <Application>Microsoft Office PowerPoint</Application>
  <PresentationFormat>Widescreen</PresentationFormat>
  <Paragraphs>286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Bitmap Image</vt:lpstr>
      <vt:lpstr>Equation</vt:lpstr>
      <vt:lpstr>ECEN 460, Spring 2026 Power System Operation and Control</vt:lpstr>
      <vt:lpstr>TPEC: Texas Power and Energy Conference</vt:lpstr>
      <vt:lpstr>The Next Three Weeks</vt:lpstr>
      <vt:lpstr>Things to Remember About Modeling</vt:lpstr>
      <vt:lpstr>Generators</vt:lpstr>
      <vt:lpstr>Machines: Generators and Motors</vt:lpstr>
      <vt:lpstr>Stator and Rotor</vt:lpstr>
      <vt:lpstr>Main Types of AC Machines</vt:lpstr>
      <vt:lpstr>Three-phase Synchronous Machines</vt:lpstr>
      <vt:lpstr>Diagram of Synchronous Machine</vt:lpstr>
      <vt:lpstr>Round and Salient Pole Rotors</vt:lpstr>
      <vt:lpstr>Rotor Examples</vt:lpstr>
      <vt:lpstr>Large Salient Rotor Example</vt:lpstr>
      <vt:lpstr>Creating a Voltage in an Open-Circuited Generator</vt:lpstr>
      <vt:lpstr>Creating a Voltage in an Open-Circuited Generator, 3</vt:lpstr>
      <vt:lpstr>Creating a Voltage in an Open-Circuited Generator, 4</vt:lpstr>
      <vt:lpstr>Creating a Voltage in an Open-Circuited Generator, 5</vt:lpstr>
      <vt:lpstr>Magnetic Saturation and Hysteresis </vt:lpstr>
      <vt:lpstr>Magnetic Saturation and Hysteresis, 2 </vt:lpstr>
      <vt:lpstr>Frequency Impacts</vt:lpstr>
      <vt:lpstr>Synchronous Machines with Output Current</vt:lpstr>
      <vt:lpstr>A Synchronous Machine Model</vt:lpstr>
      <vt:lpstr>Synchronous Machine Testing to Determine its Parameters</vt:lpstr>
      <vt:lpstr>Lab 2 &amp; 3 Setup</vt:lpstr>
      <vt:lpstr>Open-Circuit Characteristic (OCC)</vt:lpstr>
      <vt:lpstr>Short-Circuit Test</vt:lpstr>
      <vt:lpstr>Short-Circuit Test, Cont.</vt:lpstr>
      <vt:lpstr>Short-Circuit Test, Cont., 2</vt:lpstr>
      <vt:lpstr>Measuring RA</vt:lpstr>
      <vt:lpstr>Operating Synchronous Machines Under Load</vt:lpstr>
      <vt:lpstr>Operating Synchronous Machines Under Load with a Constant Field</vt:lpstr>
      <vt:lpstr>Operating Synchronous Machines Under Load with a Constant Field, 2</vt:lpstr>
      <vt:lpstr>Operating Synchronous Machines Under Load with a Constant Field, 3</vt:lpstr>
      <vt:lpstr>Example</vt:lpstr>
      <vt:lpstr>Example, Cont.</vt:lpstr>
      <vt:lpstr>Example, Cont., 2</vt:lpstr>
      <vt:lpstr>Example, Cont., 3</vt:lpstr>
      <vt:lpstr>DC Machines</vt:lpstr>
      <vt:lpstr>DC Machines, 2</vt:lpstr>
      <vt:lpstr>DC Machines,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42</cp:revision>
  <cp:lastPrinted>2011-08-22T16:49:24Z</cp:lastPrinted>
  <dcterms:created xsi:type="dcterms:W3CDTF">2022-08-23T14:02:40Z</dcterms:created>
  <dcterms:modified xsi:type="dcterms:W3CDTF">2026-01-16T16:39:24Z</dcterms:modified>
</cp:coreProperties>
</file>