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4"/>
  </p:sldMasterIdLst>
  <p:notesMasterIdLst>
    <p:notesMasterId r:id="rId22"/>
  </p:notesMasterIdLst>
  <p:handoutMasterIdLst>
    <p:handoutMasterId r:id="rId23"/>
  </p:handoutMasterIdLst>
  <p:sldIdLst>
    <p:sldId id="356" r:id="rId5"/>
    <p:sldId id="357" r:id="rId6"/>
    <p:sldId id="358" r:id="rId7"/>
    <p:sldId id="361" r:id="rId8"/>
    <p:sldId id="362" r:id="rId9"/>
    <p:sldId id="364" r:id="rId10"/>
    <p:sldId id="363" r:id="rId11"/>
    <p:sldId id="367" r:id="rId12"/>
    <p:sldId id="365" r:id="rId13"/>
    <p:sldId id="366" r:id="rId14"/>
    <p:sldId id="368" r:id="rId15"/>
    <p:sldId id="369" r:id="rId16"/>
    <p:sldId id="398" r:id="rId17"/>
    <p:sldId id="400" r:id="rId18"/>
    <p:sldId id="370" r:id="rId19"/>
    <p:sldId id="359" r:id="rId20"/>
    <p:sldId id="360" r:id="rId2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7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616, Spring 2025</a:t>
            </a:r>
            <a:br>
              <a:rPr lang="en-US" altLang="en-US" dirty="0"/>
            </a:br>
            <a:r>
              <a:rPr lang="en-US" altLang="en-US" dirty="0"/>
              <a:t>Electromagnetic Transients in Power Systems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16: EMT, Control, and Stability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3D95D-6BA2-5344-8A8C-26A49181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Phase-Locked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3A3BE-4217-7704-2736-75FA8400E7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One common way to control an inverter which is not contributing to frequency control is to use a phase-locked loop. EMTP diagram: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F8F5E-DF2E-D4B2-6EDC-7E58CB3A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10320337" cy="2898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E7CFA-B01F-F278-3B1C-8EACD49549C8}"/>
              </a:ext>
            </a:extLst>
          </p:cNvPr>
          <p:cNvSpPr txBox="1"/>
          <p:nvPr/>
        </p:nvSpPr>
        <p:spPr>
          <a:xfrm>
            <a:off x="1219200" y="5334000"/>
            <a:ext cx="7377341" cy="92948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Find the angle and frequency at which the DQZ transformation gives you </a:t>
            </a:r>
            <a:r>
              <a:rPr lang="en-US" sz="1600" dirty="0" err="1">
                <a:latin typeface="+mj-lt"/>
              </a:rPr>
              <a:t>Vq</a:t>
            </a:r>
            <a:r>
              <a:rPr lang="en-US" sz="1600" dirty="0">
                <a:latin typeface="+mj-lt"/>
              </a:rPr>
              <a:t>=0.</a:t>
            </a:r>
          </a:p>
          <a:p>
            <a:pPr algn="l"/>
            <a:r>
              <a:rPr lang="en-US" sz="1600" dirty="0">
                <a:latin typeface="+mj-lt"/>
              </a:rPr>
              <a:t>Then control the inverter in this framework to ensure V&amp;I line up with the grid.</a:t>
            </a:r>
          </a:p>
          <a:p>
            <a:pPr algn="l"/>
            <a:r>
              <a:rPr lang="en-US" sz="1600" dirty="0">
                <a:latin typeface="+mj-lt"/>
              </a:rPr>
              <a:t>Control schemes based on this are often called “grid-following”</a:t>
            </a:r>
          </a:p>
        </p:txBody>
      </p:sp>
    </p:spTree>
    <p:extLst>
      <p:ext uri="{BB962C8B-B14F-4D97-AF65-F5344CB8AC3E}">
        <p14:creationId xmlns:p14="http://schemas.microsoft.com/office/powerpoint/2010/main" val="144536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EA9E-F766-01FC-F241-D83DF9E2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Energy Electrical Control (REEC)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F1A371-CCF3-A6EA-8B58-22EF8A38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88" t="21111" r="9646" b="7777"/>
          <a:stretch/>
        </p:blipFill>
        <p:spPr>
          <a:xfrm>
            <a:off x="264850" y="1447800"/>
            <a:ext cx="7239001" cy="48768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9962E80-68AF-2FFC-A98F-7D1BE9E5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788" t="22222" r="8788" b="22222"/>
          <a:stretch/>
        </p:blipFill>
        <p:spPr>
          <a:xfrm>
            <a:off x="7620740" y="2667000"/>
            <a:ext cx="4303451" cy="22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8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B3717B-9981-ABC6-64E1-AECC29B6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Forming Inverter Control Schemes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9DAF7-3D59-6936-D34A-2BD49BE278BE}"/>
              </a:ext>
            </a:extLst>
          </p:cNvPr>
          <p:cNvSpPr txBox="1"/>
          <p:nvPr/>
        </p:nvSpPr>
        <p:spPr>
          <a:xfrm>
            <a:off x="228600" y="6400800"/>
            <a:ext cx="11353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+mj-lt"/>
              </a:rPr>
              <a:t>F. </a:t>
            </a:r>
            <a:r>
              <a:rPr lang="en-US" sz="1400" dirty="0" err="1">
                <a:latin typeface="+mj-lt"/>
              </a:rPr>
              <a:t>Dorfler</a:t>
            </a:r>
            <a:r>
              <a:rPr lang="en-US" sz="1400" dirty="0">
                <a:latin typeface="+mj-lt"/>
              </a:rPr>
              <a:t> and D. Gross, “Control of Low-Inertia Power Systems,” </a:t>
            </a:r>
            <a:r>
              <a:rPr lang="en-US" sz="1400" i="1" dirty="0">
                <a:latin typeface="+mj-lt"/>
              </a:rPr>
              <a:t>Annual Review of Control, Robotics, and Autonomous Systems, </a:t>
            </a:r>
            <a:r>
              <a:rPr lang="en-US" sz="1400" dirty="0">
                <a:latin typeface="+mj-lt"/>
              </a:rPr>
              <a:t>2023.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7D036-0401-ADBE-747B-63CE2BB8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515" y="2362200"/>
            <a:ext cx="5791200" cy="2331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AA0F89-22D7-B4A1-FC56-7CAF0ECD2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67491"/>
            <a:ext cx="4724400" cy="532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7C4081-A1F4-5A0F-2894-7079DAE22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81886"/>
            <a:ext cx="4475085" cy="537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25D73-375F-176F-7A0D-B2A0BF219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18" y="4458286"/>
            <a:ext cx="4551285" cy="9897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0F69E5-E0C4-A7F5-C233-1BA318181F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8881" b="6902"/>
          <a:stretch/>
        </p:blipFill>
        <p:spPr>
          <a:xfrm>
            <a:off x="369163" y="5410199"/>
            <a:ext cx="5105400" cy="6096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2C2B43-387C-8949-C00C-EFBB6BA189AC}"/>
              </a:ext>
            </a:extLst>
          </p:cNvPr>
          <p:cNvSpPr txBox="1"/>
          <p:nvPr/>
        </p:nvSpPr>
        <p:spPr>
          <a:xfrm>
            <a:off x="543018" y="1486491"/>
            <a:ext cx="1460656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Droop 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27A014-4AE8-91DB-3E41-D0A3AF349FA3}"/>
              </a:ext>
            </a:extLst>
          </p:cNvPr>
          <p:cNvSpPr txBox="1"/>
          <p:nvPr/>
        </p:nvSpPr>
        <p:spPr>
          <a:xfrm>
            <a:off x="395056" y="2664738"/>
            <a:ext cx="2997424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Virtual Synchronous Generator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2C8346-549D-C93A-21D3-D8700574278B}"/>
              </a:ext>
            </a:extLst>
          </p:cNvPr>
          <p:cNvSpPr txBox="1"/>
          <p:nvPr/>
        </p:nvSpPr>
        <p:spPr>
          <a:xfrm>
            <a:off x="378041" y="4053157"/>
            <a:ext cx="3848618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Dispatchable Virtual Harmonic Oscillator</a:t>
            </a:r>
          </a:p>
        </p:txBody>
      </p:sp>
    </p:spTree>
    <p:extLst>
      <p:ext uri="{BB962C8B-B14F-4D97-AF65-F5344CB8AC3E}">
        <p14:creationId xmlns:p14="http://schemas.microsoft.com/office/powerpoint/2010/main" val="197236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F823-7017-E0C3-1FAD-A39C6419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Assess Grid Stability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2ABA4-A3FB-2156-016B-126BB4563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Modeling</a:t>
            </a:r>
          </a:p>
          <a:p>
            <a:pPr lvl="1"/>
            <a:r>
              <a:rPr lang="en-US" dirty="0"/>
              <a:t>Create the best set of equations to represent the grid’s behavior</a:t>
            </a:r>
          </a:p>
          <a:p>
            <a:pPr lvl="1"/>
            <a:r>
              <a:rPr lang="en-US" dirty="0"/>
              <a:t>“All models are wrong…”</a:t>
            </a:r>
          </a:p>
          <a:p>
            <a:pPr lvl="1"/>
            <a:r>
              <a:rPr lang="en-US" dirty="0"/>
              <a:t>The grid is always changing, so the grid models must be always changing</a:t>
            </a:r>
          </a:p>
          <a:p>
            <a:pPr lvl="1"/>
            <a:r>
              <a:rPr lang="en-US" dirty="0"/>
              <a:t>Varying levels of fidelity</a:t>
            </a:r>
          </a:p>
          <a:p>
            <a:pPr marL="0" indent="0">
              <a:buNone/>
            </a:pPr>
            <a:r>
              <a:rPr lang="en-US" dirty="0"/>
              <a:t>2A. Analytical stability assessment of the model equations</a:t>
            </a:r>
          </a:p>
          <a:p>
            <a:pPr lvl="1"/>
            <a:r>
              <a:rPr lang="en-US" dirty="0"/>
              <a:t>For example, linearization of the dynamics and eigenvalue analysis</a:t>
            </a:r>
          </a:p>
          <a:p>
            <a:pPr lvl="1"/>
            <a:r>
              <a:rPr lang="en-US" dirty="0"/>
              <a:t>Could be good for small-signal stability</a:t>
            </a:r>
          </a:p>
          <a:p>
            <a:pPr lvl="1"/>
            <a:r>
              <a:rPr lang="en-US" dirty="0"/>
              <a:t>Misses things inherent in nonlinearities for large disturbances</a:t>
            </a:r>
          </a:p>
          <a:p>
            <a:pPr marL="0" indent="0">
              <a:buNone/>
            </a:pPr>
            <a:r>
              <a:rPr lang="en-US" dirty="0"/>
              <a:t>2B. Numerical time-domain simulation</a:t>
            </a:r>
          </a:p>
          <a:p>
            <a:pPr lvl="1"/>
            <a:r>
              <a:rPr lang="en-US" dirty="0"/>
              <a:t>Pick a specific operating point and disturbance and simulate the system response</a:t>
            </a:r>
          </a:p>
          <a:p>
            <a:pPr lvl="1"/>
            <a:r>
              <a:rPr lang="en-US" dirty="0"/>
              <a:t>Analyze numerical results for good and poor response</a:t>
            </a:r>
          </a:p>
          <a:p>
            <a:pPr lvl="1"/>
            <a:r>
              <a:rPr lang="en-US" dirty="0"/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31659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E557-50F1-343D-AE5C-43F6580B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Wind, Solar, and Batteries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80A9A-5277-D2E0-E3CB-7184A2002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839200" cy="5181600"/>
          </a:xfrm>
        </p:spPr>
        <p:txBody>
          <a:bodyPr/>
          <a:lstStyle/>
          <a:p>
            <a:r>
              <a:rPr lang="en-US" dirty="0"/>
              <a:t>Amount of wind/solar/batteries on the Texas grid is much higher now than even in the last few years</a:t>
            </a:r>
          </a:p>
          <a:p>
            <a:r>
              <a:rPr lang="en-US" dirty="0"/>
              <a:t>High variability – more variety in base operating conditions</a:t>
            </a:r>
          </a:p>
          <a:p>
            <a:r>
              <a:rPr lang="en-US" dirty="0"/>
              <a:t>Inverter-connected – challenges intuitions based on synchronous-machine dominated system dynamics</a:t>
            </a:r>
          </a:p>
          <a:p>
            <a:pPr lvl="1"/>
            <a:r>
              <a:rPr lang="en-US" dirty="0"/>
              <a:t>Faster response</a:t>
            </a:r>
          </a:p>
          <a:p>
            <a:pPr lvl="1"/>
            <a:r>
              <a:rPr lang="en-US" dirty="0"/>
              <a:t>But without the physical inertia guaranteeing short-term power increases and inherent frequency coherence</a:t>
            </a:r>
          </a:p>
          <a:p>
            <a:r>
              <a:rPr lang="en-US" dirty="0"/>
              <a:t>Lots of smaller devices acting in aggregate; phenomena of interest are much faster time scales</a:t>
            </a:r>
          </a:p>
          <a:p>
            <a:pPr lvl="1"/>
            <a:r>
              <a:rPr lang="en-US" dirty="0"/>
              <a:t>Larger, more detailed models are being required</a:t>
            </a:r>
          </a:p>
          <a:p>
            <a:r>
              <a:rPr lang="en-US" dirty="0"/>
              <a:t>Inverter-based generation is now a major component of the system’s stability characteristics</a:t>
            </a:r>
          </a:p>
        </p:txBody>
      </p:sp>
      <p:pic>
        <p:nvPicPr>
          <p:cNvPr id="4" name="Picture 3" descr="A large field of solar panels&#10;&#10;AI-generated content may be incorrect.">
            <a:extLst>
              <a:ext uri="{FF2B5EF4-FFF2-40B4-BE49-F238E27FC236}">
                <a16:creationId xmlns:a16="http://schemas.microsoft.com/office/drawing/2014/main" id="{E96FA7E3-A9A8-8E42-E533-BB1961F8C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2" r="5045"/>
          <a:stretch/>
        </p:blipFill>
        <p:spPr>
          <a:xfrm>
            <a:off x="9296401" y="403594"/>
            <a:ext cx="2787935" cy="2740062"/>
          </a:xfrm>
          <a:prstGeom prst="rect">
            <a:avLst/>
          </a:prstGeom>
        </p:spPr>
      </p:pic>
      <p:pic>
        <p:nvPicPr>
          <p:cNvPr id="5" name="Picture 4" descr="A wind turbines in a field with Albany Wind Farm in the background&#10;&#10;AI-generated content may be incorrect.">
            <a:extLst>
              <a:ext uri="{FF2B5EF4-FFF2-40B4-BE49-F238E27FC236}">
                <a16:creationId xmlns:a16="http://schemas.microsoft.com/office/drawing/2014/main" id="{FF4EBB28-B06A-BCDA-F6BD-C2469E644F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-1" r="10345" b="1150"/>
          <a:stretch/>
        </p:blipFill>
        <p:spPr>
          <a:xfrm>
            <a:off x="9296400" y="3429000"/>
            <a:ext cx="2787935" cy="27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4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4536-A8C4-F215-25E1-F924ED11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89E11-CD5D-2852-7526-E75281F1B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synchronous machines</a:t>
            </a:r>
          </a:p>
          <a:p>
            <a:pPr lvl="1"/>
            <a:r>
              <a:rPr lang="en-US" dirty="0"/>
              <a:t>Exciters with voltage regulators help control Q and V, which are related</a:t>
            </a:r>
          </a:p>
          <a:p>
            <a:pPr lvl="1"/>
            <a:r>
              <a:rPr lang="en-US" dirty="0"/>
              <a:t>Turbine-governor systems help control P and omega, which are related</a:t>
            </a:r>
          </a:p>
          <a:p>
            <a:pPr lvl="1"/>
            <a:r>
              <a:rPr lang="en-US" dirty="0"/>
              <a:t>Stabilizers help damp out unwanted oscillations</a:t>
            </a:r>
          </a:p>
          <a:p>
            <a:pPr lvl="1"/>
            <a:r>
              <a:rPr lang="en-US" dirty="0"/>
              <a:t>Overall dynamics are slow, with much energy stored in rotating mass</a:t>
            </a:r>
          </a:p>
          <a:p>
            <a:r>
              <a:rPr lang="en-US" dirty="0"/>
              <a:t>For inverters</a:t>
            </a:r>
          </a:p>
          <a:p>
            <a:pPr lvl="1"/>
            <a:r>
              <a:rPr lang="en-US" dirty="0"/>
              <a:t>Dynamics are much faster, with very little short-term power availability stored</a:t>
            </a:r>
          </a:p>
          <a:p>
            <a:pPr lvl="1"/>
            <a:r>
              <a:rPr lang="en-US" dirty="0"/>
              <a:t>Commonly, devices do not contribute to system control and use a phase-locked loop to match the phase of the grid</a:t>
            </a:r>
          </a:p>
          <a:p>
            <a:pPr lvl="1"/>
            <a:r>
              <a:rPr lang="en-US" dirty="0"/>
              <a:t>“Grid forming” control schemes have several frameworks which can help to contribute to system control and stability</a:t>
            </a:r>
          </a:p>
        </p:txBody>
      </p:sp>
    </p:spTree>
    <p:extLst>
      <p:ext uri="{BB962C8B-B14F-4D97-AF65-F5344CB8AC3E}">
        <p14:creationId xmlns:p14="http://schemas.microsoft.com/office/powerpoint/2010/main" val="99526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A122-2A97-EC5C-4E2F-594FB3BF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3D301-8548-BBBB-20FF-E5A5434FF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Today is the end of material for Exam 2</a:t>
            </a:r>
          </a:p>
          <a:p>
            <a:r>
              <a:rPr lang="en-US" dirty="0"/>
              <a:t>Tuesday, Apr. 15</a:t>
            </a:r>
            <a:r>
              <a:rPr lang="en-US" baseline="30000" dirty="0"/>
              <a:t>th</a:t>
            </a:r>
            <a:r>
              <a:rPr lang="en-US" dirty="0"/>
              <a:t> in class</a:t>
            </a:r>
          </a:p>
          <a:p>
            <a:r>
              <a:rPr lang="en-US" dirty="0"/>
              <a:t>90% - EMT theory from before Spring Break – Similar to Exam 1</a:t>
            </a:r>
          </a:p>
          <a:p>
            <a:pPr lvl="1"/>
            <a:r>
              <a:rPr lang="en-US" dirty="0"/>
              <a:t>Principles</a:t>
            </a:r>
          </a:p>
          <a:p>
            <a:pPr lvl="1"/>
            <a:r>
              <a:rPr lang="en-US" dirty="0"/>
              <a:t>Analytical methods</a:t>
            </a:r>
          </a:p>
          <a:p>
            <a:pPr lvl="1"/>
            <a:r>
              <a:rPr lang="en-US" dirty="0"/>
              <a:t>Numerical methods</a:t>
            </a:r>
          </a:p>
          <a:p>
            <a:pPr lvl="1"/>
            <a:r>
              <a:rPr lang="en-US" dirty="0"/>
              <a:t>Transmission line and transformer models</a:t>
            </a:r>
          </a:p>
          <a:p>
            <a:r>
              <a:rPr lang="en-US" dirty="0"/>
              <a:t>10% - Conceptual material from applications since Spring Break</a:t>
            </a:r>
          </a:p>
          <a:p>
            <a:pPr lvl="1"/>
            <a:r>
              <a:rPr lang="en-US" dirty="0"/>
              <a:t>Sparse matrices</a:t>
            </a:r>
          </a:p>
          <a:p>
            <a:pPr lvl="1"/>
            <a:r>
              <a:rPr lang="en-US" dirty="0"/>
              <a:t>Lightning</a:t>
            </a:r>
          </a:p>
          <a:p>
            <a:pPr lvl="1"/>
            <a:r>
              <a:rPr lang="en-US" dirty="0"/>
              <a:t>Machines and inverters</a:t>
            </a:r>
          </a:p>
          <a:p>
            <a:pPr lvl="1"/>
            <a:r>
              <a:rPr lang="en-US" dirty="0"/>
              <a:t>Control and stability</a:t>
            </a:r>
          </a:p>
          <a:p>
            <a:r>
              <a:rPr lang="en-US" dirty="0"/>
              <a:t>We will do some more review on Thursday</a:t>
            </a:r>
          </a:p>
        </p:txBody>
      </p:sp>
    </p:spTree>
    <p:extLst>
      <p:ext uri="{BB962C8B-B14F-4D97-AF65-F5344CB8AC3E}">
        <p14:creationId xmlns:p14="http://schemas.microsoft.com/office/powerpoint/2010/main" val="106428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8ABA-64CB-D3BA-5DD1-DE1314C8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Project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2282B-12CA-2980-BF32-0BA4134E1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Use EMTP in the lab in WEB 205W</a:t>
            </a:r>
          </a:p>
          <a:p>
            <a:pPr lvl="1"/>
            <a:r>
              <a:rPr lang="en-US" dirty="0"/>
              <a:t>Please use the same machine every time</a:t>
            </a:r>
          </a:p>
          <a:p>
            <a:pPr lvl="1"/>
            <a:r>
              <a:rPr lang="en-US" dirty="0"/>
              <a:t>Lab is closed during the workday Monday, Thursday, Friday</a:t>
            </a:r>
          </a:p>
          <a:p>
            <a:r>
              <a:rPr lang="en-US" dirty="0"/>
              <a:t>Instructions for project are on the website</a:t>
            </a:r>
          </a:p>
          <a:p>
            <a:pPr lvl="1"/>
            <a:r>
              <a:rPr lang="en-US" dirty="0"/>
              <a:t>Build EMTP model and run studies as described</a:t>
            </a:r>
          </a:p>
          <a:p>
            <a:pPr lvl="1"/>
            <a:r>
              <a:rPr lang="en-US" dirty="0"/>
              <a:t>Write maximum 4-page report with figures and submit by email</a:t>
            </a:r>
          </a:p>
          <a:p>
            <a:r>
              <a:rPr lang="en-US" dirty="0"/>
              <a:t>Due date is Thursday, Apr. 24</a:t>
            </a:r>
            <a:r>
              <a:rPr lang="en-US" baseline="30000" dirty="0"/>
              <a:t>th</a:t>
            </a:r>
            <a:r>
              <a:rPr lang="en-US" dirty="0"/>
              <a:t> at 8am. Early completion is strongly encouraged. </a:t>
            </a:r>
            <a:r>
              <a:rPr lang="en-US" b="1" dirty="0"/>
              <a:t>To incentivize this there will be a 10 point bonus (up to 100 total points) for submissions before Friday, Apr. 18</a:t>
            </a:r>
            <a:r>
              <a:rPr lang="en-US" b="1" baseline="30000" dirty="0"/>
              <a:t>th</a:t>
            </a:r>
            <a:r>
              <a:rPr lang="en-US" b="1" dirty="0"/>
              <a:t> at 5pm.</a:t>
            </a:r>
            <a:endParaRPr lang="en-US" dirty="0"/>
          </a:p>
          <a:p>
            <a:r>
              <a:rPr lang="en-US" dirty="0"/>
              <a:t>I can come to the lab during office hours today 3-4pm. Just come get me from my office. If I’m not in my office I may be in the lab.</a:t>
            </a:r>
          </a:p>
        </p:txBody>
      </p:sp>
    </p:spTree>
    <p:extLst>
      <p:ext uri="{BB962C8B-B14F-4D97-AF65-F5344CB8AC3E}">
        <p14:creationId xmlns:p14="http://schemas.microsoft.com/office/powerpoint/2010/main" val="267703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CA23-87D4-DEF3-3CE1-C49940F5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EMTP Example with Lightning and Surge Arrester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E0FDD-7C25-6C4C-3181-8D6C2625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8360607" cy="50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ADA9D4-CDC2-F4D2-C496-48B5750E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Controls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8779D-2FA2-DA8D-E83C-EFBAA4FA0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Primarily we are speaking of generator controls</a:t>
            </a:r>
          </a:p>
          <a:p>
            <a:pPr lvl="1"/>
            <a:r>
              <a:rPr lang="en-US" dirty="0"/>
              <a:t>Synchronous machine exciters</a:t>
            </a:r>
          </a:p>
          <a:p>
            <a:pPr lvl="1"/>
            <a:r>
              <a:rPr lang="en-US" dirty="0"/>
              <a:t>Synchronous machine turbine-governors</a:t>
            </a:r>
          </a:p>
          <a:p>
            <a:pPr lvl="1"/>
            <a:r>
              <a:rPr lang="en-US" dirty="0"/>
              <a:t>Synchronous machine stabilizers</a:t>
            </a:r>
          </a:p>
          <a:p>
            <a:pPr lvl="1"/>
            <a:r>
              <a:rPr lang="en-US" dirty="0"/>
              <a:t>Inverter power-frequency control</a:t>
            </a:r>
          </a:p>
          <a:p>
            <a:pPr lvl="1"/>
            <a:r>
              <a:rPr lang="en-US" dirty="0"/>
              <a:t>Inverter voltage control</a:t>
            </a:r>
          </a:p>
          <a:p>
            <a:r>
              <a:rPr lang="en-US" dirty="0"/>
              <a:t>Typically we use block diagrams to explain many of the controls</a:t>
            </a:r>
          </a:p>
          <a:p>
            <a:pPr lvl="1"/>
            <a:r>
              <a:rPr lang="en-US" dirty="0"/>
              <a:t>Then to put them in simulation we need to convert to equations (first order differential)</a:t>
            </a:r>
          </a:p>
          <a:p>
            <a:pPr lvl="1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9368DD-5A34-CD60-3730-33681671C16F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991100"/>
            <a:ext cx="3327399" cy="1143000"/>
            <a:chOff x="1421224" y="1524000"/>
            <a:chExt cx="3327232" cy="1143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69D018-E415-24CA-71E4-BBB006014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488" y="1524000"/>
              <a:ext cx="1179512" cy="1143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1296903-3444-79A9-DF80-2E535E6941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905000" y="2107970"/>
              <a:ext cx="609600" cy="623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8E08396-9413-380F-9C84-C9D67B0B9B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733800" y="2109702"/>
              <a:ext cx="609600" cy="623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45AD40-2D2A-FAD9-24FE-71A95CDD83C7}"/>
                </a:ext>
              </a:extLst>
            </p:cNvPr>
            <p:cNvSpPr txBox="1"/>
            <p:nvPr/>
          </p:nvSpPr>
          <p:spPr>
            <a:xfrm>
              <a:off x="1421224" y="1839913"/>
              <a:ext cx="338121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Clr>
                  <a:schemeClr val="tx1"/>
                </a:buClr>
                <a:buSzPct val="100000"/>
                <a:buFont typeface="Wingdings" pitchFamily="2" charset="2"/>
                <a:buNone/>
                <a:defRPr/>
              </a:pPr>
              <a:r>
                <a:rPr lang="en-US" dirty="0">
                  <a:solidFill>
                    <a:srgbClr val="1E0000"/>
                  </a:solidFill>
                  <a:latin typeface="+mn-lt"/>
                </a:rPr>
                <a:t>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9BDA90-1742-152E-AD07-A7A5822E2E40}"/>
                </a:ext>
              </a:extLst>
            </p:cNvPr>
            <p:cNvSpPr txBox="1"/>
            <p:nvPr/>
          </p:nvSpPr>
          <p:spPr>
            <a:xfrm>
              <a:off x="4410336" y="1882775"/>
              <a:ext cx="33812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Clr>
                  <a:schemeClr val="tx1"/>
                </a:buClr>
                <a:buSzPct val="100000"/>
                <a:buFont typeface="Wingdings" pitchFamily="2" charset="2"/>
                <a:buNone/>
                <a:defRPr/>
              </a:pPr>
              <a:r>
                <a:rPr lang="en-US" dirty="0">
                  <a:solidFill>
                    <a:srgbClr val="1E0000"/>
                  </a:solidFill>
                  <a:latin typeface="+mn-lt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92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E350-91BE-D392-9534-63A3E91F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Exciter Example – IEEE T1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F4079-74C2-6410-3615-0AAD8AFD4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600" y="2773131"/>
            <a:ext cx="5562600" cy="22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0F23E-8C84-B708-C058-E72FC12B0447}"/>
              </a:ext>
            </a:extLst>
          </p:cNvPr>
          <p:cNvSpPr txBox="1"/>
          <p:nvPr/>
        </p:nvSpPr>
        <p:spPr>
          <a:xfrm>
            <a:off x="1143000" y="2434577"/>
            <a:ext cx="2180277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Voltage measurement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097CA-3C9F-0671-C4E4-C6207FDC3355}"/>
              </a:ext>
            </a:extLst>
          </p:cNvPr>
          <p:cNvSpPr txBox="1"/>
          <p:nvPr/>
        </p:nvSpPr>
        <p:spPr>
          <a:xfrm>
            <a:off x="4555322" y="1800557"/>
            <a:ext cx="1540678" cy="63402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Voltage control</a:t>
            </a:r>
          </a:p>
          <a:p>
            <a:pPr algn="l"/>
            <a:r>
              <a:rPr lang="en-US" sz="1600" dirty="0">
                <a:latin typeface="+mj-lt"/>
              </a:rPr>
              <a:t>With limits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4EB35-7111-C7C5-9224-6FAB2A89BD41}"/>
              </a:ext>
            </a:extLst>
          </p:cNvPr>
          <p:cNvSpPr txBox="1"/>
          <p:nvPr/>
        </p:nvSpPr>
        <p:spPr>
          <a:xfrm>
            <a:off x="5217394" y="5638800"/>
            <a:ext cx="1757212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Feedback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2BAD6-B54F-4768-ABC0-7376099E18A9}"/>
              </a:ext>
            </a:extLst>
          </p:cNvPr>
          <p:cNvSpPr txBox="1"/>
          <p:nvPr/>
        </p:nvSpPr>
        <p:spPr>
          <a:xfrm>
            <a:off x="8153400" y="2123576"/>
            <a:ext cx="2712602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Physical excitation behavior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8A32FB-D9B4-92CA-964D-5F82C2639331}"/>
              </a:ext>
            </a:extLst>
          </p:cNvPr>
          <p:cNvCxnSpPr>
            <a:stCxn id="5" idx="2"/>
          </p:cNvCxnSpPr>
          <p:nvPr/>
        </p:nvCxnSpPr>
        <p:spPr bwMode="auto">
          <a:xfrm>
            <a:off x="2233139" y="2773131"/>
            <a:ext cx="1090138" cy="6558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71952E-78E1-E723-0867-C1EB892E1895}"/>
              </a:ext>
            </a:extLst>
          </p:cNvPr>
          <p:cNvCxnSpPr>
            <a:cxnSpLocks/>
          </p:cNvCxnSpPr>
          <p:nvPr/>
        </p:nvCxnSpPr>
        <p:spPr bwMode="auto">
          <a:xfrm>
            <a:off x="5217394" y="2426409"/>
            <a:ext cx="345206" cy="77399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7E7304-009F-937A-4410-D1E12CA7C32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6000" y="4999268"/>
            <a:ext cx="304800" cy="5910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5EE2BB-9037-8652-481F-2102B0EDA3E8}"/>
              </a:ext>
            </a:extLst>
          </p:cNvPr>
          <p:cNvCxnSpPr>
            <a:cxnSpLocks/>
          </p:cNvCxnSpPr>
          <p:nvPr/>
        </p:nvCxnSpPr>
        <p:spPr bwMode="auto">
          <a:xfrm flipH="1">
            <a:off x="8229600" y="2572042"/>
            <a:ext cx="1280101" cy="5290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39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8819-8298-B599-E12F-29D00CD6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Exciter Example – ESST4B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22D705-1A3E-0167-F251-E283CA38E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778" b="28889"/>
          <a:stretch/>
        </p:blipFill>
        <p:spPr>
          <a:xfrm>
            <a:off x="65511" y="1828800"/>
            <a:ext cx="1206097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6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A90F-57B9-8956-A038-6D64C7A1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 Control – IEEEG1 for Steam Turbines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B2B956D-46C7-532F-D887-8E031044C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88" t="20000" r="7930" b="34445"/>
          <a:stretch/>
        </p:blipFill>
        <p:spPr>
          <a:xfrm>
            <a:off x="502544" y="1524000"/>
            <a:ext cx="1063640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0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6C04-1F35-6294-A3BD-3D3B804F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 Control – GGOV1 for Gas Turbines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21FB5C4-2A33-BD98-1038-366667654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7" t="16667" r="-817" b="7778"/>
          <a:stretch/>
        </p:blipFill>
        <p:spPr>
          <a:xfrm>
            <a:off x="457200" y="1447800"/>
            <a:ext cx="887505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3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ACBD-BEF5-2B0D-FF99-22DE5506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Stabilizers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ECACF7D-A344-3A58-6211-C9D5317C3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12" t="22222" r="9646" b="47778"/>
          <a:stretch/>
        </p:blipFill>
        <p:spPr>
          <a:xfrm>
            <a:off x="1066800" y="2667000"/>
            <a:ext cx="9127067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D2920D-67A2-852D-672D-1DC5DED3047C}"/>
              </a:ext>
            </a:extLst>
          </p:cNvPr>
          <p:cNvSpPr txBox="1"/>
          <p:nvPr/>
        </p:nvSpPr>
        <p:spPr>
          <a:xfrm>
            <a:off x="353545" y="1670375"/>
            <a:ext cx="1676400" cy="1077218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Common inputs are machine speed, voltage, 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0F6CE-57A8-5061-82F9-C0266CE51A42}"/>
              </a:ext>
            </a:extLst>
          </p:cNvPr>
          <p:cNvSpPr txBox="1"/>
          <p:nvPr/>
        </p:nvSpPr>
        <p:spPr>
          <a:xfrm>
            <a:off x="10068922" y="3429000"/>
            <a:ext cx="1676400" cy="58477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Output adds to exciter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DCCCC-7CBE-5649-A2A9-58723A8AE75F}"/>
              </a:ext>
            </a:extLst>
          </p:cNvPr>
          <p:cNvSpPr txBox="1"/>
          <p:nvPr/>
        </p:nvSpPr>
        <p:spPr>
          <a:xfrm>
            <a:off x="4724400" y="5593450"/>
            <a:ext cx="2544562" cy="58477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Goal is to detect and counteract oscillations</a:t>
            </a:r>
          </a:p>
        </p:txBody>
      </p:sp>
    </p:spTree>
    <p:extLst>
      <p:ext uri="{BB962C8B-B14F-4D97-AF65-F5344CB8AC3E}">
        <p14:creationId xmlns:p14="http://schemas.microsoft.com/office/powerpoint/2010/main" val="121330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9EECD3-1F8C-D620-703D-F22DE496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Inverter Controls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2416-E6B1-33F3-3F2D-02BD0A03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Power-frequency control</a:t>
            </a:r>
          </a:p>
          <a:p>
            <a:pPr lvl="1"/>
            <a:r>
              <a:rPr lang="en-US" dirty="0"/>
              <a:t>Real power must come from the DC side</a:t>
            </a:r>
          </a:p>
          <a:p>
            <a:pPr lvl="1"/>
            <a:r>
              <a:rPr lang="en-US" dirty="0"/>
              <a:t>There is very little storage in the DC capacitor (compared to synchronous machines)</a:t>
            </a:r>
          </a:p>
          <a:p>
            <a:pPr lvl="1"/>
            <a:r>
              <a:rPr lang="en-US" dirty="0"/>
              <a:t>Control capabilities depend on what is connected to the DC side</a:t>
            </a:r>
          </a:p>
          <a:p>
            <a:pPr lvl="1"/>
            <a:r>
              <a:rPr lang="en-US" dirty="0"/>
              <a:t>Main control schemes</a:t>
            </a:r>
          </a:p>
          <a:p>
            <a:pPr lvl="2"/>
            <a:r>
              <a:rPr lang="en-US" dirty="0"/>
              <a:t>Constant power – produce what is available on the DC side independent of frequency</a:t>
            </a:r>
          </a:p>
          <a:p>
            <a:pPr lvl="2"/>
            <a:r>
              <a:rPr lang="en-US" dirty="0"/>
              <a:t>Frequency control – either synchronous machine emulation, droop control, or virtual synchronous oscillator</a:t>
            </a:r>
          </a:p>
          <a:p>
            <a:r>
              <a:rPr lang="en-US" dirty="0"/>
              <a:t>Voltage control</a:t>
            </a:r>
          </a:p>
          <a:p>
            <a:pPr lvl="1"/>
            <a:r>
              <a:rPr lang="en-US" dirty="0"/>
              <a:t>Reactive power does not interact with DC side</a:t>
            </a:r>
          </a:p>
          <a:p>
            <a:pPr lvl="1"/>
            <a:r>
              <a:rPr lang="en-US" dirty="0"/>
              <a:t>Capabilities depend on current carrying capacity of components</a:t>
            </a:r>
          </a:p>
          <a:p>
            <a:pPr lvl="1"/>
            <a:r>
              <a:rPr lang="en-US" dirty="0"/>
              <a:t>Main control schemes: constant power factor (often zero) or voltage control, often via droop control</a:t>
            </a:r>
          </a:p>
        </p:txBody>
      </p:sp>
    </p:spTree>
    <p:extLst>
      <p:ext uri="{BB962C8B-B14F-4D97-AF65-F5344CB8AC3E}">
        <p14:creationId xmlns:p14="http://schemas.microsoft.com/office/powerpoint/2010/main" val="171860226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9741B3723464BB1E64DD68B320092" ma:contentTypeVersion="6" ma:contentTypeDescription="Create a new document." ma:contentTypeScope="" ma:versionID="0ba17bc2f99b0004d8a37304bde1b632">
  <xsd:schema xmlns:xsd="http://www.w3.org/2001/XMLSchema" xmlns:xs="http://www.w3.org/2001/XMLSchema" xmlns:p="http://schemas.microsoft.com/office/2006/metadata/properties" xmlns:ns3="76d93684-61b9-4887-a00d-debe20cb42dc" targetNamespace="http://schemas.microsoft.com/office/2006/metadata/properties" ma:root="true" ma:fieldsID="87e00bd979f7f6f58c0c4aedeef68c40" ns3:_="">
    <xsd:import namespace="76d93684-61b9-4887-a00d-debe20cb42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93684-61b9-4887-a00d-debe20cb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4916C3-B801-4793-8481-56B4B501171E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6d93684-61b9-4887-a00d-debe20cb42dc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183ABC7-C55F-4736-9321-C7A587892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93684-61b9-4887-a00d-debe20cb4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DFEF58-EBA5-4057-9E4A-110DFBC0AD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1598</TotalTime>
  <Words>891</Words>
  <Application>Microsoft Office PowerPoint</Application>
  <PresentationFormat>Widescreen</PresentationFormat>
  <Paragraphs>111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Times New Roman</vt:lpstr>
      <vt:lpstr>Wingdings</vt:lpstr>
      <vt:lpstr>Capsules</vt:lpstr>
      <vt:lpstr>ECEN 616, Spring 2025 Electromagnetic Transients in Power Systems</vt:lpstr>
      <vt:lpstr>EMTP Example with Lightning and Surge Arrester</vt:lpstr>
      <vt:lpstr>Grid Controls</vt:lpstr>
      <vt:lpstr>Exciter Example – IEEE T1</vt:lpstr>
      <vt:lpstr>Another Exciter Example – ESST4B</vt:lpstr>
      <vt:lpstr>Governor Control – IEEEG1 for Steam Turbines</vt:lpstr>
      <vt:lpstr>Governor Control – GGOV1 for Gas Turbines</vt:lpstr>
      <vt:lpstr>Stabilizers</vt:lpstr>
      <vt:lpstr>Inverter Controls</vt:lpstr>
      <vt:lpstr>Phase-Locked Loop</vt:lpstr>
      <vt:lpstr>Renewable Energy Electrical Control (REEC)</vt:lpstr>
      <vt:lpstr>Grid Forming Inverter Control Schemes</vt:lpstr>
      <vt:lpstr>How To Assess Grid Stability</vt:lpstr>
      <vt:lpstr>Impact of Wind, Solar, and Batteries</vt:lpstr>
      <vt:lpstr>Summary and Takeaways</vt:lpstr>
      <vt:lpstr>Exam 2</vt:lpstr>
      <vt:lpstr>Semester Project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53</cp:revision>
  <cp:lastPrinted>2011-08-22T16:49:24Z</cp:lastPrinted>
  <dcterms:created xsi:type="dcterms:W3CDTF">2022-08-23T14:02:40Z</dcterms:created>
  <dcterms:modified xsi:type="dcterms:W3CDTF">2025-04-08T12:47:26Z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0x01010075B9741B3723464BB1E64DD68B320092</vt:lpwstr>
  </property>
</Properties>
</file>