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2" r:id="rId4"/>
  </p:sldMasterIdLst>
  <p:notesMasterIdLst>
    <p:notesMasterId r:id="rId20"/>
  </p:notesMasterIdLst>
  <p:handoutMasterIdLst>
    <p:handoutMasterId r:id="rId21"/>
  </p:handoutMasterIdLst>
  <p:sldIdLst>
    <p:sldId id="356" r:id="rId5"/>
    <p:sldId id="357" r:id="rId6"/>
    <p:sldId id="358" r:id="rId7"/>
    <p:sldId id="360" r:id="rId8"/>
    <p:sldId id="361" r:id="rId9"/>
    <p:sldId id="362" r:id="rId10"/>
    <p:sldId id="363" r:id="rId11"/>
    <p:sldId id="364" r:id="rId12"/>
    <p:sldId id="367" r:id="rId13"/>
    <p:sldId id="368" r:id="rId14"/>
    <p:sldId id="369" r:id="rId15"/>
    <p:sldId id="365" r:id="rId16"/>
    <p:sldId id="366" r:id="rId17"/>
    <p:sldId id="370" r:id="rId18"/>
    <p:sldId id="371" r:id="rId19"/>
  </p:sldIdLst>
  <p:sldSz cx="12192000" cy="6858000"/>
  <p:notesSz cx="7102475" cy="9388475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D2C4"/>
    <a:srgbClr val="500000"/>
    <a:srgbClr val="FFFFFF"/>
    <a:srgbClr val="FF3300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5088" autoAdjust="0"/>
  </p:normalViewPr>
  <p:slideViewPr>
    <p:cSldViewPr>
      <p:cViewPr varScale="1">
        <p:scale>
          <a:sx n="108" d="100"/>
          <a:sy n="108" d="100"/>
        </p:scale>
        <p:origin x="576" y="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18575"/>
            <a:ext cx="3078163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8918575"/>
            <a:ext cx="3078162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fld id="{3B7227E4-51F8-45C2-83C1-D251491FB8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3979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4C5774C-03E1-499A-B4E4-895282C04360}" type="datetimeFigureOut">
              <a:rPr lang="en-US"/>
              <a:pPr>
                <a:defRPr/>
              </a:pPr>
              <a:t>4/1/2025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04850"/>
            <a:ext cx="6254750" cy="3519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459288"/>
            <a:ext cx="5683250" cy="4224337"/>
          </a:xfrm>
          <a:prstGeom prst="rect">
            <a:avLst/>
          </a:prstGeom>
        </p:spPr>
        <p:txBody>
          <a:bodyPr vert="horz" lIns="94229" tIns="47114" rIns="94229" bIns="47114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6988"/>
            <a:ext cx="3078163" cy="469900"/>
          </a:xfrm>
          <a:prstGeom prst="rect">
            <a:avLst/>
          </a:prstGeom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725" y="8916988"/>
            <a:ext cx="3078163" cy="469900"/>
          </a:xfrm>
          <a:prstGeom prst="rect">
            <a:avLst/>
          </a:prstGeom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69181FC-D85A-4591-8BD1-5E6A6B1746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6096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23863" y="704850"/>
            <a:ext cx="6254750" cy="35194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FA44757-FF1F-42D8-B2CA-5FE2A078B1AB}" type="slidenum">
              <a:rPr lang="en-US" altLang="en-US" sz="1200" smtClean="0"/>
              <a:pPr eaLnBrk="1" hangingPunct="1"/>
              <a:t>1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8182133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ine 4103"/>
          <p:cNvSpPr>
            <a:spLocks noChangeShapeType="1"/>
          </p:cNvSpPr>
          <p:nvPr userDrawn="1"/>
        </p:nvSpPr>
        <p:spPr bwMode="auto">
          <a:xfrm>
            <a:off x="0" y="3048000"/>
            <a:ext cx="11988800" cy="0"/>
          </a:xfrm>
          <a:prstGeom prst="line">
            <a:avLst/>
          </a:prstGeom>
          <a:noFill/>
          <a:ln w="76200">
            <a:solidFill>
              <a:srgbClr val="5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800" dirty="0"/>
          </a:p>
        </p:txBody>
      </p:sp>
      <p:sp>
        <p:nvSpPr>
          <p:cNvPr id="10" name="Rectangle 4098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228600"/>
            <a:ext cx="10363200" cy="1447800"/>
          </a:xfrm>
        </p:spPr>
        <p:txBody>
          <a:bodyPr/>
          <a:lstStyle>
            <a:lvl1pPr algn="ctr">
              <a:defRPr sz="36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Rectangle 409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930400" y="3124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2" descr="http://brandguide.tamu.edu/downloads/logos/TAM-PrimaryMarkA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1" t="21962" r="8891" b="23556"/>
          <a:stretch/>
        </p:blipFill>
        <p:spPr bwMode="auto">
          <a:xfrm>
            <a:off x="228600" y="5181600"/>
            <a:ext cx="5029200" cy="1415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07DB9B4-20CC-4130-B727-EDCD861C3936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914400" y="1828800"/>
            <a:ext cx="10363200" cy="914400"/>
          </a:xfrm>
        </p:spPr>
        <p:txBody>
          <a:bodyPr anchor="ctr"/>
          <a:lstStyle>
            <a:lvl1pPr marL="0" indent="0" algn="ctr">
              <a:buNone/>
              <a:defRPr sz="3200" b="1"/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16950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10896600" cy="1066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AF3F77-D290-4901-85A8-48741AAFAB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8600" y="1295400"/>
            <a:ext cx="10896600" cy="5181600"/>
          </a:xfrm>
        </p:spPr>
        <p:txBody>
          <a:bodyPr/>
          <a:lstStyle>
            <a:lvl5pPr marL="2057400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020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10896600" cy="106984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422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15" name="Rectangle 15"/>
          <p:cNvSpPr>
            <a:spLocks noChangeArrowheads="1"/>
          </p:cNvSpPr>
          <p:nvPr userDrawn="1"/>
        </p:nvSpPr>
        <p:spPr bwMode="auto">
          <a:xfrm>
            <a:off x="304801" y="6629401"/>
            <a:ext cx="11578167" cy="9525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folHlink">
                  <a:gamma/>
                  <a:tint val="25098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sz="2400">
              <a:latin typeface="Helvetica" charset="0"/>
            </a:endParaRPr>
          </a:p>
        </p:txBody>
      </p:sp>
      <p:sp>
        <p:nvSpPr>
          <p:cNvPr id="11" name="Line 8"/>
          <p:cNvSpPr>
            <a:spLocks noChangeShapeType="1"/>
          </p:cNvSpPr>
          <p:nvPr userDrawn="1"/>
        </p:nvSpPr>
        <p:spPr bwMode="auto">
          <a:xfrm>
            <a:off x="0" y="1143000"/>
            <a:ext cx="11176000" cy="0"/>
          </a:xfrm>
          <a:prstGeom prst="line">
            <a:avLst/>
          </a:prstGeom>
          <a:noFill/>
          <a:ln w="76200">
            <a:solidFill>
              <a:srgbClr val="5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800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91440"/>
            <a:ext cx="10947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295400"/>
            <a:ext cx="10947400" cy="512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3074" name="Picture 2" descr="Related image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77600" y="68580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3347023-713F-4E2A-B7AB-E48E430AAFEB}"/>
              </a:ext>
            </a:extLst>
          </p:cNvPr>
          <p:cNvSpPr txBox="1"/>
          <p:nvPr userDrawn="1"/>
        </p:nvSpPr>
        <p:spPr>
          <a:xfrm>
            <a:off x="11095827" y="-66675"/>
            <a:ext cx="1096172" cy="369332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r"/>
            <a:fld id="{CBFC0AEE-5787-421D-938D-D26A4A374780}" type="slidenum">
              <a:rPr lang="en-US" sz="1800" smtClean="0">
                <a:solidFill>
                  <a:srgbClr val="500000"/>
                </a:solidFill>
                <a:latin typeface="+mj-lt"/>
              </a:rPr>
              <a:pPr algn="r"/>
              <a:t>‹#›</a:t>
            </a:fld>
            <a:endParaRPr lang="en-US" sz="1800" dirty="0">
              <a:solidFill>
                <a:srgbClr val="500000"/>
              </a:solidFill>
              <a:latin typeface="+mj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23" r:id="rId2"/>
    <p:sldLayoutId id="2147483727" r:id="rId3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457200" indent="-4572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lang="en-US" sz="2400" dirty="0">
          <a:solidFill>
            <a:schemeClr val="tx1"/>
          </a:solidFill>
          <a:latin typeface="+mj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lang="en-US" sz="2000" dirty="0">
          <a:solidFill>
            <a:schemeClr val="tx1"/>
          </a:solidFill>
          <a:latin typeface="+mj-lt"/>
        </a:defRPr>
      </a:lvl2pPr>
      <a:lvl3pPr marL="12573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90000"/>
        <a:buFont typeface="Arial" panose="020B0604020202020204" pitchFamily="34" charset="0"/>
        <a:buChar char="•"/>
        <a:defRPr lang="en-US" sz="2000" dirty="0">
          <a:solidFill>
            <a:schemeClr val="tx1"/>
          </a:solidFill>
          <a:latin typeface="+mj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 lang="en-US" sz="2000" dirty="0">
          <a:solidFill>
            <a:schemeClr val="tx1"/>
          </a:solidFill>
          <a:latin typeface="+mj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»"/>
        <a:defRPr lang="en-US" sz="2000" dirty="0">
          <a:solidFill>
            <a:schemeClr val="tx1"/>
          </a:solidFill>
          <a:latin typeface="+mj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abirchfield@tamu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wmf"/><Relationship Id="rId4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Grp="1" noChangeArrowheads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altLang="en-US" dirty="0"/>
              <a:t>ECEN 616, Spring 2025</a:t>
            </a:r>
            <a:br>
              <a:rPr lang="en-US" altLang="en-US" dirty="0"/>
            </a:br>
            <a:r>
              <a:rPr lang="en-US" altLang="en-US" dirty="0"/>
              <a:t>Electromagnetic Transients in Power Systems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n-US" dirty="0"/>
              <a:t>Prof. Adam Birchfield</a:t>
            </a:r>
          </a:p>
          <a:p>
            <a:r>
              <a:rPr lang="en-US" dirty="0"/>
              <a:t>Dept. of Electrical and Computer Engineering</a:t>
            </a:r>
          </a:p>
          <a:p>
            <a:r>
              <a:rPr lang="en-US" dirty="0"/>
              <a:t>Texas A&amp;M University</a:t>
            </a:r>
          </a:p>
          <a:p>
            <a:r>
              <a:rPr lang="en-US" dirty="0">
                <a:hlinkClick r:id="rId3"/>
              </a:rPr>
              <a:t>abirchfield@tamu.edu</a:t>
            </a:r>
            <a:endParaRPr lang="en-US" dirty="0"/>
          </a:p>
          <a:p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F870818-B59B-42F3-A080-7DD7CDDF6B7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Class 15: Active Components</a:t>
            </a:r>
          </a:p>
        </p:txBody>
      </p:sp>
    </p:spTree>
    <p:extLst>
      <p:ext uri="{BB962C8B-B14F-4D97-AF65-F5344CB8AC3E}">
        <p14:creationId xmlns:p14="http://schemas.microsoft.com/office/powerpoint/2010/main" val="34584876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F48A4D-8412-F7D3-3A6F-E58644D99E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Mechanical Model of Synchronous Machine, cont.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C2B9D10D-3F16-F803-F3F4-E6B39320D125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r>
                  <a:rPr lang="en-US" dirty="0"/>
                  <a:t>For more advanced studies, torsional vibrations and other details may be important. In that case we can have a multi-mass model. See below for a 7-mass example.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𝐽</m:t>
                      </m:r>
                      <m:acc>
                        <m:accPr>
                          <m:chr m:val="̇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𝑡𝑢𝑟𝑏𝑖𝑛𝑒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𝑔𝑒𝑛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Now these are matrices and vectors for the torques, speeds, and angles of each mass component.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 is the tridiagonal matrix of spring stiffness coefficients.</a:t>
                </a: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C2B9D10D-3F16-F803-F3F4-E6B39320D1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783" t="-824" r="-2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FFC3E1ED-0CF4-BB6A-5290-176DB011DD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6350" y="4029075"/>
            <a:ext cx="8801100" cy="244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9102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3FC425-CD29-51F5-9EC9-541782B39D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Electrical Modeling of Synchronous Machine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C52F2A78-E076-699F-B570-EA30E2BEC4D6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r>
                  <a:rPr lang="en-US" dirty="0"/>
                  <a:t>Convert ABC voltages and currents to the rotating reference frame using Park’s transformation</a:t>
                </a:r>
              </a:p>
              <a:p>
                <a:r>
                  <a:rPr lang="en-US" dirty="0"/>
                  <a:t>Rotating reference frame has D, Q, and Z axes. </a:t>
                </a:r>
              </a:p>
              <a:p>
                <a:r>
                  <a:rPr lang="en-US" dirty="0"/>
                  <a:t>Then, there are electromagnetic circuit equations for the 7 windings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𝑑𝑖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Here R is a diagonal matrix giving the resistance for each winding</a:t>
                </a:r>
              </a:p>
              <a:p>
                <a:r>
                  <a:rPr lang="en-US" dirty="0"/>
                  <a:t>L is a non-diagonal matrix which shows magnetic coupling between windings. Note that, with the transformation, L is not time varying and only has coupling within each of the D, Q, and Z axes</a:t>
                </a: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C52F2A78-E076-699F-B570-EA30E2BEC4D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783" t="-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023239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DCC5C-C0D7-4D43-85BF-687C692A1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 Systems for Synchronous Machines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D0CA85-5356-4945-80DB-498DD7764A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Exciters</a:t>
            </a:r>
          </a:p>
          <a:p>
            <a:r>
              <a:rPr lang="en-US" dirty="0"/>
              <a:t>Turbine-Governors</a:t>
            </a:r>
          </a:p>
          <a:p>
            <a:r>
              <a:rPr lang="en-US" dirty="0"/>
              <a:t>Stabilizers</a:t>
            </a:r>
          </a:p>
        </p:txBody>
      </p:sp>
      <p:pic>
        <p:nvPicPr>
          <p:cNvPr id="4" name="Picture 2" descr="f5-6.jpg">
            <a:extLst>
              <a:ext uri="{FF2B5EF4-FFF2-40B4-BE49-F238E27FC236}">
                <a16:creationId xmlns:a16="http://schemas.microsoft.com/office/drawing/2014/main" id="{B160826A-6234-4465-8A64-4B5D7AA2A0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2"/>
          <a:stretch>
            <a:fillRect/>
          </a:stretch>
        </p:blipFill>
        <p:spPr bwMode="auto">
          <a:xfrm>
            <a:off x="4700588" y="1272988"/>
            <a:ext cx="6424612" cy="508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6482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4847AA-D7B9-4E27-9B05-0B7ADF7BF7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Issues for Transient Analysis in Electrical Machines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316D68-936D-46B7-AFB5-C5B6941481A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Motor / generator starting</a:t>
            </a:r>
          </a:p>
          <a:p>
            <a:pPr lvl="1"/>
            <a:r>
              <a:rPr lang="en-US" dirty="0"/>
              <a:t>Synchronizing/parallelizing</a:t>
            </a:r>
          </a:p>
          <a:p>
            <a:r>
              <a:rPr lang="en-US" dirty="0"/>
              <a:t>Surge effects</a:t>
            </a:r>
          </a:p>
          <a:p>
            <a:r>
              <a:rPr lang="en-US" dirty="0"/>
              <a:t>Controls</a:t>
            </a:r>
          </a:p>
          <a:p>
            <a:r>
              <a:rPr lang="en-US" dirty="0"/>
              <a:t>Unbalanced faults</a:t>
            </a:r>
          </a:p>
          <a:p>
            <a:r>
              <a:rPr lang="en-US" dirty="0"/>
              <a:t>Oscillations</a:t>
            </a:r>
          </a:p>
          <a:p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3031CFB8-EE6E-456B-80FD-6FEADD8B3C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1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82" t="11365" r="18750" b="4546"/>
          <a:stretch>
            <a:fillRect/>
          </a:stretch>
        </p:blipFill>
        <p:spPr bwMode="auto">
          <a:xfrm>
            <a:off x="8915400" y="2438400"/>
            <a:ext cx="2667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48072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FC9D8C-ED85-C41F-68AF-7733CCE39A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Inverters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86C2F4-3DC3-CCB4-F89C-C5F7E187400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Inverters act as active components to the electric grid by using switched power electronics to convert a DC power source to AC</a:t>
            </a:r>
          </a:p>
          <a:p>
            <a:r>
              <a:rPr lang="en-US" dirty="0"/>
              <a:t>Consider a three-wire, three-phase, two-level VSC as below</a:t>
            </a:r>
          </a:p>
          <a:p>
            <a:r>
              <a:rPr lang="en-US" dirty="0"/>
              <a:t>The “switches” are semiconductor based controlled gates. Many are either Insulated-Gate Bipolar Transistors (IGBT) or Integrated Gate-Commutated Thyristor (IGCT). Control of switching creates AC.</a:t>
            </a:r>
          </a:p>
          <a:p>
            <a:r>
              <a:rPr lang="en-US" dirty="0"/>
              <a:t>Much more complex configurations exist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84DAE2-2B11-7257-BFFF-02BB059B62D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9641"/>
          <a:stretch/>
        </p:blipFill>
        <p:spPr>
          <a:xfrm>
            <a:off x="2590800" y="4191000"/>
            <a:ext cx="6514111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8057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935ECC-386D-47F1-FDB2-4B12F88F7F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Inverter Switching Models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243F00-D4DD-77EC-CB65-1587477915D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Each switch can be a complex device in itself</a:t>
            </a:r>
          </a:p>
          <a:p>
            <a:pPr lvl="1"/>
            <a:r>
              <a:rPr lang="en-US" dirty="0"/>
              <a:t>Current conducted in both on and off states</a:t>
            </a:r>
          </a:p>
          <a:p>
            <a:pPr lvl="1"/>
            <a:r>
              <a:rPr lang="en-US" dirty="0"/>
              <a:t>Switching transients</a:t>
            </a:r>
          </a:p>
          <a:p>
            <a:r>
              <a:rPr lang="en-US" dirty="0"/>
              <a:t>Simplifying switch assumptions</a:t>
            </a:r>
          </a:p>
          <a:p>
            <a:pPr lvl="1"/>
            <a:r>
              <a:rPr lang="en-US" dirty="0"/>
              <a:t>Either a short circuit (conducting) or open circuit (blocking)</a:t>
            </a:r>
          </a:p>
          <a:p>
            <a:pPr lvl="1"/>
            <a:r>
              <a:rPr lang="en-US" dirty="0"/>
              <a:t>Ignore turn-off tailing current and diode reverse recovery current</a:t>
            </a:r>
          </a:p>
          <a:p>
            <a:pPr lvl="1"/>
            <a:r>
              <a:rPr lang="en-US" dirty="0"/>
              <a:t>Instant state transitions</a:t>
            </a:r>
          </a:p>
          <a:p>
            <a:pPr lvl="1"/>
            <a:r>
              <a:rPr lang="en-US" dirty="0"/>
              <a:t>In other words, ideal controlled switch</a:t>
            </a:r>
          </a:p>
          <a:p>
            <a:r>
              <a:rPr lang="en-US" dirty="0"/>
              <a:t>Averaged switching model</a:t>
            </a:r>
          </a:p>
        </p:txBody>
      </p:sp>
    </p:spTree>
    <p:extLst>
      <p:ext uri="{BB962C8B-B14F-4D97-AF65-F5344CB8AC3E}">
        <p14:creationId xmlns:p14="http://schemas.microsoft.com/office/powerpoint/2010/main" val="3658643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BF6A10-5204-3A59-C2AC-87D4EC3EA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76200"/>
            <a:ext cx="10896600" cy="1066800"/>
          </a:xfrm>
        </p:spPr>
        <p:txBody>
          <a:bodyPr/>
          <a:lstStyle/>
          <a:p>
            <a:r>
              <a:rPr lang="en-US" dirty="0"/>
              <a:t>Passive and Active Components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83A0FA3-A5F2-BCA3-1C74-8D1B78A35ED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numCol="2"/>
          <a:lstStyle/>
          <a:p>
            <a:r>
              <a:rPr lang="en-US" dirty="0"/>
              <a:t>Passive Components</a:t>
            </a:r>
          </a:p>
          <a:p>
            <a:pPr lvl="1"/>
            <a:r>
              <a:rPr lang="en-US" dirty="0"/>
              <a:t>Resistor</a:t>
            </a:r>
          </a:p>
          <a:p>
            <a:pPr lvl="1"/>
            <a:r>
              <a:rPr lang="en-US" dirty="0"/>
              <a:t>Inductor</a:t>
            </a:r>
          </a:p>
          <a:p>
            <a:pPr lvl="1"/>
            <a:r>
              <a:rPr lang="en-US" dirty="0"/>
              <a:t>Capacitor</a:t>
            </a:r>
          </a:p>
          <a:p>
            <a:pPr lvl="1"/>
            <a:r>
              <a:rPr lang="en-US" dirty="0"/>
              <a:t>Transformer</a:t>
            </a:r>
          </a:p>
          <a:p>
            <a:pPr lvl="1"/>
            <a:r>
              <a:rPr lang="en-US" dirty="0"/>
              <a:t>Transmission Line</a:t>
            </a:r>
          </a:p>
          <a:p>
            <a:pPr lvl="1"/>
            <a:r>
              <a:rPr lang="en-US" dirty="0"/>
              <a:t>Surge Arrester</a:t>
            </a:r>
          </a:p>
          <a:p>
            <a:r>
              <a:rPr lang="en-US" dirty="0"/>
              <a:t>Active Components</a:t>
            </a:r>
          </a:p>
          <a:p>
            <a:pPr lvl="1"/>
            <a:r>
              <a:rPr lang="en-US" dirty="0"/>
              <a:t>Voltage source</a:t>
            </a:r>
          </a:p>
          <a:p>
            <a:pPr lvl="1"/>
            <a:r>
              <a:rPr lang="en-US" dirty="0"/>
              <a:t>Current source</a:t>
            </a:r>
          </a:p>
          <a:p>
            <a:pPr lvl="1"/>
            <a:r>
              <a:rPr lang="en-US" dirty="0"/>
              <a:t>Electric machine</a:t>
            </a:r>
          </a:p>
          <a:p>
            <a:pPr lvl="1"/>
            <a:r>
              <a:rPr lang="en-US" dirty="0"/>
              <a:t>Power electronic converter</a:t>
            </a:r>
          </a:p>
          <a:p>
            <a:pPr lvl="1"/>
            <a:endParaRPr lang="en-US" dirty="0"/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720AD6EA-49D7-C59E-8C9A-4A358738534C}"/>
              </a:ext>
            </a:extLst>
          </p:cNvPr>
          <p:cNvSpPr/>
          <p:nvPr/>
        </p:nvSpPr>
        <p:spPr bwMode="auto">
          <a:xfrm>
            <a:off x="3810000" y="1371600"/>
            <a:ext cx="685800" cy="3581400"/>
          </a:xfrm>
          <a:prstGeom prst="rightBrace">
            <a:avLst>
              <a:gd name="adj1" fmla="val 8333"/>
              <a:gd name="adj2" fmla="val 49256"/>
            </a:avLst>
          </a:prstGeom>
          <a:ln w="5715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F53FEF0-5544-4FB0-95B2-10D9CDB01930}"/>
              </a:ext>
            </a:extLst>
          </p:cNvPr>
          <p:cNvSpPr txBox="1"/>
          <p:nvPr/>
        </p:nvSpPr>
        <p:spPr>
          <a:xfrm>
            <a:off x="4540686" y="2986758"/>
            <a:ext cx="1938351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sz="1600" dirty="0">
                <a:latin typeface="+mj-lt"/>
              </a:rPr>
              <a:t>Already considered</a:t>
            </a:r>
          </a:p>
        </p:txBody>
      </p:sp>
      <p:sp>
        <p:nvSpPr>
          <p:cNvPr id="9" name="Right Brace 8">
            <a:extLst>
              <a:ext uri="{FF2B5EF4-FFF2-40B4-BE49-F238E27FC236}">
                <a16:creationId xmlns:a16="http://schemas.microsoft.com/office/drawing/2014/main" id="{3F601AB9-6D25-7B5E-C437-45C18979A059}"/>
              </a:ext>
            </a:extLst>
          </p:cNvPr>
          <p:cNvSpPr/>
          <p:nvPr/>
        </p:nvSpPr>
        <p:spPr bwMode="auto">
          <a:xfrm>
            <a:off x="4245776" y="5105400"/>
            <a:ext cx="685800" cy="838200"/>
          </a:xfrm>
          <a:prstGeom prst="rightBrace">
            <a:avLst>
              <a:gd name="adj1" fmla="val 8333"/>
              <a:gd name="adj2" fmla="val 49256"/>
            </a:avLst>
          </a:prstGeom>
          <a:ln w="57150">
            <a:solidFill>
              <a:schemeClr val="tx2">
                <a:lumMod val="50000"/>
                <a:lumOff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D8270C4-BB48-FF7D-91DF-CBFA47160774}"/>
              </a:ext>
            </a:extLst>
          </p:cNvPr>
          <p:cNvSpPr txBox="1"/>
          <p:nvPr/>
        </p:nvSpPr>
        <p:spPr>
          <a:xfrm>
            <a:off x="4955250" y="5355223"/>
            <a:ext cx="1473480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sz="1600" dirty="0">
                <a:latin typeface="+mj-lt"/>
              </a:rPr>
              <a:t>More complex</a:t>
            </a:r>
          </a:p>
        </p:txBody>
      </p:sp>
      <p:pic>
        <p:nvPicPr>
          <p:cNvPr id="11" name="Picture 10" descr="A close-up of a power line&#10;&#10;AI-generated content may be incorrect.">
            <a:extLst>
              <a:ext uri="{FF2B5EF4-FFF2-40B4-BE49-F238E27FC236}">
                <a16:creationId xmlns:a16="http://schemas.microsoft.com/office/drawing/2014/main" id="{869FDC49-EC3A-9FE3-DFAF-47C5C49A56C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848475" y="2143125"/>
            <a:ext cx="4953000" cy="371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0456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E8809-8D05-5993-99B2-CF5660113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Active Sources of Energy in the Power System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D6F8DD-5CB7-4572-013E-1BABEA2B31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Nuclear</a:t>
            </a:r>
          </a:p>
          <a:p>
            <a:r>
              <a:rPr lang="en-US" dirty="0"/>
              <a:t>Coal</a:t>
            </a:r>
          </a:p>
          <a:p>
            <a:r>
              <a:rPr lang="en-US" dirty="0"/>
              <a:t>Natural Gas</a:t>
            </a:r>
          </a:p>
          <a:p>
            <a:pPr lvl="1"/>
            <a:r>
              <a:rPr lang="en-US" dirty="0"/>
              <a:t>Steam</a:t>
            </a:r>
          </a:p>
          <a:p>
            <a:pPr lvl="1"/>
            <a:r>
              <a:rPr lang="en-US" dirty="0"/>
              <a:t>Combined Cycle</a:t>
            </a:r>
          </a:p>
          <a:p>
            <a:pPr lvl="1"/>
            <a:r>
              <a:rPr lang="en-US" dirty="0"/>
              <a:t>Turbine</a:t>
            </a:r>
          </a:p>
          <a:p>
            <a:r>
              <a:rPr lang="en-US" dirty="0"/>
              <a:t>Hydro</a:t>
            </a:r>
          </a:p>
          <a:p>
            <a:r>
              <a:rPr lang="en-US" dirty="0"/>
              <a:t>Wind</a:t>
            </a:r>
          </a:p>
          <a:p>
            <a:r>
              <a:rPr lang="en-US" dirty="0"/>
              <a:t>Solar PV</a:t>
            </a:r>
          </a:p>
          <a:p>
            <a:r>
              <a:rPr lang="en-US" dirty="0"/>
              <a:t>Batteries</a:t>
            </a:r>
          </a:p>
          <a:p>
            <a:r>
              <a:rPr lang="en-US" dirty="0"/>
              <a:t>HVDC lines</a:t>
            </a:r>
          </a:p>
        </p:txBody>
      </p:sp>
      <p:sp>
        <p:nvSpPr>
          <p:cNvPr id="4" name="Right Brace 3">
            <a:extLst>
              <a:ext uri="{FF2B5EF4-FFF2-40B4-BE49-F238E27FC236}">
                <a16:creationId xmlns:a16="http://schemas.microsoft.com/office/drawing/2014/main" id="{81E4C895-1979-2FC9-989B-11C784298B7F}"/>
              </a:ext>
            </a:extLst>
          </p:cNvPr>
          <p:cNvSpPr/>
          <p:nvPr/>
        </p:nvSpPr>
        <p:spPr bwMode="auto">
          <a:xfrm>
            <a:off x="3200400" y="1371600"/>
            <a:ext cx="685800" cy="2590800"/>
          </a:xfrm>
          <a:prstGeom prst="rightBrace">
            <a:avLst>
              <a:gd name="adj1" fmla="val 8333"/>
              <a:gd name="adj2" fmla="val 49256"/>
            </a:avLst>
          </a:prstGeom>
          <a:ln w="5715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8550513-EF78-8730-06AE-5FC1983A6A0F}"/>
              </a:ext>
            </a:extLst>
          </p:cNvPr>
          <p:cNvSpPr txBox="1"/>
          <p:nvPr/>
        </p:nvSpPr>
        <p:spPr>
          <a:xfrm>
            <a:off x="4038600" y="2497723"/>
            <a:ext cx="2315057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sz="1600" dirty="0">
                <a:latin typeface="+mj-lt"/>
              </a:rPr>
              <a:t>Synchronous Machines</a:t>
            </a:r>
          </a:p>
        </p:txBody>
      </p:sp>
      <p:sp>
        <p:nvSpPr>
          <p:cNvPr id="6" name="Right Brace 5">
            <a:extLst>
              <a:ext uri="{FF2B5EF4-FFF2-40B4-BE49-F238E27FC236}">
                <a16:creationId xmlns:a16="http://schemas.microsoft.com/office/drawing/2014/main" id="{4DD1A5FA-6631-C3D8-3D46-92B0631156AD}"/>
              </a:ext>
            </a:extLst>
          </p:cNvPr>
          <p:cNvSpPr/>
          <p:nvPr/>
        </p:nvSpPr>
        <p:spPr bwMode="auto">
          <a:xfrm>
            <a:off x="3276600" y="4102686"/>
            <a:ext cx="685800" cy="1981200"/>
          </a:xfrm>
          <a:prstGeom prst="rightBrace">
            <a:avLst>
              <a:gd name="adj1" fmla="val 8333"/>
              <a:gd name="adj2" fmla="val 49256"/>
            </a:avLst>
          </a:prstGeom>
          <a:ln w="5715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84FC055-1030-25B2-5B1F-9136B655E177}"/>
              </a:ext>
            </a:extLst>
          </p:cNvPr>
          <p:cNvSpPr txBox="1"/>
          <p:nvPr/>
        </p:nvSpPr>
        <p:spPr>
          <a:xfrm>
            <a:off x="4114800" y="4876800"/>
            <a:ext cx="984565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sz="1600" dirty="0">
                <a:latin typeface="+mj-lt"/>
              </a:rPr>
              <a:t>Inverters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629C07B-8092-E11C-4468-919473AD8747}"/>
              </a:ext>
            </a:extLst>
          </p:cNvPr>
          <p:cNvSpPr txBox="1"/>
          <p:nvPr/>
        </p:nvSpPr>
        <p:spPr>
          <a:xfrm>
            <a:off x="7271163" y="2106839"/>
            <a:ext cx="4001258" cy="830997"/>
          </a:xfrm>
          <a:prstGeom prst="rect">
            <a:avLst/>
          </a:prstGeom>
          <a:solidFill>
            <a:srgbClr val="D6D2C4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1600" dirty="0">
                <a:latin typeface="+mj-lt"/>
              </a:rPr>
              <a:t>Two big categories, but each type of generator or component has its own unique characteristics</a:t>
            </a:r>
          </a:p>
        </p:txBody>
      </p:sp>
      <p:pic>
        <p:nvPicPr>
          <p:cNvPr id="9" name="Picture 8" descr="A large field of solar panels&#10;&#10;AI-generated content may be incorrect.">
            <a:extLst>
              <a:ext uri="{FF2B5EF4-FFF2-40B4-BE49-F238E27FC236}">
                <a16:creationId xmlns:a16="http://schemas.microsoft.com/office/drawing/2014/main" id="{AA3FE7C2-1662-5CFE-4F05-12B49CC17BA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22" r="5045"/>
          <a:stretch/>
        </p:blipFill>
        <p:spPr>
          <a:xfrm>
            <a:off x="6353657" y="3634142"/>
            <a:ext cx="2787935" cy="2740062"/>
          </a:xfrm>
          <a:prstGeom prst="rect">
            <a:avLst/>
          </a:prstGeom>
        </p:spPr>
      </p:pic>
      <p:pic>
        <p:nvPicPr>
          <p:cNvPr id="10" name="Picture 9" descr="A wind turbines in a field with Albany Wind Farm in the background&#10;&#10;AI-generated content may be incorrect.">
            <a:extLst>
              <a:ext uri="{FF2B5EF4-FFF2-40B4-BE49-F238E27FC236}">
                <a16:creationId xmlns:a16="http://schemas.microsoft.com/office/drawing/2014/main" id="{DF9371C7-93CB-5080-FF2C-181B2506A2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90" t="-1" r="10345" b="1150"/>
          <a:stretch/>
        </p:blipFill>
        <p:spPr>
          <a:xfrm>
            <a:off x="9341645" y="3634142"/>
            <a:ext cx="2787935" cy="2798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5068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387FB1-9C14-4D1E-A5C7-789118B2C4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Electric Machines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81E43B-47B2-46BE-A8A8-B4800F149B5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8600" y="1295400"/>
            <a:ext cx="6096000" cy="5181600"/>
          </a:xfrm>
        </p:spPr>
        <p:txBody>
          <a:bodyPr/>
          <a:lstStyle/>
          <a:p>
            <a:r>
              <a:rPr lang="en-US" dirty="0"/>
              <a:t>Machines are used to convert between mechanical and electrical energy (motors and generators)</a:t>
            </a:r>
          </a:p>
          <a:p>
            <a:r>
              <a:rPr lang="en-US" dirty="0"/>
              <a:t>A much more thorough coverage of electric machine modeling is in other ECEN classes such as 667</a:t>
            </a:r>
          </a:p>
          <a:p>
            <a:r>
              <a:rPr lang="en-US" dirty="0"/>
              <a:t>Today we’ll hit the highlights and focus on a few issues germane to electromagnetic transient analysis</a:t>
            </a:r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77C8428E-C787-488B-A524-AC30F06514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7526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B16D658-0388-483F-BAED-49AA14582F50}"/>
              </a:ext>
            </a:extLst>
          </p:cNvPr>
          <p:cNvSpPr txBox="1"/>
          <p:nvPr/>
        </p:nvSpPr>
        <p:spPr>
          <a:xfrm>
            <a:off x="8839200" y="6178787"/>
            <a:ext cx="3224729" cy="338554"/>
          </a:xfrm>
          <a:prstGeom prst="rect">
            <a:avLst/>
          </a:prstGeom>
          <a:solidFill>
            <a:srgbClr val="D6D2C4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sz="1600" dirty="0">
                <a:latin typeface="+mj-lt"/>
              </a:rPr>
              <a:t>From presentation by </a:t>
            </a:r>
            <a:r>
              <a:rPr lang="en-US" sz="1600" dirty="0" err="1">
                <a:latin typeface="+mj-lt"/>
              </a:rPr>
              <a:t>Tcheslavski</a:t>
            </a:r>
            <a:endParaRPr lang="en-US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306836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09B33-12B0-4EE9-8EFF-3AC78E280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Basics of Electric Machines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6B1F15-515D-4391-A91E-E1B2DB0FC6B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/>
              <a:t>Stator</a:t>
            </a:r>
            <a:r>
              <a:rPr lang="en-US" dirty="0"/>
              <a:t> – the part that is stationary and does not move</a:t>
            </a:r>
          </a:p>
          <a:p>
            <a:r>
              <a:rPr lang="en-US" b="1" dirty="0"/>
              <a:t>Rotor</a:t>
            </a:r>
            <a:r>
              <a:rPr lang="en-US" dirty="0"/>
              <a:t> – the part that rotates (moves)</a:t>
            </a:r>
          </a:p>
          <a:p>
            <a:r>
              <a:rPr lang="en-US" b="1" dirty="0"/>
              <a:t>Armature windings </a:t>
            </a:r>
            <a:r>
              <a:rPr lang="en-US" dirty="0"/>
              <a:t>– windings on the “power side” that hook up to the grid</a:t>
            </a:r>
          </a:p>
          <a:p>
            <a:r>
              <a:rPr lang="en-US" b="1" dirty="0"/>
              <a:t>Field or excitation windings </a:t>
            </a:r>
            <a:r>
              <a:rPr lang="en-US" dirty="0"/>
              <a:t>– the other windings, connected differently for different types of machines</a:t>
            </a:r>
          </a:p>
          <a:p>
            <a:r>
              <a:rPr lang="en-US" b="1" dirty="0"/>
              <a:t>Direct and quadrature axes </a:t>
            </a:r>
            <a:r>
              <a:rPr lang="en-US" dirty="0"/>
              <a:t>– reference frame related to main field winding direction using Park’s transformation</a:t>
            </a:r>
          </a:p>
          <a:p>
            <a:r>
              <a:rPr lang="en-US" b="1" dirty="0"/>
              <a:t>Mechanical speed and angle</a:t>
            </a:r>
            <a:r>
              <a:rPr lang="en-US" dirty="0"/>
              <a:t> – physical angular rotation and position of the rotor relative to the stator</a:t>
            </a:r>
          </a:p>
          <a:p>
            <a:r>
              <a:rPr lang="en-US" b="1" dirty="0"/>
              <a:t>Electrical speed and angle </a:t>
            </a:r>
            <a:r>
              <a:rPr lang="en-US" dirty="0"/>
              <a:t>– frequency and phase offset of voltages and current sin the armature windings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387962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255E2A-3EBA-4F6F-B1E6-32B703B975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Machines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19A584-3743-48D6-907D-D5C60DE2E4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/>
              <a:t>Synchronous machine</a:t>
            </a:r>
            <a:r>
              <a:rPr lang="en-US" dirty="0"/>
              <a:t> – mechanical speed is equal to the electrical speed in steady-state. Armature windings are usually on the stator, and the rotor windings / field windings are connected to a separate DC excitation source</a:t>
            </a:r>
          </a:p>
          <a:p>
            <a:r>
              <a:rPr lang="en-US" b="1" dirty="0"/>
              <a:t>Induction machine</a:t>
            </a:r>
            <a:r>
              <a:rPr lang="en-US" dirty="0"/>
              <a:t> – armature windings are on the stator, with the rotor/field windings short circuited. Power transfer is determined by the difference in mechanical speed or “slip” depending on the torque curve</a:t>
            </a:r>
          </a:p>
          <a:p>
            <a:r>
              <a:rPr lang="en-US" b="1" dirty="0"/>
              <a:t>DC machine</a:t>
            </a:r>
            <a:r>
              <a:rPr lang="en-US" dirty="0"/>
              <a:t> – armature windings connected to dc source, usually on the rotor and connected through a commutator that swaps polarity</a:t>
            </a:r>
          </a:p>
          <a:p>
            <a:r>
              <a:rPr lang="en-US" b="1" dirty="0"/>
              <a:t>Doubly-fed induction machine</a:t>
            </a:r>
            <a:r>
              <a:rPr lang="en-US" dirty="0"/>
              <a:t> – ac field windings that are externally connected to the grid as well via a back-to-back ac-dc-ac converter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250246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D93AAFFD-AD6E-41A8-8042-602AFC714C0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203141" y="2078037"/>
          <a:ext cx="4724400" cy="4703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13238095" imgH="13180952" progId="Paint.Picture">
                  <p:embed/>
                </p:oleObj>
              </mc:Choice>
              <mc:Fallback>
                <p:oleObj name="Bitmap Image" r:id="rId2" imgW="13238095" imgH="13180952" progId="Paint.Picture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D93AAFFD-AD6E-41A8-8042-602AFC714C0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03141" y="2078037"/>
                        <a:ext cx="4724400" cy="4703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5EEA11AD-2A07-4FFD-B39C-6A85834F7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Synchronous Machine Modeling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9B8D6A-B001-435C-8477-DE72160AB7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Vast majority of electric energy is generated with synch. machines</a:t>
            </a:r>
          </a:p>
          <a:p>
            <a:r>
              <a:rPr lang="en-US" dirty="0"/>
              <a:t>Fundamental relationship between flux (voltage) and currents via inductance matrices</a:t>
            </a: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9EA2E3B9-09B6-43D5-9C78-DB90F53931C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01700" y="2725271"/>
          <a:ext cx="5499100" cy="373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499100" imgH="3733800" progId="Equation.DSMT4">
                  <p:embed/>
                </p:oleObj>
              </mc:Choice>
              <mc:Fallback>
                <p:oleObj name="Equation" r:id="rId4" imgW="5499100" imgH="373380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9EA2E3B9-09B6-43D5-9C78-DB90F53931C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1700" y="2725271"/>
                        <a:ext cx="5499100" cy="3733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096800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856B3-AFB6-40ED-8E46-DCAA33684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EMTP Modeling of Synchronous Machines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C4EADA-8E83-4F1D-B184-26F17A3D99B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Remember our principles! We can’t make the same power flow assumptions that were made in the derivations of 667 for stability studies</a:t>
            </a:r>
          </a:p>
          <a:p>
            <a:pPr lvl="1"/>
            <a:r>
              <a:rPr lang="en-US" dirty="0"/>
              <a:t>Not assuming balanced three-phase</a:t>
            </a:r>
          </a:p>
          <a:p>
            <a:pPr lvl="1"/>
            <a:r>
              <a:rPr lang="en-US" dirty="0"/>
              <a:t>Not assuming stator transients are too fast to consider</a:t>
            </a:r>
          </a:p>
        </p:txBody>
      </p:sp>
    </p:spTree>
    <p:extLst>
      <p:ext uri="{BB962C8B-B14F-4D97-AF65-F5344CB8AC3E}">
        <p14:creationId xmlns:p14="http://schemas.microsoft.com/office/powerpoint/2010/main" val="37024212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C1880-3852-6B5F-FBF7-72CBBBA09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Mechanical Model of Synchronous Machine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FD083E27-82CC-D317-C1A8-B600CEB743D7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r>
                  <a:rPr lang="en-US" dirty="0"/>
                  <a:t>We are used to the following two main equations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𝜔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𝐽</m:t>
                      </m:r>
                      <m:acc>
                        <m:accPr>
                          <m:chr m:val="̇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𝑡𝑢𝑟𝑏𝑖𝑛𝑒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𝑔𝑒𝑛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Where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dirty="0"/>
                  <a:t> is the angle of the machine (rotor position)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dirty="0"/>
                  <a:t> is the speed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𝐽</m:t>
                    </m:r>
                  </m:oMath>
                </a14:m>
                <a:r>
                  <a:rPr lang="en-US" dirty="0"/>
                  <a:t> is the moment of inertia of rotating turbine-generator mass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 is the damping coefficient (represents friction and windage, approximation)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𝑡𝑢𝑟𝑏𝑖𝑛𝑒</m:t>
                        </m:r>
                      </m:sub>
                    </m:sSub>
                  </m:oMath>
                </a14:m>
                <a:r>
                  <a:rPr lang="en-US" dirty="0"/>
                  <a:t> is the torque input to the turbine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𝑔𝑒𝑛</m:t>
                        </m:r>
                      </m:sub>
                    </m:sSub>
                  </m:oMath>
                </a14:m>
                <a:r>
                  <a:rPr lang="en-US" dirty="0"/>
                  <a:t> is the electromagnetic torque of the generator</a:t>
                </a:r>
              </a:p>
              <a:p>
                <a:r>
                  <a:rPr lang="en-US" dirty="0"/>
                  <a:t>Note that this is for a 2-pole machine, but equivalents can be made for machines with more poles (actual speed is slower)</a:t>
                </a: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FD083E27-82CC-D317-C1A8-B600CEB743D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783" t="-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36942814"/>
      </p:ext>
    </p:extLst>
  </p:cSld>
  <p:clrMapOvr>
    <a:masterClrMapping/>
  </p:clrMapOvr>
</p:sld>
</file>

<file path=ppt/theme/theme1.xml><?xml version="1.0" encoding="utf-8"?>
<a:theme xmlns:a="http://schemas.openxmlformats.org/drawingml/2006/main" name="Capsules">
  <a:themeElements>
    <a:clrScheme name="Custom 5">
      <a:dk1>
        <a:srgbClr val="000000"/>
      </a:dk1>
      <a:lt1>
        <a:srgbClr val="FFFFFF"/>
      </a:lt1>
      <a:dk2>
        <a:srgbClr val="500000"/>
      </a:dk2>
      <a:lt2>
        <a:srgbClr val="D1C394"/>
      </a:lt2>
      <a:accent1>
        <a:srgbClr val="99CC99"/>
      </a:accent1>
      <a:accent2>
        <a:srgbClr val="33CCCC"/>
      </a:accent2>
      <a:accent3>
        <a:srgbClr val="FFFFFF"/>
      </a:accent3>
      <a:accent4>
        <a:srgbClr val="002A56"/>
      </a:accent4>
      <a:accent5>
        <a:srgbClr val="CAE2CA"/>
      </a:accent5>
      <a:accent6>
        <a:srgbClr val="2DB9B9"/>
      </a:accent6>
      <a:hlink>
        <a:srgbClr val="500000"/>
      </a:hlink>
      <a:folHlink>
        <a:srgbClr val="500000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100000"/>
          <a:buFont typeface="Wingdings" pitchFamily="2" charset="2"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100000"/>
          <a:buFont typeface="Wingdings" pitchFamily="2" charset="2"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  <a:txDef>
      <a:spPr>
        <a:solidFill>
          <a:srgbClr val="D6D2C4"/>
        </a:solidFill>
      </a:spPr>
      <a:bodyPr wrap="none" rtlCol="0">
        <a:spAutoFit/>
      </a:bodyPr>
      <a:lstStyle>
        <a:defPPr algn="l">
          <a:defRPr sz="1600" dirty="0" smtClean="0">
            <a:latin typeface="+mj-lt"/>
          </a:defRPr>
        </a:defPPr>
      </a:lstStyle>
    </a:txDef>
  </a:objectDefaults>
  <a:extraClrSchemeLst>
    <a:extraClrScheme>
      <a:clrScheme name="Capsules 1">
        <a:dk1>
          <a:srgbClr val="000066"/>
        </a:dk1>
        <a:lt1>
          <a:srgbClr val="FFFFEB"/>
        </a:lt1>
        <a:dk2>
          <a:srgbClr val="336699"/>
        </a:dk2>
        <a:lt2>
          <a:srgbClr val="FFFFEB"/>
        </a:lt2>
        <a:accent1>
          <a:srgbClr val="666699"/>
        </a:accent1>
        <a:accent2>
          <a:srgbClr val="99CCFF"/>
        </a:accent2>
        <a:accent3>
          <a:srgbClr val="ADB8CA"/>
        </a:accent3>
        <a:accent4>
          <a:srgbClr val="DADAC9"/>
        </a:accent4>
        <a:accent5>
          <a:srgbClr val="B8B8CA"/>
        </a:accent5>
        <a:accent6>
          <a:srgbClr val="8AB9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2">
        <a:dk1>
          <a:srgbClr val="003366"/>
        </a:dk1>
        <a:lt1>
          <a:srgbClr val="FFFFFF"/>
        </a:lt1>
        <a:dk2>
          <a:srgbClr val="006666"/>
        </a:dk2>
        <a:lt2>
          <a:srgbClr val="003366"/>
        </a:lt2>
        <a:accent1>
          <a:srgbClr val="99CC99"/>
        </a:accent1>
        <a:accent2>
          <a:srgbClr val="33CCCC"/>
        </a:accent2>
        <a:accent3>
          <a:srgbClr val="FFFFFF"/>
        </a:accent3>
        <a:accent4>
          <a:srgbClr val="002A56"/>
        </a:accent4>
        <a:accent5>
          <a:srgbClr val="CAE2CA"/>
        </a:accent5>
        <a:accent6>
          <a:srgbClr val="2DB9B9"/>
        </a:accent6>
        <a:hlink>
          <a:srgbClr val="666699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33CC"/>
        </a:lt2>
        <a:accent1>
          <a:srgbClr val="FFCC66"/>
        </a:accent1>
        <a:accent2>
          <a:srgbClr val="33CC33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2DB92D"/>
        </a:accent6>
        <a:hlink>
          <a:srgbClr val="9900CC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Birchfield_Tamu.potx" id="{FF312D84-3120-46E1-8944-536EBF99E2D5}" vid="{7ACEDEEC-4EFC-4B6A-8B59-1EF3036F700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5B9741B3723464BB1E64DD68B320092" ma:contentTypeVersion="6" ma:contentTypeDescription="Create a new document." ma:contentTypeScope="" ma:versionID="0ba17bc2f99b0004d8a37304bde1b632">
  <xsd:schema xmlns:xsd="http://www.w3.org/2001/XMLSchema" xmlns:xs="http://www.w3.org/2001/XMLSchema" xmlns:p="http://schemas.microsoft.com/office/2006/metadata/properties" xmlns:ns3="76d93684-61b9-4887-a00d-debe20cb42dc" targetNamespace="http://schemas.microsoft.com/office/2006/metadata/properties" ma:root="true" ma:fieldsID="87e00bd979f7f6f58c0c4aedeef68c40" ns3:_="">
    <xsd:import namespace="76d93684-61b9-4887-a00d-debe20cb42d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LengthInSeconds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d93684-61b9-4887-a00d-debe20cb42d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183ABC7-C55F-4736-9321-C7A587892E5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6d93684-61b9-4887-a00d-debe20cb42d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4DFEF58-EBA5-4057-9E4A-110DFBC0AD2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A4916C3-B801-4793-8481-56B4B501171E}">
  <ds:schemaRefs>
    <ds:schemaRef ds:uri="http://purl.org/dc/dcmitype/"/>
    <ds:schemaRef ds:uri="http://purl.org/dc/terms/"/>
    <ds:schemaRef ds:uri="http://schemas.microsoft.com/office/2006/metadata/properties"/>
    <ds:schemaRef ds:uri="http://www.w3.org/XML/1998/namespace"/>
    <ds:schemaRef ds:uri="http://schemas.microsoft.com/office/2006/documentManagement/types"/>
    <ds:schemaRef ds:uri="76d93684-61b9-4887-a00d-debe20cb42dc"/>
    <ds:schemaRef ds:uri="http://purl.org/dc/elements/1.1/"/>
    <ds:schemaRef ds:uri="http://schemas.microsoft.com/office/infopath/2007/PartnerControl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Birchfield_Tamu</Template>
  <TotalTime>1161</TotalTime>
  <Words>898</Words>
  <Application>Microsoft Office PowerPoint</Application>
  <PresentationFormat>Widescreen</PresentationFormat>
  <Paragraphs>111</Paragraphs>
  <Slides>15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Calibri</vt:lpstr>
      <vt:lpstr>Cambria Math</vt:lpstr>
      <vt:lpstr>Helvetica</vt:lpstr>
      <vt:lpstr>Times New Roman</vt:lpstr>
      <vt:lpstr>Wingdings</vt:lpstr>
      <vt:lpstr>Capsules</vt:lpstr>
      <vt:lpstr>Bitmap Image</vt:lpstr>
      <vt:lpstr>Equation</vt:lpstr>
      <vt:lpstr>ECEN 616, Spring 2025 Electromagnetic Transients in Power Systems</vt:lpstr>
      <vt:lpstr>Passive and Active Components</vt:lpstr>
      <vt:lpstr>Active Sources of Energy in the Power System</vt:lpstr>
      <vt:lpstr>Electric Machines</vt:lpstr>
      <vt:lpstr>The Basics of Electric Machines</vt:lpstr>
      <vt:lpstr>Types of Machines</vt:lpstr>
      <vt:lpstr>Synchronous Machine Modeling</vt:lpstr>
      <vt:lpstr>EMTP Modeling of Synchronous Machines</vt:lpstr>
      <vt:lpstr>Mechanical Model of Synchronous Machine</vt:lpstr>
      <vt:lpstr>Mechanical Model of Synchronous Machine, cont.</vt:lpstr>
      <vt:lpstr>Electrical Modeling of Synchronous Machine</vt:lpstr>
      <vt:lpstr>Control Systems for Synchronous Machines</vt:lpstr>
      <vt:lpstr>Issues for Transient Analysis in Electrical Machines</vt:lpstr>
      <vt:lpstr>Inverters</vt:lpstr>
      <vt:lpstr>Inverter Switching Models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ECEN 616, Fall 2022 Methods of Electric Power System Analysis</dc:title>
  <dc:creator>Birchfield, Adam Barlow</dc:creator>
  <cp:lastModifiedBy>Birchfield, Adam Barlow</cp:lastModifiedBy>
  <cp:revision>49</cp:revision>
  <cp:lastPrinted>2011-08-22T16:49:24Z</cp:lastPrinted>
  <dcterms:created xsi:type="dcterms:W3CDTF">2022-08-23T14:02:40Z</dcterms:created>
  <dcterms:modified xsi:type="dcterms:W3CDTF">2025-04-01T14:21:23Z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0x01010075B9741B3723464BB1E64DD68B320092</vt:lpwstr>
  </property>
</Properties>
</file>