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14"/>
  </p:notesMasterIdLst>
  <p:handoutMasterIdLst>
    <p:handoutMasterId r:id="rId15"/>
  </p:handoutMasterIdLst>
  <p:sldIdLst>
    <p:sldId id="356" r:id="rId2"/>
    <p:sldId id="391" r:id="rId3"/>
    <p:sldId id="358" r:id="rId4"/>
    <p:sldId id="359" r:id="rId5"/>
    <p:sldId id="360" r:id="rId6"/>
    <p:sldId id="361" r:id="rId7"/>
    <p:sldId id="362" r:id="rId8"/>
    <p:sldId id="357" r:id="rId9"/>
    <p:sldId id="388" r:id="rId10"/>
    <p:sldId id="390" r:id="rId11"/>
    <p:sldId id="387" r:id="rId12"/>
    <p:sldId id="384" r:id="rId13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08" d="100"/>
          <a:sy n="108" d="100"/>
        </p:scale>
        <p:origin x="57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3863" y="704850"/>
            <a:ext cx="6254750" cy="35194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Wingdings" pitchFamily="2" charset="2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A44757-FF1F-42D8-B2CA-5FE2A078B1AB}" type="slidenum">
              <a:rPr lang="en-US" altLang="en-US" sz="1200" smtClean="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1821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7" r:id="rId3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irchfield@tam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altLang="en-US" dirty="0"/>
              <a:t>ECEN 616, Spring 2025</a:t>
            </a:r>
            <a:br>
              <a:rPr lang="en-US" altLang="en-US" dirty="0"/>
            </a:br>
            <a:r>
              <a:rPr lang="en-US" altLang="en-US" dirty="0"/>
              <a:t>Electromagnetic Transients in Power Systems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/>
              <a:t>Prof. Adam Birchfield</a:t>
            </a:r>
          </a:p>
          <a:p>
            <a:r>
              <a:rPr lang="en-US" dirty="0"/>
              <a:t>Dept. of Electrical and Computer Engineering</a:t>
            </a:r>
          </a:p>
          <a:p>
            <a:r>
              <a:rPr lang="en-US" dirty="0"/>
              <a:t>Texas A&amp;M University</a:t>
            </a:r>
          </a:p>
          <a:p>
            <a:r>
              <a:rPr lang="en-US" dirty="0">
                <a:hlinkClick r:id="rId3"/>
              </a:rPr>
              <a:t>abirchfield@tamu.edu</a:t>
            </a:r>
            <a:endParaRPr lang="en-US" dirty="0"/>
          </a:p>
          <a:p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870818-B59B-42F3-A080-7DD7CDDF6B7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Class 14: Lightning</a:t>
            </a:r>
          </a:p>
        </p:txBody>
      </p:sp>
    </p:spTree>
    <p:extLst>
      <p:ext uri="{BB962C8B-B14F-4D97-AF65-F5344CB8AC3E}">
        <p14:creationId xmlns:p14="http://schemas.microsoft.com/office/powerpoint/2010/main" val="3458487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F783B-5F77-44F3-8BF7-2363466BA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and Reclosing Transmission 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2F5B10-A420-4CA1-AB8D-66F10F0AA5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Resonance</a:t>
            </a:r>
          </a:p>
          <a:p>
            <a:r>
              <a:rPr lang="en-US" dirty="0"/>
              <a:t>Compensation, ferro-resonance</a:t>
            </a:r>
          </a:p>
          <a:p>
            <a:r>
              <a:rPr lang="en-US" dirty="0"/>
              <a:t>Out-of-phase closing</a:t>
            </a:r>
          </a:p>
          <a:p>
            <a:r>
              <a:rPr lang="en-US" dirty="0"/>
              <a:t>Impact of trapped charge</a:t>
            </a:r>
          </a:p>
        </p:txBody>
      </p:sp>
    </p:spTree>
    <p:extLst>
      <p:ext uri="{BB962C8B-B14F-4D97-AF65-F5344CB8AC3E}">
        <p14:creationId xmlns:p14="http://schemas.microsoft.com/office/powerpoint/2010/main" val="2806351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3863-8704-4A4F-8567-42E7C8314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 Current Interruption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A3A5A-B601-4858-8033-2CD1FDBA18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When a breaker opens, there will be an arc of ionized air between the terminals, which must be extinguished to fully open the switch</a:t>
            </a:r>
          </a:p>
          <a:p>
            <a:r>
              <a:rPr lang="en-US" dirty="0"/>
              <a:t>Current-zero breakers extinguish the arc when the current passes through a zero crossing</a:t>
            </a:r>
          </a:p>
          <a:p>
            <a:r>
              <a:rPr lang="en-US" dirty="0"/>
              <a:t>Breakers usually take 2-5 cycles to interrupt the current fully</a:t>
            </a:r>
          </a:p>
        </p:txBody>
      </p:sp>
    </p:spTree>
    <p:extLst>
      <p:ext uri="{BB962C8B-B14F-4D97-AF65-F5344CB8AC3E}">
        <p14:creationId xmlns:p14="http://schemas.microsoft.com/office/powerpoint/2010/main" val="394567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702AD-C70A-438E-A870-8B8EDB672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System Grounding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9306DE-F218-4B56-9297-120DD96295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Types of grounding</a:t>
            </a:r>
          </a:p>
          <a:p>
            <a:pPr lvl="1"/>
            <a:r>
              <a:rPr lang="en-US" dirty="0"/>
              <a:t>Solid grounded systems: typical for transmission and often distribution. Easier to detect faults and keeps voltages lower.</a:t>
            </a:r>
          </a:p>
          <a:p>
            <a:pPr lvl="1"/>
            <a:r>
              <a:rPr lang="en-US" dirty="0"/>
              <a:t>Resistance grounded systems: occasional for industrial or distribution, and in some other countries. Fault current is more limited</a:t>
            </a:r>
          </a:p>
          <a:p>
            <a:pPr lvl="2"/>
            <a:r>
              <a:rPr lang="en-US" dirty="0"/>
              <a:t>Low-resistance</a:t>
            </a:r>
          </a:p>
          <a:p>
            <a:pPr lvl="2"/>
            <a:r>
              <a:rPr lang="en-US" dirty="0"/>
              <a:t>High-resistance</a:t>
            </a:r>
          </a:p>
          <a:p>
            <a:pPr lvl="1"/>
            <a:r>
              <a:rPr lang="en-US" dirty="0"/>
              <a:t>Ungrounded systems</a:t>
            </a:r>
          </a:p>
          <a:p>
            <a:r>
              <a:rPr lang="en-US" dirty="0"/>
              <a:t>Grounding safety considerations</a:t>
            </a:r>
          </a:p>
          <a:p>
            <a:pPr lvl="1"/>
            <a:r>
              <a:rPr lang="en-US" dirty="0"/>
              <a:t>Step voltage</a:t>
            </a:r>
          </a:p>
          <a:p>
            <a:pPr lvl="1"/>
            <a:r>
              <a:rPr lang="en-US" dirty="0"/>
              <a:t>Touch voltage</a:t>
            </a:r>
          </a:p>
          <a:p>
            <a:pPr lvl="1"/>
            <a:r>
              <a:rPr lang="en-US" dirty="0"/>
              <a:t>Mesh voltage</a:t>
            </a:r>
          </a:p>
          <a:p>
            <a:pPr lvl="1"/>
            <a:r>
              <a:rPr lang="en-US" dirty="0"/>
              <a:t>Fall of potential outside the grounding grid</a:t>
            </a:r>
          </a:p>
        </p:txBody>
      </p:sp>
    </p:spTree>
    <p:extLst>
      <p:ext uri="{BB962C8B-B14F-4D97-AF65-F5344CB8AC3E}">
        <p14:creationId xmlns:p14="http://schemas.microsoft.com/office/powerpoint/2010/main" val="262399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408F3-E306-4DE3-ADA8-6F71C8B4E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Frequency, Peak Voltage, and Energy Discharge in a Typical Lightning Strike?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465789-4572-4DBA-B767-6BCA77F416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3733800" cy="5181600"/>
          </a:xfrm>
        </p:spPr>
        <p:txBody>
          <a:bodyPr/>
          <a:lstStyle/>
          <a:p>
            <a:r>
              <a:rPr lang="en-US" dirty="0"/>
              <a:t>1 Hz</a:t>
            </a:r>
          </a:p>
          <a:p>
            <a:r>
              <a:rPr lang="en-US" dirty="0"/>
              <a:t>10 Hz</a:t>
            </a:r>
          </a:p>
          <a:p>
            <a:r>
              <a:rPr lang="en-US" dirty="0"/>
              <a:t>100 Hz</a:t>
            </a:r>
          </a:p>
          <a:p>
            <a:r>
              <a:rPr lang="en-US" dirty="0"/>
              <a:t>1 kHz</a:t>
            </a:r>
          </a:p>
          <a:p>
            <a:r>
              <a:rPr lang="en-US" dirty="0"/>
              <a:t>10 kHz</a:t>
            </a:r>
          </a:p>
          <a:p>
            <a:r>
              <a:rPr lang="en-US" dirty="0"/>
              <a:t>100 kHz</a:t>
            </a:r>
          </a:p>
          <a:p>
            <a:r>
              <a:rPr lang="en-US" dirty="0"/>
              <a:t>1 MHz</a:t>
            </a:r>
          </a:p>
          <a:p>
            <a:r>
              <a:rPr lang="en-US" dirty="0"/>
              <a:t>10 MHz</a:t>
            </a:r>
          </a:p>
          <a:p>
            <a:r>
              <a:rPr lang="en-US" dirty="0"/>
              <a:t>100 MHz</a:t>
            </a:r>
          </a:p>
          <a:p>
            <a:r>
              <a:rPr lang="en-US" dirty="0"/>
              <a:t>1 GHz</a:t>
            </a:r>
          </a:p>
          <a:p>
            <a:r>
              <a:rPr lang="en-US" dirty="0"/>
              <a:t>10 GHz</a:t>
            </a:r>
          </a:p>
          <a:p>
            <a:r>
              <a:rPr lang="en-US" dirty="0"/>
              <a:t>100 GHz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15E6246-4102-418A-828F-D70BEEE8626F}"/>
              </a:ext>
            </a:extLst>
          </p:cNvPr>
          <p:cNvSpPr txBox="1">
            <a:spLocks/>
          </p:cNvSpPr>
          <p:nvPr/>
        </p:nvSpPr>
        <p:spPr bwMode="auto">
          <a:xfrm>
            <a:off x="4233584" y="1295400"/>
            <a:ext cx="3733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24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lang="en-US" sz="2000" dirty="0">
                <a:solidFill>
                  <a:schemeClr val="tx1"/>
                </a:solidFill>
                <a:latin typeface="+mj-lt"/>
              </a:defRPr>
            </a:lvl2pPr>
            <a:lvl3pPr marL="12573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lang="en-US" sz="2000" dirty="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lang="en-US" sz="2000" dirty="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Arial" panose="020B0604020202020204" pitchFamily="34" charset="0"/>
              <a:buChar char="•"/>
              <a:defRPr lang="en-US"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1 V</a:t>
            </a:r>
          </a:p>
          <a:p>
            <a:r>
              <a:rPr lang="en-US" kern="0" dirty="0"/>
              <a:t>10 V</a:t>
            </a:r>
          </a:p>
          <a:p>
            <a:r>
              <a:rPr lang="en-US" kern="0" dirty="0"/>
              <a:t>100 V</a:t>
            </a:r>
          </a:p>
          <a:p>
            <a:r>
              <a:rPr lang="en-US" kern="0" dirty="0"/>
              <a:t>1 kV</a:t>
            </a:r>
          </a:p>
          <a:p>
            <a:r>
              <a:rPr lang="en-US" kern="0" dirty="0"/>
              <a:t>10 kV</a:t>
            </a:r>
          </a:p>
          <a:p>
            <a:r>
              <a:rPr lang="en-US" kern="0" dirty="0"/>
              <a:t>100 kV</a:t>
            </a:r>
          </a:p>
          <a:p>
            <a:r>
              <a:rPr lang="en-US" kern="0" dirty="0"/>
              <a:t>1 MV</a:t>
            </a:r>
          </a:p>
          <a:p>
            <a:r>
              <a:rPr lang="en-US" kern="0" dirty="0"/>
              <a:t>10 MV</a:t>
            </a:r>
          </a:p>
          <a:p>
            <a:r>
              <a:rPr lang="en-US" kern="0" dirty="0"/>
              <a:t>100 MV</a:t>
            </a:r>
          </a:p>
          <a:p>
            <a:r>
              <a:rPr lang="en-US" kern="0" dirty="0"/>
              <a:t>1 GV</a:t>
            </a:r>
          </a:p>
          <a:p>
            <a:r>
              <a:rPr lang="en-US" kern="0" dirty="0"/>
              <a:t>10 GV</a:t>
            </a:r>
          </a:p>
          <a:p>
            <a:r>
              <a:rPr lang="en-US" kern="0" dirty="0"/>
              <a:t>100 GV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22E69A6D-3ACA-4591-AFD0-9146C3C4515F}"/>
              </a:ext>
            </a:extLst>
          </p:cNvPr>
          <p:cNvSpPr txBox="1">
            <a:spLocks/>
          </p:cNvSpPr>
          <p:nvPr/>
        </p:nvSpPr>
        <p:spPr bwMode="auto">
          <a:xfrm>
            <a:off x="8238567" y="1295400"/>
            <a:ext cx="3733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  <a:defRPr lang="en-US" sz="24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lang="en-US" sz="2000" dirty="0">
                <a:solidFill>
                  <a:schemeClr val="tx1"/>
                </a:solidFill>
                <a:latin typeface="+mj-lt"/>
              </a:defRPr>
            </a:lvl2pPr>
            <a:lvl3pPr marL="12573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  <a:defRPr lang="en-US" sz="2000" dirty="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 lang="en-US" sz="2000" dirty="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Arial" panose="020B0604020202020204" pitchFamily="34" charset="0"/>
              <a:buChar char="•"/>
              <a:defRPr lang="en-US"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1 </a:t>
            </a:r>
            <a:r>
              <a:rPr lang="en-US" kern="0" dirty="0" err="1"/>
              <a:t>Wh</a:t>
            </a:r>
            <a:endParaRPr lang="en-US" kern="0" dirty="0"/>
          </a:p>
          <a:p>
            <a:r>
              <a:rPr lang="en-US" kern="0" dirty="0"/>
              <a:t>10 </a:t>
            </a:r>
            <a:r>
              <a:rPr lang="en-US" kern="0" dirty="0" err="1"/>
              <a:t>Wh</a:t>
            </a:r>
            <a:endParaRPr lang="en-US" kern="0" dirty="0"/>
          </a:p>
          <a:p>
            <a:r>
              <a:rPr lang="en-US" kern="0" dirty="0"/>
              <a:t>100 </a:t>
            </a:r>
            <a:r>
              <a:rPr lang="en-US" kern="0" dirty="0" err="1"/>
              <a:t>Wh</a:t>
            </a:r>
            <a:endParaRPr lang="en-US" kern="0" dirty="0"/>
          </a:p>
          <a:p>
            <a:r>
              <a:rPr lang="en-US" kern="0" dirty="0"/>
              <a:t>1 kWh</a:t>
            </a:r>
          </a:p>
          <a:p>
            <a:r>
              <a:rPr lang="en-US" kern="0" dirty="0"/>
              <a:t>10 kWh</a:t>
            </a:r>
          </a:p>
          <a:p>
            <a:r>
              <a:rPr lang="en-US" kern="0" dirty="0"/>
              <a:t>100 kWh</a:t>
            </a:r>
          </a:p>
          <a:p>
            <a:r>
              <a:rPr lang="en-US" kern="0" dirty="0"/>
              <a:t>1 MWh</a:t>
            </a:r>
          </a:p>
          <a:p>
            <a:r>
              <a:rPr lang="en-US" kern="0" dirty="0"/>
              <a:t>10 MWh</a:t>
            </a:r>
          </a:p>
          <a:p>
            <a:r>
              <a:rPr lang="en-US" kern="0" dirty="0"/>
              <a:t>100 MWh</a:t>
            </a:r>
          </a:p>
          <a:p>
            <a:r>
              <a:rPr lang="en-US" kern="0" dirty="0"/>
              <a:t>1 GWh</a:t>
            </a:r>
          </a:p>
          <a:p>
            <a:r>
              <a:rPr lang="en-US" kern="0" dirty="0"/>
              <a:t>10 GWh</a:t>
            </a:r>
          </a:p>
          <a:p>
            <a:r>
              <a:rPr lang="en-US" kern="0" dirty="0"/>
              <a:t>100 GWh</a:t>
            </a:r>
          </a:p>
        </p:txBody>
      </p:sp>
    </p:spTree>
    <p:extLst>
      <p:ext uri="{BB962C8B-B14F-4D97-AF65-F5344CB8AC3E}">
        <p14:creationId xmlns:p14="http://schemas.microsoft.com/office/powerpoint/2010/main" val="344944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7795D-3B9D-4AB2-AA73-70DCA9B00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Lightning Safety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CACE1-4706-4902-87A2-0DDA8C508D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8001000" cy="5181600"/>
          </a:xfrm>
        </p:spPr>
        <p:txBody>
          <a:bodyPr/>
          <a:lstStyle/>
          <a:p>
            <a:r>
              <a:rPr lang="en-US" dirty="0"/>
              <a:t>Lightning strikes have randomness about them, and can occur as far as 10 miles from rainfall</a:t>
            </a:r>
          </a:p>
          <a:p>
            <a:r>
              <a:rPr lang="en-US" dirty="0"/>
              <a:t>If you hear thunder or see lightning, get immediately to a safe place, such as inside a fully enclosed building or metal vehicle</a:t>
            </a:r>
          </a:p>
          <a:p>
            <a:r>
              <a:rPr lang="en-US" dirty="0"/>
              <a:t>If a lightning strike gets onto a metal pipe or wiring system, it can travel long distances, including into buildings</a:t>
            </a:r>
          </a:p>
          <a:p>
            <a:pPr lvl="1"/>
            <a:r>
              <a:rPr lang="en-US" dirty="0"/>
              <a:t>Stay away from corded electrical equipment, showers, baths, and sinks, during a thunderstorm</a:t>
            </a:r>
          </a:p>
          <a:p>
            <a:pPr lvl="1"/>
            <a:r>
              <a:rPr lang="en-US" dirty="0"/>
              <a:t>Unplug sensitive electronics or use surge protective devices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316F35-4C0B-4DB5-947E-1839E41FB4C8}"/>
              </a:ext>
            </a:extLst>
          </p:cNvPr>
          <p:cNvSpPr txBox="1"/>
          <p:nvPr/>
        </p:nvSpPr>
        <p:spPr>
          <a:xfrm>
            <a:off x="8534400" y="5892225"/>
            <a:ext cx="3352800" cy="584775"/>
          </a:xfrm>
          <a:prstGeom prst="rect">
            <a:avLst/>
          </a:prstGeom>
          <a:solidFill>
            <a:srgbClr val="D6D2C4"/>
          </a:solidFill>
        </p:spPr>
        <p:txBody>
          <a:bodyPr wrap="squar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What state had the most lightning strikes per square mile in 2024?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4F5A6D-D46E-480C-BF72-86C5C0014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4400" y="1383575"/>
            <a:ext cx="2997573" cy="4286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824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DBB4-775F-48CB-A5E0-0E51E76F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Lightning on a Power System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370DE-9B4E-40BF-BA45-611CE6695D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6629400" cy="5181600"/>
          </a:xfrm>
        </p:spPr>
        <p:txBody>
          <a:bodyPr/>
          <a:lstStyle/>
          <a:p>
            <a:r>
              <a:rPr lang="en-US" dirty="0"/>
              <a:t>Direct lightning stroke to equipment</a:t>
            </a:r>
          </a:p>
          <a:p>
            <a:r>
              <a:rPr lang="en-US" dirty="0"/>
              <a:t>Direct lightning stroke to phase conductor</a:t>
            </a:r>
          </a:p>
          <a:p>
            <a:r>
              <a:rPr lang="en-US" dirty="0"/>
              <a:t>Lightning stroke to shield or ground wire</a:t>
            </a:r>
          </a:p>
          <a:p>
            <a:r>
              <a:rPr lang="en-US" dirty="0"/>
              <a:t>Lightning stroke to transmission tower</a:t>
            </a:r>
          </a:p>
          <a:p>
            <a:pPr lvl="1"/>
            <a:r>
              <a:rPr lang="en-US" dirty="0" err="1"/>
              <a:t>Backflashover</a:t>
            </a:r>
            <a:r>
              <a:rPr lang="en-US" dirty="0"/>
              <a:t> if the tower potential gets too high</a:t>
            </a:r>
          </a:p>
          <a:p>
            <a:r>
              <a:rPr lang="en-US" dirty="0"/>
              <a:t>Lightning stroke to ground in vicinity of phase conductors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87EAAB-ADFD-42AB-BB57-1FAA632022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8282" y="1281953"/>
            <a:ext cx="3576918" cy="539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84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93B97-F3BE-47D1-BEE2-223BA4C96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a Lightning-Induced Surge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B4F6C76-174F-494A-B64F-B23BDE1715B5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400800" cy="5181600"/>
              </a:xfrm>
            </p:spPr>
            <p:txBody>
              <a:bodyPr/>
              <a:lstStyle/>
              <a:p>
                <a:r>
                  <a:rPr lang="en-US" dirty="0"/>
                  <a:t>Basic Impulse Level (BIL) tests involve the current surge of a 1.2/50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waveshape. This waveshape has a rise time of 1.2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dirty="0"/>
                  <a:t> and a fall time (to 50%) of 50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It can be represented with a double exponential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𝛽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=1.4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=4.5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There is also an 8/20us waveform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B4F6C76-174F-494A-B64F-B23BDE1715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6400800" cy="5181600"/>
              </a:xfrm>
              <a:blipFill>
                <a:blip r:embed="rId2"/>
                <a:stretch>
                  <a:fillRect l="-1333" t="-824" r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3DC8FDA6-CCC9-4AD4-A5A0-36E9B193D0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1981200"/>
            <a:ext cx="4540616" cy="3505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4E82E46-42D5-4F9F-96D8-10CFA6F80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19400"/>
            <a:ext cx="7391400" cy="18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6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DEAAE-094D-4336-A905-D1FA56A3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Shielding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AF394-871C-4410-B608-40D73327CC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Shield wires are grounded conductors placed above the phase conductors to reduce the chance of direct strikes to the phase conductors</a:t>
            </a:r>
          </a:p>
          <a:p>
            <a:r>
              <a:rPr lang="en-US" dirty="0"/>
              <a:t>How many and where to place them is shielding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32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E8F5-7153-4EF1-B4FA-567B4F0BF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 Arresters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60AC0-B93A-4771-BC6C-548C87E24D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When an overvoltage surge approaches a surge arrestor, ideally the device should clamp the system voltage to its nominal value, avoiding flashover and damage to equipment</a:t>
            </a:r>
          </a:p>
          <a:p>
            <a:pPr lvl="1"/>
            <a:r>
              <a:rPr lang="en-US" dirty="0"/>
              <a:t>Including lightning, switching surges, etc.</a:t>
            </a:r>
          </a:p>
          <a:p>
            <a:r>
              <a:rPr lang="en-US" dirty="0"/>
              <a:t>Technologies</a:t>
            </a:r>
          </a:p>
          <a:p>
            <a:pPr lvl="1"/>
            <a:r>
              <a:rPr lang="en-US" dirty="0"/>
              <a:t>Rod gap: when voltage exceeds air breakdown voltage, an arc forms</a:t>
            </a:r>
          </a:p>
          <a:p>
            <a:pPr lvl="1"/>
            <a:r>
              <a:rPr lang="en-US" dirty="0"/>
              <a:t>Silicon carbide</a:t>
            </a:r>
          </a:p>
          <a:p>
            <a:pPr lvl="1"/>
            <a:r>
              <a:rPr lang="en-US" dirty="0"/>
              <a:t>Medal-oxide</a:t>
            </a:r>
          </a:p>
          <a:p>
            <a:r>
              <a:rPr lang="en-US" dirty="0"/>
              <a:t>Modeled with nonlinear resistors</a:t>
            </a:r>
          </a:p>
        </p:txBody>
      </p:sp>
    </p:spTree>
    <p:extLst>
      <p:ext uri="{BB962C8B-B14F-4D97-AF65-F5344CB8AC3E}">
        <p14:creationId xmlns:p14="http://schemas.microsoft.com/office/powerpoint/2010/main" val="38525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D695C-76EE-4624-B700-80B2DEDB3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Capacitor Switching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229AE0-307B-4719-9B5F-468FFE53DA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Switching caps</a:t>
            </a:r>
          </a:p>
          <a:p>
            <a:r>
              <a:rPr lang="en-US" dirty="0"/>
              <a:t>Switching multiple caps in a bank</a:t>
            </a:r>
          </a:p>
          <a:p>
            <a:r>
              <a:rPr lang="en-US" dirty="0"/>
              <a:t>Tripping cap banks</a:t>
            </a:r>
          </a:p>
          <a:p>
            <a:r>
              <a:rPr lang="en-US" dirty="0"/>
              <a:t>Resonance with distribution</a:t>
            </a:r>
          </a:p>
          <a:p>
            <a:r>
              <a:rPr lang="en-US" dirty="0"/>
              <a:t>Restrikes and </a:t>
            </a:r>
            <a:r>
              <a:rPr lang="en-US" dirty="0" err="1"/>
              <a:t>prestrkes</a:t>
            </a:r>
            <a:endParaRPr lang="en-US" dirty="0"/>
          </a:p>
          <a:p>
            <a:r>
              <a:rPr lang="en-US" dirty="0" err="1"/>
              <a:t>Autoclosing</a:t>
            </a:r>
            <a:r>
              <a:rPr lang="en-US" dirty="0"/>
              <a:t> with </a:t>
            </a:r>
            <a:r>
              <a:rPr lang="en-US" dirty="0" err="1"/>
              <a:t>precharge</a:t>
            </a:r>
            <a:endParaRPr lang="en-US" dirty="0"/>
          </a:p>
          <a:p>
            <a:r>
              <a:rPr lang="en-US" dirty="0"/>
              <a:t>Harmonics</a:t>
            </a:r>
          </a:p>
          <a:p>
            <a:r>
              <a:rPr lang="en-US" dirty="0"/>
              <a:t>Inrush</a:t>
            </a:r>
          </a:p>
          <a:p>
            <a:r>
              <a:rPr lang="en-US" dirty="0"/>
              <a:t>Switching duty</a:t>
            </a:r>
          </a:p>
          <a:p>
            <a:r>
              <a:rPr lang="en-US" dirty="0"/>
              <a:t>Three-phase clearing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58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98B07-B8B0-4FE3-A0CC-D74EB3ED7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Overvoltage Limits and Temporary </a:t>
            </a:r>
            <a:r>
              <a:rPr lang="en-US" dirty="0" err="1"/>
              <a:t>Overvoltages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1391B-7881-41D5-A166-02E33604BF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Equipment has a </a:t>
            </a:r>
            <a:r>
              <a:rPr lang="en-US" i="1" dirty="0"/>
              <a:t>nominal voltage</a:t>
            </a:r>
            <a:r>
              <a:rPr lang="en-US" dirty="0"/>
              <a:t> at which it is designed to operate</a:t>
            </a:r>
          </a:p>
          <a:p>
            <a:r>
              <a:rPr lang="en-US" i="1" dirty="0"/>
              <a:t>Maximum voltage</a:t>
            </a:r>
            <a:r>
              <a:rPr lang="en-US" dirty="0"/>
              <a:t> is the highest voltage the equipment is designed to be continuously operated at. Normally this is 5-10% above nominal</a:t>
            </a:r>
            <a:r>
              <a:rPr lang="en-US" i="1" dirty="0"/>
              <a:t>.</a:t>
            </a:r>
          </a:p>
          <a:p>
            <a:r>
              <a:rPr lang="en-US" dirty="0"/>
              <a:t>There are different categories of </a:t>
            </a:r>
            <a:r>
              <a:rPr lang="en-US" i="1" dirty="0"/>
              <a:t>temporary </a:t>
            </a:r>
            <a:r>
              <a:rPr lang="en-US" i="1" dirty="0" err="1"/>
              <a:t>overvoltages</a:t>
            </a:r>
            <a:r>
              <a:rPr lang="en-US" dirty="0"/>
              <a:t> depending on the expected timing of the overvoltage</a:t>
            </a:r>
          </a:p>
          <a:p>
            <a:pPr lvl="1"/>
            <a:r>
              <a:rPr lang="en-US" dirty="0"/>
              <a:t>Fault </a:t>
            </a:r>
            <a:r>
              <a:rPr lang="en-US" dirty="0" err="1"/>
              <a:t>overvoltages</a:t>
            </a:r>
            <a:r>
              <a:rPr lang="en-US" dirty="0"/>
              <a:t>, which may last 10-100 </a:t>
            </a:r>
            <a:r>
              <a:rPr lang="en-US" dirty="0" err="1"/>
              <a:t>ms</a:t>
            </a:r>
            <a:r>
              <a:rPr lang="en-US" dirty="0"/>
              <a:t>, are typically 25-50% above nominal</a:t>
            </a:r>
          </a:p>
          <a:p>
            <a:pPr lvl="1"/>
            <a:r>
              <a:rPr lang="en-US" dirty="0"/>
              <a:t>Switching </a:t>
            </a:r>
            <a:r>
              <a:rPr lang="en-US" dirty="0" err="1"/>
              <a:t>overvoltages</a:t>
            </a:r>
            <a:r>
              <a:rPr lang="en-US" dirty="0"/>
              <a:t>, lasting only a few </a:t>
            </a:r>
            <a:r>
              <a:rPr lang="en-US" dirty="0" err="1"/>
              <a:t>ms</a:t>
            </a:r>
            <a:r>
              <a:rPr lang="en-US" dirty="0"/>
              <a:t> or less, 2-3 times nominal</a:t>
            </a:r>
          </a:p>
          <a:p>
            <a:pPr lvl="1"/>
            <a:r>
              <a:rPr lang="en-US" dirty="0"/>
              <a:t>Lightning </a:t>
            </a:r>
            <a:r>
              <a:rPr lang="en-US" dirty="0" err="1"/>
              <a:t>overvoltages</a:t>
            </a:r>
            <a:r>
              <a:rPr lang="en-US" dirty="0"/>
              <a:t>, 3-4 times nominal for a few microseconds (basic impulse level or BIL)</a:t>
            </a:r>
          </a:p>
          <a:p>
            <a:r>
              <a:rPr lang="en-US" dirty="0"/>
              <a:t>Why else may </a:t>
            </a:r>
            <a:r>
              <a:rPr lang="en-US" dirty="0" err="1"/>
              <a:t>overvoltages</a:t>
            </a:r>
            <a:r>
              <a:rPr lang="en-US" dirty="0"/>
              <a:t> occur? Charging an open line, switching a line terminated by a transformer, load shedding, disconnection of inductances, fault clearance</a:t>
            </a:r>
          </a:p>
        </p:txBody>
      </p:sp>
    </p:spTree>
    <p:extLst>
      <p:ext uri="{BB962C8B-B14F-4D97-AF65-F5344CB8AC3E}">
        <p14:creationId xmlns:p14="http://schemas.microsoft.com/office/powerpoint/2010/main" val="3405945068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998</TotalTime>
  <Words>737</Words>
  <Application>Microsoft Office PowerPoint</Application>
  <PresentationFormat>Widescreen</PresentationFormat>
  <Paragraphs>115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Helvetica</vt:lpstr>
      <vt:lpstr>Times New Roman</vt:lpstr>
      <vt:lpstr>Wingdings</vt:lpstr>
      <vt:lpstr>Capsules</vt:lpstr>
      <vt:lpstr>ECEN 616, Spring 2025 Electromagnetic Transients in Power Systems</vt:lpstr>
      <vt:lpstr>What is the Frequency, Peak Voltage, and Energy Discharge in a Typical Lightning Strike?</vt:lpstr>
      <vt:lpstr>Lightning Safety</vt:lpstr>
      <vt:lpstr>Effect of Lightning on a Power System</vt:lpstr>
      <vt:lpstr>Modeling a Lightning-Induced Surge</vt:lpstr>
      <vt:lpstr>Shielding</vt:lpstr>
      <vt:lpstr>Surge Arresters</vt:lpstr>
      <vt:lpstr>Capacitor Switching</vt:lpstr>
      <vt:lpstr>Overvoltage Limits and Temporary Overvoltages</vt:lpstr>
      <vt:lpstr>Closing and Reclosing Transmission Lines</vt:lpstr>
      <vt:lpstr>Arc Current Interruption</vt:lpstr>
      <vt:lpstr>Modeling of System Grounding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47</cp:revision>
  <cp:lastPrinted>2011-08-22T16:49:24Z</cp:lastPrinted>
  <dcterms:created xsi:type="dcterms:W3CDTF">2022-08-23T14:02:40Z</dcterms:created>
  <dcterms:modified xsi:type="dcterms:W3CDTF">2025-03-26T21:40:38Z</dcterms:modified>
</cp:coreProperties>
</file>