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22"/>
  </p:notesMasterIdLst>
  <p:handoutMasterIdLst>
    <p:handoutMasterId r:id="rId23"/>
  </p:handoutMasterIdLst>
  <p:sldIdLst>
    <p:sldId id="356" r:id="rId2"/>
    <p:sldId id="414" r:id="rId3"/>
    <p:sldId id="415" r:id="rId4"/>
    <p:sldId id="594" r:id="rId5"/>
    <p:sldId id="595" r:id="rId6"/>
    <p:sldId id="455" r:id="rId7"/>
    <p:sldId id="560" r:id="rId8"/>
    <p:sldId id="456" r:id="rId9"/>
    <p:sldId id="516" r:id="rId10"/>
    <p:sldId id="517" r:id="rId11"/>
    <p:sldId id="535" r:id="rId12"/>
    <p:sldId id="537" r:id="rId13"/>
    <p:sldId id="546" r:id="rId14"/>
    <p:sldId id="547" r:id="rId15"/>
    <p:sldId id="548" r:id="rId16"/>
    <p:sldId id="551" r:id="rId17"/>
    <p:sldId id="552" r:id="rId18"/>
    <p:sldId id="558" r:id="rId19"/>
    <p:sldId id="598" r:id="rId20"/>
    <p:sldId id="596" r:id="rId21"/>
  </p:sldIdLst>
  <p:sldSz cx="12192000" cy="6858000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C4"/>
    <a:srgbClr val="500000"/>
    <a:srgbClr val="FFFF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88" autoAdjust="0"/>
  </p:normalViewPr>
  <p:slideViewPr>
    <p:cSldViewPr>
      <p:cViewPr varScale="1">
        <p:scale>
          <a:sx n="119" d="100"/>
          <a:sy n="119" d="100"/>
        </p:scale>
        <p:origin x="132" y="1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704850"/>
            <a:ext cx="6254750" cy="3519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A44757-FF1F-42D8-B2CA-5FE2A078B1AB}" type="slidenum">
              <a:rPr lang="en-US" altLang="en-US" sz="1200" smtClean="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821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119888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10363200" cy="1447800"/>
          </a:xfrm>
        </p:spPr>
        <p:txBody>
          <a:bodyPr/>
          <a:lstStyle>
            <a:lvl1pPr algn="ctr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30400" y="3124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2" descr="http://brandguide.tamu.edu/downloads/logos/TAM-PrimaryMark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1" t="21962" r="8891" b="23556"/>
          <a:stretch/>
        </p:blipFill>
        <p:spPr bwMode="auto">
          <a:xfrm>
            <a:off x="228600" y="5181600"/>
            <a:ext cx="5029200" cy="141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7DB9B4-20CC-4130-B727-EDCD861C393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828800"/>
            <a:ext cx="10363200" cy="914400"/>
          </a:xfrm>
        </p:spPr>
        <p:txBody>
          <a:bodyPr anchor="ctr"/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10896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9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10490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280160"/>
            <a:ext cx="11734800" cy="5196840"/>
          </a:xfrm>
        </p:spPr>
        <p:txBody>
          <a:bodyPr/>
          <a:lstStyle>
            <a:lvl1pPr marL="457200" indent="-457200">
              <a:buSzPct val="100000"/>
              <a:buFont typeface="Arial" panose="020B0604020202020204" pitchFamily="34" charset="0"/>
              <a:buChar char="•"/>
              <a:defRPr/>
            </a:lvl1pPr>
            <a:lvl3pPr marL="1257300" indent="-342900">
              <a:buSzPct val="90000"/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498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304801" y="6629401"/>
            <a:ext cx="11578167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111760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91440"/>
            <a:ext cx="1094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1094740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77600" y="6858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347023-713F-4E2A-B7AB-E48E430AAFEB}"/>
              </a:ext>
            </a:extLst>
          </p:cNvPr>
          <p:cNvSpPr txBox="1"/>
          <p:nvPr userDrawn="1"/>
        </p:nvSpPr>
        <p:spPr>
          <a:xfrm>
            <a:off x="11095827" y="-66675"/>
            <a:ext cx="109617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fld id="{CBFC0AEE-5787-421D-938D-D26A4A374780}" type="slidenum">
              <a:rPr lang="en-US" sz="1800" smtClean="0">
                <a:solidFill>
                  <a:srgbClr val="500000"/>
                </a:solidFill>
                <a:latin typeface="+mj-lt"/>
              </a:rPr>
              <a:pPr algn="r"/>
              <a:t>‹#›</a:t>
            </a:fld>
            <a:endParaRPr lang="en-US" sz="1800" dirty="0">
              <a:solidFill>
                <a:srgbClr val="500000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7" r:id="rId3"/>
    <p:sldLayoutId id="2147483734" r:id="rId4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lang="en-US" sz="2000" dirty="0">
          <a:solidFill>
            <a:schemeClr val="tx1"/>
          </a:solidFill>
          <a:latin typeface="+mj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lang="en-US" sz="2000" dirty="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lang="en-US" sz="2000" dirty="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lang="en-US" sz="2000" dirty="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rchfield@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people.engr.tamu.edu/davis/suitesparse.html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pdf/2108.06653.pdf" TargetMode="External"/><Relationship Id="rId2" Type="http://schemas.openxmlformats.org/officeDocument/2006/relationships/hyperlink" Target="http://www.siam.org/meetings/la09/talks/duff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/>
              <a:t>ECEN 616, Spring 2025</a:t>
            </a:r>
            <a:br>
              <a:rPr lang="en-US" altLang="en-US" dirty="0"/>
            </a:br>
            <a:r>
              <a:rPr lang="en-US" altLang="en-US" dirty="0"/>
              <a:t>Electromagnetic Transients in Power Systems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Prof. Adam Birchfield</a:t>
            </a:r>
          </a:p>
          <a:p>
            <a:r>
              <a:rPr lang="en-US" dirty="0"/>
              <a:t>Dept. of Electrical and Computer Engineering</a:t>
            </a:r>
          </a:p>
          <a:p>
            <a:r>
              <a:rPr lang="en-US" dirty="0"/>
              <a:t>Texas A&amp;M University</a:t>
            </a:r>
          </a:p>
          <a:p>
            <a:r>
              <a:rPr lang="en-US" dirty="0">
                <a:hlinkClick r:id="rId3"/>
              </a:rPr>
              <a:t>abirchfield@tamu.edu</a:t>
            </a:r>
            <a:endParaRPr lang="en-US" dirty="0"/>
          </a:p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870818-B59B-42F3-A080-7DD7CDDF6B7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Class 13: Sparse Matrices</a:t>
            </a:r>
          </a:p>
        </p:txBody>
      </p:sp>
    </p:spTree>
    <p:extLst>
      <p:ext uri="{BB962C8B-B14F-4D97-AF65-F5344CB8AC3E}">
        <p14:creationId xmlns:p14="http://schemas.microsoft.com/office/powerpoint/2010/main" val="345848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are two key issues associated with fills</a:t>
            </a:r>
          </a:p>
          <a:p>
            <a:pPr lvl="1"/>
            <a:r>
              <a:rPr lang="en-US"/>
              <a:t>Adding the fills</a:t>
            </a:r>
          </a:p>
          <a:p>
            <a:pPr lvl="1"/>
            <a:r>
              <a:rPr lang="en-US"/>
              <a:t>Ordering the matrix elements (buses in our case) to reduce the number of fills</a:t>
            </a:r>
          </a:p>
          <a:p>
            <a:r>
              <a:rPr lang="en-US"/>
              <a:t>The amount of computation required to factor a sparse matrix depends upon the number of nonzeros in the original matrix, and the number of fills added</a:t>
            </a:r>
          </a:p>
          <a:p>
            <a:r>
              <a:rPr lang="en-US"/>
              <a:t>How the matrix is ordered can have a dramatic impact on the number of fills, and hence the required computation </a:t>
            </a:r>
          </a:p>
          <a:p>
            <a:r>
              <a:rPr lang="en-US"/>
              <a:t>Usually a matrix cannot be ordered to totally eliminate fills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88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0D9E5-2F3C-4491-A400-ACF23B05E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7 by 7 Matrix Structure</a:t>
            </a:r>
            <a:endParaRPr lang="en-US" dirty="0"/>
          </a:p>
        </p:txBody>
      </p:sp>
      <p:graphicFrame>
        <p:nvGraphicFramePr>
          <p:cNvPr id="4" name="Group 336">
            <a:extLst>
              <a:ext uri="{FF2B5EF4-FFF2-40B4-BE49-F238E27FC236}">
                <a16:creationId xmlns:a16="http://schemas.microsoft.com/office/drawing/2014/main" id="{FADDF7B6-09A0-4FA6-A65D-AC77C4183496}"/>
              </a:ext>
            </a:extLst>
          </p:cNvPr>
          <p:cNvGraphicFramePr>
            <a:graphicFrameLocks noGrp="1"/>
          </p:cNvGraphicFramePr>
          <p:nvPr/>
        </p:nvGraphicFramePr>
        <p:xfrm>
          <a:off x="2067464" y="1524000"/>
          <a:ext cx="3733800" cy="340208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 Box 86">
            <a:extLst>
              <a:ext uri="{FF2B5EF4-FFF2-40B4-BE49-F238E27FC236}">
                <a16:creationId xmlns:a16="http://schemas.microsoft.com/office/drawing/2014/main" id="{1A1ADDD6-D100-486F-9484-75184711B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0046" y="5398698"/>
            <a:ext cx="3581400" cy="914400"/>
          </a:xfrm>
          <a:prstGeom prst="rect">
            <a:avLst/>
          </a:prstGeom>
          <a:solidFill>
            <a:srgbClr val="D6D2C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indent="-457200">
              <a:spcBef>
                <a:spcPts val="0"/>
              </a:spcBef>
            </a:pPr>
            <a:r>
              <a:rPr lang="en-US" altLang="ko-KR" sz="2400" dirty="0">
                <a:solidFill>
                  <a:srgbClr val="000000"/>
                </a:solidFill>
                <a:latin typeface="+mj-lt"/>
                <a:ea typeface="Batang" charset="-127"/>
              </a:rPr>
              <a:t>(a) The original zero-nonzero structure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</p:txBody>
      </p:sp>
      <p:graphicFrame>
        <p:nvGraphicFramePr>
          <p:cNvPr id="6" name="Group 377">
            <a:extLst>
              <a:ext uri="{FF2B5EF4-FFF2-40B4-BE49-F238E27FC236}">
                <a16:creationId xmlns:a16="http://schemas.microsoft.com/office/drawing/2014/main" id="{3A225B6B-673F-4149-B284-B690585698B5}"/>
              </a:ext>
            </a:extLst>
          </p:cNvPr>
          <p:cNvGraphicFramePr>
            <a:graphicFrameLocks noGrp="1"/>
          </p:cNvGraphicFramePr>
          <p:nvPr/>
        </p:nvGraphicFramePr>
        <p:xfrm>
          <a:off x="6400800" y="1524000"/>
          <a:ext cx="3886200" cy="3402080"/>
        </p:xfrm>
        <a:graphic>
          <a:graphicData uri="http://schemas.openxmlformats.org/drawingml/2006/table">
            <a:tbl>
              <a:tblPr/>
              <a:tblGrid>
                <a:gridCol w="48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170">
            <a:extLst>
              <a:ext uri="{FF2B5EF4-FFF2-40B4-BE49-F238E27FC236}">
                <a16:creationId xmlns:a16="http://schemas.microsoft.com/office/drawing/2014/main" id="{AF9EFC17-F58D-4630-9690-DD2DD1B49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1125" y="5451902"/>
            <a:ext cx="3810000" cy="830997"/>
          </a:xfrm>
          <a:prstGeom prst="rect">
            <a:avLst/>
          </a:prstGeom>
          <a:solidFill>
            <a:srgbClr val="D6D2C4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(b) T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he post- elimination  zero nonzero pattern</a:t>
            </a:r>
          </a:p>
        </p:txBody>
      </p:sp>
    </p:spTree>
    <p:extLst>
      <p:ext uri="{BB962C8B-B14F-4D97-AF65-F5344CB8AC3E}">
        <p14:creationId xmlns:p14="http://schemas.microsoft.com/office/powerpoint/2010/main" val="3098673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89B4D-2200-467D-A6EB-DFEBCDE2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7 by 7 Matrix Reordered Structure</a:t>
            </a:r>
            <a:endParaRPr lang="en-US" dirty="0"/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B765530A-14B1-46CC-8119-CF4123BF8CC5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1447800"/>
          <a:ext cx="3810000" cy="3721104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98">
            <a:extLst>
              <a:ext uri="{FF2B5EF4-FFF2-40B4-BE49-F238E27FC236}">
                <a16:creationId xmlns:a16="http://schemas.microsoft.com/office/drawing/2014/main" id="{4C2ABDAD-D20E-4316-AA15-8CBA7E4A6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745" y="5394205"/>
            <a:ext cx="3720121" cy="461665"/>
          </a:xfrm>
          <a:prstGeom prst="rect">
            <a:avLst/>
          </a:prstGeom>
          <a:solidFill>
            <a:srgbClr val="D6D2C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( c) T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he reordered system</a:t>
            </a:r>
          </a:p>
        </p:txBody>
      </p:sp>
      <p:graphicFrame>
        <p:nvGraphicFramePr>
          <p:cNvPr id="6" name="Group 302">
            <a:extLst>
              <a:ext uri="{FF2B5EF4-FFF2-40B4-BE49-F238E27FC236}">
                <a16:creationId xmlns:a16="http://schemas.microsoft.com/office/drawing/2014/main" id="{5505E0B8-0DAD-4692-BD70-B5E9A9834C8A}"/>
              </a:ext>
            </a:extLst>
          </p:cNvPr>
          <p:cNvGraphicFramePr>
            <a:graphicFrameLocks noGrp="1"/>
          </p:cNvGraphicFramePr>
          <p:nvPr/>
        </p:nvGraphicFramePr>
        <p:xfrm>
          <a:off x="6324600" y="1460500"/>
          <a:ext cx="3657600" cy="3400429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195">
            <a:extLst>
              <a:ext uri="{FF2B5EF4-FFF2-40B4-BE49-F238E27FC236}">
                <a16:creationId xmlns:a16="http://schemas.microsoft.com/office/drawing/2014/main" id="{12E8FD45-BB5C-4F9E-AA6C-AC577D89E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257801"/>
            <a:ext cx="3581400" cy="830997"/>
          </a:xfrm>
          <a:prstGeom prst="rect">
            <a:avLst/>
          </a:prstGeom>
          <a:solidFill>
            <a:srgbClr val="D6D2C4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latin typeface="+mj-lt"/>
                <a:cs typeface="Times New Roman" pitchFamily="18" charset="0"/>
              </a:rPr>
              <a:t>(d) T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he post- elimination reordered 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9045A8-C6A0-434B-86EC-BB38A8E3E484}"/>
              </a:ext>
            </a:extLst>
          </p:cNvPr>
          <p:cNvSpPr txBox="1"/>
          <p:nvPr/>
        </p:nvSpPr>
        <p:spPr>
          <a:xfrm>
            <a:off x="2017060" y="1528505"/>
            <a:ext cx="19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cs typeface="Times New Roman" pitchFamily="18" charset="0"/>
              </a:rPr>
              <a:t>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7C463D-A21B-4899-AB35-76AC0348B80F}"/>
              </a:ext>
            </a:extLst>
          </p:cNvPr>
          <p:cNvSpPr txBox="1"/>
          <p:nvPr/>
        </p:nvSpPr>
        <p:spPr>
          <a:xfrm>
            <a:off x="2230245" y="1275098"/>
            <a:ext cx="19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cs typeface="Times New Roman" pitchFamily="18" charset="0"/>
              </a:rPr>
              <a:t>c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FDD4AB4-C460-4979-861D-75CE77DC2DCC}"/>
              </a:ext>
            </a:extLst>
          </p:cNvPr>
          <p:cNvCxnSpPr/>
          <p:nvPr/>
        </p:nvCxnSpPr>
        <p:spPr>
          <a:xfrm flipH="1" flipV="1">
            <a:off x="2112310" y="1494836"/>
            <a:ext cx="408118" cy="4146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8B8723-37B3-4C64-9B73-4662D37239F4}"/>
              </a:ext>
            </a:extLst>
          </p:cNvPr>
          <p:cNvSpPr txBox="1"/>
          <p:nvPr/>
        </p:nvSpPr>
        <p:spPr>
          <a:xfrm>
            <a:off x="6266330" y="1528501"/>
            <a:ext cx="19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cs typeface="Times New Roman" pitchFamily="18" charset="0"/>
              </a:rPr>
              <a:t>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556129-777F-4DE2-8E7F-6119F8CE55ED}"/>
              </a:ext>
            </a:extLst>
          </p:cNvPr>
          <p:cNvSpPr txBox="1"/>
          <p:nvPr/>
        </p:nvSpPr>
        <p:spPr>
          <a:xfrm>
            <a:off x="6479515" y="1275094"/>
            <a:ext cx="19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cs typeface="Times New Roman" pitchFamily="18" charset="0"/>
              </a:rPr>
              <a:t>c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523C85-4480-4622-9029-39807B821DF3}"/>
              </a:ext>
            </a:extLst>
          </p:cNvPr>
          <p:cNvCxnSpPr/>
          <p:nvPr/>
        </p:nvCxnSpPr>
        <p:spPr>
          <a:xfrm flipH="1" flipV="1">
            <a:off x="6361580" y="1494832"/>
            <a:ext cx="408118" cy="4146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588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Matrix Reordering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computationally efficient way to optimally reorder a sparse matrix; however there are very efficient algorithms to greatly reduce the fills</a:t>
            </a:r>
          </a:p>
          <a:p>
            <a:r>
              <a:rPr lang="en-US" dirty="0"/>
              <a:t>Two steps here: 1) order the matrix, 2) add fills</a:t>
            </a:r>
          </a:p>
          <a:p>
            <a:r>
              <a:rPr lang="en-US" dirty="0"/>
              <a:t>A quite common algorithm combines ordering the matrix with adding the fills</a:t>
            </a:r>
          </a:p>
          <a:p>
            <a:r>
              <a:rPr lang="en-US" dirty="0"/>
              <a:t>The two methods discussed here were presented in the 1963 paper by Sato and </a:t>
            </a:r>
            <a:r>
              <a:rPr lang="en-US" dirty="0" err="1"/>
              <a:t>Tinney</a:t>
            </a:r>
            <a:r>
              <a:rPr lang="en-US" dirty="0"/>
              <a:t> from BPA; known as </a:t>
            </a:r>
            <a:r>
              <a:rPr lang="en-US" dirty="0" err="1"/>
              <a:t>Tinney</a:t>
            </a:r>
            <a:r>
              <a:rPr lang="en-US" dirty="0"/>
              <a:t> Scheme 1 and </a:t>
            </a:r>
            <a:r>
              <a:rPr lang="en-US" dirty="0" err="1"/>
              <a:t>Tinney</a:t>
            </a:r>
            <a:r>
              <a:rPr lang="en-US" dirty="0"/>
              <a:t> Scheme 2 since they are more explicitly described in </a:t>
            </a:r>
            <a:r>
              <a:rPr lang="en-US" dirty="0" err="1"/>
              <a:t>Tinney’s</a:t>
            </a:r>
            <a:r>
              <a:rPr lang="en-US" dirty="0"/>
              <a:t> 1967 paper</a:t>
            </a:r>
          </a:p>
        </p:txBody>
      </p:sp>
    </p:spTree>
    <p:extLst>
      <p:ext uri="{BB962C8B-B14F-4D97-AF65-F5344CB8AC3E}">
        <p14:creationId xmlns:p14="http://schemas.microsoft.com/office/powerpoint/2010/main" val="2257653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Tinney Scheme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Easy to describe, but not really used since the number of fills, while reduced, is still quite high</a:t>
            </a:r>
          </a:p>
          <a:p>
            <a:r>
              <a:rPr lang="en-US"/>
              <a:t>In graph theory the degree (or valence or valency) of a vertex is the number of edges incident to the vertex</a:t>
            </a:r>
          </a:p>
          <a:p>
            <a:r>
              <a:rPr lang="en-US"/>
              <a:t>Order the nodes (buses) by the number of incident branches (i.e., its valence) those with the lowest valence are ordered first</a:t>
            </a:r>
          </a:p>
          <a:p>
            <a:pPr lvl="1"/>
            <a:r>
              <a:rPr lang="en-US"/>
              <a:t>Nodes with just one incident line result in no new fills</a:t>
            </a:r>
          </a:p>
          <a:p>
            <a:pPr lvl="1"/>
            <a:r>
              <a:rPr lang="en-US"/>
              <a:t>Obviously in a large system many nodes will have the same number of incident branches; ties can be handled arbitrarily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34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Tinney Scheme 1,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Once the nodes are reordered, the fills are added</a:t>
            </a:r>
          </a:p>
          <a:p>
            <a:pPr lvl="1"/>
            <a:r>
              <a:rPr lang="en-US"/>
              <a:t>Common approach to ties is to take the lower numbered node first</a:t>
            </a:r>
          </a:p>
          <a:p>
            <a:r>
              <a:rPr lang="en-US"/>
              <a:t>A shortcoming of this method is as the fills are added the valence of the adjacent nodes changes</a:t>
            </a:r>
          </a:p>
          <a:p>
            <a:endParaRPr lang="en-US" dirty="0"/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7892413" y="3156585"/>
          <a:ext cx="1872769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226753" imgH="1516482" progId="Excel.Sheet.8">
                  <p:embed/>
                </p:oleObj>
              </mc:Choice>
              <mc:Fallback>
                <p:oleObj name="Worksheet" r:id="rId2" imgW="1226753" imgH="1516482" progId="Excel.Sheet.8">
                  <p:embed/>
                  <p:pic>
                    <p:nvPicPr>
                      <p:cNvPr id="52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2413" y="3156585"/>
                        <a:ext cx="1872769" cy="231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1828800" y="4977359"/>
            <a:ext cx="5868914" cy="1557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Tinney 1 order is 1,2,3,7,5,6,8,4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Number of new branches is 2 (4-8, 4-6)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7955D3-7776-4337-988D-1455D798FC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6818" y="3147060"/>
            <a:ext cx="45815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41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Tinney Scheme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Tinney Scheme 2 usually combines adding the fills with the ordering in order to update the valence on-the-fly as the fills are added</a:t>
            </a:r>
          </a:p>
          <a:p>
            <a:r>
              <a:rPr lang="en-US"/>
              <a:t>As before the nodes are chosen based on their valence, but now the valence is the actual valence they have with the added lines (fills)</a:t>
            </a:r>
          </a:p>
          <a:p>
            <a:pPr lvl="1"/>
            <a:r>
              <a:rPr lang="en-US"/>
              <a:t>This is also known as the Minimum Degree Algorithm (MDA)</a:t>
            </a:r>
          </a:p>
          <a:p>
            <a:pPr lvl="1"/>
            <a:r>
              <a:rPr lang="en-US"/>
              <a:t>Ties are again broken using the lowest node number</a:t>
            </a:r>
          </a:p>
          <a:p>
            <a:r>
              <a:rPr lang="en-US"/>
              <a:t>This method is quite effective for power systems, and is highly recommended; however it is certainly not guaranteed to result in the fewest fills (i.e. not optimal)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537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Tinney Scheme 2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previous network: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Nodes 1,2,3 are chosen as before.  But once these nodes are eliminated the valence of 4 is 1, so it is chosen next.  Then 5 (with a new valence of 2 tied with 7), followed by 6 (new valence of 2), 7 then 8. 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0841871-4093-408A-910E-364BA83FB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981200"/>
            <a:ext cx="44577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968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Example Values for Tinney 2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43200" y="1397001"/>
          <a:ext cx="6781800" cy="3022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111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Number</a:t>
                      </a:r>
                      <a:r>
                        <a:rPr lang="en-US" baseline="0" dirty="0">
                          <a:latin typeface="+mj-lt"/>
                        </a:rPr>
                        <a:t> of buses</a:t>
                      </a:r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+mj-lt"/>
                        </a:rPr>
                        <a:t>Nonzeros</a:t>
                      </a:r>
                      <a:r>
                        <a:rPr lang="en-US" baseline="0" dirty="0">
                          <a:latin typeface="+mj-lt"/>
                        </a:rPr>
                        <a:t> before fills</a:t>
                      </a:r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Fills</a:t>
                      </a:r>
                    </a:p>
                  </a:txBody>
                  <a:tcP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Total </a:t>
                      </a:r>
                      <a:r>
                        <a:rPr lang="en-US" dirty="0" err="1">
                          <a:latin typeface="+mj-lt"/>
                        </a:rPr>
                        <a:t>nonzeros</a:t>
                      </a:r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</a:rPr>
                        <a:t>Percent</a:t>
                      </a:r>
                      <a:r>
                        <a:rPr lang="en-US" baseline="0" dirty="0">
                          <a:latin typeface="+mj-lt"/>
                        </a:rPr>
                        <a:t> </a:t>
                      </a:r>
                      <a:r>
                        <a:rPr lang="en-US" baseline="0" dirty="0" err="1">
                          <a:latin typeface="+mj-lt"/>
                        </a:rPr>
                        <a:t>nonzeros</a:t>
                      </a:r>
                      <a:endParaRPr lang="en-US" dirty="0">
                        <a:latin typeface="+mj-lt"/>
                      </a:endParaRPr>
                    </a:p>
                  </a:txBody>
                  <a:tcPr>
                    <a:solidFill>
                      <a:srgbClr val="66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87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37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63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72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135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9.86%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87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118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478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168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646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4.64%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87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18,190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64,948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31,478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96,426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0.029%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87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62,605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228,513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201,546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430,059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rgbClr val="1E0000"/>
                          </a:solidFill>
                          <a:latin typeface="+mj-lt"/>
                        </a:rPr>
                        <a:t>0.011%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946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AB1F6-82A8-416D-983D-E16D5BE5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Algorithm: Left-looking LU Factorization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5058D4-551B-4FBC-8AAF-A55E927643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Computing L and U one column at a time. In below matrix, middle column and row are row k that is currently being computed: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</m:mr>
                            <m:mr>
                              <m:e/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Assume all of A is known, and we have already computed left columns of LU</a:t>
                </a:r>
              </a:p>
              <a:p>
                <a:r>
                  <a:rPr lang="en-US" dirty="0"/>
                  <a:t>Then we can solve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Or equivalently, solve the sparse triangular system: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/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Then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5058D4-551B-4FBC-8AAF-A55E927643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27" t="-821" r="-519" b="-4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098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System Solution: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problem that occurs in many is fields is the solution of linear systems Ax = b where A is an n by n matrix with elements </a:t>
            </a:r>
            <a:r>
              <a:rPr lang="en-US" dirty="0" err="1"/>
              <a:t>a</a:t>
            </a:r>
            <a:r>
              <a:rPr lang="en-US" baseline="-25000" dirty="0" err="1"/>
              <a:t>ij</a:t>
            </a:r>
            <a:r>
              <a:rPr lang="en-US" dirty="0"/>
              <a:t>, and x and b are n-vectors with elements x</a:t>
            </a:r>
            <a:r>
              <a:rPr lang="en-US" baseline="-25000" dirty="0"/>
              <a:t>i</a:t>
            </a:r>
            <a:r>
              <a:rPr lang="en-US" dirty="0"/>
              <a:t> and b</a:t>
            </a:r>
            <a:r>
              <a:rPr lang="en-US" baseline="-25000" dirty="0"/>
              <a:t>i</a:t>
            </a:r>
            <a:r>
              <a:rPr lang="en-US" dirty="0"/>
              <a:t> respectively</a:t>
            </a:r>
          </a:p>
          <a:p>
            <a:r>
              <a:rPr lang="en-US" dirty="0"/>
              <a:t>In power systems we are particularly interested in systems when n is relatively large and A is sparse</a:t>
            </a:r>
          </a:p>
          <a:p>
            <a:pPr lvl="1"/>
            <a:r>
              <a:rPr lang="en-US" dirty="0"/>
              <a:t>How large is large is changing </a:t>
            </a:r>
          </a:p>
          <a:p>
            <a:r>
              <a:rPr lang="en-US" dirty="0"/>
              <a:t>A matrix is sparse if a large percentage of its elements have zero values</a:t>
            </a:r>
          </a:p>
          <a:p>
            <a:r>
              <a:rPr lang="en-US" dirty="0"/>
              <a:t>Goal is to understand the computational issues (including complexity) associated with the solution of these systems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55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47C42-C037-45E1-9E59-E5B726F01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</a:t>
            </a:r>
            <a:r>
              <a:rPr lang="en-US" dirty="0" err="1"/>
              <a:t>SuiteSparse</a:t>
            </a:r>
            <a:r>
              <a:rPr lang="en-US" dirty="0"/>
              <a:t> in Your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16445-8F4E-4C73-8648-B96925C56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https://people.engr.tamu.edu/davis/suitesparse.html</a:t>
            </a:r>
            <a:endParaRPr lang="en-US" dirty="0"/>
          </a:p>
          <a:p>
            <a:r>
              <a:rPr lang="en-US" dirty="0"/>
              <a:t>KLU is the part that is most applicable to power system problems</a:t>
            </a:r>
          </a:p>
          <a:p>
            <a:r>
              <a:rPr lang="en-US" dirty="0"/>
              <a:t>Pay attention to licensing requirements</a:t>
            </a:r>
          </a:p>
          <a:p>
            <a:r>
              <a:rPr lang="en-US" dirty="0"/>
              <a:t>Written in C for broad access and compilation options</a:t>
            </a:r>
          </a:p>
          <a:p>
            <a:r>
              <a:rPr lang="en-US" dirty="0" err="1"/>
              <a:t>Matlab</a:t>
            </a:r>
            <a:r>
              <a:rPr lang="en-US" dirty="0"/>
              <a:t> sparse matrix software already uses </a:t>
            </a:r>
            <a:r>
              <a:rPr lang="en-US" dirty="0" err="1"/>
              <a:t>SuiteSparse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70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80160"/>
            <a:ext cx="6324600" cy="5196840"/>
          </a:xfrm>
        </p:spPr>
        <p:txBody>
          <a:bodyPr/>
          <a:lstStyle/>
          <a:p>
            <a:r>
              <a:rPr lang="en-US" dirty="0"/>
              <a:t>Sparse matrices arise in many areas, and can have domain specific structures</a:t>
            </a:r>
          </a:p>
          <a:p>
            <a:pPr lvl="1"/>
            <a:r>
              <a:rPr lang="en-US" dirty="0"/>
              <a:t>Symmetric matrices</a:t>
            </a:r>
          </a:p>
          <a:p>
            <a:pPr lvl="1"/>
            <a:r>
              <a:rPr lang="en-US" dirty="0"/>
              <a:t>Structurally symmetric matrices</a:t>
            </a:r>
          </a:p>
          <a:p>
            <a:pPr lvl="1"/>
            <a:r>
              <a:rPr lang="en-US" dirty="0" err="1"/>
              <a:t>Tridiagnonal</a:t>
            </a:r>
            <a:r>
              <a:rPr lang="en-US" dirty="0"/>
              <a:t> matrices</a:t>
            </a:r>
          </a:p>
          <a:p>
            <a:pPr lvl="1"/>
            <a:r>
              <a:rPr lang="en-US" dirty="0"/>
              <a:t>Banded matrices</a:t>
            </a:r>
          </a:p>
          <a:p>
            <a:r>
              <a:rPr lang="en-US" dirty="0"/>
              <a:t>Today we’ll talk about some specific issues that apply to electromagnetic transients in power systems</a:t>
            </a:r>
          </a:p>
          <a:p>
            <a:pPr lvl="1"/>
            <a:r>
              <a:rPr lang="en-US" dirty="0"/>
              <a:t>Much of the early sparse matrix work was done in power!</a:t>
            </a:r>
          </a:p>
          <a:p>
            <a:r>
              <a:rPr lang="en-US" dirty="0"/>
              <a:t>Great book on modern methods for solving sparse matrices is by Texas A&amp;M professor Tim Davis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7322CC-E95F-4507-82D5-5171BCC4C5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1402080"/>
            <a:ext cx="352365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9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4D97D-C1BC-4449-A41C-58A481444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Sparse 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1DB80-843F-4AA8-9742-1256ECE0F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kinds of actions do we want to do for sparse matrix A?</a:t>
            </a:r>
          </a:p>
          <a:p>
            <a:pPr lvl="1"/>
            <a:r>
              <a:rPr lang="en-US" dirty="0"/>
              <a:t>Input/output</a:t>
            </a:r>
          </a:p>
          <a:p>
            <a:pPr lvl="1"/>
            <a:r>
              <a:rPr lang="en-US" dirty="0"/>
              <a:t>Transpose</a:t>
            </a:r>
          </a:p>
          <a:p>
            <a:pPr lvl="1"/>
            <a:r>
              <a:rPr lang="en-US" dirty="0"/>
              <a:t>Multiplication by scalar, vector</a:t>
            </a:r>
          </a:p>
          <a:p>
            <a:pPr lvl="1"/>
            <a:r>
              <a:rPr lang="en-US" dirty="0"/>
              <a:t>Addition</a:t>
            </a:r>
          </a:p>
          <a:p>
            <a:pPr lvl="1"/>
            <a:r>
              <a:rPr lang="en-US" dirty="0"/>
              <a:t>Matrix multiplication</a:t>
            </a:r>
          </a:p>
          <a:p>
            <a:pPr lvl="1"/>
            <a:r>
              <a:rPr lang="en-US" dirty="0"/>
              <a:t>Permutation (changing order of rows and columns)</a:t>
            </a:r>
          </a:p>
          <a:p>
            <a:pPr lvl="1"/>
            <a:r>
              <a:rPr lang="en-US" dirty="0"/>
              <a:t>Finding the norm</a:t>
            </a:r>
          </a:p>
          <a:p>
            <a:pPr lvl="1"/>
            <a:r>
              <a:rPr lang="en-US" dirty="0"/>
              <a:t>Solving triangular matrix with dense </a:t>
            </a:r>
            <a:r>
              <a:rPr lang="en-US" dirty="0" err="1"/>
              <a:t>rhs</a:t>
            </a:r>
            <a:r>
              <a:rPr lang="en-US" dirty="0"/>
              <a:t> Lx=b</a:t>
            </a:r>
          </a:p>
          <a:p>
            <a:pPr lvl="1"/>
            <a:r>
              <a:rPr lang="en-US" dirty="0"/>
              <a:t>Solving triangular matrix with sparse </a:t>
            </a:r>
            <a:r>
              <a:rPr lang="en-US" dirty="0" err="1"/>
              <a:t>rhs</a:t>
            </a:r>
            <a:r>
              <a:rPr lang="en-US" dirty="0"/>
              <a:t> Lx=b</a:t>
            </a:r>
          </a:p>
          <a:p>
            <a:pPr lvl="1"/>
            <a:r>
              <a:rPr lang="en-US" dirty="0"/>
              <a:t>LU factorization to solve Ax=b</a:t>
            </a:r>
          </a:p>
          <a:p>
            <a:pPr lvl="1"/>
            <a:r>
              <a:rPr lang="en-US" dirty="0"/>
              <a:t>Fill-reducing orderings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422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28D42-E4FB-48E2-8677-DB934B13F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BEECC-EF0A-405F-AC08-EBF549E6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represent a sparse matrix on a computer?</a:t>
            </a:r>
          </a:p>
          <a:p>
            <a:pPr lvl="1"/>
            <a:r>
              <a:rPr lang="en-US" dirty="0"/>
              <a:t>Dense matrix (just represent all the entries including the zeros)</a:t>
            </a:r>
          </a:p>
          <a:p>
            <a:pPr lvl="1"/>
            <a:r>
              <a:rPr lang="en-US" dirty="0"/>
              <a:t>List of triplets (row, column, value)</a:t>
            </a:r>
          </a:p>
          <a:p>
            <a:pPr lvl="1"/>
            <a:r>
              <a:rPr lang="en-US" dirty="0"/>
              <a:t>Linked list format (sparse element that points to next in the row or column)</a:t>
            </a:r>
          </a:p>
          <a:p>
            <a:pPr lvl="1"/>
            <a:r>
              <a:rPr lang="en-US" dirty="0"/>
              <a:t>Compressed-column form (or compressed-row) with size m-by-n, </a:t>
            </a:r>
            <a:r>
              <a:rPr lang="en-US" dirty="0" err="1"/>
              <a:t>nzmax</a:t>
            </a:r>
            <a:r>
              <a:rPr lang="en-US" dirty="0"/>
              <a:t> maximum elements</a:t>
            </a:r>
          </a:p>
          <a:p>
            <a:pPr lvl="2"/>
            <a:r>
              <a:rPr lang="en-US" dirty="0"/>
              <a:t>One integer vector p of length n+1, which points to first non-zero element on row</a:t>
            </a:r>
          </a:p>
          <a:p>
            <a:pPr lvl="2"/>
            <a:r>
              <a:rPr lang="en-US" dirty="0"/>
              <a:t>One integer vector </a:t>
            </a:r>
            <a:r>
              <a:rPr lang="en-US" dirty="0" err="1"/>
              <a:t>i</a:t>
            </a:r>
            <a:r>
              <a:rPr lang="en-US" dirty="0"/>
              <a:t> of length </a:t>
            </a:r>
            <a:r>
              <a:rPr lang="en-US" dirty="0" err="1"/>
              <a:t>nzmax</a:t>
            </a:r>
            <a:r>
              <a:rPr lang="en-US" dirty="0"/>
              <a:t>, containing row of each nonzero element</a:t>
            </a:r>
          </a:p>
          <a:p>
            <a:pPr lvl="2"/>
            <a:r>
              <a:rPr lang="en-US" dirty="0"/>
              <a:t>One double vector x of length </a:t>
            </a:r>
            <a:r>
              <a:rPr lang="en-US" dirty="0" err="1"/>
              <a:t>nzmax</a:t>
            </a:r>
            <a:r>
              <a:rPr lang="en-US" dirty="0"/>
              <a:t>, containing value of each nonzero element</a:t>
            </a:r>
          </a:p>
          <a:p>
            <a:r>
              <a:rPr lang="en-US" dirty="0"/>
              <a:t>What are the advantages and disadvantages of each?</a:t>
            </a:r>
          </a:p>
          <a:p>
            <a:pPr lvl="1"/>
            <a:r>
              <a:rPr lang="en-US" dirty="0"/>
              <a:t>Memory usage</a:t>
            </a:r>
          </a:p>
          <a:p>
            <a:pPr lvl="1"/>
            <a:r>
              <a:rPr lang="en-US" dirty="0"/>
              <a:t>Convenience</a:t>
            </a:r>
          </a:p>
          <a:p>
            <a:pPr lvl="1"/>
            <a:r>
              <a:rPr lang="en-US" dirty="0"/>
              <a:t>Speed of access (think caching)</a:t>
            </a:r>
          </a:p>
          <a:p>
            <a:pPr lvl="1"/>
            <a:r>
              <a:rPr lang="en-US" dirty="0"/>
              <a:t>Ease of modification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696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Matrix Computational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computational order of factoring a sparse matrix, or doing a forward/backward substitution depends on the matrix structure</a:t>
            </a:r>
          </a:p>
          <a:p>
            <a:pPr lvl="1"/>
            <a:r>
              <a:rPr lang="en-US" dirty="0"/>
              <a:t>Full matrix is O(n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diagonal matrix is O(n); that is, just invert each element</a:t>
            </a:r>
          </a:p>
          <a:p>
            <a:r>
              <a:rPr lang="en-US" dirty="0"/>
              <a:t>For power system problems the classic paper is </a:t>
            </a:r>
            <a:br>
              <a:rPr lang="en-US" dirty="0"/>
            </a:br>
            <a:r>
              <a:rPr lang="en-US" dirty="0"/>
              <a:t>F. L. Alvarado, “Computational complexity in power systems,” IEEE Transactions on Power Apparatus and Systems, May/June 1976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1.4</a:t>
            </a:r>
            <a:r>
              <a:rPr lang="en-US" dirty="0"/>
              <a:t>) for factoring, O(n</a:t>
            </a:r>
            <a:r>
              <a:rPr lang="en-US" baseline="30000" dirty="0"/>
              <a:t>1.2</a:t>
            </a:r>
            <a:r>
              <a:rPr lang="en-US" dirty="0"/>
              <a:t>) for forward/backward</a:t>
            </a:r>
          </a:p>
          <a:p>
            <a:pPr lvl="1"/>
            <a:r>
              <a:rPr lang="en-US" dirty="0"/>
              <a:t>For a 100,000 by 100,000 matrix changes computation for factoring  from 1 quadrillion to 10 million!</a:t>
            </a:r>
          </a:p>
        </p:txBody>
      </p:sp>
    </p:spTree>
    <p:extLst>
      <p:ext uri="{BB962C8B-B14F-4D97-AF65-F5344CB8AC3E}">
        <p14:creationId xmlns:p14="http://schemas.microsoft.com/office/powerpoint/2010/main" val="297517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8CDED-7A44-41F3-9BE4-D08D3AE8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Good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5C69D-F781-4CA5-9347-FD0BB741B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80160"/>
            <a:ext cx="8458200" cy="5196840"/>
          </a:xfrm>
        </p:spPr>
        <p:txBody>
          <a:bodyPr/>
          <a:lstStyle/>
          <a:p>
            <a:r>
              <a:rPr lang="en-US" dirty="0"/>
              <a:t>N. Sato, W.F. </a:t>
            </a:r>
            <a:r>
              <a:rPr lang="en-US" dirty="0" err="1"/>
              <a:t>Tinney</a:t>
            </a:r>
            <a:r>
              <a:rPr lang="en-US" dirty="0"/>
              <a:t>, “Techniques for Exploiting the Sparsity of the Network Admittance Matrix,” Power App. and Syst., pp 944-950, December 1963.</a:t>
            </a:r>
          </a:p>
          <a:p>
            <a:r>
              <a:rPr lang="en-US" dirty="0"/>
              <a:t>F. L. Alvarado, “Computational complexity in power systems,” </a:t>
            </a:r>
            <a:r>
              <a:rPr lang="en-US" i="1" dirty="0"/>
              <a:t>IEEE Transactions on Power Apparatus and Systems</a:t>
            </a:r>
            <a:r>
              <a:rPr lang="en-US" dirty="0"/>
              <a:t>, May/June 1976. Mainly the abstract, tables and figures, conclusion.</a:t>
            </a:r>
          </a:p>
          <a:p>
            <a:r>
              <a:rPr lang="en-US" dirty="0">
                <a:hlinkClick r:id="rId2"/>
              </a:rPr>
              <a:t>http://www.siam.org/meetings/la09/talks/duff.pdf</a:t>
            </a:r>
            <a:endParaRPr lang="en-US" dirty="0"/>
          </a:p>
          <a:p>
            <a:r>
              <a:rPr lang="en-US" dirty="0">
                <a:hlinkClick r:id="rId3"/>
              </a:rPr>
              <a:t>https://arxiv.org/pdf/2108.06653.pdf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528D26-C080-4896-87D8-81DFDE473A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3000" y="2133600"/>
            <a:ext cx="3341854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322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Inverse of a Sparse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inverse of a sparse matrix is NOT in general a sparse matrix</a:t>
            </a:r>
          </a:p>
          <a:p>
            <a:r>
              <a:rPr lang="en-US"/>
              <a:t>We never (or at least very, very, very seldom) explicitly invert a sparse matrix</a:t>
            </a:r>
          </a:p>
          <a:p>
            <a:pPr lvl="1"/>
            <a:r>
              <a:rPr lang="en-US"/>
              <a:t>Individual columns of the inverse of a sparse matrix can be obtained by solving x = A-1b with b set to all zeros except for a single nonzero in the position of the desired column</a:t>
            </a:r>
          </a:p>
          <a:p>
            <a:pPr lvl="1"/>
            <a:r>
              <a:rPr lang="en-US"/>
              <a:t>If a few desired elements of A-1 are desired (such as the diagonal values) they can usually be computed quite efficiently using sparse vector methods (a topic we’ll be considering soon)</a:t>
            </a:r>
          </a:p>
          <a:p>
            <a:r>
              <a:rPr lang="en-US"/>
              <a:t>We can’t invert a singular matrix (with sparse or not)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21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doing a factorization of a sparse matrix some values that were originally zero can become nonzero during the factorization process</a:t>
            </a:r>
          </a:p>
          <a:p>
            <a:r>
              <a:rPr lang="en-US"/>
              <a:t>These new values are called “fills” </a:t>
            </a:r>
            <a:br>
              <a:rPr lang="en-US"/>
            </a:br>
            <a:r>
              <a:rPr lang="en-US"/>
              <a:t>(some call them fill-ins)</a:t>
            </a:r>
          </a:p>
          <a:p>
            <a:r>
              <a:rPr lang="en-US"/>
              <a:t>For a structurally symmetric matrix the fill occurs for both the element and its transpose value (i.e., Aij and Aji)</a:t>
            </a:r>
          </a:p>
          <a:p>
            <a:r>
              <a:rPr lang="en-US"/>
              <a:t>How many fills are required depends on how the matrix is ordered</a:t>
            </a:r>
          </a:p>
          <a:p>
            <a:pPr lvl="1"/>
            <a:r>
              <a:rPr lang="en-US"/>
              <a:t>For a power system case this depends on the bus ordering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214779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5">
      <a:dk1>
        <a:srgbClr val="000000"/>
      </a:dk1>
      <a:lt1>
        <a:srgbClr val="FFFFFF"/>
      </a:lt1>
      <a:dk2>
        <a:srgbClr val="500000"/>
      </a:dk2>
      <a:lt2>
        <a:srgbClr val="D1C394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500000"/>
      </a:hlink>
      <a:folHlink>
        <a:srgbClr val="5000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solidFill>
          <a:srgbClr val="D6D2C4"/>
        </a:solidFill>
      </a:spPr>
      <a:bodyPr wrap="none" rtlCol="0">
        <a:spAutoFit/>
      </a:bodyPr>
      <a:lstStyle>
        <a:defPPr algn="l">
          <a:defRPr sz="1600" dirty="0" smtClean="0">
            <a:latin typeface="+mj-lt"/>
          </a:defRPr>
        </a:defPPr>
      </a:lstStyle>
    </a:tx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rchfield_Tamu.potx" id="{FF312D84-3120-46E1-8944-536EBF99E2D5}" vid="{7ACEDEEC-4EFC-4B6A-8B59-1EF3036F70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Birchfield_Tamu</Template>
  <TotalTime>982</TotalTime>
  <Words>1794</Words>
  <Application>Microsoft Office PowerPoint</Application>
  <PresentationFormat>Widescreen</PresentationFormat>
  <Paragraphs>359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Helvetica</vt:lpstr>
      <vt:lpstr>Times New Roman</vt:lpstr>
      <vt:lpstr>Wingdings</vt:lpstr>
      <vt:lpstr>Capsules</vt:lpstr>
      <vt:lpstr>Worksheet</vt:lpstr>
      <vt:lpstr>ECEN 616, Spring 2025 Electromagnetic Transients in Power Systems</vt:lpstr>
      <vt:lpstr>Linear System Solution: Introduction</vt:lpstr>
      <vt:lpstr>Introduction, cont.</vt:lpstr>
      <vt:lpstr>Algorithms for Sparse Matrices</vt:lpstr>
      <vt:lpstr>Data Structures</vt:lpstr>
      <vt:lpstr>Sparse Matrix Computational Order</vt:lpstr>
      <vt:lpstr>Other Good References</vt:lpstr>
      <vt:lpstr>Inverse of a Sparse Matrix</vt:lpstr>
      <vt:lpstr>Fills</vt:lpstr>
      <vt:lpstr>Fills</vt:lpstr>
      <vt:lpstr>Example: 7 by 7 Matrix Structure</vt:lpstr>
      <vt:lpstr>Example: 7 by 7 Matrix Reordered Structure</vt:lpstr>
      <vt:lpstr>Sparse Matrix Reordering</vt:lpstr>
      <vt:lpstr>Tinney Scheme 1</vt:lpstr>
      <vt:lpstr>Tinney Scheme 1, Cont.</vt:lpstr>
      <vt:lpstr>Tinney Scheme 2</vt:lpstr>
      <vt:lpstr>Tinney Scheme 2 Example</vt:lpstr>
      <vt:lpstr>Some Example Values for Tinney 2</vt:lpstr>
      <vt:lpstr>Example Algorithm: Left-looking LU Factorization</vt:lpstr>
      <vt:lpstr>How to Use SuiteSparse in Your 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ECEN 616, Fall 2022 Methods of Electric Power System Analysis</dc:title>
  <dc:creator>Birchfield, Adam Barlow</dc:creator>
  <cp:lastModifiedBy>Birchfield, Adam Barlow</cp:lastModifiedBy>
  <cp:revision>46</cp:revision>
  <cp:lastPrinted>2011-08-22T16:49:24Z</cp:lastPrinted>
  <dcterms:created xsi:type="dcterms:W3CDTF">2022-08-23T14:02:40Z</dcterms:created>
  <dcterms:modified xsi:type="dcterms:W3CDTF">2025-03-19T17:40:12Z</dcterms:modified>
</cp:coreProperties>
</file>