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7102475" cy="9388475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100000"/>
      <a:buFont typeface="Wingdings" pitchFamily="2" charset="2"/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2C4"/>
    <a:srgbClr val="500000"/>
    <a:srgbClr val="FFFF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088" autoAdjust="0"/>
  </p:normalViewPr>
  <p:slideViewPr>
    <p:cSldViewPr>
      <p:cViewPr varScale="1">
        <p:scale>
          <a:sx n="108" d="100"/>
          <a:sy n="108" d="100"/>
        </p:scale>
        <p:origin x="576" y="1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75"/>
            <a:ext cx="3078163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8918575"/>
            <a:ext cx="3078162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3B7227E4-51F8-45C2-83C1-D251491FB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C5774C-03E1-499A-B4E4-895282C04360}" type="datetimeFigureOut">
              <a:rPr lang="en-US"/>
              <a:pPr>
                <a:defRPr/>
              </a:pPr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59288"/>
            <a:ext cx="5683250" cy="4224337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6988"/>
            <a:ext cx="3078163" cy="469900"/>
          </a:xfrm>
          <a:prstGeom prst="rect">
            <a:avLst/>
          </a:prstGeom>
        </p:spPr>
        <p:txBody>
          <a:bodyPr vert="horz" wrap="square" lIns="94229" tIns="47114" rIns="94229" bIns="471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9181FC-D85A-4591-8BD1-5E6A6B1746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09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103"/>
          <p:cNvSpPr>
            <a:spLocks noChangeShapeType="1"/>
          </p:cNvSpPr>
          <p:nvPr userDrawn="1"/>
        </p:nvSpPr>
        <p:spPr bwMode="auto">
          <a:xfrm>
            <a:off x="0" y="3048000"/>
            <a:ext cx="119888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0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228600"/>
            <a:ext cx="10363200" cy="1447800"/>
          </a:xfrm>
        </p:spPr>
        <p:txBody>
          <a:bodyPr/>
          <a:lstStyle>
            <a:lvl1pPr algn="ctr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30400" y="3124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2" descr="http://brandguide.tamu.edu/downloads/logos/TAM-PrimaryMarkA.jp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1" t="21962" r="8891" b="23556"/>
          <a:stretch/>
        </p:blipFill>
        <p:spPr bwMode="auto">
          <a:xfrm>
            <a:off x="228600" y="5181600"/>
            <a:ext cx="5029200" cy="1415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07DB9B4-20CC-4130-B727-EDCD861C393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828800"/>
            <a:ext cx="10363200" cy="914400"/>
          </a:xfrm>
        </p:spPr>
        <p:txBody>
          <a:bodyPr anchor="ctr"/>
          <a:lstStyle>
            <a:lvl1pPr marL="0" indent="0" algn="ctr">
              <a:buNone/>
              <a:defRPr sz="3200" b="1"/>
            </a:lvl1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1695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3F77-D290-4901-85A8-48741AAFAB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8600" y="1295400"/>
            <a:ext cx="10896600" cy="5181600"/>
          </a:xfrm>
        </p:spPr>
        <p:txBody>
          <a:bodyPr/>
          <a:lstStyle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0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984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5" name="Rectangle 15"/>
          <p:cNvSpPr>
            <a:spLocks noChangeArrowheads="1"/>
          </p:cNvSpPr>
          <p:nvPr userDrawn="1"/>
        </p:nvSpPr>
        <p:spPr bwMode="auto">
          <a:xfrm>
            <a:off x="304801" y="6629401"/>
            <a:ext cx="11578167" cy="95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folHlink">
                  <a:gamma/>
                  <a:tint val="25098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190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2400">
              <a:latin typeface="Helvetica" charset="0"/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0" y="1143000"/>
            <a:ext cx="11176000" cy="0"/>
          </a:xfrm>
          <a:prstGeom prst="line">
            <a:avLst/>
          </a:prstGeom>
          <a:noFill/>
          <a:ln w="76200">
            <a:solidFill>
              <a:srgbClr val="5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800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91440"/>
            <a:ext cx="10947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10947400" cy="512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77600" y="6858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347023-713F-4E2A-B7AB-E48E430AAFEB}"/>
              </a:ext>
            </a:extLst>
          </p:cNvPr>
          <p:cNvSpPr txBox="1"/>
          <p:nvPr userDrawn="1"/>
        </p:nvSpPr>
        <p:spPr>
          <a:xfrm>
            <a:off x="11095827" y="-66675"/>
            <a:ext cx="109617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r"/>
            <a:fld id="{CBFC0AEE-5787-421D-938D-D26A4A374780}" type="slidenum">
              <a:rPr lang="en-US" sz="1800" smtClean="0">
                <a:solidFill>
                  <a:srgbClr val="500000"/>
                </a:solidFill>
                <a:latin typeface="+mj-lt"/>
              </a:rPr>
              <a:pPr algn="r"/>
              <a:t>‹#›</a:t>
            </a:fld>
            <a:endParaRPr lang="en-US" sz="1800" dirty="0">
              <a:solidFill>
                <a:srgbClr val="500000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23" r:id="rId2"/>
    <p:sldLayoutId id="2147483727" r:id="rId3"/>
  </p:sldLayoutIdLst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lang="en-US" sz="2400" dirty="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lang="en-US" sz="2000" dirty="0">
          <a:solidFill>
            <a:schemeClr val="tx1"/>
          </a:solidFill>
          <a:latin typeface="+mj-lt"/>
        </a:defRPr>
      </a:lvl2pPr>
      <a:lvl3pPr marL="12573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90000"/>
        <a:buFont typeface="Arial" panose="020B0604020202020204" pitchFamily="34" charset="0"/>
        <a:buChar char="•"/>
        <a:defRPr lang="en-US" sz="2000" dirty="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lang="en-US" sz="2000" dirty="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»"/>
        <a:defRPr lang="en-US" sz="2000" dirty="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ECA5C51-8B43-669B-01EB-288247FF5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Class So Far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C5A9DEC-3BD9-12F2-325F-95E353325C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Principles of Electromagnetic Transient Analysis</a:t>
            </a:r>
          </a:p>
          <a:p>
            <a:pPr>
              <a:buFont typeface="+mj-lt"/>
              <a:buAutoNum type="arabicPeriod"/>
            </a:pPr>
            <a:r>
              <a:rPr lang="en-US" dirty="0"/>
              <a:t>Numerical Methods – Euler, </a:t>
            </a:r>
            <a:r>
              <a:rPr lang="en-US" dirty="0" err="1"/>
              <a:t>Backw</a:t>
            </a:r>
            <a:r>
              <a:rPr lang="en-US" dirty="0"/>
              <a:t>. Euler, Trap., RK2, Adams-</a:t>
            </a:r>
            <a:r>
              <a:rPr lang="en-US" dirty="0" err="1"/>
              <a:t>Bashforth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Systematic numerical solutions with the companion circuit model, including how to model L and C with Norton equivalents</a:t>
            </a:r>
          </a:p>
          <a:p>
            <a:pPr>
              <a:buFont typeface="+mj-lt"/>
              <a:buAutoNum type="arabicPeriod"/>
            </a:pPr>
            <a:r>
              <a:rPr lang="en-US" dirty="0"/>
              <a:t>Analytical solutions – Laplace method, finding resonant frequency, simplification techniques</a:t>
            </a:r>
          </a:p>
          <a:p>
            <a:pPr>
              <a:buFont typeface="+mj-lt"/>
              <a:buAutoNum type="arabicPeriod"/>
            </a:pPr>
            <a:r>
              <a:rPr lang="en-US" dirty="0"/>
              <a:t>Transmission line modeling: Telegrapher’s equations, basic Bergeron model, lossy Bergeron, multi-conductor modal analysis, frequency dependence</a:t>
            </a:r>
          </a:p>
          <a:p>
            <a:pPr>
              <a:buFont typeface="+mj-lt"/>
              <a:buAutoNum type="arabicPeriod"/>
            </a:pPr>
            <a:r>
              <a:rPr lang="en-US" dirty="0"/>
              <a:t>Transformer models</a:t>
            </a:r>
          </a:p>
        </p:txBody>
      </p:sp>
    </p:spTree>
    <p:extLst>
      <p:ext uri="{BB962C8B-B14F-4D97-AF65-F5344CB8AC3E}">
        <p14:creationId xmlns:p14="http://schemas.microsoft.com/office/powerpoint/2010/main" val="28986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237F9-1890-68DC-4997-95667DC3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9: Impulse Generator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A2E6246-D7F5-AC8A-F1E4-880C71CD6546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4800600" cy="51816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=100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 panose="02040503050406030204" pitchFamily="18" charset="0"/>
                      </a:rPr>
                      <m:t>=0.05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is charged to 500 kV, and then the switch closes. </a:t>
                </a:r>
                <a:br>
                  <a:rPr lang="en-US" dirty="0"/>
                </a:br>
                <a:r>
                  <a:rPr lang="en-US" dirty="0"/>
                  <a:t>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, the voltage across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Analytically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and Numerically, using the companion circuit model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𝑛𝑠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6A2E6246-D7F5-AC8A-F1E4-880C71CD65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4800600" cy="5181600"/>
              </a:xfrm>
              <a:blipFill>
                <a:blip r:embed="rId2"/>
                <a:stretch>
                  <a:fillRect l="-2033" r="-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7D926DC-A274-3646-5A07-0646FA7657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0" y="1981200"/>
            <a:ext cx="6486525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25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1213-3774-1E85-4D21-5252AA619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Analytical 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48F1F609-1923-4831-94D0-6ED52598A2E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dirty="0"/>
                  <a:t>KCL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      and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Cap equation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  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Laplace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              (note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500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𝑘𝑉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              (note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)</a:t>
                </a:r>
              </a:p>
              <a:p>
                <a:pPr marL="0" indent="0">
                  <a:buNone/>
                </a:pPr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𝑅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0" dirty="0"/>
                  <a:t>Putting in the values: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+2.25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+4453)(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+2245546)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48F1F609-1923-4831-94D0-6ED52598A2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1350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6E44C-590F-4BA5-4F8F-EF9784610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 dirty="0"/>
              <a:t>Analytical Solution, Continued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BCD1D69-AECC-7BB9-88E8-F9BFB1BEBA51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0896600" cy="5181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Factor the quadratic in the denominator to get it in a form on our Laplace table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mtClean="0">
                        <a:latin typeface="Cambria Math" panose="02040503050406030204" pitchFamily="18" charset="0"/>
                      </a:rPr>
                      <m:t>)=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 smtClean="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+2.25</m:t>
                        </m:r>
                        <m:r>
                          <m:rPr>
                            <m:sty m:val="p"/>
                          </m:rPr>
                          <a:rPr lang="en-US" smtClean="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+1</m:t>
                        </m:r>
                        <m:r>
                          <m:rPr>
                            <m:sty m:val="p"/>
                          </m:rPr>
                          <a:rPr lang="en-US" smtClean="0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US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+4453)(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+2245546)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Convert to time domain with Laplace table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2245546−4453</m:t>
                        </m:r>
                      </m:den>
                    </m:f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−4453</m:t>
                            </m:r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US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−2245546</m:t>
                            </m:r>
                            <m:r>
                              <a:rPr lang="en-US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[Volts]</a:t>
                </a:r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ABCD1D69-AECC-7BB9-88E8-F9BFB1BEBA5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0896600" cy="5181600"/>
              </a:xfrm>
              <a:blipFill>
                <a:blip r:embed="rId2"/>
                <a:stretch>
                  <a:fillRect l="-895" t="-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DCDF4404-08C3-A406-A34D-AE65CEF64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038600"/>
            <a:ext cx="8077200" cy="102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248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EECF2-8F99-B8DB-6759-F0F291228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6200"/>
            <a:ext cx="10896600" cy="1066800"/>
          </a:xfrm>
        </p:spPr>
        <p:txBody>
          <a:bodyPr/>
          <a:lstStyle/>
          <a:p>
            <a:r>
              <a:rPr lang="en-US" dirty="0"/>
              <a:t>Numerical 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692E2EC-C9FB-C52D-FA46-B9F8070A94F7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0896600" cy="5181600"/>
              </a:xfrm>
            </p:spPr>
            <p:txBody>
              <a:bodyPr/>
              <a:lstStyle/>
              <a:p>
                <a:r>
                  <a:rPr lang="en-US" dirty="0"/>
                  <a:t>Use the Trapezoidal method with the </a:t>
                </a:r>
                <a:br>
                  <a:rPr lang="en-US" dirty="0"/>
                </a:br>
                <a:r>
                  <a:rPr lang="en-US" dirty="0"/>
                  <a:t>companion circuit model,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−8 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Make circuit matrix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𝐶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𝑅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h𝑖𝑠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h𝑖𝑠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Write equations for the history values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h𝑖𝑠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h𝑖𝑠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h𝑖𝑠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Initial conditions: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=500000  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8        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h𝑖𝑠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1692E2EC-C9FB-C52D-FA46-B9F8070A94F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28600" y="1295400"/>
                <a:ext cx="10896600" cy="5181600"/>
              </a:xfrm>
              <a:blipFill>
                <a:blip r:embed="rId2"/>
                <a:stretch>
                  <a:fillRect l="-895" t="-824" b="-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8076D640-5EAE-2276-8513-6A92E63E2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5074" y="1612424"/>
            <a:ext cx="4572000" cy="226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386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3FF3F-E129-AC3D-7265-A49A2EB25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Numerical Solution, Cont.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1C72AB-9388-54A5-36BF-3B331EA156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295400"/>
            <a:ext cx="4930347" cy="5243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15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4A2EC-02A2-7BE2-970A-8F09CE2D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Plotting the Results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FD503C-8416-D6EC-11BA-EB9D0B469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47800"/>
            <a:ext cx="7905750" cy="5000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B92A246-47AE-14BB-9600-12342A2ABA38}"/>
              </a:ext>
            </a:extLst>
          </p:cNvPr>
          <p:cNvSpPr txBox="1"/>
          <p:nvPr/>
        </p:nvSpPr>
        <p:spPr>
          <a:xfrm>
            <a:off x="8991600" y="2590800"/>
            <a:ext cx="2568332" cy="1224951"/>
          </a:xfrm>
          <a:prstGeom prst="rect">
            <a:avLst/>
          </a:prstGeom>
          <a:solidFill>
            <a:srgbClr val="D6D2C4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1600" dirty="0">
                <a:latin typeface="+mj-lt"/>
              </a:rPr>
              <a:t>Excellent match!</a:t>
            </a:r>
          </a:p>
          <a:p>
            <a:pPr algn="l"/>
            <a:endParaRPr lang="en-US" sz="1600" dirty="0">
              <a:latin typeface="+mj-lt"/>
            </a:endParaRPr>
          </a:p>
          <a:p>
            <a:pPr algn="l"/>
            <a:r>
              <a:rPr lang="en-US" sz="1600" dirty="0">
                <a:latin typeface="+mj-lt"/>
              </a:rPr>
              <a:t>This is a “pulse generator”</a:t>
            </a:r>
          </a:p>
          <a:p>
            <a:pPr algn="l"/>
            <a:r>
              <a:rPr lang="en-US" sz="1600" dirty="0">
                <a:latin typeface="+mj-lt"/>
              </a:rPr>
              <a:t>circuit.</a:t>
            </a:r>
          </a:p>
        </p:txBody>
      </p:sp>
    </p:spTree>
    <p:extLst>
      <p:ext uri="{BB962C8B-B14F-4D97-AF65-F5344CB8AC3E}">
        <p14:creationId xmlns:p14="http://schemas.microsoft.com/office/powerpoint/2010/main" val="1022959586"/>
      </p:ext>
    </p:extLst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ustom 5">
      <a:dk1>
        <a:srgbClr val="000000"/>
      </a:dk1>
      <a:lt1>
        <a:srgbClr val="FFFFFF"/>
      </a:lt1>
      <a:dk2>
        <a:srgbClr val="500000"/>
      </a:dk2>
      <a:lt2>
        <a:srgbClr val="D1C394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500000"/>
      </a:hlink>
      <a:folHlink>
        <a:srgbClr val="50000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100000"/>
          <a:buFont typeface="Wingdings" pitchFamily="2" charset="2"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solidFill>
          <a:srgbClr val="D6D2C4"/>
        </a:solidFill>
      </a:spPr>
      <a:bodyPr wrap="none" rtlCol="0">
        <a:spAutoFit/>
      </a:bodyPr>
      <a:lstStyle>
        <a:defPPr algn="l">
          <a:defRPr sz="1600" dirty="0" smtClean="0">
            <a:latin typeface="+mj-lt"/>
          </a:defRPr>
        </a:defPPr>
      </a:lstStyle>
    </a:tx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irchfield_Tamu.potx" id="{FF312D84-3120-46E1-8944-536EBF99E2D5}" vid="{7ACEDEEC-4EFC-4B6A-8B59-1EF3036F700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Birchfield_Tamu</Template>
  <TotalTime>1077</TotalTime>
  <Words>417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 Math</vt:lpstr>
      <vt:lpstr>Helvetica</vt:lpstr>
      <vt:lpstr>Times New Roman</vt:lpstr>
      <vt:lpstr>Wingdings</vt:lpstr>
      <vt:lpstr>Capsules</vt:lpstr>
      <vt:lpstr>Summary of Class So Far</vt:lpstr>
      <vt:lpstr>Example 9: Impulse Generator</vt:lpstr>
      <vt:lpstr>Analytical Solution</vt:lpstr>
      <vt:lpstr>Analytical Solution, Continued</vt:lpstr>
      <vt:lpstr>Numerical Solution</vt:lpstr>
      <vt:lpstr>Numerical Solution, Cont.</vt:lpstr>
      <vt:lpstr>Plotting the Results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ECEN 616, Fall 2022 Methods of Electric Power System Analysis</dc:title>
  <dc:creator>Birchfield, Adam Barlow</dc:creator>
  <cp:lastModifiedBy>Birchfield, Adam Barlow</cp:lastModifiedBy>
  <cp:revision>44</cp:revision>
  <cp:lastPrinted>2011-08-22T16:49:24Z</cp:lastPrinted>
  <dcterms:created xsi:type="dcterms:W3CDTF">2022-08-23T14:02:40Z</dcterms:created>
  <dcterms:modified xsi:type="dcterms:W3CDTF">2025-03-03T17:06:22Z</dcterms:modified>
</cp:coreProperties>
</file>