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576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7" r:id="rId3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ECA5C51-8B43-669B-01EB-288247FF5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Class So Far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5A9DEC-3BD9-12F2-325F-95E353325C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Principles of Electromagnetic Transient Analysis</a:t>
            </a:r>
          </a:p>
          <a:p>
            <a:pPr>
              <a:buFont typeface="+mj-lt"/>
              <a:buAutoNum type="arabicPeriod"/>
            </a:pPr>
            <a:r>
              <a:rPr lang="en-US" dirty="0"/>
              <a:t>Numerical Methods – Euler, </a:t>
            </a:r>
            <a:r>
              <a:rPr lang="en-US" dirty="0" err="1"/>
              <a:t>Backw</a:t>
            </a:r>
            <a:r>
              <a:rPr lang="en-US" dirty="0"/>
              <a:t>. Euler, Trap., RK2, Adams-</a:t>
            </a:r>
            <a:r>
              <a:rPr lang="en-US" dirty="0" err="1"/>
              <a:t>Bashforth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Systematic numerical solutions with the companion circuit model, including how to model L and C with Norton equivalents</a:t>
            </a:r>
          </a:p>
          <a:p>
            <a:pPr>
              <a:buFont typeface="+mj-lt"/>
              <a:buAutoNum type="arabicPeriod"/>
            </a:pPr>
            <a:r>
              <a:rPr lang="en-US" dirty="0"/>
              <a:t>Analytical solutions – Laplace method, finding resonant frequency, simplification techniques</a:t>
            </a:r>
          </a:p>
          <a:p>
            <a:pPr>
              <a:buFont typeface="+mj-lt"/>
              <a:buAutoNum type="arabicPeriod"/>
            </a:pPr>
            <a:r>
              <a:rPr lang="en-US" dirty="0"/>
              <a:t>Transmission line modeling: Telegrapher’s equations, basic Bergeron model, lossy Bergeron, multi-conductor modal analysis, frequency dependence</a:t>
            </a:r>
          </a:p>
          <a:p>
            <a:pPr>
              <a:buFont typeface="+mj-lt"/>
              <a:buAutoNum type="arabicPeriod"/>
            </a:pPr>
            <a:r>
              <a:rPr lang="en-US" dirty="0"/>
              <a:t>Transformer models</a:t>
            </a:r>
          </a:p>
        </p:txBody>
      </p:sp>
    </p:spTree>
    <p:extLst>
      <p:ext uri="{BB962C8B-B14F-4D97-AF65-F5344CB8AC3E}">
        <p14:creationId xmlns:p14="http://schemas.microsoft.com/office/powerpoint/2010/main" val="28986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237F9-1890-68DC-4997-95667DC31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9: Impulse Generator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A2E6246-D7F5-AC8A-F1E4-880C71CD6546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4800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=0.05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=0,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charged to 500 kV, and then the switch closes. </a:t>
                </a:r>
                <a:br>
                  <a:rPr lang="en-US" dirty="0"/>
                </a:b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the voltage across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Analytically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and Numerically, using the companion circuit model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A2E6246-D7F5-AC8A-F1E4-880C71CD6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4800600" cy="5181600"/>
              </a:xfrm>
              <a:blipFill>
                <a:blip r:embed="rId2"/>
                <a:stretch>
                  <a:fillRect l="-2033" r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A7D926DC-A274-3646-5A07-0646FA765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1981200"/>
            <a:ext cx="64865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02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1213-3774-1E85-4D21-5252AA619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8F1F609-1923-4831-94D0-6ED52598A2E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0" dirty="0"/>
                  <a:t>KCL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  and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Cap equation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Laplace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          (note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500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and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              (note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Putting in the values: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+2.25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+4453)(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+2245546)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8F1F609-1923-4831-94D0-6ED52598A2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35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E44C-590F-4BA5-4F8F-EF9784610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Analytical Solution, Continued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BCD1D69-AECC-7BB9-88E8-F9BFB1BEBA51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896600" cy="5181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Factor the quadratic in the denominator to get it in a form on our Laplace table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+2.25</m:t>
                        </m:r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m:rPr>
                            <m:sty m:val="p"/>
                          </m:rPr>
                          <a:rPr lang="en-US" smtClean="0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+4453)(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+2245546)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Convert to time domain with Laplace table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2245546−4453</m:t>
                        </m:r>
                      </m:den>
                    </m:f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−4453</m:t>
                            </m:r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−2245546</m:t>
                            </m:r>
                            <m:r>
                              <a:rPr lang="en-US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 [Volts]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BCD1D69-AECC-7BB9-88E8-F9BFB1BEBA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896600" cy="5181600"/>
              </a:xfrm>
              <a:blipFill>
                <a:blip r:embed="rId2"/>
                <a:stretch>
                  <a:fillRect l="-895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DCDF4404-08C3-A406-A34D-AE65CEF64B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4038600"/>
            <a:ext cx="8077200" cy="102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4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ECF2-8F99-B8DB-6759-F0F29122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 dirty="0"/>
              <a:t>Numerical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692E2EC-C9FB-C52D-FA46-B9F8070A94F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896600" cy="5181600"/>
              </a:xfrm>
            </p:spPr>
            <p:txBody>
              <a:bodyPr/>
              <a:lstStyle/>
              <a:p>
                <a:r>
                  <a:rPr lang="en-US" dirty="0"/>
                  <a:t>Use the Trapezoidal method with the </a:t>
                </a:r>
                <a:br>
                  <a:rPr lang="en-US" dirty="0"/>
                </a:br>
                <a:r>
                  <a:rPr lang="en-US" dirty="0"/>
                  <a:t>companion circuit model,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−8 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Make circuit matrix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t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plcHide m:val="on"/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h𝑖𝑠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h𝑖𝑠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Write equations for the history values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Initial conditions: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=500000 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692E2EC-C9FB-C52D-FA46-B9F8070A94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10896600" cy="5181600"/>
              </a:xfrm>
              <a:blipFill>
                <a:blip r:embed="rId2"/>
                <a:stretch>
                  <a:fillRect l="-895" t="-824" b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076D640-5EAE-2276-8513-6A92E63E2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5074" y="1612424"/>
            <a:ext cx="4572000" cy="226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38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3FF3F-E129-AC3D-7265-A49A2EB2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Solution, Cont.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1C72AB-9388-54A5-36BF-3B331EA156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95400"/>
            <a:ext cx="4930347" cy="524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1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4A2EC-02A2-7BE2-970A-8F09CE2D5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the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FD503C-8416-D6EC-11BA-EB9D0B4695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447800"/>
            <a:ext cx="7905750" cy="50006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92A246-47AE-14BB-9600-12342A2ABA38}"/>
              </a:ext>
            </a:extLst>
          </p:cNvPr>
          <p:cNvSpPr txBox="1"/>
          <p:nvPr/>
        </p:nvSpPr>
        <p:spPr>
          <a:xfrm>
            <a:off x="8991600" y="2590800"/>
            <a:ext cx="2568332" cy="1224951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Excellent match!</a:t>
            </a:r>
          </a:p>
          <a:p>
            <a:pPr algn="l"/>
            <a:endParaRPr lang="en-US" sz="1600" dirty="0">
              <a:latin typeface="+mj-lt"/>
            </a:endParaRPr>
          </a:p>
          <a:p>
            <a:pPr algn="l"/>
            <a:r>
              <a:rPr lang="en-US" sz="1600" dirty="0">
                <a:latin typeface="+mj-lt"/>
              </a:rPr>
              <a:t>This is a “pulse generator”</a:t>
            </a:r>
          </a:p>
          <a:p>
            <a:pPr algn="l"/>
            <a:r>
              <a:rPr lang="en-US" sz="1600" dirty="0">
                <a:latin typeface="+mj-lt"/>
              </a:rPr>
              <a:t>circuit.</a:t>
            </a:r>
          </a:p>
        </p:txBody>
      </p:sp>
    </p:spTree>
    <p:extLst>
      <p:ext uri="{BB962C8B-B14F-4D97-AF65-F5344CB8AC3E}">
        <p14:creationId xmlns:p14="http://schemas.microsoft.com/office/powerpoint/2010/main" val="1022959586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1077</TotalTime>
  <Words>417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 Math</vt:lpstr>
      <vt:lpstr>Helvetica</vt:lpstr>
      <vt:lpstr>Times New Roman</vt:lpstr>
      <vt:lpstr>Wingdings</vt:lpstr>
      <vt:lpstr>Capsules</vt:lpstr>
      <vt:lpstr>Summary of Class So Far</vt:lpstr>
      <vt:lpstr>Example 9: Impulse Generator</vt:lpstr>
      <vt:lpstr>Analytical Solution</vt:lpstr>
      <vt:lpstr>Analytical Solution, Continued</vt:lpstr>
      <vt:lpstr>Numerical Solution</vt:lpstr>
      <vt:lpstr>Numerical Solution, Cont.</vt:lpstr>
      <vt:lpstr>Plotting the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44</cp:revision>
  <cp:lastPrinted>2011-08-22T16:49:24Z</cp:lastPrinted>
  <dcterms:created xsi:type="dcterms:W3CDTF">2022-08-23T14:02:40Z</dcterms:created>
  <dcterms:modified xsi:type="dcterms:W3CDTF">2025-03-03T17:06:22Z</dcterms:modified>
</cp:coreProperties>
</file>