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23"/>
  </p:notesMasterIdLst>
  <p:handoutMasterIdLst>
    <p:handoutMasterId r:id="rId24"/>
  </p:handoutMasterIdLst>
  <p:sldIdLst>
    <p:sldId id="356" r:id="rId2"/>
    <p:sldId id="385" r:id="rId3"/>
    <p:sldId id="368" r:id="rId4"/>
    <p:sldId id="370" r:id="rId5"/>
    <p:sldId id="361" r:id="rId6"/>
    <p:sldId id="371" r:id="rId7"/>
    <p:sldId id="372" r:id="rId8"/>
    <p:sldId id="373" r:id="rId9"/>
    <p:sldId id="374" r:id="rId10"/>
    <p:sldId id="375" r:id="rId11"/>
    <p:sldId id="386" r:id="rId12"/>
    <p:sldId id="387" r:id="rId13"/>
    <p:sldId id="388" r:id="rId14"/>
    <p:sldId id="389" r:id="rId15"/>
    <p:sldId id="390" r:id="rId16"/>
    <p:sldId id="382" r:id="rId17"/>
    <p:sldId id="383" r:id="rId18"/>
    <p:sldId id="384" r:id="rId19"/>
    <p:sldId id="391" r:id="rId20"/>
    <p:sldId id="392" r:id="rId21"/>
    <p:sldId id="393" r:id="rId22"/>
  </p:sldIdLst>
  <p:sldSz cx="12192000" cy="6858000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2C4"/>
    <a:srgbClr val="500000"/>
    <a:srgbClr val="FFFFFF"/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088" autoAdjust="0"/>
  </p:normalViewPr>
  <p:slideViewPr>
    <p:cSldViewPr>
      <p:cViewPr varScale="1">
        <p:scale>
          <a:sx n="108" d="100"/>
          <a:sy n="108" d="100"/>
        </p:scale>
        <p:origin x="57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704850"/>
            <a:ext cx="6254750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8213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447800"/>
          </a:xfrm>
        </p:spPr>
        <p:txBody>
          <a:bodyPr/>
          <a:lstStyle>
            <a:lvl1pPr algn="ctr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21962" r="8891" b="23556"/>
          <a:stretch/>
        </p:blipFill>
        <p:spPr bwMode="auto">
          <a:xfrm>
            <a:off x="228600" y="5181600"/>
            <a:ext cx="5029200" cy="141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7DB9B4-20CC-4130-B727-EDCD861C393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1828800"/>
            <a:ext cx="10363200" cy="914400"/>
          </a:xfrm>
        </p:spPr>
        <p:txBody>
          <a:bodyPr anchor="ctr"/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1440"/>
            <a:ext cx="1094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1094740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7600" y="685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347023-713F-4E2A-B7AB-E48E430AAFEB}"/>
              </a:ext>
            </a:extLst>
          </p:cNvPr>
          <p:cNvSpPr txBox="1"/>
          <p:nvPr userDrawn="1"/>
        </p:nvSpPr>
        <p:spPr>
          <a:xfrm>
            <a:off x="11095827" y="-66675"/>
            <a:ext cx="109617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fld id="{CBFC0AEE-5787-421D-938D-D26A4A374780}" type="slidenum">
              <a:rPr lang="en-US" sz="1800" smtClean="0">
                <a:solidFill>
                  <a:srgbClr val="500000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rgbClr val="50000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7" r:id="rId3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lang="en-US" sz="2000" dirty="0">
          <a:solidFill>
            <a:schemeClr val="tx1"/>
          </a:solidFill>
          <a:latin typeface="+mj-lt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lang="en-US" sz="2000" dirty="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lang="en-US" sz="2000" dirty="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lang="en-US" sz="2000" dirty="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irchfield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en-US" dirty="0"/>
              <a:t>ECEN 616</a:t>
            </a:r>
            <a:r>
              <a:rPr lang="en-US" altLang="en-US"/>
              <a:t>, Spring 2025</a:t>
            </a:r>
            <a:br>
              <a:rPr lang="en-US" altLang="en-US" dirty="0"/>
            </a:br>
            <a:r>
              <a:rPr lang="en-US" altLang="en-US" dirty="0"/>
              <a:t>Methods of Electric Power System Analysis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/>
              <a:t>Prof. Adam Birchfield</a:t>
            </a:r>
          </a:p>
          <a:p>
            <a:r>
              <a:rPr lang="en-US"/>
              <a:t>Dept. of Electrical and Computer Engineering</a:t>
            </a:r>
          </a:p>
          <a:p>
            <a:r>
              <a:rPr lang="en-US"/>
              <a:t>Texas A&amp;M University</a:t>
            </a:r>
          </a:p>
          <a:p>
            <a:r>
              <a:rPr lang="en-US">
                <a:hlinkClick r:id="rId3"/>
              </a:rPr>
              <a:t>abirchfield@tamu.edu</a:t>
            </a:r>
            <a:endParaRPr lang="en-US"/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F870818-B59B-42F3-A080-7DD7CDDF6B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Class 7: Analytical Methods, Part 2</a:t>
            </a:r>
          </a:p>
        </p:txBody>
      </p:sp>
    </p:spTree>
    <p:extLst>
      <p:ext uri="{BB962C8B-B14F-4D97-AF65-F5344CB8AC3E}">
        <p14:creationId xmlns:p14="http://schemas.microsoft.com/office/powerpoint/2010/main" val="345848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48ABB-6EB8-0E53-AF6D-C9D818095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5, EMTP three phase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A5C24D-7C87-B9B9-FD7C-93BA794E6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0"/>
            <a:ext cx="8382000" cy="2514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06A6D9-F90C-E316-88DB-A507C627D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762375"/>
            <a:ext cx="5953125" cy="30956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19D489-DA19-91A1-C04A-2A7CDC256D2E}"/>
              </a:ext>
            </a:extLst>
          </p:cNvPr>
          <p:cNvSpPr txBox="1"/>
          <p:nvPr/>
        </p:nvSpPr>
        <p:spPr>
          <a:xfrm>
            <a:off x="7467601" y="4419600"/>
            <a:ext cx="4191000" cy="1372683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This is for completeness, each phase is independent in this example. Which phase has the highest transient current depends on the phase angle at which the switches close.</a:t>
            </a:r>
          </a:p>
        </p:txBody>
      </p:sp>
    </p:spTree>
    <p:extLst>
      <p:ext uri="{BB962C8B-B14F-4D97-AF65-F5344CB8AC3E}">
        <p14:creationId xmlns:p14="http://schemas.microsoft.com/office/powerpoint/2010/main" val="1455444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4BA86-F988-AEB8-07EF-FC30483A9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5, part two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3B6FFD3-5955-A7E7-64B5-9DDE6E6E4EC8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6172200" cy="5181600"/>
              </a:xfrm>
            </p:spPr>
            <p:txBody>
              <a:bodyPr/>
              <a:lstStyle/>
              <a:p>
                <a:r>
                  <a:rPr lang="en-US" dirty="0"/>
                  <a:t>Now we consider the case of switching C2 with C1 already in place. Equivalent circuit shown.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=19.2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=22.8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Differential equation(s) will be even more complicated! What can we neglect for our analytical calculations?</a:t>
                </a:r>
              </a:p>
              <a:p>
                <a:pPr lvl="1"/>
                <a:r>
                  <a:rPr lang="en-US" dirty="0"/>
                  <a:t>L1 is small compared to L, but important</a:t>
                </a:r>
              </a:p>
              <a:p>
                <a:pPr lvl="1"/>
                <a:r>
                  <a:rPr lang="en-US" dirty="0"/>
                  <a:t>Current will be coming from both the source and the stored voltage in C1.</a:t>
                </a:r>
              </a:p>
              <a:p>
                <a:pPr lvl="1"/>
                <a:r>
                  <a:rPr lang="en-US" dirty="0"/>
                  <a:t>Consider characteristic frequency of L1 in parallel with the C1 and C2 combination</a:t>
                </a:r>
              </a:p>
              <a:p>
                <a:pPr lvl="2"/>
                <a:r>
                  <a:rPr lang="en-US" dirty="0"/>
                  <a:t>C = 1/(1/C1 + 1/C2) = 14.32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=9.6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𝑘𝐻𝑧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(way faster than other two)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=1.158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3B6FFD3-5955-A7E7-64B5-9DDE6E6E4E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6172200" cy="5181600"/>
              </a:xfrm>
              <a:blipFill>
                <a:blip r:embed="rId2"/>
                <a:stretch>
                  <a:fillRect l="-1383" t="-824" r="-2866" b="-1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4AF64E9-C2AD-8D42-39F8-7D9CEC8F68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199"/>
          <a:stretch/>
        </p:blipFill>
        <p:spPr>
          <a:xfrm>
            <a:off x="6324600" y="1447800"/>
            <a:ext cx="5524500" cy="28434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5EFCEE-80FB-056A-3E4C-E39339FC8E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4191000"/>
            <a:ext cx="4658432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784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DED5B-E52F-50A5-C93A-75C41B855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5, part two, continued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DA6B0C3-65F1-DDF6-EA21-B2BFA5384E12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The maximum current coming from the source is about 4 kA</a:t>
                </a:r>
              </a:p>
              <a:p>
                <a:r>
                  <a:rPr lang="en-US" dirty="0"/>
                  <a:t>But the inrush current based on the fact that C1 could be charged to peak voltage of 28.2 kV would be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𝑝𝑒𝑎𝑘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28.2 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𝑘𝑉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1.158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=22.33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𝑘𝐴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So we can neglect the source and we are back to Example 1 (with L)!!</a:t>
                </a:r>
              </a:p>
              <a:p>
                <a:r>
                  <a:rPr lang="en-US" dirty="0"/>
                  <a:t>Sinusoidal transient with peak value of about 22 kA</a:t>
                </a:r>
              </a:p>
              <a:p>
                <a:r>
                  <a:rPr lang="en-US" dirty="0"/>
                  <a:t>Let's see if EMTP agrees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DA6B0C3-65F1-DDF6-EA21-B2BFA5384E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9743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6E431-D427-B2AE-1C47-84ACC5BD2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5, part two, EMTP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2A95DB-043C-A7A1-A494-34C7E1293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4572000" cy="5181600"/>
          </a:xfrm>
        </p:spPr>
        <p:txBody>
          <a:bodyPr/>
          <a:lstStyle/>
          <a:p>
            <a:r>
              <a:rPr lang="en-US" dirty="0"/>
              <a:t>Note there are three frequencies visible: 60 Hz, 548 Hz, and 9.6 kHz</a:t>
            </a:r>
          </a:p>
          <a:p>
            <a:r>
              <a:rPr lang="en-US" dirty="0"/>
              <a:t>Maximum current 25 kA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9A33E6-3923-6B33-311D-108031316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276600"/>
            <a:ext cx="8763000" cy="33888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5E4849-FCEA-A996-61EC-0E284E7F9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371600"/>
            <a:ext cx="5736771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23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C5F54-350B-7E83-66CB-0CE8ED2FC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Justified Is the Assumption?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D5484B-8591-2FBA-893B-F3626F3249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5486400" cy="5181600"/>
          </a:xfrm>
        </p:spPr>
        <p:txBody>
          <a:bodyPr/>
          <a:lstStyle/>
          <a:p>
            <a:r>
              <a:rPr lang="en-US" dirty="0"/>
              <a:t>Compare to the circuit without the AC source</a:t>
            </a:r>
          </a:p>
          <a:p>
            <a:r>
              <a:rPr lang="en-US" dirty="0"/>
              <a:t>Essentially no difference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468D4C-EE76-DA33-6660-D89191BED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447800"/>
            <a:ext cx="5124450" cy="35275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018041-E664-02F9-57DC-3C50F6B4A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14" y="2971800"/>
            <a:ext cx="5547686" cy="338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780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B0DBB-D102-422F-D476-F20BBFE3C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We Had Neglected the Busbar Inductance?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65781-939C-3E31-8FEB-25F07763DB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5791200" cy="2895600"/>
          </a:xfrm>
        </p:spPr>
        <p:txBody>
          <a:bodyPr/>
          <a:lstStyle/>
          <a:p>
            <a:r>
              <a:rPr lang="en-US" dirty="0"/>
              <a:t>A very small inductance, but it matters because it is all that separates the two parallel capacitor banks</a:t>
            </a:r>
          </a:p>
          <a:p>
            <a:r>
              <a:rPr lang="en-US" dirty="0"/>
              <a:t>Without understanding the problem first, we could make this mistake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F4DFAD-700B-0AD6-D4BE-BFEF47DEB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752600"/>
            <a:ext cx="5785625" cy="3914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1729D8-46FA-1F46-92C4-16A7304F8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657600"/>
            <a:ext cx="4431259" cy="278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79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1176E-5879-4727-AF17-16895F490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15EDFD4-90CD-40FF-905C-7BB53B66BC63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6553200" cy="5181600"/>
              </a:xfrm>
            </p:spPr>
            <p:txBody>
              <a:bodyPr/>
              <a:lstStyle/>
              <a:p>
                <a:r>
                  <a:rPr lang="en-US" dirty="0"/>
                  <a:t>For the distribution system shown below, assuming the bus breaker is open, what are the transients associated with switching the capacitor in? (52 means breaker)</a:t>
                </a:r>
              </a:p>
              <a:p>
                <a:pPr lvl="1"/>
                <a:r>
                  <a:rPr lang="en-US" dirty="0"/>
                  <a:t>Neglect loads, resistances, generator current </a:t>
                </a:r>
              </a:p>
              <a:p>
                <a:pPr lvl="1"/>
                <a:r>
                  <a:rPr lang="en-US" dirty="0"/>
                  <a:t>For transformer, assume ideal for now and create equivalent source of Vs = 10 kV (three-phase)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𝑠𝑜𝑢𝑟𝑐𝑒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115 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𝑘𝑉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3000 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𝑀𝑉𝐴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=4.41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→22.7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mH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𝑋𝐹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=0.068⋅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10 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kV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𝑀𝑉𝐴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=0.23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→601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μH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source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XF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773 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μH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𝑘𝑉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=0.1⋅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𝑘𝑉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150 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MVA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=66.6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→177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μH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15EDFD4-90CD-40FF-905C-7BB53B66BC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6553200" cy="5181600"/>
              </a:xfrm>
              <a:blipFill>
                <a:blip r:embed="rId2"/>
                <a:stretch>
                  <a:fillRect l="-1302" t="-824" r="-1953" b="-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B09D6C2A-98B5-4EA3-B834-2A17A7DF5D8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781800" y="1276351"/>
            <a:ext cx="4572000" cy="27196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D0EA62-8DF4-456F-ABAF-893B3D3CA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4295775"/>
            <a:ext cx="5036703" cy="2143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CBCE2F8-0A48-4B91-B421-40F15181843A}"/>
                  </a:ext>
                </a:extLst>
              </p:cNvPr>
              <p:cNvSpPr txBox="1"/>
              <p:nvPr/>
            </p:nvSpPr>
            <p:spPr>
              <a:xfrm>
                <a:off x="4347904" y="5269378"/>
                <a:ext cx="2626553" cy="586443"/>
              </a:xfrm>
              <a:prstGeom prst="rect">
                <a:avLst/>
              </a:prstGeom>
              <a:solidFill>
                <a:srgbClr val="D6D2C4"/>
              </a:solidFill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=6.25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→424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CBCE2F8-0A48-4B91-B421-40F151818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904" y="5269378"/>
                <a:ext cx="2626553" cy="586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0129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7FD7F-5C9C-4DBD-86D8-50B23C0F4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0B8A54C-F333-4B7D-91EF-9C5090B5ED38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6705600" cy="5181600"/>
              </a:xfrm>
            </p:spPr>
            <p:txBody>
              <a:bodyPr/>
              <a:lstStyle/>
              <a:p>
                <a:r>
                  <a:rPr lang="en-US" dirty="0"/>
                  <a:t>Consider this L-C combination, with the two inductors in parallel.</a:t>
                </a:r>
              </a:p>
              <a:p>
                <a:pPr lvl="1"/>
                <a:r>
                  <a:rPr lang="en-US" dirty="0"/>
                  <a:t>Frequency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=4047</m:t>
                    </m:r>
                  </m:oMath>
                </a14:m>
                <a:r>
                  <a:rPr lang="en-US" dirty="0"/>
                  <a:t> (644 Hz),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=0.583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Consider both the sources to be DC at the peak line-to-neutral voltage of 8.16 kV</a:t>
                </a:r>
              </a:p>
              <a:p>
                <a:r>
                  <a:rPr lang="en-US" dirty="0"/>
                  <a:t>Solve using Laplace or other method</a:t>
                </a:r>
              </a:p>
              <a:p>
                <a:pPr lvl="1"/>
                <a:r>
                  <a:rPr lang="en-US" dirty="0"/>
                  <a:t>Peak voltage ends up being 16.32 kV</a:t>
                </a:r>
              </a:p>
              <a:p>
                <a:pPr lvl="1"/>
                <a:r>
                  <a:rPr lang="en-US" dirty="0"/>
                  <a:t>Peak current ends up being 8.16/z0 = 14000 A</a:t>
                </a:r>
              </a:p>
              <a:p>
                <a:r>
                  <a:rPr lang="en-US" dirty="0"/>
                  <a:t>Verify with EMTP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0B8A54C-F333-4B7D-91EF-9C5090B5ED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6705600" cy="5181600"/>
              </a:xfrm>
              <a:blipFill>
                <a:blip r:embed="rId2"/>
                <a:stretch>
                  <a:fillRect l="-127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323E50E-7BF1-4051-8FFA-FD3F55E8F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1676400"/>
            <a:ext cx="5036703" cy="2143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578E00-3CDE-4D79-BE9D-ED729282C2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3971925"/>
            <a:ext cx="511151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133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F9F8C-E8B4-4E27-8258-6580967D8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6, Detailed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A96AA-687D-47A3-99A9-843A129CB3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 EMTP, add an ideal transformer model, put in resistances, and model the loads as RL combinations in parallel</a:t>
            </a:r>
          </a:p>
          <a:p>
            <a:r>
              <a:rPr lang="en-US" dirty="0"/>
              <a:t>Still ignoring the load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B4F2CD-44E5-42A3-87F5-12D70662E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819400"/>
            <a:ext cx="11320945" cy="297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037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CF464-3721-4E4A-868F-1C7B1452B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6, Short-Term Comparison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BC5FC4-B0D7-4358-9085-F738830ABB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assumptions captured the initial transients!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8CC06C-FE78-455F-BD88-9BAAC21FE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704975"/>
            <a:ext cx="9115425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1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BF396-224A-B61E-6334-73DC589B4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3C1D7-6E0E-F133-D6DC-3BDC7DE514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Example 1 – Solve using analytical methods and numerical methods (Forward Euler, 2</a:t>
            </a:r>
            <a:r>
              <a:rPr lang="en-US" baseline="30000" dirty="0"/>
              <a:t>nd</a:t>
            </a:r>
            <a:r>
              <a:rPr lang="en-US" dirty="0"/>
              <a:t> order Runge-</a:t>
            </a:r>
            <a:r>
              <a:rPr lang="en-US" dirty="0" err="1"/>
              <a:t>Kutta</a:t>
            </a:r>
            <a:r>
              <a:rPr lang="en-US" dirty="0"/>
              <a:t>, trapezoidal with companion circuit approach)</a:t>
            </a:r>
          </a:p>
          <a:p>
            <a:r>
              <a:rPr lang="en-US" dirty="0"/>
              <a:t>Read </a:t>
            </a:r>
            <a:r>
              <a:rPr lang="en-US" dirty="0" err="1"/>
              <a:t>Dommel</a:t>
            </a:r>
            <a:r>
              <a:rPr lang="en-US" dirty="0"/>
              <a:t> chapters 1-3 and the Noda 2009 paper.</a:t>
            </a:r>
          </a:p>
          <a:p>
            <a:r>
              <a:rPr lang="en-US" dirty="0"/>
              <a:t>By Feb. 13</a:t>
            </a:r>
            <a:r>
              <a:rPr lang="en-US" baseline="30000" dirty="0"/>
              <a:t>th</a:t>
            </a:r>
            <a:r>
              <a:rPr lang="en-US" dirty="0"/>
              <a:t>, solve examples 2-4 analytically.</a:t>
            </a:r>
          </a:p>
          <a:p>
            <a:r>
              <a:rPr lang="en-US" dirty="0"/>
              <a:t>By Feb. 13</a:t>
            </a:r>
            <a:r>
              <a:rPr lang="en-US" baseline="30000" dirty="0"/>
              <a:t>th</a:t>
            </a:r>
            <a:r>
              <a:rPr lang="en-US" dirty="0"/>
              <a:t>, read Greenwood Chapter 5 (and reference Ch. 1-4)</a:t>
            </a:r>
          </a:p>
          <a:p>
            <a:r>
              <a:rPr lang="en-US" dirty="0"/>
              <a:t>By Feb. 20</a:t>
            </a:r>
            <a:r>
              <a:rPr lang="en-US" baseline="30000" dirty="0"/>
              <a:t>th</a:t>
            </a:r>
            <a:r>
              <a:rPr lang="en-US" dirty="0"/>
              <a:t>, solve examples 5-7 analytically.</a:t>
            </a:r>
          </a:p>
        </p:txBody>
      </p:sp>
    </p:spTree>
    <p:extLst>
      <p:ext uri="{BB962C8B-B14F-4D97-AF65-F5344CB8AC3E}">
        <p14:creationId xmlns:p14="http://schemas.microsoft.com/office/powerpoint/2010/main" val="1823102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A9808-5FEB-4527-B2E7-2B1BF2896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6, Longer-Term Comparison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2D8E3A-9271-4657-80E0-5F99FF4755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Eventually, resistances will damp out the transients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BB2E60-DB4D-4EAA-A3DA-8C78D1A9D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733550"/>
            <a:ext cx="9115425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81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F77B00-B757-4F5A-8FBF-EE149F76D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286000"/>
            <a:ext cx="9525000" cy="4191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3ACDA6-D02D-4C8B-B5EB-C0CAB004B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Load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B04212BC-9712-49A2-9141-274A5E087F91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Put in parallel RL for load: 18.7 MW, so R=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5.35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, L=113 </a:t>
                </a:r>
                <a:r>
                  <a:rPr lang="en-US" dirty="0" err="1"/>
                  <a:t>mH</a:t>
                </a:r>
                <a:r>
                  <a:rPr lang="en-US" dirty="0"/>
                  <a:t> (blue)</a:t>
                </a:r>
              </a:p>
              <a:p>
                <a:r>
                  <a:rPr lang="en-US" dirty="0"/>
                  <a:t>Then try voltage-behind-reactance: 10 kV (RMS/LL), L=2.1 </a:t>
                </a:r>
                <a:r>
                  <a:rPr lang="en-US" dirty="0" err="1"/>
                  <a:t>mH</a:t>
                </a:r>
                <a:r>
                  <a:rPr lang="en-US" dirty="0"/>
                  <a:t>, R = .102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(green)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B04212BC-9712-49A2-9141-274A5E087F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7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1423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19CC8-B686-4B65-D1DB-4AA2B3893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for Analytically Solving Transient Problems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E63653-063E-3F8A-70CB-2F373CA04C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/>
              <a:t>Find the equivalent circuit for the system</a:t>
            </a:r>
          </a:p>
          <a:p>
            <a:pPr lvl="1"/>
            <a:r>
              <a:rPr lang="en-US" dirty="0"/>
              <a:t>What needs to be modeled?</a:t>
            </a:r>
          </a:p>
          <a:p>
            <a:pPr>
              <a:buFont typeface="+mj-lt"/>
              <a:buAutoNum type="arabicPeriod"/>
            </a:pPr>
            <a:r>
              <a:rPr lang="en-US" dirty="0"/>
              <a:t>Solve the circuit in steady state before the transient event</a:t>
            </a:r>
          </a:p>
          <a:p>
            <a:pPr lvl="1"/>
            <a:r>
              <a:rPr lang="en-US" dirty="0"/>
              <a:t>These will form the initial conditions for the differential equations</a:t>
            </a:r>
          </a:p>
          <a:p>
            <a:pPr>
              <a:buFont typeface="+mj-lt"/>
              <a:buAutoNum type="arabicPeriod"/>
            </a:pPr>
            <a:r>
              <a:rPr lang="en-US" dirty="0"/>
              <a:t>Solve the "particular solution" which is the steady-state condition after the transients have died out – again using steady-state techniques</a:t>
            </a:r>
          </a:p>
          <a:p>
            <a:pPr>
              <a:buFont typeface="+mj-lt"/>
              <a:buAutoNum type="arabicPeriod"/>
            </a:pPr>
            <a:r>
              <a:rPr lang="en-US" dirty="0"/>
              <a:t>Represent the transient conditions as differential equations</a:t>
            </a:r>
          </a:p>
          <a:p>
            <a:pPr>
              <a:buFont typeface="+mj-lt"/>
              <a:buAutoNum type="arabicPeriod"/>
            </a:pPr>
            <a:r>
              <a:rPr lang="en-US" dirty="0"/>
              <a:t>Solve in Laplace domain</a:t>
            </a:r>
          </a:p>
        </p:txBody>
      </p:sp>
    </p:spTree>
    <p:extLst>
      <p:ext uri="{BB962C8B-B14F-4D97-AF65-F5344CB8AC3E}">
        <p14:creationId xmlns:p14="http://schemas.microsoft.com/office/powerpoint/2010/main" val="1750313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03D6E-33AB-4A79-910C-B30F5B2FD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Laplace Transform Pairs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E574A8-ED62-4A66-BF67-D3C358716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06430"/>
            <a:ext cx="4311416" cy="52398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7EAE78-614D-470C-AA23-AC0D319E0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562600" y="1270958"/>
            <a:ext cx="4287182" cy="551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85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6711E-B859-B139-A8AD-3CAD49B2A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Laplace Transform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74A5836-C14C-E0E3-4512-B1DE1E2DA28A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Linearity: multiplying by scalar and adding is not affected</a:t>
                </a:r>
              </a:p>
              <a:p>
                <a:r>
                  <a:rPr lang="en-US" dirty="0"/>
                  <a:t>First derivative: multiply by s and subtract initial value</a:t>
                </a:r>
              </a:p>
              <a:p>
                <a:r>
                  <a:rPr lang="en-US" dirty="0"/>
                  <a:t>Second derivative: multiply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subtract s times initial value – initial first derivative</a:t>
                </a:r>
              </a:p>
              <a:p>
                <a:r>
                  <a:rPr lang="en-US" dirty="0"/>
                  <a:t>Integral: multiply by 1/s</a:t>
                </a:r>
              </a:p>
              <a:p>
                <a:r>
                  <a:rPr lang="en-US" dirty="0"/>
                  <a:t>Multiplication by t: negative derivative</a:t>
                </a:r>
              </a:p>
              <a:p>
                <a:r>
                  <a:rPr lang="en-US" dirty="0"/>
                  <a:t>Time delay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: multiply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𝑎𝑠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Multiplication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𝑎𝑡</m:t>
                        </m:r>
                      </m:sup>
                    </m:sSup>
                  </m:oMath>
                </a14:m>
                <a:r>
                  <a:rPr lang="en-US" dirty="0"/>
                  <a:t>: shift by a (replace s with </a:t>
                </a:r>
                <a:r>
                  <a:rPr lang="en-US" dirty="0" err="1"/>
                  <a:t>s+a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Time scaling by 1/a: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𝑎𝑠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Time convolution: s-domain multiplication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74A5836-C14C-E0E3-4512-B1DE1E2DA2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4718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04486-908E-0141-4C57-3F91DF6A0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Tips for Analytical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EEB1BD9-81CA-2572-8FEB-0F8B23FEA817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RL and RC combinations have a time constant: R*C and R/L</a:t>
                </a:r>
              </a:p>
              <a:p>
                <a:r>
                  <a:rPr lang="en-US" dirty="0"/>
                  <a:t>LC combinations have a characteristic frequency: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𝑅𝐶</m:t>
                        </m:r>
                      </m:e>
                    </m:ra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They also have a surge impedance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den>
                        </m:f>
                      </m:e>
                    </m:rad>
                  </m:oMath>
                </a14:m>
                <a:endParaRPr lang="en-US" dirty="0"/>
              </a:p>
              <a:p>
                <a:r>
                  <a:rPr lang="en-US" dirty="0"/>
                  <a:t>For analytical calculations, start by making simplified assumptions</a:t>
                </a:r>
              </a:p>
              <a:p>
                <a:pPr lvl="1"/>
                <a:r>
                  <a:rPr lang="en-US" dirty="0"/>
                  <a:t>Can we ignore load or other currents that are much lower than the main current?</a:t>
                </a:r>
              </a:p>
              <a:p>
                <a:pPr lvl="1"/>
                <a:r>
                  <a:rPr lang="en-US" dirty="0"/>
                  <a:t>Can we assume slower frequencies are just constant during the transients?</a:t>
                </a:r>
              </a:p>
              <a:p>
                <a:r>
                  <a:rPr lang="en-US" dirty="0"/>
                  <a:t>Remember principle 9: our model should be driven by the questions we are trying to answer. </a:t>
                </a:r>
              </a:p>
              <a:p>
                <a:pPr lvl="1"/>
                <a:r>
                  <a:rPr lang="en-US" dirty="0"/>
                  <a:t>How the phases line up is often important, but sometimes we only care about the worst-case conditions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EEB1BD9-81CA-2572-8FEB-0F8B23FEA8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83" t="-824" r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7856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6DCA3-C75E-497D-562D-CD4F116F4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3DB565C-2DAE-7113-9E05-CAF856301318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7010400" cy="5181600"/>
              </a:xfrm>
            </p:spPr>
            <p:txBody>
              <a:bodyPr/>
              <a:lstStyle/>
              <a:p>
                <a:r>
                  <a:rPr lang="en-US" dirty="0"/>
                  <a:t>Start with the problem of switching in C1</a:t>
                </a:r>
              </a:p>
              <a:p>
                <a:pPr lvl="1"/>
                <a:r>
                  <a:rPr lang="en-US" dirty="0"/>
                  <a:t>Draw an equivalent circuit (below)</a:t>
                </a:r>
              </a:p>
              <a:p>
                <a:pPr lvl="2"/>
                <a:r>
                  <a:rPr lang="en-US" dirty="0"/>
                  <a:t>V = 34.5 kV (changed from document)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34500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×25=0.797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=2100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34500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18000000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=66.13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=40.1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Consider the pre-transient steady-state condition. No load is given,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Particular solution. 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=306∠(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+90°)</m:t>
                    </m:r>
                  </m:oMath>
                </a14:m>
                <a:r>
                  <a:rPr lang="en-US" dirty="0"/>
                  <a:t> A</a:t>
                </a:r>
              </a:p>
              <a:p>
                <a:pPr lvl="1"/>
                <a:r>
                  <a:rPr lang="en-US" dirty="0"/>
                  <a:t>Differential equation: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𝑑𝑖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Can solve with Laplace (with much difficulty)! But first consider the characteristic frequency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𝐿𝐶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=548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𝐻𝑧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This is </a:t>
                </a:r>
                <a:r>
                  <a:rPr lang="en-US" b="1" dirty="0"/>
                  <a:t>much</a:t>
                </a:r>
                <a:r>
                  <a:rPr lang="en-US" dirty="0"/>
                  <a:t> faster than the fundamental frequency.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3DB565C-2DAE-7113-9E05-CAF8563013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7010400" cy="5181600"/>
              </a:xfrm>
              <a:blipFill>
                <a:blip r:embed="rId2"/>
                <a:stretch>
                  <a:fillRect l="-1217" t="-824" b="-3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ED8486E-2E94-C88D-BF3A-BEEB11489B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199"/>
          <a:stretch/>
        </p:blipFill>
        <p:spPr>
          <a:xfrm>
            <a:off x="6673418" y="1295400"/>
            <a:ext cx="5524500" cy="28434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59C70F-23BA-0B62-F6C1-2049D75AE1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4038600"/>
            <a:ext cx="3162300" cy="225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175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78B84-2EE2-6718-C48C-62658DCC5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5, continued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115A63D-2B34-25B8-9611-673EDE104E6B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So, consider the source to be at constant peak voltage (dc source)</a:t>
                </a:r>
              </a:p>
              <a:p>
                <a:pPr lvl="1"/>
                <a:r>
                  <a:rPr lang="en-US" dirty="0"/>
                  <a:t>Now the differential equation is much easier to solve: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this example: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=34.5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=28.2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𝑘𝑉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den>
                        </m:f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=7.23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=3446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=3900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3446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   If there were any load current, it would be much smaller.</a:t>
                </a:r>
              </a:p>
              <a:p>
                <a:r>
                  <a:rPr lang="en-US" dirty="0"/>
                  <a:t>In building our EMTP model, start with the simplest version and add complexity</a:t>
                </a:r>
              </a:p>
              <a:p>
                <a:pPr lvl="1"/>
                <a:r>
                  <a:rPr lang="en-US" dirty="0"/>
                  <a:t>Single equivalent phase with DC source and L + C combination</a:t>
                </a:r>
              </a:p>
              <a:p>
                <a:pPr lvl="1"/>
                <a:r>
                  <a:rPr lang="en-US" dirty="0"/>
                  <a:t>Make it an AC source</a:t>
                </a:r>
              </a:p>
              <a:p>
                <a:pPr lvl="1"/>
                <a:r>
                  <a:rPr lang="en-US" dirty="0"/>
                  <a:t>Make a three-phase version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115A63D-2B34-25B8-9611-673EDE104E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0703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AFE39-267D-9953-FA4E-42090D859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5, EMTP single phase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9395B8-70D7-B999-057B-7B631964C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371600"/>
            <a:ext cx="8782050" cy="2428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5E2258-1F52-2432-A13C-D81B9AFC5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038600"/>
            <a:ext cx="893445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097796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ustom 5">
      <a:dk1>
        <a:srgbClr val="000000"/>
      </a:dk1>
      <a:lt1>
        <a:srgbClr val="FFFFFF"/>
      </a:lt1>
      <a:dk2>
        <a:srgbClr val="500000"/>
      </a:dk2>
      <a:lt2>
        <a:srgbClr val="D1C394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500000"/>
      </a:hlink>
      <a:folHlink>
        <a:srgbClr val="5000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solidFill>
          <a:srgbClr val="D6D2C4"/>
        </a:solidFill>
      </a:spPr>
      <a:bodyPr wrap="none" rtlCol="0">
        <a:spAutoFit/>
      </a:bodyPr>
      <a:lstStyle>
        <a:defPPr algn="l">
          <a:defRPr sz="1600" dirty="0" smtClean="0">
            <a:latin typeface="+mj-lt"/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rchfield_Tamu.potx" id="{FF312D84-3120-46E1-8944-536EBF99E2D5}" vid="{7ACEDEEC-4EFC-4B6A-8B59-1EF3036F70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Birchfield_Tamu</Template>
  <TotalTime>537</TotalTime>
  <Words>1233</Words>
  <Application>Microsoft Office PowerPoint</Application>
  <PresentationFormat>Widescreen</PresentationFormat>
  <Paragraphs>117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Cambria Math</vt:lpstr>
      <vt:lpstr>Helvetica</vt:lpstr>
      <vt:lpstr>Times New Roman</vt:lpstr>
      <vt:lpstr>Wingdings</vt:lpstr>
      <vt:lpstr>Capsules</vt:lpstr>
      <vt:lpstr>ECEN 616, Spring 2025 Methods of Electric Power System Analysis</vt:lpstr>
      <vt:lpstr>Homework</vt:lpstr>
      <vt:lpstr>Steps for Analytically Solving Transient Problems</vt:lpstr>
      <vt:lpstr>Common Laplace Transform Pairs</vt:lpstr>
      <vt:lpstr>Common Laplace Transform Properties</vt:lpstr>
      <vt:lpstr>Additional Tips for Analytical Methods</vt:lpstr>
      <vt:lpstr>Example 5</vt:lpstr>
      <vt:lpstr>Example 5, continued</vt:lpstr>
      <vt:lpstr>Example 5, EMTP single phase</vt:lpstr>
      <vt:lpstr>Example 5, EMTP three phase</vt:lpstr>
      <vt:lpstr>Example 5, part two</vt:lpstr>
      <vt:lpstr>Example 5, part two, continued</vt:lpstr>
      <vt:lpstr>Example 5, part two, EMTP analysis</vt:lpstr>
      <vt:lpstr>How Justified Is the Assumption?</vt:lpstr>
      <vt:lpstr>What if We Had Neglected the Busbar Inductance?</vt:lpstr>
      <vt:lpstr>Example 6</vt:lpstr>
      <vt:lpstr>Example 6</vt:lpstr>
      <vt:lpstr>Example 6, Detailed Model</vt:lpstr>
      <vt:lpstr>Example 6, Short-Term Comparison</vt:lpstr>
      <vt:lpstr>Example 6, Longer-Term Comparison</vt:lpstr>
      <vt:lpstr>Effect of Load Model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616, Fall 2022 Methods of Electric Power System Analysis</dc:title>
  <dc:creator>Birchfield, Adam Barlow</dc:creator>
  <cp:lastModifiedBy>Birchfield, Adam Barlow</cp:lastModifiedBy>
  <cp:revision>35</cp:revision>
  <cp:lastPrinted>2011-08-22T16:49:24Z</cp:lastPrinted>
  <dcterms:created xsi:type="dcterms:W3CDTF">2022-08-23T14:02:40Z</dcterms:created>
  <dcterms:modified xsi:type="dcterms:W3CDTF">2025-02-03T19:03:45Z</dcterms:modified>
</cp:coreProperties>
</file>