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356" r:id="rId2"/>
    <p:sldId id="385" r:id="rId3"/>
    <p:sldId id="368" r:id="rId4"/>
    <p:sldId id="370" r:id="rId5"/>
    <p:sldId id="361" r:id="rId6"/>
    <p:sldId id="367" r:id="rId7"/>
    <p:sldId id="358" r:id="rId8"/>
    <p:sldId id="359" r:id="rId9"/>
    <p:sldId id="362" r:id="rId10"/>
    <p:sldId id="363" r:id="rId11"/>
    <p:sldId id="364" r:id="rId12"/>
    <p:sldId id="365" r:id="rId13"/>
    <p:sldId id="366" r:id="rId14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88" autoAdjust="0"/>
  </p:normalViewPr>
  <p:slideViewPr>
    <p:cSldViewPr>
      <p:cViewPr varScale="1">
        <p:scale>
          <a:sx n="108" d="100"/>
          <a:sy n="108" d="100"/>
        </p:scale>
        <p:origin x="57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616</a:t>
            </a:r>
            <a:r>
              <a:rPr lang="en-US" altLang="en-US"/>
              <a:t>, Spring 2025</a:t>
            </a:r>
            <a:br>
              <a:rPr lang="en-US" altLang="en-US" dirty="0"/>
            </a:br>
            <a:r>
              <a:rPr lang="en-US" altLang="en-US" dirty="0"/>
              <a:t>Methods of Electric Power System Analysis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6: Analytical Methods, Part 1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99549-B7DD-CA91-057D-CED3B8E0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F843627-75C8-1F0E-D404-D5299FA422A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 second term is just the first term times s (which is derivative in the time domain)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Add the two terms and pull out like terms,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F843627-75C8-1F0E-D404-D5299FA42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96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4074-2287-6293-6EA9-3249A85B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FC78F10-575B-0F2D-5BC1-E8F941DD86B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and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Now we can use our trig sum and difference formulas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Remember our definitions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Check our boundary conditions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0;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FC78F10-575B-0F2D-5BC1-E8F941DD8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411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13A2-349D-5D15-942D-A2F381AE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the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4E859CB-DC53-F656-CE78-6BBF397D88D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Compare to the cases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effect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have? Under what conditions is there no transient?</a:t>
                </a:r>
              </a:p>
              <a:p>
                <a:r>
                  <a:rPr lang="en-US" dirty="0"/>
                  <a:t>The best closing angle is near where the final current will have a zero crossing</a:t>
                </a:r>
              </a:p>
              <a:p>
                <a:r>
                  <a:rPr lang="en-US" dirty="0"/>
                  <a:t>The worst closing angle is 90 degrees before or after that</a:t>
                </a:r>
              </a:p>
              <a:p>
                <a:r>
                  <a:rPr lang="en-US" dirty="0"/>
                  <a:t>Highest possible current? Cannot be more than double the final magnitude. If the closing angle is worst-case, ½ cycle in, it will be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4E859CB-DC53-F656-CE78-6BBF397D8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r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90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DA7F-97D0-CF2C-B707-C735D1C5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EMTP Version of Example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8AC90CD-A013-8E98-BD48-0D83B225D9B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Let's use V=100 kV,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=60 </m:t>
                    </m:r>
                    <m:r>
                      <m:rPr>
                        <m:nor/>
                      </m:rPr>
                      <a:rPr lang="en-US" smtClean="0"/>
                      <m:t>Hz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nor/>
                      </m:rPr>
                      <a:rPr lang="en-US" smtClean="0"/>
                      <m:t>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Steady-state current is 26.5 A</a:t>
                </a:r>
              </a:p>
              <a:p>
                <a:r>
                  <a:rPr lang="en-US" dirty="0"/>
                  <a:t>EMTP ac source is cosine-based, not sine-based</a:t>
                </a:r>
              </a:p>
              <a:p>
                <a:r>
                  <a:rPr lang="en-US" dirty="0"/>
                  <a:t>This means the time constant will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Ideal closing angle would be about 89.2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with sine function, with cosine it is about -0.8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8AC90CD-A013-8E98-BD48-0D83B225D9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9CC5148-5D3E-2AF4-3391-DC6DF74FC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447800"/>
            <a:ext cx="2188995" cy="156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01C9FB-AA02-4542-EC34-C691FCE8D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038600"/>
            <a:ext cx="4591050" cy="2676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C430D8-AA78-AC32-E4A0-5C2B6ADD1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4038600"/>
            <a:ext cx="4572000" cy="2667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2EFA1F-B74A-18B4-5ED6-EF42A25C75B7}"/>
              </a:ext>
            </a:extLst>
          </p:cNvPr>
          <p:cNvSpPr txBox="1"/>
          <p:nvPr/>
        </p:nvSpPr>
        <p:spPr>
          <a:xfrm>
            <a:off x="5105400" y="4343400"/>
            <a:ext cx="1981200" cy="2012859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Left: ideal closing angle</a:t>
            </a:r>
          </a:p>
          <a:p>
            <a:pPr algn="l"/>
            <a:r>
              <a:rPr lang="en-US" sz="2400" dirty="0">
                <a:latin typeface="+mj-lt"/>
              </a:rPr>
              <a:t>Right: worst-case closing angle</a:t>
            </a:r>
          </a:p>
        </p:txBody>
      </p:sp>
    </p:spTree>
    <p:extLst>
      <p:ext uri="{BB962C8B-B14F-4D97-AF65-F5344CB8AC3E}">
        <p14:creationId xmlns:p14="http://schemas.microsoft.com/office/powerpoint/2010/main" val="22257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F396-224A-B61E-6334-73DC589B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3C1D7-6E0E-F133-D6DC-3BDC7DE514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1 – Solve using analytical methods and numerical methods (Forward Euler, 2</a:t>
            </a:r>
            <a:r>
              <a:rPr lang="en-US" baseline="30000" dirty="0"/>
              <a:t>nd</a:t>
            </a:r>
            <a:r>
              <a:rPr lang="en-US" dirty="0"/>
              <a:t> order Runge-</a:t>
            </a:r>
            <a:r>
              <a:rPr lang="en-US" dirty="0" err="1"/>
              <a:t>Kutta</a:t>
            </a:r>
            <a:r>
              <a:rPr lang="en-US" dirty="0"/>
              <a:t>, trapezoidal with companion circuit approach)</a:t>
            </a:r>
          </a:p>
          <a:p>
            <a:r>
              <a:rPr lang="en-US" dirty="0"/>
              <a:t>Reading </a:t>
            </a:r>
            <a:r>
              <a:rPr lang="en-US" dirty="0" err="1"/>
              <a:t>Dommel</a:t>
            </a:r>
            <a:r>
              <a:rPr lang="en-US" dirty="0"/>
              <a:t> chapters 1-3 and the Noda 2009 paper.</a:t>
            </a:r>
          </a:p>
          <a:p>
            <a:r>
              <a:rPr lang="en-US" dirty="0"/>
              <a:t>By Feb. 13</a:t>
            </a:r>
            <a:r>
              <a:rPr lang="en-US" baseline="30000" dirty="0"/>
              <a:t>th</a:t>
            </a:r>
            <a:r>
              <a:rPr lang="en-US" dirty="0"/>
              <a:t>, solve examples 2-4 analytically.</a:t>
            </a:r>
          </a:p>
          <a:p>
            <a:r>
              <a:rPr lang="en-US" dirty="0"/>
              <a:t>By Feb. 13</a:t>
            </a:r>
            <a:r>
              <a:rPr lang="en-US" baseline="30000" dirty="0"/>
              <a:t>th</a:t>
            </a:r>
            <a:r>
              <a:rPr lang="en-US" dirty="0"/>
              <a:t>, read Greenwood Chapter 5 (and reference Ch. 1-4)</a:t>
            </a:r>
          </a:p>
          <a:p>
            <a:r>
              <a:rPr lang="en-US" dirty="0"/>
              <a:t>By Feb. 20</a:t>
            </a:r>
            <a:r>
              <a:rPr lang="en-US" baseline="30000" dirty="0"/>
              <a:t>th</a:t>
            </a:r>
            <a:r>
              <a:rPr lang="en-US" dirty="0"/>
              <a:t>, solve examples 5-7 analytically.</a:t>
            </a:r>
          </a:p>
        </p:txBody>
      </p:sp>
    </p:spTree>
    <p:extLst>
      <p:ext uri="{BB962C8B-B14F-4D97-AF65-F5344CB8AC3E}">
        <p14:creationId xmlns:p14="http://schemas.microsoft.com/office/powerpoint/2010/main" val="182310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9CC8-B686-4B65-D1DB-4AA2B389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Analytically Solving Transient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63653-063E-3F8A-70CB-2F373CA04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Find the equivalent circuit for the system</a:t>
            </a:r>
          </a:p>
          <a:p>
            <a:pPr lvl="1"/>
            <a:r>
              <a:rPr lang="en-US" dirty="0"/>
              <a:t>What needs to be modeled?</a:t>
            </a:r>
          </a:p>
          <a:p>
            <a:pPr>
              <a:buFont typeface="+mj-lt"/>
              <a:buAutoNum type="arabicPeriod"/>
            </a:pPr>
            <a:r>
              <a:rPr lang="en-US" dirty="0"/>
              <a:t>Solve the circuit in steady state before the transient event</a:t>
            </a:r>
          </a:p>
          <a:p>
            <a:pPr lvl="1"/>
            <a:r>
              <a:rPr lang="en-US" dirty="0"/>
              <a:t>These will form the initial conditions for the differential equations</a:t>
            </a:r>
          </a:p>
          <a:p>
            <a:pPr>
              <a:buFont typeface="+mj-lt"/>
              <a:buAutoNum type="arabicPeriod"/>
            </a:pPr>
            <a:r>
              <a:rPr lang="en-US" dirty="0"/>
              <a:t>Solve the "particular solution" which is the steady-state condition after the transients have died out – again using steady-state techniques</a:t>
            </a:r>
          </a:p>
          <a:p>
            <a:pPr>
              <a:buFont typeface="+mj-lt"/>
              <a:buAutoNum type="arabicPeriod"/>
            </a:pPr>
            <a:r>
              <a:rPr lang="en-US" dirty="0"/>
              <a:t>Represent the transient conditions as differential equations</a:t>
            </a:r>
          </a:p>
          <a:p>
            <a:pPr>
              <a:buFont typeface="+mj-lt"/>
              <a:buAutoNum type="arabicPeriod"/>
            </a:pPr>
            <a:r>
              <a:rPr lang="en-US" dirty="0"/>
              <a:t>Solve in Laplace domain</a:t>
            </a:r>
          </a:p>
        </p:txBody>
      </p:sp>
    </p:spTree>
    <p:extLst>
      <p:ext uri="{BB962C8B-B14F-4D97-AF65-F5344CB8AC3E}">
        <p14:creationId xmlns:p14="http://schemas.microsoft.com/office/powerpoint/2010/main" val="175031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3D6E-33AB-4A79-910C-B30F5B2F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Laplace Transform Pairs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574A8-ED62-4A66-BF67-D3C358716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06430"/>
            <a:ext cx="4311416" cy="52398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EAE78-614D-470C-AA23-AC0D319E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562600" y="1270958"/>
            <a:ext cx="4287182" cy="55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8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711E-B859-B139-A8AD-3CAD49B2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Laplace Transform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74A5836-C14C-E0E3-4512-B1DE1E2DA28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Linearity: multiplying by scalar and adding is not affected</a:t>
                </a:r>
              </a:p>
              <a:p>
                <a:r>
                  <a:rPr lang="en-US" dirty="0"/>
                  <a:t>First derivative: multiply by s and subtract initial value</a:t>
                </a:r>
              </a:p>
              <a:p>
                <a:r>
                  <a:rPr lang="en-US" dirty="0"/>
                  <a:t>Second derivative: 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subtract s times initial value – initial first derivative</a:t>
                </a:r>
              </a:p>
              <a:p>
                <a:r>
                  <a:rPr lang="en-US" dirty="0"/>
                  <a:t>Integral: multiply by 1/s</a:t>
                </a:r>
              </a:p>
              <a:p>
                <a:r>
                  <a:rPr lang="en-US" dirty="0"/>
                  <a:t>Multiplication by t: negative derivative</a:t>
                </a:r>
              </a:p>
              <a:p>
                <a:r>
                  <a:rPr lang="en-US" dirty="0"/>
                  <a:t>Time delay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 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𝑎𝑠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Multiplication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dirty="0"/>
                  <a:t>: shift by a (replace s with </a:t>
                </a:r>
                <a:r>
                  <a:rPr lang="en-US" dirty="0" err="1"/>
                  <a:t>s+a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Time scaling by 1/a: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𝑎𝑠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Time convolution: s-domain multiplication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74A5836-C14C-E0E3-4512-B1DE1E2DA2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71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6ED7-058A-647D-1DBC-88A2D6D9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2 and 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D1F2E8-8C3B-49C6-5DD3-FAF269393F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334000" cy="5181600"/>
          </a:xfrm>
        </p:spPr>
        <p:txBody>
          <a:bodyPr/>
          <a:lstStyle/>
          <a:p>
            <a:r>
              <a:rPr lang="en-US" dirty="0"/>
              <a:t>These can be solved with similar methods to the first example (example 1)</a:t>
            </a:r>
          </a:p>
          <a:p>
            <a:r>
              <a:rPr lang="en-US" dirty="0"/>
              <a:t>Try with Laplace method and with other Diff Eq approaches</a:t>
            </a:r>
          </a:p>
          <a:p>
            <a:r>
              <a:rPr lang="en-US" dirty="0"/>
              <a:t>Verify that solved equation satisfies the original DE</a:t>
            </a:r>
          </a:p>
          <a:p>
            <a:r>
              <a:rPr lang="en-US" dirty="0"/>
              <a:t>Verify initial and final conditions</a:t>
            </a:r>
          </a:p>
          <a:p>
            <a:r>
              <a:rPr lang="en-US" dirty="0"/>
              <a:t>Model in EMTP and check results</a:t>
            </a:r>
          </a:p>
          <a:p>
            <a:r>
              <a:rPr lang="en-US" dirty="0"/>
              <a:t>Try variations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75C56-5621-F83A-1B5A-156E0CA70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295400"/>
            <a:ext cx="5197061" cy="53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5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F1B8-5628-481C-826F-C5A3FA81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7EA7053-943A-41A6-B516-AF51B004DB6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86200" y="1295400"/>
                <a:ext cx="7239000" cy="5181600"/>
              </a:xfrm>
            </p:spPr>
            <p:txBody>
              <a:bodyPr/>
              <a:lstStyle/>
              <a:p>
                <a:r>
                  <a:rPr lang="en-US" dirty="0"/>
                  <a:t>We want to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after the switch closes.</a:t>
                </a:r>
              </a:p>
              <a:p>
                <a:r>
                  <a:rPr lang="en-US" dirty="0"/>
                  <a:t>Pre-switch condition: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Immediately following the switch: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as well, because inductor cannot change current instantaneously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Using steady-state AC circuit theory, the steady-state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can be found, recognizing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7EA7053-943A-41A6-B516-AF51B004DB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86200" y="1295400"/>
                <a:ext cx="7239000" cy="5181600"/>
              </a:xfrm>
              <a:blipFill>
                <a:blip r:embed="rId2"/>
                <a:stretch>
                  <a:fillRect l="-1179" t="-824" r="-1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1B7D2E8-E2A4-D10E-E214-D4CA268569DA}"/>
                  </a:ext>
                </a:extLst>
              </p:cNvPr>
              <p:cNvSpPr txBox="1"/>
              <p:nvPr/>
            </p:nvSpPr>
            <p:spPr>
              <a:xfrm>
                <a:off x="284847" y="3218272"/>
                <a:ext cx="6706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1B7D2E8-E2A4-D10E-E214-D4CA26856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47" y="3218272"/>
                <a:ext cx="6706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278C5DB-789E-D756-1723-B50477F5B82A}"/>
              </a:ext>
            </a:extLst>
          </p:cNvPr>
          <p:cNvCxnSpPr/>
          <p:nvPr/>
        </p:nvCxnSpPr>
        <p:spPr>
          <a:xfrm flipV="1">
            <a:off x="1298205" y="2557018"/>
            <a:ext cx="4520" cy="1724341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68FE609-AAB2-5971-6224-60E97DE63080}"/>
              </a:ext>
            </a:extLst>
          </p:cNvPr>
          <p:cNvSpPr txBox="1"/>
          <p:nvPr/>
        </p:nvSpPr>
        <p:spPr>
          <a:xfrm>
            <a:off x="995152" y="294075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+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61F1C28-E39E-931D-4BBF-9E8C9728FF5D}"/>
              </a:ext>
            </a:extLst>
          </p:cNvPr>
          <p:cNvSpPr txBox="1"/>
          <p:nvPr/>
        </p:nvSpPr>
        <p:spPr>
          <a:xfrm>
            <a:off x="995152" y="3433454"/>
            <a:ext cx="252573" cy="36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_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496889C-888F-3715-AB29-8262DEC0476D}"/>
              </a:ext>
            </a:extLst>
          </p:cNvPr>
          <p:cNvGrpSpPr/>
          <p:nvPr/>
        </p:nvGrpSpPr>
        <p:grpSpPr>
          <a:xfrm>
            <a:off x="1075851" y="3194395"/>
            <a:ext cx="457200" cy="457200"/>
            <a:chOff x="4136835" y="5149247"/>
            <a:chExt cx="457200" cy="4572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34D88CD-7C90-72AB-9766-AD3DAEC26EC2}"/>
                </a:ext>
              </a:extLst>
            </p:cNvPr>
            <p:cNvSpPr/>
            <p:nvPr/>
          </p:nvSpPr>
          <p:spPr>
            <a:xfrm>
              <a:off x="4136835" y="5149247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37AF74F-EE56-1548-99C8-11AADEBCE34A}"/>
                </a:ext>
              </a:extLst>
            </p:cNvPr>
            <p:cNvGrpSpPr/>
            <p:nvPr/>
          </p:nvGrpSpPr>
          <p:grpSpPr>
            <a:xfrm>
              <a:off x="4228165" y="5299562"/>
              <a:ext cx="276225" cy="195899"/>
              <a:chOff x="646265" y="3047948"/>
              <a:chExt cx="1895631" cy="938665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64C27022-B890-7D7A-BD11-97A05BBC9B99}"/>
                  </a:ext>
                </a:extLst>
              </p:cNvPr>
              <p:cNvGrpSpPr/>
              <p:nvPr/>
            </p:nvGrpSpPr>
            <p:grpSpPr>
              <a:xfrm>
                <a:off x="646265" y="3047948"/>
                <a:ext cx="953935" cy="936393"/>
                <a:chOff x="646265" y="3047948"/>
                <a:chExt cx="953935" cy="936393"/>
              </a:xfrm>
            </p:grpSpPr>
            <p:sp>
              <p:nvSpPr>
                <p:cNvPr id="89" name="Arc 88">
                  <a:extLst>
                    <a:ext uri="{FF2B5EF4-FFF2-40B4-BE49-F238E27FC236}">
                      <a16:creationId xmlns:a16="http://schemas.microsoft.com/office/drawing/2014/main" id="{01D712B9-276F-32EB-D8A0-5F8855862D14}"/>
                    </a:ext>
                  </a:extLst>
                </p:cNvPr>
                <p:cNvSpPr/>
                <p:nvPr/>
              </p:nvSpPr>
              <p:spPr>
                <a:xfrm>
                  <a:off x="646265" y="3047948"/>
                  <a:ext cx="949657" cy="936341"/>
                </a:xfrm>
                <a:prstGeom prst="arc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Arc 89">
                  <a:extLst>
                    <a:ext uri="{FF2B5EF4-FFF2-40B4-BE49-F238E27FC236}">
                      <a16:creationId xmlns:a16="http://schemas.microsoft.com/office/drawing/2014/main" id="{116FED5C-C4D1-09FD-4D17-9D5CCCA75930}"/>
                    </a:ext>
                  </a:extLst>
                </p:cNvPr>
                <p:cNvSpPr/>
                <p:nvPr/>
              </p:nvSpPr>
              <p:spPr>
                <a:xfrm flipH="1">
                  <a:off x="650543" y="3048000"/>
                  <a:ext cx="949657" cy="936341"/>
                </a:xfrm>
                <a:prstGeom prst="arc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80DC6CED-A6B4-1534-AECE-91EC43B890FC}"/>
                  </a:ext>
                </a:extLst>
              </p:cNvPr>
              <p:cNvGrpSpPr/>
              <p:nvPr/>
            </p:nvGrpSpPr>
            <p:grpSpPr>
              <a:xfrm flipV="1">
                <a:off x="1587961" y="3050220"/>
                <a:ext cx="953935" cy="936393"/>
                <a:chOff x="646265" y="3047948"/>
                <a:chExt cx="953935" cy="936393"/>
              </a:xfrm>
            </p:grpSpPr>
            <p:sp>
              <p:nvSpPr>
                <p:cNvPr id="87" name="Arc 86">
                  <a:extLst>
                    <a:ext uri="{FF2B5EF4-FFF2-40B4-BE49-F238E27FC236}">
                      <a16:creationId xmlns:a16="http://schemas.microsoft.com/office/drawing/2014/main" id="{96169B82-E8A6-B0DD-A58D-5DF3552E90C6}"/>
                    </a:ext>
                  </a:extLst>
                </p:cNvPr>
                <p:cNvSpPr/>
                <p:nvPr/>
              </p:nvSpPr>
              <p:spPr>
                <a:xfrm>
                  <a:off x="646265" y="3047948"/>
                  <a:ext cx="949657" cy="936341"/>
                </a:xfrm>
                <a:prstGeom prst="arc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Arc 87">
                  <a:extLst>
                    <a:ext uri="{FF2B5EF4-FFF2-40B4-BE49-F238E27FC236}">
                      <a16:creationId xmlns:a16="http://schemas.microsoft.com/office/drawing/2014/main" id="{1D527975-5870-46B0-F3E5-394A0AF19A81}"/>
                    </a:ext>
                  </a:extLst>
                </p:cNvPr>
                <p:cNvSpPr/>
                <p:nvPr/>
              </p:nvSpPr>
              <p:spPr>
                <a:xfrm flipH="1">
                  <a:off x="650543" y="3048000"/>
                  <a:ext cx="949657" cy="936341"/>
                </a:xfrm>
                <a:prstGeom prst="arc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F4B4276-EE5C-9BF8-9D02-B3325BB43C00}"/>
              </a:ext>
            </a:extLst>
          </p:cNvPr>
          <p:cNvGrpSpPr/>
          <p:nvPr/>
        </p:nvGrpSpPr>
        <p:grpSpPr>
          <a:xfrm rot="10800000" flipH="1">
            <a:off x="2728745" y="3508310"/>
            <a:ext cx="425759" cy="429888"/>
            <a:chOff x="8830271" y="2486109"/>
            <a:chExt cx="425759" cy="1140421"/>
          </a:xfrm>
        </p:grpSpPr>
        <p:sp>
          <p:nvSpPr>
            <p:cNvPr id="92" name="Arc 91">
              <a:extLst>
                <a:ext uri="{FF2B5EF4-FFF2-40B4-BE49-F238E27FC236}">
                  <a16:creationId xmlns:a16="http://schemas.microsoft.com/office/drawing/2014/main" id="{97FC478E-17CC-E6E7-76A9-F48DB1EA56A6}"/>
                </a:ext>
              </a:extLst>
            </p:cNvPr>
            <p:cNvSpPr/>
            <p:nvPr/>
          </p:nvSpPr>
          <p:spPr bwMode="auto">
            <a:xfrm>
              <a:off x="8830271" y="2486109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D8F80650-271C-0F15-3D01-04AC4126C908}"/>
                </a:ext>
              </a:extLst>
            </p:cNvPr>
            <p:cNvSpPr/>
            <p:nvPr/>
          </p:nvSpPr>
          <p:spPr bwMode="auto">
            <a:xfrm>
              <a:off x="8830271" y="2776972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07DE456E-21BC-0785-749D-6883E350F871}"/>
                </a:ext>
              </a:extLst>
            </p:cNvPr>
            <p:cNvSpPr/>
            <p:nvPr/>
          </p:nvSpPr>
          <p:spPr bwMode="auto">
            <a:xfrm>
              <a:off x="8830271" y="3059442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Arc 94">
              <a:extLst>
                <a:ext uri="{FF2B5EF4-FFF2-40B4-BE49-F238E27FC236}">
                  <a16:creationId xmlns:a16="http://schemas.microsoft.com/office/drawing/2014/main" id="{895C99BB-BCC2-81E9-3B3C-6FF3B8EB5644}"/>
                </a:ext>
              </a:extLst>
            </p:cNvPr>
            <p:cNvSpPr/>
            <p:nvPr/>
          </p:nvSpPr>
          <p:spPr bwMode="auto">
            <a:xfrm>
              <a:off x="8830271" y="3350305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47146CA-C900-03C4-CF8A-55BCC526B0F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42420" y="3929682"/>
            <a:ext cx="2" cy="337518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ACE9E40-0EB2-20D2-4CB6-3AC1FD81BBA2}"/>
              </a:ext>
            </a:extLst>
          </p:cNvPr>
          <p:cNvGrpSpPr/>
          <p:nvPr/>
        </p:nvGrpSpPr>
        <p:grpSpPr>
          <a:xfrm>
            <a:off x="2792401" y="2588105"/>
            <a:ext cx="300037" cy="905538"/>
            <a:chOff x="7104190" y="2389517"/>
            <a:chExt cx="300037" cy="911268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5DEDC75-7FBF-CF1F-9A1A-F874240B97D3}"/>
                </a:ext>
              </a:extLst>
            </p:cNvPr>
            <p:cNvCxnSpPr/>
            <p:nvPr/>
          </p:nvCxnSpPr>
          <p:spPr bwMode="auto">
            <a:xfrm>
              <a:off x="7266115" y="2558458"/>
              <a:ext cx="138112" cy="46038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C591E15-EB00-2C27-C955-B56626E7DDE7}"/>
                </a:ext>
              </a:extLst>
            </p:cNvPr>
            <p:cNvCxnSpPr/>
            <p:nvPr/>
          </p:nvCxnSpPr>
          <p:spPr bwMode="auto">
            <a:xfrm flipV="1">
              <a:off x="7126415" y="2604496"/>
              <a:ext cx="276225" cy="93662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921404-B84B-9069-FDB8-A2F61D8D13AC}"/>
                </a:ext>
              </a:extLst>
            </p:cNvPr>
            <p:cNvCxnSpPr/>
            <p:nvPr/>
          </p:nvCxnSpPr>
          <p:spPr bwMode="auto">
            <a:xfrm flipH="1" flipV="1">
              <a:off x="7115302" y="2698158"/>
              <a:ext cx="276225" cy="92075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63C7CD3-E479-C40D-EBBE-2812B0E80B89}"/>
                </a:ext>
              </a:extLst>
            </p:cNvPr>
            <p:cNvCxnSpPr/>
            <p:nvPr/>
          </p:nvCxnSpPr>
          <p:spPr bwMode="auto">
            <a:xfrm flipV="1">
              <a:off x="7126415" y="2794997"/>
              <a:ext cx="276225" cy="92075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84962BE-41F6-D6BB-6A6C-EB6AFD8AAE10}"/>
                </a:ext>
              </a:extLst>
            </p:cNvPr>
            <p:cNvCxnSpPr/>
            <p:nvPr/>
          </p:nvCxnSpPr>
          <p:spPr bwMode="auto">
            <a:xfrm flipH="1" flipV="1">
              <a:off x="7115302" y="2887071"/>
              <a:ext cx="276225" cy="93662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C5515AE-ED76-B07F-978F-F6CC170F7AE3}"/>
                </a:ext>
              </a:extLst>
            </p:cNvPr>
            <p:cNvCxnSpPr/>
            <p:nvPr/>
          </p:nvCxnSpPr>
          <p:spPr bwMode="auto">
            <a:xfrm flipV="1">
              <a:off x="7104190" y="2980734"/>
              <a:ext cx="276225" cy="93663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92C96D8-3827-CB79-8808-CF15F25A6AA0}"/>
                </a:ext>
              </a:extLst>
            </p:cNvPr>
            <p:cNvCxnSpPr/>
            <p:nvPr/>
          </p:nvCxnSpPr>
          <p:spPr bwMode="auto">
            <a:xfrm>
              <a:off x="7105778" y="3077572"/>
              <a:ext cx="160338" cy="46037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E14A470-D61B-0887-409F-34EE6E9FE83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264527" y="2389517"/>
              <a:ext cx="1" cy="168943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E357C90-2197-EE8C-B9D1-2C36A9540E1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64527" y="3123609"/>
              <a:ext cx="0" cy="177176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117B2B1-CAD3-F688-BC55-DD9380BE524C}"/>
                  </a:ext>
                </a:extLst>
              </p:cNvPr>
              <p:cNvSpPr/>
              <p:nvPr/>
            </p:nvSpPr>
            <p:spPr>
              <a:xfrm>
                <a:off x="3023382" y="2849663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117B2B1-CAD3-F688-BC55-DD9380BE5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382" y="2849663"/>
                <a:ext cx="3917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0275C6A-FD47-6B8B-BD0E-899932AA25BD}"/>
                  </a:ext>
                </a:extLst>
              </p:cNvPr>
              <p:cNvSpPr/>
              <p:nvPr/>
            </p:nvSpPr>
            <p:spPr>
              <a:xfrm>
                <a:off x="3117491" y="3527463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0275C6A-FD47-6B8B-BD0E-899932AA2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491" y="3527463"/>
                <a:ext cx="36574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A892C3C-1255-6FEF-8CFF-4DF591E46832}"/>
              </a:ext>
            </a:extLst>
          </p:cNvPr>
          <p:cNvCxnSpPr>
            <a:cxnSpLocks/>
          </p:cNvCxnSpPr>
          <p:nvPr/>
        </p:nvCxnSpPr>
        <p:spPr>
          <a:xfrm>
            <a:off x="1854946" y="2312595"/>
            <a:ext cx="433479" cy="252036"/>
          </a:xfrm>
          <a:prstGeom prst="line">
            <a:avLst/>
          </a:prstGeom>
          <a:noFill/>
          <a:ln w="28575" cap="flat" cmpd="sng" algn="ctr">
            <a:solidFill>
              <a:srgbClr val="4274B0"/>
            </a:solidFill>
            <a:prstDash val="solid"/>
            <a:miter lim="800000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0E6B4C3-8945-0C6E-04EB-0C94BC97B6BC}"/>
              </a:ext>
            </a:extLst>
          </p:cNvPr>
          <p:cNvCxnSpPr>
            <a:cxnSpLocks/>
          </p:cNvCxnSpPr>
          <p:nvPr/>
        </p:nvCxnSpPr>
        <p:spPr bwMode="auto">
          <a:xfrm flipH="1">
            <a:off x="1297497" y="2564631"/>
            <a:ext cx="552214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561B323-10FC-6E73-73B8-DFD254BD8F1C}"/>
              </a:ext>
            </a:extLst>
          </p:cNvPr>
          <p:cNvCxnSpPr>
            <a:cxnSpLocks/>
          </p:cNvCxnSpPr>
          <p:nvPr/>
        </p:nvCxnSpPr>
        <p:spPr bwMode="auto">
          <a:xfrm flipH="1">
            <a:off x="2290234" y="2572154"/>
            <a:ext cx="686803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1AEA134-6F84-0E1D-9AA0-AAE0C79F6C79}"/>
              </a:ext>
            </a:extLst>
          </p:cNvPr>
          <p:cNvCxnSpPr>
            <a:cxnSpLocks/>
          </p:cNvCxnSpPr>
          <p:nvPr/>
        </p:nvCxnSpPr>
        <p:spPr bwMode="auto">
          <a:xfrm flipH="1">
            <a:off x="1295400" y="4267200"/>
            <a:ext cx="1657338" cy="1361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DFD9A88-04CF-DBD9-E134-747ABE1AA17C}"/>
              </a:ext>
            </a:extLst>
          </p:cNvPr>
          <p:cNvCxnSpPr>
            <a:cxnSpLocks/>
          </p:cNvCxnSpPr>
          <p:nvPr/>
        </p:nvCxnSpPr>
        <p:spPr>
          <a:xfrm>
            <a:off x="1279319" y="2459585"/>
            <a:ext cx="235976" cy="289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EA6ED40-D55C-C968-743D-4F2E8C185667}"/>
                  </a:ext>
                </a:extLst>
              </p:cNvPr>
              <p:cNvSpPr txBox="1"/>
              <p:nvPr/>
            </p:nvSpPr>
            <p:spPr>
              <a:xfrm>
                <a:off x="1036227" y="2256541"/>
                <a:ext cx="378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EA6ED40-D55C-C968-743D-4F2E8C185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27" y="2256541"/>
                <a:ext cx="37893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55C7-F78F-67F2-10EA-059B7ABB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7498749-95DE-704F-4E59-E4975A7BC6C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4876800" cy="5181600"/>
              </a:xfrm>
            </p:spPr>
            <p:txBody>
              <a:bodyPr/>
              <a:lstStyle/>
              <a:p>
                <a:r>
                  <a:rPr lang="en-US" dirty="0"/>
                  <a:t>But what happens in the transient time period? Write a differential equation using KVL and the definition of R and 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Ok, now we just need to solve this differential equation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7498749-95DE-704F-4E59-E4975A7BC6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4876800" cy="5181600"/>
              </a:xfrm>
              <a:blipFill>
                <a:blip r:embed="rId2"/>
                <a:stretch>
                  <a:fillRect l="-1750" t="-824" r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1B8E83-7A9C-70BA-6E38-D427DDF67450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5105400" y="1295400"/>
                <a:ext cx="6629400" cy="5181600"/>
              </a:xfrm>
            </p:spPr>
            <p:txBody>
              <a:bodyPr/>
              <a:lstStyle/>
              <a:p>
                <a:r>
                  <a:rPr lang="en-US" dirty="0"/>
                  <a:t>Use the Laplace transform, convert to the s domain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𝑠𝐿𝐼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Recognize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(0)=0 </m:t>
                    </m:r>
                  </m:oMath>
                </a14:m>
                <a:r>
                  <a:rPr lang="en-US" dirty="0"/>
                  <a:t>and isolate I(s)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need to convert this back to time domain, which requires algebraic manipulation and splitting into partial fractions (whoop!)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1B8E83-7A9C-70BA-6E38-D427DDF674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5105400" y="1295400"/>
                <a:ext cx="6629400" cy="5181600"/>
              </a:xfrm>
              <a:blipFill>
                <a:blip r:embed="rId3"/>
                <a:stretch>
                  <a:fillRect l="-1288" t="-824" r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28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9D7F00-4DFE-8EF4-50F8-9EB47A40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57B126C-F971-CBBD-6F98-B9BAE25AA3A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Redefine to easier variables and do partial fraction decomposition on the first term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Solve for the three B terms and you finally get (for the first term of I(s))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Which, in the time domain,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57B126C-F971-CBBD-6F98-B9BAE25AA3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b="-5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03241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531</TotalTime>
  <Words>931</Words>
  <Application>Microsoft Office PowerPoint</Application>
  <PresentationFormat>Widescreen</PresentationFormat>
  <Paragraphs>104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Capsules</vt:lpstr>
      <vt:lpstr>ECEN 616, Spring 2025 Methods of Electric Power System Analysis</vt:lpstr>
      <vt:lpstr>Homework</vt:lpstr>
      <vt:lpstr>Steps for Analytically Solving Transient Problems</vt:lpstr>
      <vt:lpstr>Common Laplace Transform Pairs</vt:lpstr>
      <vt:lpstr>Common Laplace Transform Properties</vt:lpstr>
      <vt:lpstr>Examples 2 and 3</vt:lpstr>
      <vt:lpstr>Example 4</vt:lpstr>
      <vt:lpstr>Example 4, cont</vt:lpstr>
      <vt:lpstr>Example 4, cont</vt:lpstr>
      <vt:lpstr>Example 4, cont</vt:lpstr>
      <vt:lpstr>Example 4, cont</vt:lpstr>
      <vt:lpstr>Think About the Solution</vt:lpstr>
      <vt:lpstr>EMTP Version of Example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33</cp:revision>
  <cp:lastPrinted>2011-08-22T16:49:24Z</cp:lastPrinted>
  <dcterms:created xsi:type="dcterms:W3CDTF">2022-08-23T14:02:40Z</dcterms:created>
  <dcterms:modified xsi:type="dcterms:W3CDTF">2025-02-03T18:57:23Z</dcterms:modified>
</cp:coreProperties>
</file>