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12"/>
  </p:notesMasterIdLst>
  <p:handoutMasterIdLst>
    <p:handoutMasterId r:id="rId13"/>
  </p:handoutMasterIdLst>
  <p:sldIdLst>
    <p:sldId id="356" r:id="rId2"/>
    <p:sldId id="385" r:id="rId3"/>
    <p:sldId id="408" r:id="rId4"/>
    <p:sldId id="410" r:id="rId5"/>
    <p:sldId id="411" r:id="rId6"/>
    <p:sldId id="412" r:id="rId7"/>
    <p:sldId id="413" r:id="rId8"/>
    <p:sldId id="415" r:id="rId9"/>
    <p:sldId id="416" r:id="rId10"/>
    <p:sldId id="414" r:id="rId11"/>
  </p:sldIdLst>
  <p:sldSz cx="12192000" cy="6858000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2C4"/>
    <a:srgbClr val="500000"/>
    <a:srgbClr val="FFFFFF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088" autoAdjust="0"/>
  </p:normalViewPr>
  <p:slideViewPr>
    <p:cSldViewPr>
      <p:cViewPr varScale="1">
        <p:scale>
          <a:sx n="108" d="100"/>
          <a:sy n="108" d="100"/>
        </p:scale>
        <p:origin x="57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704850"/>
            <a:ext cx="62547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8213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90A5E56-9711-416D-A904-5A8B92C1F476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30002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0F207DF-5998-4EFC-A89E-0F1051BA50A9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6419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447800"/>
          </a:xfrm>
        </p:spPr>
        <p:txBody>
          <a:bodyPr/>
          <a:lstStyle>
            <a:lvl1pPr algn="ctr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21962" r="8891" b="23556"/>
          <a:stretch/>
        </p:blipFill>
        <p:spPr bwMode="auto">
          <a:xfrm>
            <a:off x="228600" y="5181600"/>
            <a:ext cx="5029200" cy="14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7DB9B4-20CC-4130-B727-EDCD861C39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1828800"/>
            <a:ext cx="10363200" cy="914400"/>
          </a:xfrm>
        </p:spPr>
        <p:txBody>
          <a:bodyPr anchor="ctr"/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"/>
            <a:ext cx="1094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109474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7600" y="685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47023-713F-4E2A-B7AB-E48E430AAFEB}"/>
              </a:ext>
            </a:extLst>
          </p:cNvPr>
          <p:cNvSpPr txBox="1"/>
          <p:nvPr userDrawn="1"/>
        </p:nvSpPr>
        <p:spPr>
          <a:xfrm>
            <a:off x="11095827" y="-66675"/>
            <a:ext cx="109617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fld id="{CBFC0AEE-5787-421D-938D-D26A4A374780}" type="slidenum">
              <a:rPr lang="en-US" sz="1800" smtClean="0">
                <a:solidFill>
                  <a:srgbClr val="500000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rgbClr val="5000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7" r:id="rId3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lang="en-US" sz="2000" dirty="0">
          <a:solidFill>
            <a:schemeClr val="tx1"/>
          </a:solidFill>
          <a:latin typeface="+mj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lang="en-US" sz="2000" dirty="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lang="en-US" sz="2000" dirty="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lang="en-US" sz="2000" dirty="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irchfield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 dirty="0"/>
              <a:t>ECEN 616, Spring 2025</a:t>
            </a:r>
            <a:br>
              <a:rPr lang="en-US" altLang="en-US" dirty="0"/>
            </a:br>
            <a:r>
              <a:rPr lang="en-US" altLang="en-US" dirty="0"/>
              <a:t>Electromagnetic Transients in Power Systems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/>
              <a:t>Prof. Adam Birchfield</a:t>
            </a:r>
          </a:p>
          <a:p>
            <a:r>
              <a:rPr lang="en-US"/>
              <a:t>Dept. of Electrical and Computer Engineering</a:t>
            </a:r>
          </a:p>
          <a:p>
            <a:r>
              <a:rPr lang="en-US"/>
              <a:t>Texas A&amp;M University</a:t>
            </a:r>
          </a:p>
          <a:p>
            <a:r>
              <a:rPr lang="en-US">
                <a:hlinkClick r:id="rId3"/>
              </a:rPr>
              <a:t>abirchfield@tamu.edu</a:t>
            </a:r>
            <a:endParaRPr lang="en-US"/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F870818-B59B-42F3-A080-7DD7CDDF6B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Class 11: Transformer Models</a:t>
            </a:r>
          </a:p>
        </p:txBody>
      </p:sp>
    </p:spTree>
    <p:extLst>
      <p:ext uri="{BB962C8B-B14F-4D97-AF65-F5344CB8AC3E}">
        <p14:creationId xmlns:p14="http://schemas.microsoft.com/office/powerpoint/2010/main" val="345848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0ABD5-9E53-4EE3-A60A-6819E986D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Tap-Changing Transformers</a:t>
            </a:r>
          </a:p>
        </p:txBody>
      </p:sp>
    </p:spTree>
    <p:extLst>
      <p:ext uri="{BB962C8B-B14F-4D97-AF65-F5344CB8AC3E}">
        <p14:creationId xmlns:p14="http://schemas.microsoft.com/office/powerpoint/2010/main" val="2607073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BF396-224A-B61E-6334-73DC589B4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3C1D7-6E0E-F133-D6DC-3BDC7DE514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Example 1 – Solve using analytical methods and numerical methods (Forward Euler, 2</a:t>
            </a:r>
            <a:r>
              <a:rPr lang="en-US" baseline="30000" dirty="0"/>
              <a:t>nd</a:t>
            </a:r>
            <a:r>
              <a:rPr lang="en-US" dirty="0"/>
              <a:t> order Runge-</a:t>
            </a:r>
            <a:r>
              <a:rPr lang="en-US" dirty="0" err="1"/>
              <a:t>Kutta</a:t>
            </a:r>
            <a:r>
              <a:rPr lang="en-US" dirty="0"/>
              <a:t>, trapezoidal with companion circuit approach)</a:t>
            </a:r>
          </a:p>
          <a:p>
            <a:r>
              <a:rPr lang="en-US" dirty="0"/>
              <a:t>Read </a:t>
            </a:r>
            <a:r>
              <a:rPr lang="en-US" dirty="0" err="1"/>
              <a:t>Dommel</a:t>
            </a:r>
            <a:r>
              <a:rPr lang="en-US" dirty="0"/>
              <a:t> chapters 1-3, the Noda 2009 paper, Greenwood Chapter 5 (and reference Ch. 1-4)</a:t>
            </a:r>
          </a:p>
          <a:p>
            <a:r>
              <a:rPr lang="en-US" dirty="0"/>
              <a:t>Solve examples 2-7 analytically.</a:t>
            </a:r>
          </a:p>
          <a:p>
            <a:r>
              <a:rPr lang="en-US" dirty="0"/>
              <a:t>Read the Marti and </a:t>
            </a:r>
            <a:r>
              <a:rPr lang="en-US" dirty="0" err="1"/>
              <a:t>Morched</a:t>
            </a:r>
            <a:r>
              <a:rPr lang="en-US" dirty="0"/>
              <a:t> papers.</a:t>
            </a:r>
          </a:p>
        </p:txBody>
      </p:sp>
    </p:spTree>
    <p:extLst>
      <p:ext uri="{BB962C8B-B14F-4D97-AF65-F5344CB8AC3E}">
        <p14:creationId xmlns:p14="http://schemas.microsoft.com/office/powerpoint/2010/main" val="1823102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Transformers Overview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228600" y="1295400"/>
            <a:ext cx="5257800" cy="5181600"/>
          </a:xfrm>
        </p:spPr>
        <p:txBody>
          <a:bodyPr/>
          <a:lstStyle/>
          <a:p>
            <a:r>
              <a:rPr lang="en-US" altLang="en-US" dirty="0"/>
              <a:t>Power systems are characterized by many different voltage levels, ranging from 765 kV down to 240/120 volts.  </a:t>
            </a:r>
          </a:p>
          <a:p>
            <a:r>
              <a:rPr lang="en-US" altLang="en-US" dirty="0"/>
              <a:t>Transformers are used to transfer power between different voltage levels.</a:t>
            </a:r>
          </a:p>
          <a:p>
            <a:r>
              <a:rPr lang="en-US" altLang="en-US" dirty="0"/>
              <a:t>Today we’re talking about modeling transformers for EMT-type studies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8F38917F-7D80-4FEC-8E25-73579D01C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1752600"/>
            <a:ext cx="6858000" cy="4668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908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Transmission Level Transformer</a:t>
            </a:r>
            <a:endParaRPr lang="en-US" altLang="en-US" dirty="0"/>
          </a:p>
        </p:txBody>
      </p:sp>
      <p:pic>
        <p:nvPicPr>
          <p:cNvPr id="45059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1" y="1335506"/>
            <a:ext cx="6846887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577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EC7513-4B46-4C5E-A9CD-AE88582CE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Three-Phase Transformers Configured?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CA2A7-06E8-4B7D-AD5E-F2B63CDA47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Three single-phase transformers</a:t>
            </a:r>
          </a:p>
          <a:p>
            <a:r>
              <a:rPr lang="en-US" dirty="0"/>
              <a:t>Or three-phase, three-limb</a:t>
            </a:r>
          </a:p>
          <a:p>
            <a:r>
              <a:rPr lang="en-US" dirty="0"/>
              <a:t>Or three-phase, five-limb</a:t>
            </a:r>
          </a:p>
          <a:p>
            <a:r>
              <a:rPr lang="en-US" dirty="0"/>
              <a:t>Or autotransformer</a:t>
            </a:r>
          </a:p>
          <a:p>
            <a:r>
              <a:rPr lang="en-US" dirty="0"/>
              <a:t>Each side either wye or delta</a:t>
            </a:r>
          </a:p>
          <a:p>
            <a:r>
              <a:rPr lang="en-US" dirty="0"/>
              <a:t>Grounding impedance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0863DB-EC8C-4562-8488-12AF48E6D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057400"/>
            <a:ext cx="554355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291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A4234-7F1C-4906-B69D-958602B7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Model Do We Have So Far?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E167DD-AC8D-4F61-88A9-940AFA8D4F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Ideal transformer</a:t>
            </a:r>
          </a:p>
          <a:p>
            <a:r>
              <a:rPr lang="en-US" dirty="0"/>
              <a:t>Adding in winding resistance and leakage inductance</a:t>
            </a:r>
          </a:p>
          <a:p>
            <a:r>
              <a:rPr lang="en-US" dirty="0"/>
              <a:t>Adding in core losses and magnetizing inductance</a:t>
            </a:r>
          </a:p>
        </p:txBody>
      </p:sp>
    </p:spTree>
    <p:extLst>
      <p:ext uri="{BB962C8B-B14F-4D97-AF65-F5344CB8AC3E}">
        <p14:creationId xmlns:p14="http://schemas.microsoft.com/office/powerpoint/2010/main" val="1836635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64DAF-8F52-4831-9555-589DC2FB8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Core Saturation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5D394-D71B-496C-8383-3DD962E2EC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Core saturation – nonlinear inductance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1BC8E1-A555-43E7-A0B4-5FB8ECB20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1445241"/>
            <a:ext cx="3238500" cy="24409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F96330-EA76-461C-9397-34B225CB1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900" y="4247590"/>
            <a:ext cx="361950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93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C0056-5A6E-4BF0-8F22-1B069DFA9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Hysteresis Loop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5F28D4-2F0B-490F-B2B7-7249A2CE7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600200"/>
            <a:ext cx="5257800" cy="416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8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18CB2-9438-488D-ABF1-C0BA8A7CD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Stray Capacitances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C3B99-423D-40E8-AB32-81B1C04A7C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As higher frequency phenomenon are modeled, stray capacitances become more significant</a:t>
            </a:r>
          </a:p>
          <a:p>
            <a:pPr lvl="1"/>
            <a:r>
              <a:rPr lang="en-US" dirty="0"/>
              <a:t>Capacitances between turns of the same winding</a:t>
            </a:r>
          </a:p>
          <a:p>
            <a:pPr lvl="1"/>
            <a:r>
              <a:rPr lang="en-US" dirty="0"/>
              <a:t>Capacitances between two different windings</a:t>
            </a:r>
          </a:p>
          <a:p>
            <a:pPr lvl="1"/>
            <a:r>
              <a:rPr lang="en-US" dirty="0"/>
              <a:t>Capacitances between the windings, terminals, and the ground</a:t>
            </a:r>
          </a:p>
        </p:txBody>
      </p:sp>
    </p:spTree>
    <p:extLst>
      <p:ext uri="{BB962C8B-B14F-4D97-AF65-F5344CB8AC3E}">
        <p14:creationId xmlns:p14="http://schemas.microsoft.com/office/powerpoint/2010/main" val="4227996693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5">
      <a:dk1>
        <a:srgbClr val="000000"/>
      </a:dk1>
      <a:lt1>
        <a:srgbClr val="FFFFFF"/>
      </a:lt1>
      <a:dk2>
        <a:srgbClr val="500000"/>
      </a:dk2>
      <a:lt2>
        <a:srgbClr val="D1C394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500000"/>
      </a:hlink>
      <a:folHlink>
        <a:srgbClr val="50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rgbClr val="D6D2C4"/>
        </a:solidFill>
      </a:spPr>
      <a:bodyPr wrap="none" rtlCol="0">
        <a:spAutoFit/>
      </a:bodyPr>
      <a:lstStyle>
        <a:defPPr algn="l">
          <a:defRPr sz="1600" dirty="0" smtClean="0"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rchfield_Tamu.potx" id="{FF312D84-3120-46E1-8944-536EBF99E2D5}" vid="{7ACEDEEC-4EFC-4B6A-8B59-1EF3036F70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Birchfield_Tamu</Template>
  <TotalTime>924</TotalTime>
  <Words>241</Words>
  <Application>Microsoft Office PowerPoint</Application>
  <PresentationFormat>Widescreen</PresentationFormat>
  <Paragraphs>39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Helvetica</vt:lpstr>
      <vt:lpstr>Times New Roman</vt:lpstr>
      <vt:lpstr>Wingdings</vt:lpstr>
      <vt:lpstr>Capsules</vt:lpstr>
      <vt:lpstr>ECEN 616, Spring 2025 Electromagnetic Transients in Power Systems</vt:lpstr>
      <vt:lpstr>Homework</vt:lpstr>
      <vt:lpstr>Transformers Overview</vt:lpstr>
      <vt:lpstr>Transmission Level Transformer</vt:lpstr>
      <vt:lpstr>How are Three-Phase Transformers Configured?</vt:lpstr>
      <vt:lpstr>What Model Do We Have So Far?</vt:lpstr>
      <vt:lpstr>Modeling Core Saturation</vt:lpstr>
      <vt:lpstr>The Hysteresis Loop</vt:lpstr>
      <vt:lpstr>Stray Capacitances</vt:lpstr>
      <vt:lpstr>Tap-Changing Transformers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616, Fall 2022 Methods of Electric Power System Analysis</dc:title>
  <dc:creator>Birchfield, Adam Barlow</dc:creator>
  <cp:lastModifiedBy>Birchfield, Adam Barlow</cp:lastModifiedBy>
  <cp:revision>42</cp:revision>
  <cp:lastPrinted>2011-08-22T16:49:24Z</cp:lastPrinted>
  <dcterms:created xsi:type="dcterms:W3CDTF">2022-08-23T14:02:40Z</dcterms:created>
  <dcterms:modified xsi:type="dcterms:W3CDTF">2025-02-25T15:18:36Z</dcterms:modified>
</cp:coreProperties>
</file>