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20"/>
  </p:notesMasterIdLst>
  <p:handoutMasterIdLst>
    <p:handoutMasterId r:id="rId21"/>
  </p:handoutMasterIdLst>
  <p:sldIdLst>
    <p:sldId id="356" r:id="rId2"/>
    <p:sldId id="385" r:id="rId3"/>
    <p:sldId id="409" r:id="rId4"/>
    <p:sldId id="384" r:id="rId5"/>
    <p:sldId id="422" r:id="rId6"/>
    <p:sldId id="423" r:id="rId7"/>
    <p:sldId id="419" r:id="rId8"/>
    <p:sldId id="425" r:id="rId9"/>
    <p:sldId id="426" r:id="rId10"/>
    <p:sldId id="428" r:id="rId11"/>
    <p:sldId id="427" r:id="rId12"/>
    <p:sldId id="430" r:id="rId13"/>
    <p:sldId id="429" r:id="rId14"/>
    <p:sldId id="431" r:id="rId15"/>
    <p:sldId id="432" r:id="rId16"/>
    <p:sldId id="433" r:id="rId17"/>
    <p:sldId id="434" r:id="rId18"/>
    <p:sldId id="435" r:id="rId19"/>
  </p:sldIdLst>
  <p:sldSz cx="12192000" cy="6858000"/>
  <p:notesSz cx="7102475" cy="938847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2C4"/>
    <a:srgbClr val="500000"/>
    <a:srgbClr val="FFFFFF"/>
    <a:srgbClr val="FF33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088" autoAdjust="0"/>
  </p:normalViewPr>
  <p:slideViewPr>
    <p:cSldViewPr>
      <p:cViewPr varScale="1">
        <p:scale>
          <a:sx n="108" d="100"/>
          <a:sy n="108" d="100"/>
        </p:scale>
        <p:origin x="57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575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918575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3B7227E4-51F8-45C2-83C1-D251491FB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97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C5774C-03E1-499A-B4E4-895282C04360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59288"/>
            <a:ext cx="5683250" cy="4224337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9181FC-D85A-4591-8BD1-5E6A6B174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09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3863" y="704850"/>
            <a:ext cx="6254750" cy="35194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FA44757-FF1F-42D8-B2CA-5FE2A078B1AB}" type="slidenum">
              <a:rPr lang="en-US" altLang="en-US" sz="1200" smtClean="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1821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4103"/>
          <p:cNvSpPr>
            <a:spLocks noChangeShapeType="1"/>
          </p:cNvSpPr>
          <p:nvPr userDrawn="1"/>
        </p:nvSpPr>
        <p:spPr bwMode="auto">
          <a:xfrm>
            <a:off x="0" y="3048000"/>
            <a:ext cx="11988800" cy="0"/>
          </a:xfrm>
          <a:prstGeom prst="line">
            <a:avLst/>
          </a:prstGeom>
          <a:noFill/>
          <a:ln w="76200">
            <a:solidFill>
              <a:srgbClr val="5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 dirty="0"/>
          </a:p>
        </p:txBody>
      </p:sp>
      <p:sp>
        <p:nvSpPr>
          <p:cNvPr id="10" name="Rectangle 4098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"/>
            <a:ext cx="10363200" cy="1447800"/>
          </a:xfrm>
        </p:spPr>
        <p:txBody>
          <a:bodyPr/>
          <a:lstStyle>
            <a:lvl1pPr algn="ctr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409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30400" y="3124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2" descr="http://brandguide.tamu.edu/downloads/logos/TAM-PrimaryMarkA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1" t="21962" r="8891" b="23556"/>
          <a:stretch/>
        </p:blipFill>
        <p:spPr bwMode="auto">
          <a:xfrm>
            <a:off x="228600" y="5181600"/>
            <a:ext cx="5029200" cy="1415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7DB9B4-20CC-4130-B727-EDCD861C393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14400" y="1828800"/>
            <a:ext cx="10363200" cy="914400"/>
          </a:xfrm>
        </p:spPr>
        <p:txBody>
          <a:bodyPr anchor="ctr"/>
          <a:lstStyle>
            <a:lvl1pPr marL="0" indent="0" algn="ctr">
              <a:buNone/>
              <a:defRPr sz="3200" b="1"/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16950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F3F77-D290-4901-85A8-48741AAFAB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10896600" cy="5181600"/>
          </a:xfrm>
        </p:spPr>
        <p:txBody>
          <a:bodyPr/>
          <a:lstStyle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0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98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42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5" name="Rectangle 15"/>
          <p:cNvSpPr>
            <a:spLocks noChangeArrowheads="1"/>
          </p:cNvSpPr>
          <p:nvPr userDrawn="1"/>
        </p:nvSpPr>
        <p:spPr bwMode="auto">
          <a:xfrm>
            <a:off x="304801" y="6629401"/>
            <a:ext cx="11578167" cy="95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tint val="25098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2400">
              <a:latin typeface="Helvetica" charset="0"/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0" y="1143000"/>
            <a:ext cx="11176000" cy="0"/>
          </a:xfrm>
          <a:prstGeom prst="line">
            <a:avLst/>
          </a:prstGeom>
          <a:noFill/>
          <a:ln w="76200">
            <a:solidFill>
              <a:srgbClr val="5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91440"/>
            <a:ext cx="1094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10947400" cy="512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77600" y="6858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3347023-713F-4E2A-B7AB-E48E430AAFEB}"/>
              </a:ext>
            </a:extLst>
          </p:cNvPr>
          <p:cNvSpPr txBox="1"/>
          <p:nvPr userDrawn="1"/>
        </p:nvSpPr>
        <p:spPr>
          <a:xfrm>
            <a:off x="11095827" y="-66675"/>
            <a:ext cx="109617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r"/>
            <a:fld id="{CBFC0AEE-5787-421D-938D-D26A4A374780}" type="slidenum">
              <a:rPr lang="en-US" sz="1800" smtClean="0">
                <a:solidFill>
                  <a:srgbClr val="500000"/>
                </a:solidFill>
                <a:latin typeface="+mj-lt"/>
              </a:rPr>
              <a:pPr algn="r"/>
              <a:t>‹#›</a:t>
            </a:fld>
            <a:endParaRPr lang="en-US" sz="1800" dirty="0">
              <a:solidFill>
                <a:srgbClr val="500000"/>
              </a:solidFill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23" r:id="rId2"/>
    <p:sldLayoutId id="2147483727" r:id="rId3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lang="en-US" sz="2000" dirty="0">
          <a:solidFill>
            <a:schemeClr val="tx1"/>
          </a:solidFill>
          <a:latin typeface="+mj-lt"/>
        </a:defRPr>
      </a:lvl2pPr>
      <a:lvl3pPr marL="12573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panose="020B0604020202020204" pitchFamily="34" charset="0"/>
        <a:buChar char="•"/>
        <a:defRPr lang="en-US" sz="2000" dirty="0">
          <a:solidFill>
            <a:schemeClr val="tx1"/>
          </a:solidFill>
          <a:latin typeface="+mj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lang="en-US" sz="2000" dirty="0">
          <a:solidFill>
            <a:schemeClr val="tx1"/>
          </a:solidFill>
          <a:latin typeface="+mj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»"/>
        <a:defRPr lang="en-US" sz="2000" dirty="0">
          <a:solidFill>
            <a:schemeClr val="tx1"/>
          </a:solidFill>
          <a:latin typeface="+mj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irchfield@tam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40.png"/><Relationship Id="rId21" Type="http://schemas.openxmlformats.org/officeDocument/2006/relationships/image" Target="../media/image18.png"/><Relationship Id="rId7" Type="http://schemas.openxmlformats.org/officeDocument/2006/relationships/image" Target="../media/image8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image" Target="../media/image3.png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NULL"/><Relationship Id="rId24" Type="http://schemas.openxmlformats.org/officeDocument/2006/relationships/image" Target="../media/image21.png"/><Relationship Id="rId5" Type="http://schemas.openxmlformats.org/officeDocument/2006/relationships/image" Target="../media/image6.png"/><Relationship Id="rId15" Type="http://schemas.openxmlformats.org/officeDocument/2006/relationships/image" Target="../media/image12.png"/><Relationship Id="rId23" Type="http://schemas.openxmlformats.org/officeDocument/2006/relationships/image" Target="../media/image20.png"/><Relationship Id="rId10" Type="http://schemas.openxmlformats.org/officeDocument/2006/relationships/image" Target="NULL"/><Relationship Id="rId19" Type="http://schemas.openxmlformats.org/officeDocument/2006/relationships/image" Target="../media/image16.png"/><Relationship Id="rId4" Type="http://schemas.openxmlformats.org/officeDocument/2006/relationships/image" Target="../media/image5.png"/><Relationship Id="rId14" Type="http://schemas.openxmlformats.org/officeDocument/2006/relationships/image" Target="../media/image11.png"/><Relationship Id="rId22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en-US" dirty="0"/>
              <a:t>ECEN 616</a:t>
            </a:r>
            <a:r>
              <a:rPr lang="en-US" altLang="en-US"/>
              <a:t>, Spring 2025</a:t>
            </a:r>
            <a:br>
              <a:rPr lang="en-US" altLang="en-US" dirty="0"/>
            </a:br>
            <a:r>
              <a:rPr lang="en-US" altLang="en-US" dirty="0"/>
              <a:t>Methods of Electric Power System Analysis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/>
              <a:t>Prof. Adam Birchfield</a:t>
            </a:r>
          </a:p>
          <a:p>
            <a:r>
              <a:rPr lang="en-US"/>
              <a:t>Dept. of Electrical and Computer Engineering</a:t>
            </a:r>
          </a:p>
          <a:p>
            <a:r>
              <a:rPr lang="en-US"/>
              <a:t>Texas A&amp;M University</a:t>
            </a:r>
          </a:p>
          <a:p>
            <a:r>
              <a:rPr lang="en-US">
                <a:hlinkClick r:id="rId3"/>
              </a:rPr>
              <a:t>abirchfield@tamu.edu</a:t>
            </a:r>
            <a:endParaRPr lang="en-US"/>
          </a:p>
          <a:p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F870818-B59B-42F3-A080-7DD7CDDF6B7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Class 10: Transmission Lines, Part 3</a:t>
            </a:r>
          </a:p>
        </p:txBody>
      </p:sp>
    </p:spTree>
    <p:extLst>
      <p:ext uri="{BB962C8B-B14F-4D97-AF65-F5344CB8AC3E}">
        <p14:creationId xmlns:p14="http://schemas.microsoft.com/office/powerpoint/2010/main" val="3458487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01C7A-D761-8B76-000B-870520929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Fitting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37D4E3-D89A-F693-2755-8DB721EAAD3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But how do we find the poles and residuals? This is the methodology known as Vector Function Fitting.</a:t>
            </a:r>
          </a:p>
          <a:p>
            <a:pPr>
              <a:buFont typeface="+mj-lt"/>
              <a:buAutoNum type="arabicPeriod"/>
            </a:pPr>
            <a:r>
              <a:rPr lang="en-US" dirty="0"/>
              <a:t>Choose the number of poles, and begin by spacing them evenly on a logarithmic plot (1, 10, 100, 1000, etc., for example)</a:t>
            </a:r>
          </a:p>
          <a:p>
            <a:pPr>
              <a:buFont typeface="+mj-lt"/>
              <a:buAutoNum type="arabicPeriod"/>
            </a:pPr>
            <a:r>
              <a:rPr lang="en-US" dirty="0"/>
              <a:t>Iterations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Find the residuals with a linear least squares approach by evaluating it at many intervals.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Update the poles with a sensitivity methodology (see B. </a:t>
            </a:r>
            <a:r>
              <a:rPr lang="en-US" dirty="0" err="1"/>
              <a:t>Gustavsen</a:t>
            </a:r>
            <a:r>
              <a:rPr lang="en-US" dirty="0"/>
              <a:t> and A. </a:t>
            </a:r>
            <a:r>
              <a:rPr lang="en-US" dirty="0" err="1"/>
              <a:t>Semlyen</a:t>
            </a:r>
            <a:r>
              <a:rPr lang="en-US" dirty="0"/>
              <a:t>, "Rational approximation of frequency domain responses by vector fitting," in </a:t>
            </a:r>
            <a:r>
              <a:rPr lang="en-US" i="1" dirty="0"/>
              <a:t>IEEE Transactions on Power Delivery</a:t>
            </a:r>
            <a:r>
              <a:rPr lang="en-US" dirty="0"/>
              <a:t>, vol. 14, no. 3, pp. 1052-1061, July 1999).</a:t>
            </a:r>
          </a:p>
        </p:txBody>
      </p:sp>
    </p:spTree>
    <p:extLst>
      <p:ext uri="{BB962C8B-B14F-4D97-AF65-F5344CB8AC3E}">
        <p14:creationId xmlns:p14="http://schemas.microsoft.com/office/powerpoint/2010/main" val="511733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757B8-E340-EBA0-4D77-84281D761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Fitting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D9BF9CAE-D68D-52B2-B2BF-8E533EA58695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dirty="0"/>
                  <a:t>Let’s say we have the following calculations for </a:t>
                </a:r>
                <a:r>
                  <a:rPr lang="en-US" dirty="0" err="1"/>
                  <a:t>Zc</a:t>
                </a:r>
                <a:r>
                  <a:rPr lang="en-US" dirty="0"/>
                  <a:t>, and we want to match it with one pole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US" dirty="0"/>
                  <a:t>. </a:t>
                </a:r>
              </a:p>
              <a:p>
                <a:r>
                  <a:rPr lang="en-US" dirty="0"/>
                  <a:t>So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15+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And we have a vector of 18 frequency</a:t>
                </a:r>
                <a:br>
                  <a:rPr lang="en-US" dirty="0"/>
                </a:br>
                <a:r>
                  <a:rPr lang="en-US" dirty="0"/>
                  <a:t>points and the resulting vector of </a:t>
                </a:r>
                <a:r>
                  <a:rPr lang="en-US" dirty="0" err="1"/>
                  <a:t>Zc</a:t>
                </a:r>
                <a:r>
                  <a:rPr lang="en-US" dirty="0"/>
                  <a:t> values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Therefore we can create the 18x2 matrix A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/>
                  <a:t> (coefficient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15+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This leads to the linear least squares problem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  which has the solution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T</m:t>
                                </m:r>
                              </m:sup>
                            </m:sSup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</m:d>
                      </m:e>
                      <m:sup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p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z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371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12037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D9BF9CAE-D68D-52B2-B2BF-8E533EA586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824" r="-3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9DF4381-2416-3A6B-F593-2703528AA5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699971"/>
              </p:ext>
            </p:extLst>
          </p:nvPr>
        </p:nvGraphicFramePr>
        <p:xfrm>
          <a:off x="7864876" y="1828800"/>
          <a:ext cx="3276600" cy="36195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92200">
                  <a:extLst>
                    <a:ext uri="{9D8B030D-6E8A-4147-A177-3AD203B41FA5}">
                      <a16:colId xmlns:a16="http://schemas.microsoft.com/office/drawing/2014/main" val="2170974373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555066240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402805686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omega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Zc (Magnitude)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Zc</a:t>
                      </a:r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(Phase)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55118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62.83185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449.773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-0.41153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30149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81.68141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422.7524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-0.34623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315451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106.1858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403.9465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-0.28397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1571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138.0416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391.4493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-0.22813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35279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179.4541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383.4509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-0.1805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93618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233.2903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378.4718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-0.14132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4525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303.2774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375.4305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-0.1099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57962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394.2606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373.5955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-0.08509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3251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512.5387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372.4969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-0.06571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40917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666.3003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371.8422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-0.05067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73495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866.1905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371.4531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-0.03903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69174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1126.048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371.2224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-0.03005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56815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1463.862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371.0856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-0.02313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53288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1903.02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371.0046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-0.01779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32440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2473.927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370.9567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-0.01369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76646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3216.105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370.9283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-0.01053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3778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4180.936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370.9115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-0.0081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21349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5435.217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370.9016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-0.00623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28083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0875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241C9-3CFE-8A82-08D6-906DA8930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Fitting Example,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65C30F9F-1E9C-433B-960C-42F814B14DF6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dirty="0"/>
                  <a:t>If we use our fitted result and calculate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=371+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12037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15+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</m:den>
                    </m:f>
                  </m:oMath>
                </a14:m>
                <a:r>
                  <a:rPr lang="en-US" dirty="0"/>
                  <a:t> we get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65C30F9F-1E9C-433B-960C-42F814B14DF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A17D999-E163-54F8-EC0F-4511F8AF82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637218"/>
              </p:ext>
            </p:extLst>
          </p:nvPr>
        </p:nvGraphicFramePr>
        <p:xfrm>
          <a:off x="609600" y="2286000"/>
          <a:ext cx="4572000" cy="377380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80529579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57991415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96335547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5027096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7390612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omega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Zc (Magnitude)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Zc</a:t>
                      </a:r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(Phase)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Zc</a:t>
                      </a:r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estimated (Magnitude)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Zc</a:t>
                      </a:r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estimated (Phase)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71053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62.83185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449.773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-0.41153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452.1821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-0.41242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98290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81.68141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422.7524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-0.34623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421.9883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-0.3446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713646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106.1858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403.9465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-0.28397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402.3542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-0.27986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20266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138.0416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391.4493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-0.22813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390.0056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-0.22281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036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179.4541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383.4509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-0.1805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382.4136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-0.17508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63730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233.2903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378.4718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-0.14132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377.8144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-0.13643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35797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303.2774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375.4305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-0.1099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375.0539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-0.10576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33331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394.2606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373.5955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-0.08509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373.4065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-0.08174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84694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512.5387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372.4969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-0.06571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372.4267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-0.06305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7986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666.3003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371.8422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-0.05067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371.8451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-0.04858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770957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866.1905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371.4531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-0.03903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371.5004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-0.0374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59415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1126.048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371.2224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-0.03005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371.2962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-0.02879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32319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1463.862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371.0856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-0.02313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371.1753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-0.02215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35413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1903.02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371.0046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-0.01779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371.1038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-0.01704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26381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2473.927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370.9567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-0.01369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371.0614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-0.01311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41667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3216.105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370.9283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-0.01053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371.0363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-0.01009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12702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4180.936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370.9115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-0.0081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371.0215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-0.00776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3247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5435.217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370.9016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-0.00623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371.0127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-0.00597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4565205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2A488638-5F41-7245-E35B-A595F4F41C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9342" y="1981200"/>
            <a:ext cx="4876800" cy="430746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AD45064-376B-3889-CE8B-B0AF2D01DDF4}"/>
              </a:ext>
            </a:extLst>
          </p:cNvPr>
          <p:cNvSpPr txBox="1"/>
          <p:nvPr/>
        </p:nvSpPr>
        <p:spPr>
          <a:xfrm>
            <a:off x="838075" y="6401890"/>
            <a:ext cx="9677649" cy="338554"/>
          </a:xfrm>
          <a:prstGeom prst="rect">
            <a:avLst/>
          </a:prstGeom>
          <a:solidFill>
            <a:srgbClr val="D6D2C4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>
                <a:latin typeface="+mj-lt"/>
              </a:rPr>
              <a:t>In this case, just one pole guess is great! In practice, more poles and pole updates will improve the fitting.</a:t>
            </a:r>
          </a:p>
        </p:txBody>
      </p:sp>
    </p:spTree>
    <p:extLst>
      <p:ext uri="{BB962C8B-B14F-4D97-AF65-F5344CB8AC3E}">
        <p14:creationId xmlns:p14="http://schemas.microsoft.com/office/powerpoint/2010/main" val="2695207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A364E-66F1-F28D-D80B-1E76DF667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Time-Domain Frequency-Dependent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DD152638-5B9B-225F-D623-22858F3B4463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7696200" cy="5181600"/>
              </a:xfrm>
            </p:spPr>
            <p:txBody>
              <a:bodyPr/>
              <a:lstStyle/>
              <a:p>
                <a:r>
                  <a:rPr lang="en-US" dirty="0"/>
                  <a:t>What is the frequency-domain representation of this circuit?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𝑒𝑞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Where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𝑒𝑞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||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1/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1/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This is an exact representation of our rational approximation,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=1/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DD152638-5B9B-225F-D623-22858F3B446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7696200" cy="5181600"/>
              </a:xfrm>
              <a:blipFill>
                <a:blip r:embed="rId2"/>
                <a:stretch>
                  <a:fillRect l="-1109" t="-824" r="-13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FB3A8C4-61BA-A3E7-687F-FA1E037973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200" y="2209800"/>
            <a:ext cx="3990975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414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B9A25-410D-FB10-E70B-905F48D28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Frequency Dependence of </a:t>
            </a:r>
            <a:r>
              <a:rPr lang="en-US" dirty="0" err="1"/>
              <a:t>Zc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8EF62DC6-8C15-27AE-D47D-809F76AA405C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dirty="0"/>
                  <a:t>For constant-parameter models, we evaluate </a:t>
                </a:r>
                <a:r>
                  <a:rPr lang="en-US" dirty="0" err="1"/>
                  <a:t>Zc</a:t>
                </a:r>
                <a:r>
                  <a:rPr lang="en-US" dirty="0"/>
                  <a:t> at one frequency and call 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 then we have a resistor in the model.</a:t>
                </a:r>
              </a:p>
              <a:p>
                <a:r>
                  <a:rPr lang="en-US" dirty="0"/>
                  <a:t>For frequency-dependent models, we approximate </a:t>
                </a:r>
                <a:r>
                  <a:rPr lang="en-US" dirty="0" err="1"/>
                  <a:t>Zc</a:t>
                </a:r>
                <a:r>
                  <a:rPr lang="en-US" dirty="0"/>
                  <a:t> over many frequencies with a rational function, then representing it as an equivalent  RC ladder circuit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8EF62DC6-8C15-27AE-D47D-809F76AA40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824" r="-1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1B490264-47BA-299F-6774-683AAA0021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3628748"/>
            <a:ext cx="4934607" cy="2514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386B0ED-788C-58BD-CD10-CFA93C2597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0" y="3323948"/>
            <a:ext cx="3990975" cy="312420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A5B6EEE-218C-995D-C899-A99D9A612DBB}"/>
              </a:ext>
            </a:extLst>
          </p:cNvPr>
          <p:cNvCxnSpPr/>
          <p:nvPr/>
        </p:nvCxnSpPr>
        <p:spPr bwMode="auto">
          <a:xfrm>
            <a:off x="4301194" y="5638800"/>
            <a:ext cx="2486025" cy="0"/>
          </a:xfrm>
          <a:prstGeom prst="straightConnector1">
            <a:avLst/>
          </a:prstGeom>
          <a:ln w="76200">
            <a:solidFill>
              <a:schemeClr val="tx2">
                <a:lumMod val="50000"/>
                <a:lumOff val="50000"/>
              </a:schemeClr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856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F59A5FA8-B8C6-966A-4113-2F7801C1267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Handling Frequency Dependence of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𝜸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F59A5FA8-B8C6-966A-4113-2F7801C126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3FB1C491-FA2F-FED7-6C81-5C713786BE0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dirty="0"/>
                  <a:t>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dirty="0"/>
                  <a:t> taken care of, we are interested in this part of the equation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ℓ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The part inside the parentheses can be found as history values from the other side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dirty="0"/>
                  <a:t>, and we need to extract out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ℓ</m:t>
                        </m:r>
                      </m:sup>
                    </m:sSup>
                  </m:oMath>
                </a14:m>
                <a:r>
                  <a:rPr lang="en-US" dirty="0"/>
                  <a:t> the fastest component as represented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dirty="0"/>
                  <a:t>. The remaining effect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dirty="0"/>
                  <a:t>’s frequency dependence is represented by the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𝜔𝜏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Now our time-domain representation is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Where p(t) is zero for all t &lt; 0. This means that the source current depends only on historical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dirty="0"/>
                  <a:t> (which is good for realization!)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3FB1C491-FA2F-FED7-6C81-5C713786BE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3"/>
                <a:stretch>
                  <a:fillRect l="-783" t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7584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8F3C8C6-9AEC-8D68-78AB-B3E2410A84F6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Handling Frequency Dependence of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𝜸</m:t>
                    </m:r>
                  </m:oMath>
                </a14:m>
                <a:r>
                  <a:rPr lang="en-US" dirty="0"/>
                  <a:t>, cont.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8F3C8C6-9AEC-8D68-78AB-B3E2410A84F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17B9FC14-EDFE-12DE-4969-016AE6E5263A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Now we represent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as a rational function approximation (use q for poles to avoid confusion)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And now the equation becomes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e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nary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17B9FC14-EDFE-12DE-4969-016AE6E526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3"/>
                <a:stretch>
                  <a:fillRect l="-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9397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5CAFE-3C4F-F2E3-F183-0FDC4A1D9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Convolution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703220B4-3877-CEB7-D9F2-12DF0D32DBD8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11353800" cy="5181600"/>
              </a:xfrm>
            </p:spPr>
            <p:txBody>
              <a:bodyPr/>
              <a:lstStyle/>
              <a:p>
                <a:r>
                  <a:rPr lang="en-US" dirty="0"/>
                  <a:t>All of the poles add together linearly to make the current source. So we only </a:t>
                </a:r>
                <a:br>
                  <a:rPr lang="en-US" dirty="0"/>
                </a:br>
                <a:r>
                  <a:rPr lang="en-US" dirty="0"/>
                  <a:t>need to consider how to do the convolution for one pole.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Recall the definition of convolution (and limits inherent in the exponent)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−∞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d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e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We can then separate this for an iterative process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−∞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d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e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</a:rPr>
                                        <m:t>Δ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</a:rPr>
                                        <m:t>Δ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d>
                                </m:sup>
                              </m:sSup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d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e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d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e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703220B4-3877-CEB7-D9F2-12DF0D32DB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11353800" cy="5181600"/>
              </a:xfrm>
              <a:blipFill>
                <a:blip r:embed="rId2"/>
                <a:stretch>
                  <a:fillRect l="-752" t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2370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A8081B-87E5-EDC1-39FC-03908B3A2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A54EE-768D-1124-24AD-4071F84A3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Convolution,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4820195-1056-77DE-8FD4-6F40F6A9CFD8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11353800" cy="518160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d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e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Apply the trapezoidal method of numerical integration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𝑠𝑜𝑢𝑟𝑐𝑒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</m:d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</m:d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dirty="0"/>
                        <m:t>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With constants defined as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This is quite computationally- and memory-efficient!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4820195-1056-77DE-8FD4-6F40F6A9CF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11353800" cy="5181600"/>
              </a:xfrm>
              <a:blipFill>
                <a:blip r:embed="rId2"/>
                <a:stretch>
                  <a:fillRect l="-8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4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BF396-224A-B61E-6334-73DC589B4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3C1D7-6E0E-F133-D6DC-3BDC7DE514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Example 1 – Solve using analytical methods and numerical methods (Forward Euler, 2</a:t>
            </a:r>
            <a:r>
              <a:rPr lang="en-US" baseline="30000" dirty="0"/>
              <a:t>nd</a:t>
            </a:r>
            <a:r>
              <a:rPr lang="en-US" dirty="0"/>
              <a:t> order Runge-</a:t>
            </a:r>
            <a:r>
              <a:rPr lang="en-US" dirty="0" err="1"/>
              <a:t>Kutta</a:t>
            </a:r>
            <a:r>
              <a:rPr lang="en-US" dirty="0"/>
              <a:t>, trapezoidal with companion circuit approach)</a:t>
            </a:r>
          </a:p>
          <a:p>
            <a:r>
              <a:rPr lang="en-US" dirty="0"/>
              <a:t>Read </a:t>
            </a:r>
            <a:r>
              <a:rPr lang="en-US" dirty="0" err="1"/>
              <a:t>Dommel</a:t>
            </a:r>
            <a:r>
              <a:rPr lang="en-US" dirty="0"/>
              <a:t> chapters 1-3, the Noda 2009 paper, Greenwood Chapter 5 (and reference Ch. 1-4)</a:t>
            </a:r>
          </a:p>
          <a:p>
            <a:r>
              <a:rPr lang="en-US" dirty="0"/>
              <a:t>By Feb. 20</a:t>
            </a:r>
            <a:r>
              <a:rPr lang="en-US" baseline="30000" dirty="0"/>
              <a:t>th</a:t>
            </a:r>
            <a:r>
              <a:rPr lang="en-US" dirty="0"/>
              <a:t>, solve examples 2-7 analytically.</a:t>
            </a:r>
          </a:p>
          <a:p>
            <a:r>
              <a:rPr lang="en-US" dirty="0"/>
              <a:t>Read these two papers by Feb. 20</a:t>
            </a:r>
            <a:r>
              <a:rPr lang="en-US" baseline="30000" dirty="0"/>
              <a:t>th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J. R. Marti, "Accurate Modelling of Frequency-Dependent Transmission Lines in Electromagnetic Transient Simulations," in </a:t>
            </a:r>
            <a:r>
              <a:rPr lang="en-US" i="1" dirty="0"/>
              <a:t>IEEE Transactions on Power Apparatus and Systems</a:t>
            </a:r>
            <a:r>
              <a:rPr lang="en-US" dirty="0"/>
              <a:t>, vol. PAS-101, no. 1, pp. 147-157, Jan. 1982.</a:t>
            </a:r>
          </a:p>
          <a:p>
            <a:pPr lvl="1"/>
            <a:r>
              <a:rPr lang="en-US" dirty="0"/>
              <a:t>A. </a:t>
            </a:r>
            <a:r>
              <a:rPr lang="en-US" dirty="0" err="1"/>
              <a:t>Morched</a:t>
            </a:r>
            <a:r>
              <a:rPr lang="en-US" dirty="0"/>
              <a:t>, B. </a:t>
            </a:r>
            <a:r>
              <a:rPr lang="en-US" dirty="0" err="1"/>
              <a:t>Gustavsen</a:t>
            </a:r>
            <a:r>
              <a:rPr lang="en-US" dirty="0"/>
              <a:t> and M. </a:t>
            </a:r>
            <a:r>
              <a:rPr lang="en-US" dirty="0" err="1"/>
              <a:t>Tartibi</a:t>
            </a:r>
            <a:r>
              <a:rPr lang="en-US" dirty="0"/>
              <a:t>, "A universal model for accurate calculation of electromagnetic transients on overhead lines and underground cables," in </a:t>
            </a:r>
            <a:r>
              <a:rPr lang="en-US" i="1" dirty="0"/>
              <a:t>IEEE Transactions on Power Delivery</a:t>
            </a:r>
            <a:r>
              <a:rPr lang="en-US" dirty="0"/>
              <a:t>, vol. 14, no. 3, pp. 1032-1038, July 1999.</a:t>
            </a:r>
          </a:p>
        </p:txBody>
      </p:sp>
    </p:spTree>
    <p:extLst>
      <p:ext uri="{BB962C8B-B14F-4D97-AF65-F5344CB8AC3E}">
        <p14:creationId xmlns:p14="http://schemas.microsoft.com/office/powerpoint/2010/main" val="1823102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8B090-1EAE-4BF5-9487-FA5EC0681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Lines: Differential Section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657BE396-0D18-4FEF-8E07-FD50F768AF9E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5693598" cy="5181600"/>
              </a:xfrm>
            </p:spPr>
            <p:txBody>
              <a:bodyPr/>
              <a:lstStyle/>
              <a:p>
                <a:r>
                  <a:rPr lang="en-US" dirty="0"/>
                  <a:t>Consider a two-terminal transmission line of length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dirty="0"/>
                  <a:t>. Refer to the “sending end”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and the “receiving end”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. We’re interested in the sending and receiving end voltage and current,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b="0" i="0" dirty="0">
                    <a:latin typeface="+mj-lt"/>
                  </a:rPr>
                  <a:t>and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After boundary conditions are considered we get an exact solution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ℓ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657BE396-0D18-4FEF-8E07-FD50F768AF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5693598" cy="5181600"/>
              </a:xfrm>
              <a:blipFill>
                <a:blip r:embed="rId2"/>
                <a:stretch>
                  <a:fillRect l="-1501" t="-824" r="-25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E567DBF0-69A8-6146-F99B-A918F42660C4}"/>
              </a:ext>
            </a:extLst>
          </p:cNvPr>
          <p:cNvGrpSpPr/>
          <p:nvPr/>
        </p:nvGrpSpPr>
        <p:grpSpPr>
          <a:xfrm>
            <a:off x="5789572" y="1239225"/>
            <a:ext cx="6433500" cy="5237775"/>
            <a:chOff x="5867401" y="1239225"/>
            <a:chExt cx="6433500" cy="5237775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47A7B0CD-5007-4CD3-A094-AC2C87B4D3F1}"/>
                </a:ext>
              </a:extLst>
            </p:cNvPr>
            <p:cNvGrpSpPr/>
            <p:nvPr/>
          </p:nvGrpSpPr>
          <p:grpSpPr>
            <a:xfrm>
              <a:off x="6462756" y="4052915"/>
              <a:ext cx="5823001" cy="2424085"/>
              <a:chOff x="6469883" y="2641901"/>
              <a:chExt cx="5823001" cy="2424085"/>
            </a:xfrm>
          </p:grpSpPr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0DE09B95-7B0C-405E-BE0D-B2A4A98D283D}"/>
                  </a:ext>
                </a:extLst>
              </p:cNvPr>
              <p:cNvGrpSpPr/>
              <p:nvPr/>
            </p:nvGrpSpPr>
            <p:grpSpPr>
              <a:xfrm>
                <a:off x="7086600" y="3048000"/>
                <a:ext cx="4193672" cy="1451043"/>
                <a:chOff x="7334129" y="3048000"/>
                <a:chExt cx="4193672" cy="1451043"/>
              </a:xfrm>
            </p:grpSpPr>
            <p:grpSp>
              <p:nvGrpSpPr>
                <p:cNvPr id="15" name="Group 14">
                  <a:extLst>
                    <a:ext uri="{FF2B5EF4-FFF2-40B4-BE49-F238E27FC236}">
                      <a16:creationId xmlns:a16="http://schemas.microsoft.com/office/drawing/2014/main" id="{C2AD9A49-2486-4FC6-A81F-26E46C7EB2EB}"/>
                    </a:ext>
                  </a:extLst>
                </p:cNvPr>
                <p:cNvGrpSpPr/>
                <p:nvPr/>
              </p:nvGrpSpPr>
              <p:grpSpPr>
                <a:xfrm>
                  <a:off x="8534400" y="3048000"/>
                  <a:ext cx="2971800" cy="425759"/>
                  <a:chOff x="8704629" y="2223688"/>
                  <a:chExt cx="2971800" cy="425759"/>
                </a:xfrm>
              </p:grpSpPr>
              <p:cxnSp>
                <p:nvCxnSpPr>
                  <p:cNvPr id="16" name="Straight Connector 15">
                    <a:extLst>
                      <a:ext uri="{FF2B5EF4-FFF2-40B4-BE49-F238E27FC236}">
                        <a16:creationId xmlns:a16="http://schemas.microsoft.com/office/drawing/2014/main" id="{6CFA20FE-0F4B-49D1-BB8F-C85DD920A7BE}"/>
                      </a:ext>
                    </a:extLst>
                  </p:cNvPr>
                  <p:cNvCxnSpPr/>
                  <p:nvPr/>
                </p:nvCxnSpPr>
                <p:spPr bwMode="auto">
                  <a:xfrm rot="16200000" flipV="1">
                    <a:off x="8994348" y="2130212"/>
                    <a:ext cx="0" cy="579437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4274B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7" name="Straight Connector 16">
                    <a:extLst>
                      <a:ext uri="{FF2B5EF4-FFF2-40B4-BE49-F238E27FC236}">
                        <a16:creationId xmlns:a16="http://schemas.microsoft.com/office/drawing/2014/main" id="{A8FEB362-F31F-4C7F-ACEC-104B4A8B7F8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flipH="1">
                    <a:off x="9856805" y="2419931"/>
                    <a:ext cx="1819624" cy="0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4274B0"/>
                    </a:solidFill>
                    <a:prstDash val="solid"/>
                    <a:miter lim="800000"/>
                  </a:ln>
                  <a:effectLst/>
                </p:spPr>
              </p:cxnSp>
              <p:grpSp>
                <p:nvGrpSpPr>
                  <p:cNvPr id="18" name="Group 17">
                    <a:extLst>
                      <a:ext uri="{FF2B5EF4-FFF2-40B4-BE49-F238E27FC236}">
                        <a16:creationId xmlns:a16="http://schemas.microsoft.com/office/drawing/2014/main" id="{2FA961E2-4D69-4F48-ACE5-79A62327B86A}"/>
                      </a:ext>
                    </a:extLst>
                  </p:cNvPr>
                  <p:cNvGrpSpPr/>
                  <p:nvPr/>
                </p:nvGrpSpPr>
                <p:grpSpPr>
                  <a:xfrm rot="5400000" flipH="1">
                    <a:off x="9357756" y="2152990"/>
                    <a:ext cx="425759" cy="567155"/>
                    <a:chOff x="8830271" y="2486109"/>
                    <a:chExt cx="425759" cy="1140421"/>
                  </a:xfrm>
                </p:grpSpPr>
                <p:sp>
                  <p:nvSpPr>
                    <p:cNvPr id="19" name="Arc 18">
                      <a:extLst>
                        <a:ext uri="{FF2B5EF4-FFF2-40B4-BE49-F238E27FC236}">
                          <a16:creationId xmlns:a16="http://schemas.microsoft.com/office/drawing/2014/main" id="{CA9F50DA-ECC1-4BAE-82A1-39FCB2B7E357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8830271" y="2486109"/>
                      <a:ext cx="425759" cy="276225"/>
                    </a:xfrm>
                    <a:prstGeom prst="arc">
                      <a:avLst>
                        <a:gd name="adj1" fmla="val 16200000"/>
                        <a:gd name="adj2" fmla="val 5400000"/>
                      </a:avLst>
                    </a:prstGeom>
                    <a:noFill/>
                    <a:ln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lvl="0" indent="-34290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</p:txBody>
                </p:sp>
                <p:sp>
                  <p:nvSpPr>
                    <p:cNvPr id="20" name="Arc 19">
                      <a:extLst>
                        <a:ext uri="{FF2B5EF4-FFF2-40B4-BE49-F238E27FC236}">
                          <a16:creationId xmlns:a16="http://schemas.microsoft.com/office/drawing/2014/main" id="{B40DB897-D103-4335-BF11-7A5599D72461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8830271" y="2776972"/>
                      <a:ext cx="425759" cy="276225"/>
                    </a:xfrm>
                    <a:prstGeom prst="arc">
                      <a:avLst>
                        <a:gd name="adj1" fmla="val 16200000"/>
                        <a:gd name="adj2" fmla="val 5400000"/>
                      </a:avLst>
                    </a:prstGeom>
                    <a:noFill/>
                    <a:ln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lvl="0" indent="-34290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</p:txBody>
                </p:sp>
                <p:sp>
                  <p:nvSpPr>
                    <p:cNvPr id="21" name="Arc 20">
                      <a:extLst>
                        <a:ext uri="{FF2B5EF4-FFF2-40B4-BE49-F238E27FC236}">
                          <a16:creationId xmlns:a16="http://schemas.microsoft.com/office/drawing/2014/main" id="{E181E6A1-5E12-4775-8D07-CD3FE8DF7F24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8830271" y="3059442"/>
                      <a:ext cx="425759" cy="276225"/>
                    </a:xfrm>
                    <a:prstGeom prst="arc">
                      <a:avLst>
                        <a:gd name="adj1" fmla="val 16200000"/>
                        <a:gd name="adj2" fmla="val 5400000"/>
                      </a:avLst>
                    </a:prstGeom>
                    <a:noFill/>
                    <a:ln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lvl="0" indent="-34290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</p:txBody>
                </p:sp>
                <p:sp>
                  <p:nvSpPr>
                    <p:cNvPr id="22" name="Arc 21">
                      <a:extLst>
                        <a:ext uri="{FF2B5EF4-FFF2-40B4-BE49-F238E27FC236}">
                          <a16:creationId xmlns:a16="http://schemas.microsoft.com/office/drawing/2014/main" id="{E2FF4E29-F9CB-4C2A-AF94-9C979B86A0B1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8830271" y="3350305"/>
                      <a:ext cx="425759" cy="276225"/>
                    </a:xfrm>
                    <a:prstGeom prst="arc">
                      <a:avLst>
                        <a:gd name="adj1" fmla="val 16200000"/>
                        <a:gd name="adj2" fmla="val 5400000"/>
                      </a:avLst>
                    </a:prstGeom>
                    <a:noFill/>
                    <a:ln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lvl="0" indent="-34290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</p:txBody>
                </p:sp>
              </p:grpSp>
            </p:grpSp>
            <p:grpSp>
              <p:nvGrpSpPr>
                <p:cNvPr id="23" name="Group 140">
                  <a:extLst>
                    <a:ext uri="{FF2B5EF4-FFF2-40B4-BE49-F238E27FC236}">
                      <a16:creationId xmlns:a16="http://schemas.microsoft.com/office/drawing/2014/main" id="{407AAD9B-DA2C-4CC1-9ADA-7911EFE342D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6200000">
                  <a:off x="8049917" y="2386812"/>
                  <a:ext cx="300037" cy="1731613"/>
                  <a:chOff x="4385231" y="2542052"/>
                  <a:chExt cx="300037" cy="1731550"/>
                </a:xfrm>
              </p:grpSpPr>
              <p:cxnSp>
                <p:nvCxnSpPr>
                  <p:cNvPr id="24" name="Straight Connector 23">
                    <a:extLst>
                      <a:ext uri="{FF2B5EF4-FFF2-40B4-BE49-F238E27FC236}">
                        <a16:creationId xmlns:a16="http://schemas.microsoft.com/office/drawing/2014/main" id="{36582C72-B3C2-4767-9A1D-5C8FB34E0461}"/>
                      </a:ext>
                    </a:extLst>
                  </p:cNvPr>
                  <p:cNvCxnSpPr/>
                  <p:nvPr/>
                </p:nvCxnSpPr>
                <p:spPr>
                  <a:xfrm>
                    <a:off x="4547156" y="3121467"/>
                    <a:ext cx="138112" cy="46036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Connector 24">
                    <a:extLst>
                      <a:ext uri="{FF2B5EF4-FFF2-40B4-BE49-F238E27FC236}">
                        <a16:creationId xmlns:a16="http://schemas.microsoft.com/office/drawing/2014/main" id="{D80DF409-C69B-4D3A-9A3D-494CBDF9A1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407456" y="3167503"/>
                    <a:ext cx="276225" cy="93659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Connector 25">
                    <a:extLst>
                      <a:ext uri="{FF2B5EF4-FFF2-40B4-BE49-F238E27FC236}">
                        <a16:creationId xmlns:a16="http://schemas.microsoft.com/office/drawing/2014/main" id="{597AFFAE-9178-45EA-8502-49EA6902F18B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4396343" y="3261162"/>
                    <a:ext cx="276225" cy="92072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>
                    <a:extLst>
                      <a:ext uri="{FF2B5EF4-FFF2-40B4-BE49-F238E27FC236}">
                        <a16:creationId xmlns:a16="http://schemas.microsoft.com/office/drawing/2014/main" id="{B812E0C0-3BB1-43AE-BC41-A435B2FBB1D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407456" y="3357997"/>
                    <a:ext cx="276225" cy="92072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27">
                    <a:extLst>
                      <a:ext uri="{FF2B5EF4-FFF2-40B4-BE49-F238E27FC236}">
                        <a16:creationId xmlns:a16="http://schemas.microsoft.com/office/drawing/2014/main" id="{66FFC604-22ED-46E4-A9E3-720C90ED855C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4396343" y="3450068"/>
                    <a:ext cx="276225" cy="93659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>
                    <a:extLst>
                      <a:ext uri="{FF2B5EF4-FFF2-40B4-BE49-F238E27FC236}">
                        <a16:creationId xmlns:a16="http://schemas.microsoft.com/office/drawing/2014/main" id="{7D3EE8D4-9184-4E1D-984D-6CA5ECB34B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85231" y="3543727"/>
                    <a:ext cx="276225" cy="93660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>
                    <a:extLst>
                      <a:ext uri="{FF2B5EF4-FFF2-40B4-BE49-F238E27FC236}">
                        <a16:creationId xmlns:a16="http://schemas.microsoft.com/office/drawing/2014/main" id="{59EA1C34-8AA6-4C10-9A8B-D61F6B8103FD}"/>
                      </a:ext>
                    </a:extLst>
                  </p:cNvPr>
                  <p:cNvCxnSpPr/>
                  <p:nvPr/>
                </p:nvCxnSpPr>
                <p:spPr>
                  <a:xfrm>
                    <a:off x="4386819" y="3640562"/>
                    <a:ext cx="160338" cy="46035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>
                    <a:extLst>
                      <a:ext uri="{FF2B5EF4-FFF2-40B4-BE49-F238E27FC236}">
                        <a16:creationId xmlns:a16="http://schemas.microsoft.com/office/drawing/2014/main" id="{1BA9CCD1-B72E-452B-9D16-80CA7C1B0E6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545569" y="2542052"/>
                    <a:ext cx="0" cy="579416"/>
                  </a:xfrm>
                  <a:prstGeom prst="line">
                    <a:avLst/>
                  </a:prstGeom>
                  <a:ln w="28575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Connector 31">
                    <a:extLst>
                      <a:ext uri="{FF2B5EF4-FFF2-40B4-BE49-F238E27FC236}">
                        <a16:creationId xmlns:a16="http://schemas.microsoft.com/office/drawing/2014/main" id="{65559AAF-421A-4BD3-ADAE-B827D7AB48D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545568" y="3694185"/>
                    <a:ext cx="0" cy="579417"/>
                  </a:xfrm>
                  <a:prstGeom prst="line">
                    <a:avLst/>
                  </a:prstGeom>
                  <a:ln w="28575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3CB3F09E-E1C3-459E-B6A4-D4F9A85A4BAD}"/>
                    </a:ext>
                  </a:extLst>
                </p:cNvPr>
                <p:cNvGrpSpPr/>
                <p:nvPr/>
              </p:nvGrpSpPr>
              <p:grpSpPr>
                <a:xfrm>
                  <a:off x="9586730" y="3240712"/>
                  <a:ext cx="542122" cy="1255088"/>
                  <a:chOff x="4707836" y="1919044"/>
                  <a:chExt cx="688974" cy="1720983"/>
                </a:xfrm>
              </p:grpSpPr>
              <p:cxnSp>
                <p:nvCxnSpPr>
                  <p:cNvPr id="34" name="Straight Connector 33">
                    <a:extLst>
                      <a:ext uri="{FF2B5EF4-FFF2-40B4-BE49-F238E27FC236}">
                        <a16:creationId xmlns:a16="http://schemas.microsoft.com/office/drawing/2014/main" id="{1B92B33B-BC1F-4AF2-872A-0870048A935F}"/>
                      </a:ext>
                    </a:extLst>
                  </p:cNvPr>
                  <p:cNvCxnSpPr/>
                  <p:nvPr/>
                </p:nvCxnSpPr>
                <p:spPr>
                  <a:xfrm rot="5400000">
                    <a:off x="5053117" y="2362670"/>
                    <a:ext cx="0" cy="687387"/>
                  </a:xfrm>
                  <a:prstGeom prst="line">
                    <a:avLst/>
                  </a:prstGeom>
                  <a:ln w="28575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>
                    <a:extLst>
                      <a:ext uri="{FF2B5EF4-FFF2-40B4-BE49-F238E27FC236}">
                        <a16:creationId xmlns:a16="http://schemas.microsoft.com/office/drawing/2014/main" id="{2B429548-8951-4007-8F9E-33BA6848EC4C}"/>
                      </a:ext>
                    </a:extLst>
                  </p:cNvPr>
                  <p:cNvCxnSpPr/>
                  <p:nvPr/>
                </p:nvCxnSpPr>
                <p:spPr>
                  <a:xfrm rot="5400000">
                    <a:off x="5051530" y="2494305"/>
                    <a:ext cx="0" cy="687387"/>
                  </a:xfrm>
                  <a:prstGeom prst="line">
                    <a:avLst/>
                  </a:prstGeom>
                  <a:ln w="28575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>
                    <a:extLst>
                      <a:ext uri="{FF2B5EF4-FFF2-40B4-BE49-F238E27FC236}">
                        <a16:creationId xmlns:a16="http://schemas.microsoft.com/office/drawing/2014/main" id="{6DCB4BA8-9FA7-4462-BF76-90F8DB11DD52}"/>
                      </a:ext>
                    </a:extLst>
                  </p:cNvPr>
                  <p:cNvCxnSpPr/>
                  <p:nvPr/>
                </p:nvCxnSpPr>
                <p:spPr>
                  <a:xfrm rot="5400000" flipH="1">
                    <a:off x="4696763" y="2312704"/>
                    <a:ext cx="787319" cy="0"/>
                  </a:xfrm>
                  <a:prstGeom prst="line">
                    <a:avLst/>
                  </a:prstGeom>
                  <a:ln w="28575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>
                    <a:extLst>
                      <a:ext uri="{FF2B5EF4-FFF2-40B4-BE49-F238E27FC236}">
                        <a16:creationId xmlns:a16="http://schemas.microsoft.com/office/drawing/2014/main" id="{2FAE672F-3AB8-43C1-86A7-5EEEC7094828}"/>
                      </a:ext>
                    </a:extLst>
                  </p:cNvPr>
                  <p:cNvCxnSpPr/>
                  <p:nvPr/>
                </p:nvCxnSpPr>
                <p:spPr>
                  <a:xfrm rot="5400000" flipH="1">
                    <a:off x="4696763" y="3246368"/>
                    <a:ext cx="787319" cy="0"/>
                  </a:xfrm>
                  <a:prstGeom prst="line">
                    <a:avLst/>
                  </a:prstGeom>
                  <a:ln w="28575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9" name="Group 140">
                  <a:extLst>
                    <a:ext uri="{FF2B5EF4-FFF2-40B4-BE49-F238E27FC236}">
                      <a16:creationId xmlns:a16="http://schemas.microsoft.com/office/drawing/2014/main" id="{8339A72D-AFAD-4E2F-A958-C3D50C3541D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0393057" y="3247774"/>
                  <a:ext cx="300037" cy="1251269"/>
                  <a:chOff x="4385231" y="2542052"/>
                  <a:chExt cx="300037" cy="1731550"/>
                </a:xfrm>
              </p:grpSpPr>
              <p:cxnSp>
                <p:nvCxnSpPr>
                  <p:cNvPr id="40" name="Straight Connector 39">
                    <a:extLst>
                      <a:ext uri="{FF2B5EF4-FFF2-40B4-BE49-F238E27FC236}">
                        <a16:creationId xmlns:a16="http://schemas.microsoft.com/office/drawing/2014/main" id="{C40DB230-79CF-44E7-8A43-8CAD8F085CA5}"/>
                      </a:ext>
                    </a:extLst>
                  </p:cNvPr>
                  <p:cNvCxnSpPr/>
                  <p:nvPr/>
                </p:nvCxnSpPr>
                <p:spPr>
                  <a:xfrm>
                    <a:off x="4547156" y="3121467"/>
                    <a:ext cx="138112" cy="46036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Connector 40">
                    <a:extLst>
                      <a:ext uri="{FF2B5EF4-FFF2-40B4-BE49-F238E27FC236}">
                        <a16:creationId xmlns:a16="http://schemas.microsoft.com/office/drawing/2014/main" id="{164658CC-CB47-46D0-A795-B92269779C2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407456" y="3167503"/>
                    <a:ext cx="276225" cy="93659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Connector 41">
                    <a:extLst>
                      <a:ext uri="{FF2B5EF4-FFF2-40B4-BE49-F238E27FC236}">
                        <a16:creationId xmlns:a16="http://schemas.microsoft.com/office/drawing/2014/main" id="{CCEE5E46-3BC8-4618-97AA-E13E894B3EC4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4396343" y="3261162"/>
                    <a:ext cx="276225" cy="92072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Straight Connector 42">
                    <a:extLst>
                      <a:ext uri="{FF2B5EF4-FFF2-40B4-BE49-F238E27FC236}">
                        <a16:creationId xmlns:a16="http://schemas.microsoft.com/office/drawing/2014/main" id="{29E2C024-60AE-4EEE-89B5-7D8E22E7B4E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407456" y="3357997"/>
                    <a:ext cx="276225" cy="92072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Connector 43">
                    <a:extLst>
                      <a:ext uri="{FF2B5EF4-FFF2-40B4-BE49-F238E27FC236}">
                        <a16:creationId xmlns:a16="http://schemas.microsoft.com/office/drawing/2014/main" id="{F4A1D914-3474-4758-B025-DA8DB0866191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4396343" y="3450068"/>
                    <a:ext cx="276225" cy="93659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>
                    <a:extLst>
                      <a:ext uri="{FF2B5EF4-FFF2-40B4-BE49-F238E27FC236}">
                        <a16:creationId xmlns:a16="http://schemas.microsoft.com/office/drawing/2014/main" id="{CEEFD8A7-F1E6-44C1-A502-92DC23FD4E8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85231" y="3543727"/>
                    <a:ext cx="276225" cy="93660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>
                    <a:extLst>
                      <a:ext uri="{FF2B5EF4-FFF2-40B4-BE49-F238E27FC236}">
                        <a16:creationId xmlns:a16="http://schemas.microsoft.com/office/drawing/2014/main" id="{A2E1D528-446D-4B72-8AEF-2DBE195C78DA}"/>
                      </a:ext>
                    </a:extLst>
                  </p:cNvPr>
                  <p:cNvCxnSpPr/>
                  <p:nvPr/>
                </p:nvCxnSpPr>
                <p:spPr>
                  <a:xfrm>
                    <a:off x="4386819" y="3640562"/>
                    <a:ext cx="160338" cy="46035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>
                    <a:extLst>
                      <a:ext uri="{FF2B5EF4-FFF2-40B4-BE49-F238E27FC236}">
                        <a16:creationId xmlns:a16="http://schemas.microsoft.com/office/drawing/2014/main" id="{4F7AB125-08DB-499D-B7B8-A731C03728A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545569" y="2542052"/>
                    <a:ext cx="0" cy="579416"/>
                  </a:xfrm>
                  <a:prstGeom prst="line">
                    <a:avLst/>
                  </a:prstGeom>
                  <a:ln w="28575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>
                    <a:extLst>
                      <a:ext uri="{FF2B5EF4-FFF2-40B4-BE49-F238E27FC236}">
                        <a16:creationId xmlns:a16="http://schemas.microsoft.com/office/drawing/2014/main" id="{F1BDB861-B702-4ECA-9191-18EFABA7D25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545568" y="3694185"/>
                    <a:ext cx="0" cy="579417"/>
                  </a:xfrm>
                  <a:prstGeom prst="line">
                    <a:avLst/>
                  </a:prstGeom>
                  <a:ln w="28575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D741DDF3-BAF7-46FD-B718-1FC2157F788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7334129" y="4495800"/>
                  <a:ext cx="4193672" cy="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4472C4"/>
                  </a:solidFill>
                  <a:prstDash val="solid"/>
                  <a:miter lim="800000"/>
                </a:ln>
                <a:effectLst/>
              </p:spPr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3" name="TextBox 52">
                    <a:extLst>
                      <a:ext uri="{FF2B5EF4-FFF2-40B4-BE49-F238E27FC236}">
                        <a16:creationId xmlns:a16="http://schemas.microsoft.com/office/drawing/2014/main" id="{A8C3D0A8-6296-4E81-8F9A-0D7A6F8CE0B6}"/>
                      </a:ext>
                    </a:extLst>
                  </p:cNvPr>
                  <p:cNvSpPr txBox="1"/>
                  <p:nvPr/>
                </p:nvSpPr>
                <p:spPr>
                  <a:xfrm>
                    <a:off x="7764265" y="2668540"/>
                    <a:ext cx="44916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 xmlns="">
              <p:sp>
                <p:nvSpPr>
                  <p:cNvPr id="53" name="TextBox 52">
                    <a:extLst>
                      <a:ext uri="{FF2B5EF4-FFF2-40B4-BE49-F238E27FC236}">
                        <a16:creationId xmlns:a16="http://schemas.microsoft.com/office/drawing/2014/main" id="{A8C3D0A8-6296-4E81-8F9A-0D7A6F8CE0B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764265" y="2668540"/>
                    <a:ext cx="449162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4" name="TextBox 53">
                    <a:extLst>
                      <a:ext uri="{FF2B5EF4-FFF2-40B4-BE49-F238E27FC236}">
                        <a16:creationId xmlns:a16="http://schemas.microsoft.com/office/drawing/2014/main" id="{337EB72E-DF89-4B9C-8924-A59665ACAEF1}"/>
                      </a:ext>
                    </a:extLst>
                  </p:cNvPr>
                  <p:cNvSpPr txBox="1"/>
                  <p:nvPr/>
                </p:nvSpPr>
                <p:spPr>
                  <a:xfrm>
                    <a:off x="8953033" y="2641901"/>
                    <a:ext cx="42511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 xmlns="">
              <p:sp>
                <p:nvSpPr>
                  <p:cNvPr id="54" name="TextBox 53">
                    <a:extLst>
                      <a:ext uri="{FF2B5EF4-FFF2-40B4-BE49-F238E27FC236}">
                        <a16:creationId xmlns:a16="http://schemas.microsoft.com/office/drawing/2014/main" id="{337EB72E-DF89-4B9C-8924-A59665ACAEF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953033" y="2641901"/>
                    <a:ext cx="425116" cy="36933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" name="TextBox 54">
                    <a:extLst>
                      <a:ext uri="{FF2B5EF4-FFF2-40B4-BE49-F238E27FC236}">
                        <a16:creationId xmlns:a16="http://schemas.microsoft.com/office/drawing/2014/main" id="{6E95BF09-BC12-4DC0-A526-39487FE3AA9C}"/>
                      </a:ext>
                    </a:extLst>
                  </p:cNvPr>
                  <p:cNvSpPr txBox="1"/>
                  <p:nvPr/>
                </p:nvSpPr>
                <p:spPr>
                  <a:xfrm>
                    <a:off x="8990221" y="3674613"/>
                    <a:ext cx="43954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 xmlns="">
              <p:sp>
                <p:nvSpPr>
                  <p:cNvPr id="55" name="TextBox 54">
                    <a:extLst>
                      <a:ext uri="{FF2B5EF4-FFF2-40B4-BE49-F238E27FC236}">
                        <a16:creationId xmlns:a16="http://schemas.microsoft.com/office/drawing/2014/main" id="{6E95BF09-BC12-4DC0-A526-39487FE3AA9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990221" y="3674613"/>
                    <a:ext cx="439543" cy="36933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" name="TextBox 55">
                    <a:extLst>
                      <a:ext uri="{FF2B5EF4-FFF2-40B4-BE49-F238E27FC236}">
                        <a16:creationId xmlns:a16="http://schemas.microsoft.com/office/drawing/2014/main" id="{D9536710-B321-4681-82F3-6263BBE1437B}"/>
                      </a:ext>
                    </a:extLst>
                  </p:cNvPr>
                  <p:cNvSpPr txBox="1"/>
                  <p:nvPr/>
                </p:nvSpPr>
                <p:spPr>
                  <a:xfrm>
                    <a:off x="10375120" y="3726226"/>
                    <a:ext cx="44755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 xmlns="">
              <p:sp>
                <p:nvSpPr>
                  <p:cNvPr id="56" name="TextBox 55">
                    <a:extLst>
                      <a:ext uri="{FF2B5EF4-FFF2-40B4-BE49-F238E27FC236}">
                        <a16:creationId xmlns:a16="http://schemas.microsoft.com/office/drawing/2014/main" id="{D9536710-B321-4681-82F3-6263BBE1437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375120" y="3726226"/>
                    <a:ext cx="447558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2D000C6C-DDF8-4301-A87F-E2C90486D5BF}"/>
                  </a:ext>
                </a:extLst>
              </p:cNvPr>
              <p:cNvGrpSpPr/>
              <p:nvPr/>
            </p:nvGrpSpPr>
            <p:grpSpPr>
              <a:xfrm>
                <a:off x="6469883" y="3085203"/>
                <a:ext cx="978052" cy="1705139"/>
                <a:chOff x="6555636" y="2719192"/>
                <a:chExt cx="978052" cy="949964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8" name="TextBox 57">
                      <a:extLst>
                        <a:ext uri="{FF2B5EF4-FFF2-40B4-BE49-F238E27FC236}">
                          <a16:creationId xmlns:a16="http://schemas.microsoft.com/office/drawing/2014/main" id="{35DE3036-B09A-445C-91CD-7A9AABB7F2F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653191" y="3000537"/>
                      <a:ext cx="880497" cy="20576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oMath>
                        </m:oMathPara>
                      </a14:m>
                      <a:endParaRPr lang="en-US" sz="1800" dirty="0">
                        <a:latin typeface="Symbol" pitchFamily="18" charset="2"/>
                      </a:endParaRPr>
                    </a:p>
                  </p:txBody>
                </p:sp>
              </mc:Choice>
              <mc:Fallback xmlns="">
                <p:sp>
                  <p:nvSpPr>
                    <p:cNvPr id="58" name="TextBox 57">
                      <a:extLst>
                        <a:ext uri="{FF2B5EF4-FFF2-40B4-BE49-F238E27FC236}">
                          <a16:creationId xmlns:a16="http://schemas.microsoft.com/office/drawing/2014/main" id="{35DE3036-B09A-445C-91CD-7A9AABB7F2F4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653191" y="3000537"/>
                      <a:ext cx="880497" cy="205762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 b="-1639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9" name="TextBox 58">
                      <a:extLst>
                        <a:ext uri="{FF2B5EF4-FFF2-40B4-BE49-F238E27FC236}">
                          <a16:creationId xmlns:a16="http://schemas.microsoft.com/office/drawing/2014/main" id="{C9DB38AC-6A71-427B-B243-9E27DE233499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555636" y="2719192"/>
                      <a:ext cx="609600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oMath>
                        </m:oMathPara>
                      </a14:m>
                      <a:endParaRPr lang="en-US" sz="1600" dirty="0"/>
                    </a:p>
                  </p:txBody>
                </p:sp>
              </mc:Choice>
              <mc:Fallback xmlns="">
                <p:sp>
                  <p:nvSpPr>
                    <p:cNvPr id="78" name="TextBox 77">
                      <a:extLst>
                        <a:ext uri="{FF2B5EF4-FFF2-40B4-BE49-F238E27FC236}">
                          <a16:creationId xmlns:a16="http://schemas.microsoft.com/office/drawing/2014/main" id="{3C7B81D9-E5CE-4BE4-A300-729532499FBF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55636" y="2719192"/>
                      <a:ext cx="609600" cy="338554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0" name="TextBox 59">
                      <a:extLst>
                        <a:ext uri="{FF2B5EF4-FFF2-40B4-BE49-F238E27FC236}">
                          <a16:creationId xmlns:a16="http://schemas.microsoft.com/office/drawing/2014/main" id="{0E97DAC1-8AD5-4AF9-AA1B-A9FDA8E9841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561567" y="3330602"/>
                      <a:ext cx="762000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b="0" i="1" smtClean="0">
                                <a:latin typeface="Cambria Math"/>
                              </a:rPr>
                              <m:t>−</m:t>
                            </m:r>
                          </m:oMath>
                        </m:oMathPara>
                      </a14:m>
                      <a:endParaRPr lang="en-US" sz="1600" dirty="0"/>
                    </a:p>
                  </p:txBody>
                </p:sp>
              </mc:Choice>
              <mc:Fallback xmlns="">
                <p:sp>
                  <p:nvSpPr>
                    <p:cNvPr id="79" name="TextBox 78">
                      <a:extLst>
                        <a:ext uri="{FF2B5EF4-FFF2-40B4-BE49-F238E27FC236}">
                          <a16:creationId xmlns:a16="http://schemas.microsoft.com/office/drawing/2014/main" id="{F697CD73-4E15-41F9-8648-0A822F36134D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61567" y="3330602"/>
                      <a:ext cx="762000" cy="338554"/>
                    </a:xfrm>
                    <a:prstGeom prst="rect">
                      <a:avLst/>
                    </a:prstGeom>
                    <a:blipFill>
                      <a:blip r:embed="rId1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" name="TextBox 60">
                    <a:extLst>
                      <a:ext uri="{FF2B5EF4-FFF2-40B4-BE49-F238E27FC236}">
                        <a16:creationId xmlns:a16="http://schemas.microsoft.com/office/drawing/2014/main" id="{9D436735-98D4-4912-A8D2-23E08EA16F1E}"/>
                      </a:ext>
                    </a:extLst>
                  </p:cNvPr>
                  <p:cNvSpPr txBox="1"/>
                  <p:nvPr/>
                </p:nvSpPr>
                <p:spPr>
                  <a:xfrm>
                    <a:off x="8925802" y="4696654"/>
                    <a:ext cx="51065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 xmlns="">
              <p:sp>
                <p:nvSpPr>
                  <p:cNvPr id="61" name="TextBox 60">
                    <a:extLst>
                      <a:ext uri="{FF2B5EF4-FFF2-40B4-BE49-F238E27FC236}">
                        <a16:creationId xmlns:a16="http://schemas.microsoft.com/office/drawing/2014/main" id="{9D436735-98D4-4912-A8D2-23E08EA16F1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925802" y="4696654"/>
                    <a:ext cx="510653" cy="369332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2" name="Straight Arrow Connector 61">
                <a:extLst>
                  <a:ext uri="{FF2B5EF4-FFF2-40B4-BE49-F238E27FC236}">
                    <a16:creationId xmlns:a16="http://schemas.microsoft.com/office/drawing/2014/main" id="{7D3DC0C3-A072-4C14-A03B-20F7A80CE5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87422" y="3073601"/>
                <a:ext cx="691087" cy="242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" name="TextBox 62">
                    <a:extLst>
                      <a:ext uri="{FF2B5EF4-FFF2-40B4-BE49-F238E27FC236}">
                        <a16:creationId xmlns:a16="http://schemas.microsoft.com/office/drawing/2014/main" id="{A342D8BF-1FDD-45A8-A634-77F51F91FCBC}"/>
                      </a:ext>
                    </a:extLst>
                  </p:cNvPr>
                  <p:cNvSpPr txBox="1"/>
                  <p:nvPr/>
                </p:nvSpPr>
                <p:spPr>
                  <a:xfrm>
                    <a:off x="6883762" y="2675982"/>
                    <a:ext cx="378933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sz="1800" dirty="0">
                      <a:latin typeface="Symbol" pitchFamily="18" charset="2"/>
                    </a:endParaRPr>
                  </a:p>
                </p:txBody>
              </p:sp>
            </mc:Choice>
            <mc:Fallback xmlns="">
              <p:sp>
                <p:nvSpPr>
                  <p:cNvPr id="63" name="TextBox 62">
                    <a:extLst>
                      <a:ext uri="{FF2B5EF4-FFF2-40B4-BE49-F238E27FC236}">
                        <a16:creationId xmlns:a16="http://schemas.microsoft.com/office/drawing/2014/main" id="{A342D8BF-1FDD-45A8-A634-77F51F91FCB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83762" y="2675982"/>
                    <a:ext cx="378933" cy="369332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r="-108065" b="-1639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4" name="Straight Arrow Connector 63">
                <a:extLst>
                  <a:ext uri="{FF2B5EF4-FFF2-40B4-BE49-F238E27FC236}">
                    <a16:creationId xmlns:a16="http://schemas.microsoft.com/office/drawing/2014/main" id="{1C1379D3-AA93-423F-B177-45BEB4693E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642143" y="3112879"/>
                <a:ext cx="691087" cy="242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5" name="TextBox 64">
                    <a:extLst>
                      <a:ext uri="{FF2B5EF4-FFF2-40B4-BE49-F238E27FC236}">
                        <a16:creationId xmlns:a16="http://schemas.microsoft.com/office/drawing/2014/main" id="{B22B10A2-B7AA-4D32-90AF-A1D6945FAD86}"/>
                      </a:ext>
                    </a:extLst>
                  </p:cNvPr>
                  <p:cNvSpPr txBox="1"/>
                  <p:nvPr/>
                </p:nvSpPr>
                <p:spPr>
                  <a:xfrm>
                    <a:off x="10283640" y="2681598"/>
                    <a:ext cx="1630713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sz="1800" dirty="0">
                      <a:latin typeface="Symbol" pitchFamily="18" charset="2"/>
                    </a:endParaRPr>
                  </a:p>
                </p:txBody>
              </p:sp>
            </mc:Choice>
            <mc:Fallback xmlns="">
              <p:sp>
                <p:nvSpPr>
                  <p:cNvPr id="65" name="TextBox 64">
                    <a:extLst>
                      <a:ext uri="{FF2B5EF4-FFF2-40B4-BE49-F238E27FC236}">
                        <a16:creationId xmlns:a16="http://schemas.microsoft.com/office/drawing/2014/main" id="{B22B10A2-B7AA-4D32-90AF-A1D6945FAD8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283640" y="2681598"/>
                    <a:ext cx="1630713" cy="369332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b="-1639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A41B852C-3A37-4024-8BC2-B93C520AF1B9}"/>
                  </a:ext>
                </a:extLst>
              </p:cNvPr>
              <p:cNvGrpSpPr/>
              <p:nvPr/>
            </p:nvGrpSpPr>
            <p:grpSpPr>
              <a:xfrm>
                <a:off x="10868391" y="3152884"/>
                <a:ext cx="1424493" cy="1705139"/>
                <a:chOff x="6289118" y="2719192"/>
                <a:chExt cx="1424493" cy="949964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7" name="TextBox 66">
                      <a:extLst>
                        <a:ext uri="{FF2B5EF4-FFF2-40B4-BE49-F238E27FC236}">
                          <a16:creationId xmlns:a16="http://schemas.microsoft.com/office/drawing/2014/main" id="{A5AD54E0-0038-446A-B195-7BC9CD7C72F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289118" y="2982278"/>
                      <a:ext cx="1424493" cy="20576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oMath>
                        </m:oMathPara>
                      </a14:m>
                      <a:endParaRPr lang="en-US" sz="1800" dirty="0">
                        <a:latin typeface="Symbol" pitchFamily="18" charset="2"/>
                      </a:endParaRPr>
                    </a:p>
                  </p:txBody>
                </p:sp>
              </mc:Choice>
              <mc:Fallback xmlns="">
                <p:sp>
                  <p:nvSpPr>
                    <p:cNvPr id="67" name="TextBox 66">
                      <a:extLst>
                        <a:ext uri="{FF2B5EF4-FFF2-40B4-BE49-F238E27FC236}">
                          <a16:creationId xmlns:a16="http://schemas.microsoft.com/office/drawing/2014/main" id="{A5AD54E0-0038-446A-B195-7BC9CD7C72F7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289118" y="2982278"/>
                      <a:ext cx="1424493" cy="205762"/>
                    </a:xfrm>
                    <a:prstGeom prst="rect">
                      <a:avLst/>
                    </a:prstGeom>
                    <a:blipFill>
                      <a:blip r:embed="rId15"/>
                      <a:stretch>
                        <a:fillRect b="-1639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8" name="TextBox 67">
                      <a:extLst>
                        <a:ext uri="{FF2B5EF4-FFF2-40B4-BE49-F238E27FC236}">
                          <a16:creationId xmlns:a16="http://schemas.microsoft.com/office/drawing/2014/main" id="{9C01062E-9B3F-40C1-898C-B0ADE003FB6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555636" y="2719192"/>
                      <a:ext cx="609600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oMath>
                        </m:oMathPara>
                      </a14:m>
                      <a:endParaRPr lang="en-US" sz="1600" dirty="0"/>
                    </a:p>
                  </p:txBody>
                </p:sp>
              </mc:Choice>
              <mc:Fallback xmlns="">
                <p:sp>
                  <p:nvSpPr>
                    <p:cNvPr id="78" name="TextBox 77">
                      <a:extLst>
                        <a:ext uri="{FF2B5EF4-FFF2-40B4-BE49-F238E27FC236}">
                          <a16:creationId xmlns:a16="http://schemas.microsoft.com/office/drawing/2014/main" id="{3C7B81D9-E5CE-4BE4-A300-729532499FBF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55636" y="2719192"/>
                      <a:ext cx="609600" cy="338554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9" name="TextBox 68">
                      <a:extLst>
                        <a:ext uri="{FF2B5EF4-FFF2-40B4-BE49-F238E27FC236}">
                          <a16:creationId xmlns:a16="http://schemas.microsoft.com/office/drawing/2014/main" id="{27C579EA-E8E7-4F8D-8CC9-069D7AAA615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561567" y="3330602"/>
                      <a:ext cx="762000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b="0" i="1" smtClean="0">
                                <a:latin typeface="Cambria Math"/>
                              </a:rPr>
                              <m:t>−</m:t>
                            </m:r>
                          </m:oMath>
                        </m:oMathPara>
                      </a14:m>
                      <a:endParaRPr lang="en-US" sz="1600" dirty="0"/>
                    </a:p>
                  </p:txBody>
                </p:sp>
              </mc:Choice>
              <mc:Fallback xmlns="">
                <p:sp>
                  <p:nvSpPr>
                    <p:cNvPr id="79" name="TextBox 78">
                      <a:extLst>
                        <a:ext uri="{FF2B5EF4-FFF2-40B4-BE49-F238E27FC236}">
                          <a16:creationId xmlns:a16="http://schemas.microsoft.com/office/drawing/2014/main" id="{F697CD73-4E15-41F9-8648-0A822F36134D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61567" y="3330602"/>
                      <a:ext cx="762000" cy="338554"/>
                    </a:xfrm>
                    <a:prstGeom prst="rect">
                      <a:avLst/>
                    </a:prstGeom>
                    <a:blipFill>
                      <a:blip r:embed="rId1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B50DA4D9-2194-4CCC-9145-3D10ECAF27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521769" y="4893623"/>
                <a:ext cx="1372797" cy="242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679865A7-04C5-4193-B6A8-91A0B8EA71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36455" y="4887714"/>
                <a:ext cx="1431936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6" name="Cylinder 75">
              <a:extLst>
                <a:ext uri="{FF2B5EF4-FFF2-40B4-BE49-F238E27FC236}">
                  <a16:creationId xmlns:a16="http://schemas.microsoft.com/office/drawing/2014/main" id="{DB099FE7-C3EB-48B6-BDF3-0B908EEF52B8}"/>
                </a:ext>
              </a:extLst>
            </p:cNvPr>
            <p:cNvSpPr/>
            <p:nvPr/>
          </p:nvSpPr>
          <p:spPr bwMode="auto">
            <a:xfrm rot="5400000">
              <a:off x="8976592" y="476485"/>
              <a:ext cx="414557" cy="3051701"/>
            </a:xfrm>
            <a:prstGeom prst="can">
              <a:avLst>
                <a:gd name="adj" fmla="val 43462"/>
              </a:avLst>
            </a:prstGeom>
            <a:solidFill>
              <a:srgbClr val="4472C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E84C5872-5339-40A3-98F5-D016359DEE38}"/>
                </a:ext>
              </a:extLst>
            </p:cNvPr>
            <p:cNvCxnSpPr>
              <a:endCxn id="76" idx="3"/>
            </p:cNvCxnSpPr>
            <p:nvPr/>
          </p:nvCxnSpPr>
          <p:spPr bwMode="auto">
            <a:xfrm>
              <a:off x="6782878" y="2002335"/>
              <a:ext cx="875142" cy="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1F43376-EBCA-4F73-B022-B6835F61D4C0}"/>
                </a:ext>
              </a:extLst>
            </p:cNvPr>
            <p:cNvCxnSpPr/>
            <p:nvPr/>
          </p:nvCxnSpPr>
          <p:spPr bwMode="auto">
            <a:xfrm>
              <a:off x="10643548" y="2006075"/>
              <a:ext cx="875142" cy="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550AF886-70C2-4DEA-B94A-E6CA0ABE214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82878" y="3124200"/>
              <a:ext cx="4716802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4417CFB9-155B-4018-A3A5-4E1F836EE299}"/>
                </a:ext>
              </a:extLst>
            </p:cNvPr>
            <p:cNvGrpSpPr/>
            <p:nvPr/>
          </p:nvGrpSpPr>
          <p:grpSpPr>
            <a:xfrm>
              <a:off x="6233325" y="1757997"/>
              <a:ext cx="1708160" cy="1705139"/>
              <a:chOff x="6233325" y="1757997"/>
              <a:chExt cx="1708160" cy="170513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3" name="TextBox 82">
                    <a:extLst>
                      <a:ext uri="{FF2B5EF4-FFF2-40B4-BE49-F238E27FC236}">
                        <a16:creationId xmlns:a16="http://schemas.microsoft.com/office/drawing/2014/main" id="{2423FBBF-CFA9-49BD-A816-E960558AC54B}"/>
                      </a:ext>
                    </a:extLst>
                  </p:cNvPr>
                  <p:cNvSpPr txBox="1"/>
                  <p:nvPr/>
                </p:nvSpPr>
                <p:spPr>
                  <a:xfrm>
                    <a:off x="6233325" y="2386238"/>
                    <a:ext cx="17081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 0</m:t>
                              </m:r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sz="1800" i="1" dirty="0">
                      <a:latin typeface="Symbol" pitchFamily="18" charset="2"/>
                    </a:endParaRPr>
                  </a:p>
                </p:txBody>
              </p:sp>
            </mc:Choice>
            <mc:Fallback xmlns="">
              <p:sp>
                <p:nvSpPr>
                  <p:cNvPr id="83" name="TextBox 82">
                    <a:extLst>
                      <a:ext uri="{FF2B5EF4-FFF2-40B4-BE49-F238E27FC236}">
                        <a16:creationId xmlns:a16="http://schemas.microsoft.com/office/drawing/2014/main" id="{2423FBBF-CFA9-49BD-A816-E960558AC54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33325" y="2386238"/>
                    <a:ext cx="1708160" cy="369332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 b="-1639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4" name="TextBox 83">
                    <a:extLst>
                      <a:ext uri="{FF2B5EF4-FFF2-40B4-BE49-F238E27FC236}">
                        <a16:creationId xmlns:a16="http://schemas.microsoft.com/office/drawing/2014/main" id="{9CBB25AA-998C-4DF2-B2FC-80A226D856E4}"/>
                      </a:ext>
                    </a:extLst>
                  </p:cNvPr>
                  <p:cNvSpPr txBox="1"/>
                  <p:nvPr/>
                </p:nvSpPr>
                <p:spPr>
                  <a:xfrm>
                    <a:off x="6239451" y="1757997"/>
                    <a:ext cx="609600" cy="60768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84" name="TextBox 83">
                    <a:extLst>
                      <a:ext uri="{FF2B5EF4-FFF2-40B4-BE49-F238E27FC236}">
                        <a16:creationId xmlns:a16="http://schemas.microsoft.com/office/drawing/2014/main" id="{9CBB25AA-998C-4DF2-B2FC-80A226D856E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39451" y="1757997"/>
                    <a:ext cx="609600" cy="607688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5" name="TextBox 84">
                    <a:extLst>
                      <a:ext uri="{FF2B5EF4-FFF2-40B4-BE49-F238E27FC236}">
                        <a16:creationId xmlns:a16="http://schemas.microsoft.com/office/drawing/2014/main" id="{983A1296-FE77-48A6-9254-DA96E80B290A}"/>
                      </a:ext>
                    </a:extLst>
                  </p:cNvPr>
                  <p:cNvSpPr txBox="1"/>
                  <p:nvPr/>
                </p:nvSpPr>
                <p:spPr>
                  <a:xfrm>
                    <a:off x="6245382" y="2855448"/>
                    <a:ext cx="762000" cy="60768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0" i="1" smtClean="0">
                              <a:latin typeface="Cambria Math"/>
                            </a:rPr>
                            <m:t>−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85" name="TextBox 84">
                    <a:extLst>
                      <a:ext uri="{FF2B5EF4-FFF2-40B4-BE49-F238E27FC236}">
                        <a16:creationId xmlns:a16="http://schemas.microsoft.com/office/drawing/2014/main" id="{983A1296-FE77-48A6-9254-DA96E80B290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45382" y="2855448"/>
                    <a:ext cx="762000" cy="607688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9C0B71C9-4C12-43D8-9600-C1A40CE22C75}"/>
                </a:ext>
              </a:extLst>
            </p:cNvPr>
            <p:cNvGrpSpPr/>
            <p:nvPr/>
          </p:nvGrpSpPr>
          <p:grpSpPr>
            <a:xfrm>
              <a:off x="10455448" y="1828728"/>
              <a:ext cx="1750286" cy="1705139"/>
              <a:chOff x="5257096" y="1757997"/>
              <a:chExt cx="1750286" cy="170513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4" name="TextBox 93">
                    <a:extLst>
                      <a:ext uri="{FF2B5EF4-FFF2-40B4-BE49-F238E27FC236}">
                        <a16:creationId xmlns:a16="http://schemas.microsoft.com/office/drawing/2014/main" id="{EC040179-2DC2-4F68-A98B-D43221E000C3}"/>
                      </a:ext>
                    </a:extLst>
                  </p:cNvPr>
                  <p:cNvSpPr txBox="1"/>
                  <p:nvPr/>
                </p:nvSpPr>
                <p:spPr>
                  <a:xfrm>
                    <a:off x="5257096" y="2395026"/>
                    <a:ext cx="174131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 ℓ</m:t>
                              </m:r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sz="1800" i="1" dirty="0">
                      <a:latin typeface="Symbol" pitchFamily="18" charset="2"/>
                    </a:endParaRPr>
                  </a:p>
                </p:txBody>
              </p:sp>
            </mc:Choice>
            <mc:Fallback xmlns="">
              <p:sp>
                <p:nvSpPr>
                  <p:cNvPr id="94" name="TextBox 93">
                    <a:extLst>
                      <a:ext uri="{FF2B5EF4-FFF2-40B4-BE49-F238E27FC236}">
                        <a16:creationId xmlns:a16="http://schemas.microsoft.com/office/drawing/2014/main" id="{EC040179-2DC2-4F68-A98B-D43221E000C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257096" y="2395026"/>
                    <a:ext cx="1741310" cy="369332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b="-1639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5" name="TextBox 94">
                    <a:extLst>
                      <a:ext uri="{FF2B5EF4-FFF2-40B4-BE49-F238E27FC236}">
                        <a16:creationId xmlns:a16="http://schemas.microsoft.com/office/drawing/2014/main" id="{91F462DD-1D2F-471E-AF5B-B23CC919D9F8}"/>
                      </a:ext>
                    </a:extLst>
                  </p:cNvPr>
                  <p:cNvSpPr txBox="1"/>
                  <p:nvPr/>
                </p:nvSpPr>
                <p:spPr>
                  <a:xfrm>
                    <a:off x="6239451" y="1757997"/>
                    <a:ext cx="609600" cy="60768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95" name="TextBox 94">
                    <a:extLst>
                      <a:ext uri="{FF2B5EF4-FFF2-40B4-BE49-F238E27FC236}">
                        <a16:creationId xmlns:a16="http://schemas.microsoft.com/office/drawing/2014/main" id="{91F462DD-1D2F-471E-AF5B-B23CC919D9F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39451" y="1757997"/>
                    <a:ext cx="609600" cy="607688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6" name="TextBox 95">
                    <a:extLst>
                      <a:ext uri="{FF2B5EF4-FFF2-40B4-BE49-F238E27FC236}">
                        <a16:creationId xmlns:a16="http://schemas.microsoft.com/office/drawing/2014/main" id="{F9FDCF9C-9A0A-40BC-A823-42D95A8CD6EB}"/>
                      </a:ext>
                    </a:extLst>
                  </p:cNvPr>
                  <p:cNvSpPr txBox="1"/>
                  <p:nvPr/>
                </p:nvSpPr>
                <p:spPr>
                  <a:xfrm>
                    <a:off x="6245382" y="2855448"/>
                    <a:ext cx="762000" cy="60768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0" i="1" smtClean="0">
                              <a:latin typeface="Cambria Math"/>
                            </a:rPr>
                            <m:t>−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96" name="TextBox 95">
                    <a:extLst>
                      <a:ext uri="{FF2B5EF4-FFF2-40B4-BE49-F238E27FC236}">
                        <a16:creationId xmlns:a16="http://schemas.microsoft.com/office/drawing/2014/main" id="{F9FDCF9C-9A0A-40BC-A823-42D95A8CD6E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45382" y="2855448"/>
                    <a:ext cx="762000" cy="607688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TextBox 96">
                  <a:extLst>
                    <a:ext uri="{FF2B5EF4-FFF2-40B4-BE49-F238E27FC236}">
                      <a16:creationId xmlns:a16="http://schemas.microsoft.com/office/drawing/2014/main" id="{AF56C27C-77D1-4F8A-9F43-C002BE2C6828}"/>
                    </a:ext>
                  </a:extLst>
                </p:cNvPr>
                <p:cNvSpPr txBox="1"/>
                <p:nvPr/>
              </p:nvSpPr>
              <p:spPr>
                <a:xfrm>
                  <a:off x="8962898" y="1239225"/>
                  <a:ext cx="36259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7" name="TextBox 96">
                  <a:extLst>
                    <a:ext uri="{FF2B5EF4-FFF2-40B4-BE49-F238E27FC236}">
                      <a16:creationId xmlns:a16="http://schemas.microsoft.com/office/drawing/2014/main" id="{AF56C27C-77D1-4F8A-9F43-C002BE2C682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62898" y="1239225"/>
                  <a:ext cx="362599" cy="369332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9ADBB44E-2F99-493B-BD61-DC6FD2C0A6E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29972" y="1453274"/>
              <a:ext cx="1372797" cy="242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B505D8EE-90D4-4ECF-9656-FA257A7C2DA2}"/>
                </a:ext>
              </a:extLst>
            </p:cNvPr>
            <p:cNvCxnSpPr>
              <a:cxnSpLocks/>
            </p:cNvCxnSpPr>
            <p:nvPr/>
          </p:nvCxnSpPr>
          <p:spPr>
            <a:xfrm>
              <a:off x="9444658" y="1447365"/>
              <a:ext cx="143193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id="{1740EEB9-9B06-4353-8139-250E9C289213}"/>
                </a:ext>
              </a:extLst>
            </p:cNvPr>
            <p:cNvCxnSpPr>
              <a:cxnSpLocks/>
            </p:cNvCxnSpPr>
            <p:nvPr/>
          </p:nvCxnSpPr>
          <p:spPr>
            <a:xfrm>
              <a:off x="6749721" y="1815446"/>
              <a:ext cx="691087" cy="242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TextBox 100">
                  <a:extLst>
                    <a:ext uri="{FF2B5EF4-FFF2-40B4-BE49-F238E27FC236}">
                      <a16:creationId xmlns:a16="http://schemas.microsoft.com/office/drawing/2014/main" id="{8E7CAE43-7DB9-4E20-AF30-0DCB13641949}"/>
                    </a:ext>
                  </a:extLst>
                </p:cNvPr>
                <p:cNvSpPr txBox="1"/>
                <p:nvPr/>
              </p:nvSpPr>
              <p:spPr>
                <a:xfrm>
                  <a:off x="5867401" y="1417827"/>
                  <a:ext cx="160244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, 0</m:t>
                            </m:r>
                          </m:e>
                        </m:d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1800" dirty="0">
                    <a:latin typeface="Symbol" pitchFamily="18" charset="2"/>
                  </a:endParaRPr>
                </a:p>
              </p:txBody>
            </p:sp>
          </mc:Choice>
          <mc:Fallback xmlns="">
            <p:sp>
              <p:nvSpPr>
                <p:cNvPr id="101" name="TextBox 100">
                  <a:extLst>
                    <a:ext uri="{FF2B5EF4-FFF2-40B4-BE49-F238E27FC236}">
                      <a16:creationId xmlns:a16="http://schemas.microsoft.com/office/drawing/2014/main" id="{8E7CAE43-7DB9-4E20-AF30-0DCB1364194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7401" y="1417827"/>
                  <a:ext cx="1602442" cy="369332"/>
                </a:xfrm>
                <a:prstGeom prst="rect">
                  <a:avLst/>
                </a:prstGeom>
                <a:blipFill>
                  <a:blip r:embed="rId23"/>
                  <a:stretch>
                    <a:fillRect b="-1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F3942B4E-C3E7-48A8-ADFE-AA68341EB03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861264" y="1881858"/>
              <a:ext cx="719515" cy="1482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3" name="TextBox 102">
                  <a:extLst>
                    <a:ext uri="{FF2B5EF4-FFF2-40B4-BE49-F238E27FC236}">
                      <a16:creationId xmlns:a16="http://schemas.microsoft.com/office/drawing/2014/main" id="{7807F437-8F8F-4C73-A8D1-61C9C9F1AC28}"/>
                    </a:ext>
                  </a:extLst>
                </p:cNvPr>
                <p:cNvSpPr txBox="1"/>
                <p:nvPr/>
              </p:nvSpPr>
              <p:spPr>
                <a:xfrm>
                  <a:off x="10436851" y="1499066"/>
                  <a:ext cx="18640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, ℓ</m:t>
                            </m:r>
                          </m:e>
                        </m:d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1800" dirty="0">
                    <a:latin typeface="Symbol" pitchFamily="18" charset="2"/>
                  </a:endParaRPr>
                </a:p>
              </p:txBody>
            </p:sp>
          </mc:Choice>
          <mc:Fallback xmlns="">
            <p:sp>
              <p:nvSpPr>
                <p:cNvPr id="103" name="TextBox 102">
                  <a:extLst>
                    <a:ext uri="{FF2B5EF4-FFF2-40B4-BE49-F238E27FC236}">
                      <a16:creationId xmlns:a16="http://schemas.microsoft.com/office/drawing/2014/main" id="{7807F437-8F8F-4C73-A8D1-61C9C9F1AC2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36851" y="1499066"/>
                  <a:ext cx="1864050" cy="369332"/>
                </a:xfrm>
                <a:prstGeom prst="rect">
                  <a:avLst/>
                </a:prstGeom>
                <a:blipFill>
                  <a:blip r:embed="rId24"/>
                  <a:stretch>
                    <a:fillRect b="-1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01195AFB-C4A4-4513-A6DB-0C954B85043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797481" y="1734788"/>
              <a:ext cx="13605" cy="606478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3B8314AA-D263-46C4-9B99-4BDACE1E006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932301" y="1734788"/>
              <a:ext cx="13605" cy="583267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C1B0CBEC-A360-48CA-9F01-D968A2EB19C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735388" y="2338925"/>
              <a:ext cx="2059504" cy="182263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20C89E4A-D999-4B43-9A58-C82247C58291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930859" y="2322867"/>
              <a:ext cx="3057758" cy="194879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224441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86232-83AE-4E28-9FF2-06193980E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Recall, Bergeron Model (lossless, single-phase)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7BC7C59A-146E-47A3-8F95-BF4FC3241AC8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6324600" cy="5181600"/>
              </a:xfrm>
            </p:spPr>
            <p:txBody>
              <a:bodyPr/>
              <a:lstStyle/>
              <a:p>
                <a:r>
                  <a:rPr lang="en-US" dirty="0"/>
                  <a:t>Line decouples due to propagation delay</a:t>
                </a:r>
              </a:p>
              <a:p>
                <a:r>
                  <a:rPr lang="en-US" dirty="0"/>
                  <a:t>Model line as Norton source on each end</a:t>
                </a:r>
              </a:p>
              <a:p>
                <a:r>
                  <a:rPr lang="en-US" dirty="0"/>
                  <a:t>Current source is constant and depends on voltage and current on other end of the line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dirty="0"/>
                  <a:t> in the past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𝐻𝐾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𝐻𝑀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Where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𝐻𝐾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𝐻𝑀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7BC7C59A-146E-47A3-8F95-BF4FC3241A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6324600" cy="5181600"/>
              </a:xfrm>
              <a:blipFill>
                <a:blip r:embed="rId2"/>
                <a:stretch>
                  <a:fillRect l="-1543" t="-824" r="-2700" b="-6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C88C705B-2A4C-4374-B874-6C3EBF41A7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771" y="3429000"/>
            <a:ext cx="5323563" cy="2038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544440-F444-4519-8136-C11D1962151B}"/>
              </a:ext>
            </a:extLst>
          </p:cNvPr>
          <p:cNvSpPr txBox="1"/>
          <p:nvPr/>
        </p:nvSpPr>
        <p:spPr>
          <a:xfrm>
            <a:off x="7543800" y="5856617"/>
            <a:ext cx="4176015" cy="338554"/>
          </a:xfrm>
          <a:prstGeom prst="rect">
            <a:avLst/>
          </a:prstGeom>
          <a:solidFill>
            <a:srgbClr val="D6D2C4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https://www.pscad.com/webhelp/ol-help.htm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9A76597-E44D-B1CC-C1AF-6FD155F7212A}"/>
                  </a:ext>
                </a:extLst>
              </p:cNvPr>
              <p:cNvSpPr txBox="1"/>
              <p:nvPr/>
            </p:nvSpPr>
            <p:spPr>
              <a:xfrm>
                <a:off x="7888550" y="1532267"/>
                <a:ext cx="3200400" cy="1390573"/>
              </a:xfrm>
              <a:prstGeom prst="rect">
                <a:avLst/>
              </a:prstGeom>
              <a:solidFill>
                <a:srgbClr val="D6D2C4"/>
              </a:solidFill>
            </p:spPr>
            <p:txBody>
              <a:bodyPr wrap="squar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1600" dirty="0">
                  <a:latin typeface="+mj-lt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=ℓ 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rad>
                    </m:oMath>
                  </m:oMathPara>
                </a14:m>
                <a:endParaRPr lang="en-US" sz="1600" dirty="0">
                  <a:latin typeface="+mj-lt"/>
                </a:endParaRPr>
              </a:p>
              <a:p>
                <a:pPr algn="l"/>
                <a:r>
                  <a:rPr lang="en-US" sz="1600" dirty="0">
                    <a:latin typeface="+mj-lt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1600" dirty="0">
                    <a:latin typeface="+mj-lt"/>
                  </a:rPr>
                  <a:t> is the line length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9A76597-E44D-B1CC-C1AF-6FD155F721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550" y="1532267"/>
                <a:ext cx="3200400" cy="1390573"/>
              </a:xfrm>
              <a:prstGeom prst="rect">
                <a:avLst/>
              </a:prstGeom>
              <a:blipFill>
                <a:blip r:embed="rId4"/>
                <a:stretch>
                  <a:fillRect l="-952" b="-4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9798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61737-434F-AA45-AA49-17697389C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Recall, Constant-Parameter, Multi-Conductor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5281E270-42CF-985E-610A-F2FC74135E3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dirty="0"/>
                  <a:t>Eigenvalue decomposition of the matrix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𝑝h𝑎𝑠𝑒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𝑝h𝑎𝑠𝑒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/>
                  <a:t>, finding eigenvector matrix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 and diagonal eigenvalue matrix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Λ</m:t>
                    </m:r>
                  </m:oMath>
                </a14:m>
                <a:r>
                  <a:rPr lang="en-US" dirty="0"/>
                  <a:t> so that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𝑝h𝑎𝑠𝑒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𝑝h𝑎𝑠𝑒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Now we can find the mode voltages, currents, impedance, and admittance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          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𝑝h𝑎𝑠𝑒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𝑚𝑜𝑑𝑒</m:t>
                        </m:r>
                      </m:sub>
                    </m:sSub>
                  </m:oMath>
                </a14:m>
                <a:r>
                  <a:rPr lang="en-US" dirty="0"/>
                  <a:t>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𝑝h𝑎𝑠𝑒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𝑚𝑜𝑑𝑒</m:t>
                        </m:r>
                      </m:sub>
                    </m:sSub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𝑚𝑜𝑑𝑒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𝑝h𝑎𝑠𝑒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𝑚𝑜𝑑𝑒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𝑝h𝑎𝑠𝑒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Now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𝑚𝑜𝑑𝑒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𝑚𝑜𝑑𝑒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dirty="0"/>
                  <a:t> are now </a:t>
                </a:r>
                <a:r>
                  <a:rPr lang="en-US" i="1" dirty="0"/>
                  <a:t>diagonal matrices, </a:t>
                </a:r>
                <a:r>
                  <a:rPr lang="en-US" dirty="0"/>
                  <a:t>so, each mode can be taken as a single-phase separate problem. For mode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,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                     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𝑚𝑜𝑑𝑒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</m:num>
                          <m:den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𝑚𝑜𝑑𝑒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</m:den>
                        </m:f>
                      </m:e>
                    </m:rad>
                  </m:oMath>
                </a14:m>
                <a:r>
                  <a:rPr lang="en-US" dirty="0"/>
                  <a:t>           and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𝑚𝑜𝑑𝑒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𝑚𝑜𝑑𝑒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e>
                    </m:ra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5281E270-42CF-985E-610A-F2FC74135E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3160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263BE-F649-885D-47C4-D5A157C6C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Mode-based Frequency Dependence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27533C-B523-14AB-27F1-90D47607D6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Two methods for including frequency dependence in transmission lines</a:t>
            </a:r>
          </a:p>
          <a:p>
            <a:pPr lvl="1"/>
            <a:r>
              <a:rPr lang="en-US" b="1" dirty="0"/>
              <a:t>Mode-domain frequency dependence</a:t>
            </a:r>
            <a:r>
              <a:rPr lang="en-US" dirty="0"/>
              <a:t>. Assume the modal transformation is a constant, as in the constant-parameter, multi-conductor model. Then, treat each mode as a single-phase branch and handle the frequency dependence there.</a:t>
            </a:r>
          </a:p>
          <a:p>
            <a:pPr lvl="1"/>
            <a:r>
              <a:rPr lang="en-US" b="1" dirty="0"/>
              <a:t>Phase-domain frequency dependence</a:t>
            </a:r>
            <a:r>
              <a:rPr lang="en-US" dirty="0"/>
              <a:t>. This is the general form of frequency dependence, in which the frequency dependence is considered directly in the phase domain.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695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94BED-8A86-4B9E-A734-B7F8B767E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Mode-Domain Frequency Dependence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C1D8AC92-F284-495D-80AA-59AD22CB668E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dirty="0"/>
                  <a:t>Even though the transformation matrix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 does depend on frequency, we will assume it can be treated as constant. Hence we have a set of independent single-phase “modes” of the form (from last class)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ℓ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ℓ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dirty="0"/>
                  <a:t> are complex nonlinear functions of frequency, making a direct conversion to time domain quite difficult</a:t>
                </a:r>
              </a:p>
              <a:p>
                <a:r>
                  <a:rPr lang="en-US" dirty="0"/>
                  <a:t>Mode-based frequency dependent (FD) models are based on approximating the effects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dirty="0"/>
                  <a:t> that will be valid for many frequencies.</a:t>
                </a:r>
              </a:p>
              <a:p>
                <a:r>
                  <a:rPr lang="en-US" dirty="0"/>
                  <a:t>Key paper is J. R. Marti, “Accurate Modeling of FD Transmission Lines in EMT Simulations,” </a:t>
                </a:r>
                <a:r>
                  <a:rPr lang="en-US" i="1" dirty="0"/>
                  <a:t>IEEE Trans. PAS</a:t>
                </a:r>
                <a:r>
                  <a:rPr lang="en-US" dirty="0"/>
                  <a:t>, Jan. 1982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C1D8AC92-F284-495D-80AA-59AD22CB66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824" r="-1175" b="-3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3652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8B8FD94-8F4B-844E-F05E-615A81AC4C6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Approximation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𝜸</m:t>
                    </m:r>
                  </m:oMath>
                </a14:m>
                <a:r>
                  <a:rPr lang="en-US" dirty="0"/>
                  <a:t> in Time-Domain 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8B8FD94-8F4B-844E-F05E-615A81AC4C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B6E02F7-96BE-4DE3-A842-FF8E44A3F8A7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6400800" cy="5181600"/>
              </a:xfrm>
            </p:spPr>
            <p:txBody>
              <a:bodyPr/>
              <a:lstStyle/>
              <a:p>
                <a:r>
                  <a:rPr lang="en-US" dirty="0"/>
                  <a:t>First, we focus on converting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to the time domain.</a:t>
                </a:r>
              </a:p>
              <a:p>
                <a:r>
                  <a:rPr lang="en-US" dirty="0"/>
                  <a:t>In practice, the equations are quite complicated (too complicated to directly convert to time domain), but we can sample them at various time points.</a:t>
                </a:r>
              </a:p>
              <a:p>
                <a:r>
                  <a:rPr lang="en-US" dirty="0"/>
                  <a:t>Then we find a simpler function that approximates the behavior within the frequency spectrum of interest.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B6E02F7-96BE-4DE3-A842-FF8E44A3F8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6400800" cy="5181600"/>
              </a:xfrm>
              <a:blipFill>
                <a:blip r:embed="rId3"/>
                <a:stretch>
                  <a:fillRect l="-1333" t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9D6F08AA-9C26-223D-82DC-7A8E849A14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5701" y="1937316"/>
            <a:ext cx="5057775" cy="34099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9649A3-500F-AA29-31BA-ABFBDABF79C4}"/>
              </a:ext>
            </a:extLst>
          </p:cNvPr>
          <p:cNvSpPr txBox="1"/>
          <p:nvPr/>
        </p:nvSpPr>
        <p:spPr>
          <a:xfrm>
            <a:off x="7616301" y="5486400"/>
            <a:ext cx="3695242" cy="338554"/>
          </a:xfrm>
          <a:prstGeom prst="rect">
            <a:avLst/>
          </a:prstGeom>
          <a:solidFill>
            <a:srgbClr val="D6D2C4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>
                <a:latin typeface="+mj-lt"/>
              </a:rPr>
              <a:t>Example </a:t>
            </a:r>
            <a:r>
              <a:rPr lang="en-US" sz="1600" dirty="0" err="1">
                <a:latin typeface="+mj-lt"/>
              </a:rPr>
              <a:t>Zc</a:t>
            </a:r>
            <a:r>
              <a:rPr lang="en-US" sz="1600" dirty="0">
                <a:latin typeface="+mj-lt"/>
              </a:rPr>
              <a:t> dependence on frequency</a:t>
            </a:r>
          </a:p>
        </p:txBody>
      </p:sp>
    </p:spTree>
    <p:extLst>
      <p:ext uri="{BB962C8B-B14F-4D97-AF65-F5344CB8AC3E}">
        <p14:creationId xmlns:p14="http://schemas.microsoft.com/office/powerpoint/2010/main" val="2004085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D4A40-1E12-FD67-8B83-3FC36FEF0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 Function Approximation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0C1D05BC-1E93-C68B-FA91-A8A8C3A50FC7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dirty="0"/>
                  <a:t>Let’s assume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can be approximated as follows (or we could do the same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𝛾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</m:d>
                  </m:oMath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is the number of poles selected,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is the value of the pole number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is the residual associated with the pole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If we could find such a function, the time domain equivalent would be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Which is a nice exponential form.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0C1D05BC-1E93-C68B-FA91-A8A8C3A50F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824" r="-1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980942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ustom 5">
      <a:dk1>
        <a:srgbClr val="000000"/>
      </a:dk1>
      <a:lt1>
        <a:srgbClr val="FFFFFF"/>
      </a:lt1>
      <a:dk2>
        <a:srgbClr val="500000"/>
      </a:dk2>
      <a:lt2>
        <a:srgbClr val="D1C394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500000"/>
      </a:hlink>
      <a:folHlink>
        <a:srgbClr val="50000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100000"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100000"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solidFill>
          <a:srgbClr val="D6D2C4"/>
        </a:solidFill>
      </a:spPr>
      <a:bodyPr wrap="none" rtlCol="0">
        <a:spAutoFit/>
      </a:bodyPr>
      <a:lstStyle>
        <a:defPPr algn="l">
          <a:defRPr sz="1600" dirty="0" smtClean="0">
            <a:latin typeface="+mj-lt"/>
          </a:defRPr>
        </a:defPPr>
      </a:lstStyle>
    </a:tx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irchfield_Tamu.potx" id="{FF312D84-3120-46E1-8944-536EBF99E2D5}" vid="{7ACEDEEC-4EFC-4B6A-8B59-1EF3036F700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Birchfield_Tamu</Template>
  <TotalTime>863</TotalTime>
  <Words>1877</Words>
  <Application>Microsoft Office PowerPoint</Application>
  <PresentationFormat>Widescreen</PresentationFormat>
  <Paragraphs>297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Aptos Narrow</vt:lpstr>
      <vt:lpstr>Arial</vt:lpstr>
      <vt:lpstr>Calibri</vt:lpstr>
      <vt:lpstr>Cambria Math</vt:lpstr>
      <vt:lpstr>Helvetica</vt:lpstr>
      <vt:lpstr>Symbol</vt:lpstr>
      <vt:lpstr>Times New Roman</vt:lpstr>
      <vt:lpstr>Wingdings</vt:lpstr>
      <vt:lpstr>Capsules</vt:lpstr>
      <vt:lpstr>ECEN 616, Spring 2025 Methods of Electric Power System Analysis</vt:lpstr>
      <vt:lpstr>Homework</vt:lpstr>
      <vt:lpstr>Transmission Lines: Differential Section</vt:lpstr>
      <vt:lpstr>Recall, Bergeron Model (lossless, single-phase)</vt:lpstr>
      <vt:lpstr>Recall, Constant-Parameter, Multi-Conductor Model</vt:lpstr>
      <vt:lpstr>Mode-based Frequency Dependence</vt:lpstr>
      <vt:lpstr>Mode-Domain Frequency Dependence</vt:lpstr>
      <vt:lpstr>Approximation of Z_c and γ in Time-Domain </vt:lpstr>
      <vt:lpstr>Rational Function Approximation</vt:lpstr>
      <vt:lpstr>Vector Fitting</vt:lpstr>
      <vt:lpstr>Vector Fitting Example</vt:lpstr>
      <vt:lpstr>Vector Fitting Example, Cont.</vt:lpstr>
      <vt:lpstr>Time-Domain Frequency-Dependent Model</vt:lpstr>
      <vt:lpstr>Handling Frequency Dependence of Zc</vt:lpstr>
      <vt:lpstr>Handling Frequency Dependence of γ</vt:lpstr>
      <vt:lpstr>Handling Frequency Dependence of γ, cont.</vt:lpstr>
      <vt:lpstr>Numerical Convolution</vt:lpstr>
      <vt:lpstr>Numerical Convolution, cont.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ECEN 616, Fall 2022 Methods of Electric Power System Analysis</dc:title>
  <dc:creator>Birchfield, Adam Barlow</dc:creator>
  <cp:lastModifiedBy>Birchfield, Adam Barlow</cp:lastModifiedBy>
  <cp:revision>41</cp:revision>
  <cp:lastPrinted>2011-08-22T16:49:24Z</cp:lastPrinted>
  <dcterms:created xsi:type="dcterms:W3CDTF">2022-08-23T14:02:40Z</dcterms:created>
  <dcterms:modified xsi:type="dcterms:W3CDTF">2025-02-17T20:54:19Z</dcterms:modified>
</cp:coreProperties>
</file>