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14"/>
  </p:notesMasterIdLst>
  <p:handoutMasterIdLst>
    <p:handoutMasterId r:id="rId15"/>
  </p:handoutMasterIdLst>
  <p:sldIdLst>
    <p:sldId id="356" r:id="rId2"/>
    <p:sldId id="385" r:id="rId3"/>
    <p:sldId id="363" r:id="rId4"/>
    <p:sldId id="370" r:id="rId5"/>
    <p:sldId id="371" r:id="rId6"/>
    <p:sldId id="372" r:id="rId7"/>
    <p:sldId id="373" r:id="rId8"/>
    <p:sldId id="374" r:id="rId9"/>
    <p:sldId id="376" r:id="rId10"/>
    <p:sldId id="377" r:id="rId11"/>
    <p:sldId id="378" r:id="rId12"/>
    <p:sldId id="379" r:id="rId13"/>
  </p:sldIdLst>
  <p:sldSz cx="12192000" cy="6858000"/>
  <p:notesSz cx="7102475" cy="9388475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2C4"/>
    <a:srgbClr val="500000"/>
    <a:srgbClr val="FFFFFF"/>
    <a:srgbClr val="FF33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088" autoAdjust="0"/>
  </p:normalViewPr>
  <p:slideViewPr>
    <p:cSldViewPr>
      <p:cViewPr varScale="1">
        <p:scale>
          <a:sx n="108" d="100"/>
          <a:sy n="108" d="100"/>
        </p:scale>
        <p:origin x="57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575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918575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3B7227E4-51F8-45C2-83C1-D251491FB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97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C5774C-03E1-499A-B4E4-895282C04360}" type="datetimeFigureOut">
              <a:rPr lang="en-US"/>
              <a:pPr>
                <a:defRPr/>
              </a:pPr>
              <a:t>1/22/2025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459288"/>
            <a:ext cx="5683250" cy="4224337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9181FC-D85A-4591-8BD1-5E6A6B174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09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3863" y="704850"/>
            <a:ext cx="6254750" cy="35194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FA44757-FF1F-42D8-B2CA-5FE2A078B1AB}" type="slidenum">
              <a:rPr lang="en-US" altLang="en-US" sz="1200" smtClean="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18213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4103"/>
          <p:cNvSpPr>
            <a:spLocks noChangeShapeType="1"/>
          </p:cNvSpPr>
          <p:nvPr userDrawn="1"/>
        </p:nvSpPr>
        <p:spPr bwMode="auto">
          <a:xfrm>
            <a:off x="0" y="3048000"/>
            <a:ext cx="11988800" cy="0"/>
          </a:xfrm>
          <a:prstGeom prst="line">
            <a:avLst/>
          </a:prstGeom>
          <a:noFill/>
          <a:ln w="76200">
            <a:solidFill>
              <a:srgbClr val="5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800" dirty="0"/>
          </a:p>
        </p:txBody>
      </p:sp>
      <p:sp>
        <p:nvSpPr>
          <p:cNvPr id="10" name="Rectangle 4098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"/>
            <a:ext cx="10363200" cy="1447800"/>
          </a:xfrm>
        </p:spPr>
        <p:txBody>
          <a:bodyPr/>
          <a:lstStyle>
            <a:lvl1pPr algn="ctr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409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30400" y="3124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2" descr="http://brandguide.tamu.edu/downloads/logos/TAM-PrimaryMarkA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1" t="21962" r="8891" b="23556"/>
          <a:stretch/>
        </p:blipFill>
        <p:spPr bwMode="auto">
          <a:xfrm>
            <a:off x="228600" y="5181600"/>
            <a:ext cx="5029200" cy="1415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7DB9B4-20CC-4130-B727-EDCD861C393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14400" y="1828800"/>
            <a:ext cx="10363200" cy="914400"/>
          </a:xfrm>
        </p:spPr>
        <p:txBody>
          <a:bodyPr anchor="ctr"/>
          <a:lstStyle>
            <a:lvl1pPr marL="0" indent="0" algn="ctr">
              <a:buNone/>
              <a:defRPr sz="3200" b="1"/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16950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08966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F3F77-D290-4901-85A8-48741AAFAB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10896600" cy="5181600"/>
          </a:xfrm>
        </p:spPr>
        <p:txBody>
          <a:bodyPr/>
          <a:lstStyle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0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08966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F3F77-D290-4901-85A8-48741AAFAB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6019800" cy="5181600"/>
          </a:xfrm>
        </p:spPr>
        <p:txBody>
          <a:bodyPr/>
          <a:lstStyle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475B3ED-EA8C-4A1D-8437-A6EA5B2929C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324600" y="1295400"/>
            <a:ext cx="4800600" cy="5181600"/>
          </a:xfrm>
        </p:spPr>
        <p:txBody>
          <a:bodyPr/>
          <a:lstStyle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7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0896600" cy="10698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42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5" name="Rectangle 15"/>
          <p:cNvSpPr>
            <a:spLocks noChangeArrowheads="1"/>
          </p:cNvSpPr>
          <p:nvPr userDrawn="1"/>
        </p:nvSpPr>
        <p:spPr bwMode="auto">
          <a:xfrm>
            <a:off x="304801" y="6629401"/>
            <a:ext cx="11578167" cy="95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tint val="25098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2400">
              <a:latin typeface="Helvetica" charset="0"/>
            </a:endParaRPr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0" y="1143000"/>
            <a:ext cx="11176000" cy="0"/>
          </a:xfrm>
          <a:prstGeom prst="line">
            <a:avLst/>
          </a:prstGeom>
          <a:noFill/>
          <a:ln w="76200">
            <a:solidFill>
              <a:srgbClr val="5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800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91440"/>
            <a:ext cx="1094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10947400" cy="512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3074" name="Picture 2" descr="Related image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77600" y="6858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3347023-713F-4E2A-B7AB-E48E430AAFEB}"/>
              </a:ext>
            </a:extLst>
          </p:cNvPr>
          <p:cNvSpPr txBox="1"/>
          <p:nvPr userDrawn="1"/>
        </p:nvSpPr>
        <p:spPr>
          <a:xfrm>
            <a:off x="11095827" y="-66675"/>
            <a:ext cx="1096172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r"/>
            <a:fld id="{CBFC0AEE-5787-421D-938D-D26A4A374780}" type="slidenum">
              <a:rPr lang="en-US" sz="1800" smtClean="0">
                <a:solidFill>
                  <a:srgbClr val="500000"/>
                </a:solidFill>
                <a:latin typeface="+mj-lt"/>
              </a:rPr>
              <a:pPr algn="r"/>
              <a:t>‹#›</a:t>
            </a:fld>
            <a:endParaRPr lang="en-US" sz="1800" dirty="0">
              <a:solidFill>
                <a:srgbClr val="500000"/>
              </a:solidFill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23" r:id="rId2"/>
    <p:sldLayoutId id="2147483734" r:id="rId3"/>
    <p:sldLayoutId id="2147483727" r:id="rId4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457200" indent="-4572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lang="en-US" sz="2000" dirty="0">
          <a:solidFill>
            <a:schemeClr val="tx1"/>
          </a:solidFill>
          <a:latin typeface="+mj-lt"/>
        </a:defRPr>
      </a:lvl2pPr>
      <a:lvl3pPr marL="12573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panose="020B0604020202020204" pitchFamily="34" charset="0"/>
        <a:buChar char="•"/>
        <a:defRPr lang="en-US" sz="2000" dirty="0">
          <a:solidFill>
            <a:schemeClr val="tx1"/>
          </a:solidFill>
          <a:latin typeface="+mj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lang="en-US" sz="2000" dirty="0">
          <a:solidFill>
            <a:schemeClr val="tx1"/>
          </a:solidFill>
          <a:latin typeface="+mj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»"/>
        <a:defRPr lang="en-US" sz="2000" dirty="0">
          <a:solidFill>
            <a:schemeClr val="tx1"/>
          </a:solidFill>
          <a:latin typeface="+mj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irchfield@tam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11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Relationship Id="rId14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en-US" dirty="0"/>
              <a:t>ECEN 616</a:t>
            </a:r>
            <a:r>
              <a:rPr lang="en-US" altLang="en-US"/>
              <a:t>, Spring 2025</a:t>
            </a:r>
            <a:br>
              <a:rPr lang="en-US" altLang="en-US" dirty="0"/>
            </a:br>
            <a:r>
              <a:rPr lang="en-US" altLang="en-US" dirty="0"/>
              <a:t>Methods of Electric Power System Analysis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/>
              <a:t>Prof. Adam Birchfield</a:t>
            </a:r>
          </a:p>
          <a:p>
            <a:r>
              <a:rPr lang="en-US"/>
              <a:t>Dept. of Electrical and Computer Engineering</a:t>
            </a:r>
          </a:p>
          <a:p>
            <a:r>
              <a:rPr lang="en-US"/>
              <a:t>Texas A&amp;M University</a:t>
            </a:r>
          </a:p>
          <a:p>
            <a:r>
              <a:rPr lang="en-US">
                <a:hlinkClick r:id="rId3"/>
              </a:rPr>
              <a:t>abirchfield@tamu.edu</a:t>
            </a:r>
            <a:endParaRPr lang="en-US"/>
          </a:p>
          <a:p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F870818-B59B-42F3-A080-7DD7CDDF6B7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Class 5: Numerical Methods, Part 3</a:t>
            </a:r>
          </a:p>
        </p:txBody>
      </p:sp>
    </p:spTree>
    <p:extLst>
      <p:ext uri="{BB962C8B-B14F-4D97-AF65-F5344CB8AC3E}">
        <p14:creationId xmlns:p14="http://schemas.microsoft.com/office/powerpoint/2010/main" val="3458487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478DF-CA6A-4BFD-AAD1-F5AE83EFE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Series RLC Circuit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4E6D8E0B-B6F9-4772-9C43-AD5D43CCBA72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6477000" cy="5181600"/>
              </a:xfrm>
            </p:spPr>
            <p:txBody>
              <a:bodyPr/>
              <a:lstStyle/>
              <a:p>
                <a:r>
                  <a:rPr lang="en-US" dirty="0"/>
                  <a:t>Capacitor charged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, closing switch</a:t>
                </a:r>
              </a:p>
              <a:p>
                <a:r>
                  <a:rPr lang="en-US" dirty="0"/>
                  <a:t>Initial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h𝑖𝑠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Initial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h𝑖𝑠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is 0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=0.1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𝑚𝑠</m:t>
                        </m:r>
                        <m:r>
                          <m:rPr>
                            <m:nor/>
                          </m:rPr>
                          <a:rPr lang="en-US" dirty="0"/>
                          <m:t>,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=100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𝑘𝑉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Δ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Δ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h𝑖𝑠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h𝑖𝑠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h𝑖𝑠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h𝑖𝑠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4E6D8E0B-B6F9-4772-9C43-AD5D43CCBA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6477000" cy="5181600"/>
              </a:xfrm>
              <a:blipFill>
                <a:blip r:embed="rId2"/>
                <a:stretch>
                  <a:fillRect l="-1318" t="-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0B233A4-2FEC-40BC-94BF-F6D74A6300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6600" y="1358179"/>
            <a:ext cx="3381375" cy="20708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1DD0CD-8CF0-41BA-8B14-54B593CBCF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6600" y="3810000"/>
            <a:ext cx="4188073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201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2F363-1F90-41E8-875D-65B5BEEDF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the RLC Series Circuit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6F6680-051F-45BF-BBDA-7E1A747273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4495800" cy="5181600"/>
          </a:xfrm>
        </p:spPr>
        <p:txBody>
          <a:bodyPr/>
          <a:lstStyle/>
          <a:p>
            <a:r>
              <a:rPr lang="en-US" dirty="0"/>
              <a:t>Frequency is close to 225 Hz, which we would expect from the LC combination.</a:t>
            </a:r>
          </a:p>
          <a:p>
            <a:r>
              <a:rPr lang="en-US" dirty="0"/>
              <a:t>Damped due to the resistance</a:t>
            </a:r>
          </a:p>
          <a:p>
            <a:r>
              <a:rPr lang="en-US" dirty="0"/>
              <a:t>Try one with a parallel RLC circuit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3D9BC9-3EFB-4102-9CE2-8ECDB1E61B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517" y="1599009"/>
            <a:ext cx="6477000" cy="4574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337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7337A-1259-49E0-901E-D0AB2161F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Systematic Transient Solution Process with Trapezoidal Numerical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3D9B91F5-D00B-4362-B0CE-9BE2603F6523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>
                  <a:buFont typeface="+mj-lt"/>
                  <a:buAutoNum type="arabicPeriod"/>
                </a:pPr>
                <a:r>
                  <a:rPr lang="en-US" dirty="0"/>
                  <a:t>Solve the steady-state circuit (dc and all ac frequencies summed together) which will get initial voltages on capacitor and currents in inductor. Use these to set initial values of </a:t>
                </a:r>
                <a:r>
                  <a:rPr lang="en-US" i="1" dirty="0"/>
                  <a:t>hist</a:t>
                </a:r>
                <a:r>
                  <a:rPr lang="en-US" dirty="0"/>
                  <a:t> for all inductors and capacitors.</a:t>
                </a:r>
              </a:p>
              <a:p>
                <a:pPr>
                  <a:buFont typeface="+mj-lt"/>
                  <a:buAutoNum type="arabicPeriod"/>
                </a:pPr>
                <a:r>
                  <a:rPr lang="en-US" dirty="0"/>
                  <a:t>At each time step, first build the G matrix, including capacitors with a resistance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and inductors with a resistance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. </a:t>
                </a:r>
              </a:p>
              <a:p>
                <a:pPr>
                  <a:buFont typeface="+mj-lt"/>
                  <a:buAutoNum type="arabicPeriod"/>
                </a:pPr>
                <a:r>
                  <a:rPr lang="en-US" dirty="0"/>
                  <a:t>Then build the right-hand side vector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, with any current sources, including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h𝑖𝑠𝑡</m:t>
                    </m:r>
                  </m:oMath>
                </a14:m>
                <a:r>
                  <a:rPr lang="en-US" dirty="0"/>
                  <a:t> values for L and C components</a:t>
                </a:r>
              </a:p>
              <a:p>
                <a:pPr>
                  <a:buFont typeface="+mj-lt"/>
                  <a:buAutoNum type="arabicPeriod"/>
                </a:pPr>
                <a:r>
                  <a:rPr lang="en-US" dirty="0"/>
                  <a:t>Solve for voltage values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pPr>
                  <a:buFont typeface="+mj-lt"/>
                  <a:buAutoNum type="arabicPeriod"/>
                </a:pPr>
                <a:r>
                  <a:rPr lang="en-US" dirty="0"/>
                  <a:t>Calculate capacitor and inductor currents, using these to set the new values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h𝑖𝑠𝑡</m:t>
                    </m:r>
                  </m:oMath>
                </a14:m>
                <a:endParaRPr lang="en-US" dirty="0"/>
              </a:p>
              <a:p>
                <a:pPr>
                  <a:buFont typeface="+mj-lt"/>
                  <a:buAutoNum type="arabicPeriod"/>
                </a:pPr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3D9B91F5-D00B-4362-B0CE-9BE2603F65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83" t="-824" r="-13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8240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BF396-224A-B61E-6334-73DC589B4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3C1D7-6E0E-F133-D6DC-3BDC7DE514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By today</a:t>
            </a:r>
          </a:p>
          <a:p>
            <a:pPr lvl="1"/>
            <a:r>
              <a:rPr lang="en-US" dirty="0"/>
              <a:t>Finish example 1 using analytical methods (ODE’s, Laplace, etc.)</a:t>
            </a:r>
          </a:p>
          <a:p>
            <a:pPr lvl="1"/>
            <a:r>
              <a:rPr lang="en-US" dirty="0"/>
              <a:t>Plot results using </a:t>
            </a:r>
            <a:r>
              <a:rPr lang="en-US" dirty="0" err="1"/>
              <a:t>Matlab</a:t>
            </a:r>
            <a:r>
              <a:rPr lang="en-US" dirty="0"/>
              <a:t> (or Python/etc.)</a:t>
            </a:r>
          </a:p>
          <a:p>
            <a:pPr lvl="1"/>
            <a:r>
              <a:rPr lang="en-US" dirty="0"/>
              <a:t>Try solving it with Euler’s method – compare different time steps.</a:t>
            </a:r>
          </a:p>
          <a:p>
            <a:pPr lvl="1"/>
            <a:r>
              <a:rPr lang="en-US" dirty="0"/>
              <a:t>Read Chapter 2 of the </a:t>
            </a:r>
            <a:r>
              <a:rPr lang="en-US" dirty="0" err="1"/>
              <a:t>Dommel</a:t>
            </a:r>
            <a:r>
              <a:rPr lang="en-US" dirty="0"/>
              <a:t> EMTP theory book. </a:t>
            </a:r>
          </a:p>
          <a:p>
            <a:pPr lvl="1"/>
            <a:r>
              <a:rPr lang="en-US" dirty="0"/>
              <a:t>Try solving it with the 2</a:t>
            </a:r>
            <a:r>
              <a:rPr lang="en-US" baseline="30000" dirty="0"/>
              <a:t>nd</a:t>
            </a:r>
            <a:r>
              <a:rPr lang="en-US" dirty="0"/>
              <a:t> order Runge-</a:t>
            </a:r>
            <a:r>
              <a:rPr lang="en-US" dirty="0" err="1"/>
              <a:t>Kutta</a:t>
            </a:r>
            <a:r>
              <a:rPr lang="en-US" dirty="0"/>
              <a:t> method</a:t>
            </a:r>
          </a:p>
          <a:p>
            <a:pPr lvl="1"/>
            <a:r>
              <a:rPr lang="en-US" dirty="0"/>
              <a:t>Read the following paper:</a:t>
            </a:r>
          </a:p>
          <a:p>
            <a:pPr lvl="2"/>
            <a:r>
              <a:rPr lang="en-US" dirty="0"/>
              <a:t>T. Noda, K. </a:t>
            </a:r>
            <a:r>
              <a:rPr lang="en-US" dirty="0" err="1"/>
              <a:t>Takenaka</a:t>
            </a:r>
            <a:r>
              <a:rPr lang="en-US" dirty="0"/>
              <a:t> and T. Inoue, "Numerical Integration by the 2-Stage Diagonally Implicit Runge-</a:t>
            </a:r>
            <a:r>
              <a:rPr lang="en-US" dirty="0" err="1"/>
              <a:t>Kutta</a:t>
            </a:r>
            <a:r>
              <a:rPr lang="en-US" dirty="0"/>
              <a:t> Method for Electromagnetic Transient Simulations," in </a:t>
            </a:r>
            <a:r>
              <a:rPr lang="en-US" i="1" dirty="0"/>
              <a:t>IEEE Transactions on Power Delivery</a:t>
            </a:r>
            <a:r>
              <a:rPr lang="en-US" dirty="0"/>
              <a:t>, vol. 24, no. 1, pp. 390-399, Jan. 2009.</a:t>
            </a:r>
          </a:p>
          <a:p>
            <a:r>
              <a:rPr lang="en-US" dirty="0"/>
              <a:t>By next Tuesday 2/4</a:t>
            </a:r>
          </a:p>
          <a:p>
            <a:pPr lvl="1"/>
            <a:r>
              <a:rPr lang="en-US" dirty="0"/>
              <a:t>Read </a:t>
            </a:r>
            <a:r>
              <a:rPr lang="en-US" dirty="0" err="1"/>
              <a:t>Dommel</a:t>
            </a:r>
            <a:r>
              <a:rPr lang="en-US" dirty="0"/>
              <a:t> Chapters 1 and 3</a:t>
            </a:r>
          </a:p>
          <a:p>
            <a:pPr lvl="1"/>
            <a:r>
              <a:rPr lang="en-US" dirty="0"/>
              <a:t>Write code to solve Example 1 with trapezoidal method</a:t>
            </a:r>
          </a:p>
        </p:txBody>
      </p:sp>
    </p:spTree>
    <p:extLst>
      <p:ext uri="{BB962C8B-B14F-4D97-AF65-F5344CB8AC3E}">
        <p14:creationId xmlns:p14="http://schemas.microsoft.com/office/powerpoint/2010/main" val="1823102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3055E-E92F-4C76-A672-D65B22DEB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Methods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87C6099-DDEC-4C5C-9090-E27A1433402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33400" y="1752600"/>
              <a:ext cx="9067800" cy="4480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209800">
                      <a:extLst>
                        <a:ext uri="{9D8B030D-6E8A-4147-A177-3AD203B41FA5}">
                          <a16:colId xmlns:a16="http://schemas.microsoft.com/office/drawing/2014/main" val="1404283323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580159548"/>
                        </a:ext>
                      </a:extLst>
                    </a:gridCol>
                    <a:gridCol w="2078169">
                      <a:extLst>
                        <a:ext uri="{9D8B030D-6E8A-4147-A177-3AD203B41FA5}">
                          <a16:colId xmlns:a16="http://schemas.microsoft.com/office/drawing/2014/main" val="1326591320"/>
                        </a:ext>
                      </a:extLst>
                    </a:gridCol>
                    <a:gridCol w="3636831">
                      <a:extLst>
                        <a:ext uri="{9D8B030D-6E8A-4147-A177-3AD203B41FA5}">
                          <a16:colId xmlns:a16="http://schemas.microsoft.com/office/drawing/2014/main" val="2656130927"/>
                        </a:ext>
                      </a:extLst>
                    </a:gridCol>
                  </a:tblGrid>
                  <a:tr h="180975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Name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Type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Error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Notes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18324077"/>
                      </a:ext>
                    </a:extLst>
                  </a:tr>
                  <a:tr h="180975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Euler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Explicit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Δ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803040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Backward Euler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Implicit</a:t>
                          </a:r>
                        </a:p>
                      </a:txBody>
                      <a:tcPr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Δ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Because it is implicit, requires </a:t>
                          </a:r>
                          <a:r>
                            <a:rPr lang="en-US" dirty="0" err="1"/>
                            <a:t>backsolving</a:t>
                          </a:r>
                          <a:r>
                            <a:rPr lang="en-US" dirty="0"/>
                            <a:t> algebraic equations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94801634"/>
                      </a:ext>
                    </a:extLst>
                  </a:tr>
                  <a:tr h="180975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Trapezoidal</a:t>
                          </a:r>
                        </a:p>
                      </a:txBody>
                      <a:tcPr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Implicit</a:t>
                          </a:r>
                        </a:p>
                      </a:txBody>
                      <a:tcPr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Δ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Because it is implicit, requires </a:t>
                          </a:r>
                          <a:r>
                            <a:rPr lang="en-US" dirty="0" err="1"/>
                            <a:t>backsolving</a:t>
                          </a:r>
                          <a:r>
                            <a:rPr lang="en-US" dirty="0"/>
                            <a:t> algebraic equations. Often better than backward Euler</a:t>
                          </a:r>
                        </a:p>
                      </a:txBody>
                      <a:tcPr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0401908"/>
                      </a:ext>
                    </a:extLst>
                  </a:tr>
                  <a:tr h="180975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Runge-</a:t>
                          </a:r>
                          <a:r>
                            <a:rPr lang="en-US" dirty="0" err="1"/>
                            <a:t>Kutta</a:t>
                          </a:r>
                          <a:r>
                            <a:rPr lang="en-US" dirty="0"/>
                            <a:t>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Explicit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Δ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Requires differential equations be evaluated twice per time step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0142595"/>
                      </a:ext>
                    </a:extLst>
                  </a:tr>
                  <a:tr h="180975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Runge-</a:t>
                          </a:r>
                          <a:r>
                            <a:rPr lang="en-US" dirty="0" err="1"/>
                            <a:t>Kutta</a:t>
                          </a:r>
                          <a:r>
                            <a:rPr lang="en-US" dirty="0"/>
                            <a:t> 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Explicit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Δ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Requires differential equations be evaluated four times per time step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27332429"/>
                      </a:ext>
                    </a:extLst>
                  </a:tr>
                  <a:tr h="180975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Adams-</a:t>
                          </a:r>
                          <a:r>
                            <a:rPr lang="en-US" dirty="0" err="1"/>
                            <a:t>Bashforth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Explicit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Δ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Uses prior time step solution, which may cause errors with discontinuities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19918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87C6099-DDEC-4C5C-9090-E27A1433402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09088396"/>
                  </p:ext>
                </p:extLst>
              </p:nvPr>
            </p:nvGraphicFramePr>
            <p:xfrm>
              <a:off x="533400" y="1752600"/>
              <a:ext cx="9067800" cy="4480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209800">
                      <a:extLst>
                        <a:ext uri="{9D8B030D-6E8A-4147-A177-3AD203B41FA5}">
                          <a16:colId xmlns:a16="http://schemas.microsoft.com/office/drawing/2014/main" val="1404283323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580159548"/>
                        </a:ext>
                      </a:extLst>
                    </a:gridCol>
                    <a:gridCol w="2078169">
                      <a:extLst>
                        <a:ext uri="{9D8B030D-6E8A-4147-A177-3AD203B41FA5}">
                          <a16:colId xmlns:a16="http://schemas.microsoft.com/office/drawing/2014/main" val="1326591320"/>
                        </a:ext>
                      </a:extLst>
                    </a:gridCol>
                    <a:gridCol w="3636831">
                      <a:extLst>
                        <a:ext uri="{9D8B030D-6E8A-4147-A177-3AD203B41FA5}">
                          <a16:colId xmlns:a16="http://schemas.microsoft.com/office/drawing/2014/main" val="2656130927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Name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Type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Error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Notes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1832407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Euler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Explicit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1584" t="-108333" r="-175953" b="-105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8030407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Backward Euler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Implicit</a:t>
                          </a:r>
                        </a:p>
                      </a:txBody>
                      <a:tcPr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1584" t="-119048" r="-175953" b="-500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Because it is implicit, requires </a:t>
                          </a:r>
                          <a:r>
                            <a:rPr lang="en-US" dirty="0" err="1"/>
                            <a:t>backsolving</a:t>
                          </a:r>
                          <a:r>
                            <a:rPr lang="en-US" dirty="0"/>
                            <a:t> algebraic equations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94801634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Trapezoidal</a:t>
                          </a:r>
                        </a:p>
                      </a:txBody>
                      <a:tcPr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Implicit</a:t>
                          </a:r>
                        </a:p>
                      </a:txBody>
                      <a:tcPr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1584" t="-152318" r="-175953" b="-2483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Because it is implicit, requires </a:t>
                          </a:r>
                          <a:r>
                            <a:rPr lang="en-US" dirty="0" err="1"/>
                            <a:t>backsolving</a:t>
                          </a:r>
                          <a:r>
                            <a:rPr lang="en-US" dirty="0"/>
                            <a:t> algebraic equations. Often better than backward Euler</a:t>
                          </a:r>
                        </a:p>
                      </a:txBody>
                      <a:tcPr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0401908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Runge-</a:t>
                          </a:r>
                          <a:r>
                            <a:rPr lang="en-US" dirty="0" err="1"/>
                            <a:t>Kutta</a:t>
                          </a:r>
                          <a:r>
                            <a:rPr lang="en-US" dirty="0"/>
                            <a:t>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Explicit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1584" t="-362857" r="-175953" b="-2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Requires differential equations be evaluated twice per time step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014259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Runge-</a:t>
                          </a:r>
                          <a:r>
                            <a:rPr lang="en-US" dirty="0" err="1"/>
                            <a:t>Kutta</a:t>
                          </a:r>
                          <a:r>
                            <a:rPr lang="en-US" dirty="0"/>
                            <a:t> 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Explicit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1584" t="-462857" r="-175953" b="-1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Requires differential equations be evaluated four times per time step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27332429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Adams-</a:t>
                          </a:r>
                          <a:r>
                            <a:rPr lang="en-US" dirty="0" err="1"/>
                            <a:t>Bashforth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Explicit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1584" t="-394000" r="-175953" b="-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Uses prior time step solution, which may cause errors with discontinuities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199187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02448FB2-7372-43E7-85BC-9B283C34031E}"/>
              </a:ext>
            </a:extLst>
          </p:cNvPr>
          <p:cNvSpPr txBox="1"/>
          <p:nvPr/>
        </p:nvSpPr>
        <p:spPr>
          <a:xfrm>
            <a:off x="9906000" y="2514600"/>
            <a:ext cx="2057400" cy="2308324"/>
          </a:xfrm>
          <a:prstGeom prst="rect">
            <a:avLst/>
          </a:prstGeom>
          <a:solidFill>
            <a:srgbClr val="D6D2C4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600" dirty="0">
                <a:latin typeface="+mj-lt"/>
              </a:rPr>
              <a:t>An advantage of implicit methods is they are numerically stable. But that doesn’t mean explicit methods wouldn’t be appropriate in many applications.</a:t>
            </a:r>
          </a:p>
        </p:txBody>
      </p:sp>
    </p:spTree>
    <p:extLst>
      <p:ext uri="{BB962C8B-B14F-4D97-AF65-F5344CB8AC3E}">
        <p14:creationId xmlns:p14="http://schemas.microsoft.com/office/powerpoint/2010/main" val="4012590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E9B40-712F-B761-5661-711F490FB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Systematic Circuit Solving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6A26358-270A-8496-68CA-0582345D898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US" dirty="0"/>
                  <a:t>We're going to work toward a systematic way to solve EMTs, based on the trapezoidal method for numerical integration</a:t>
                </a:r>
              </a:p>
              <a:p>
                <a:r>
                  <a:rPr lang="en-US" dirty="0"/>
                  <a:t>Let's start with just the following elements: resistors, voltage sources, current sources, and ideal transformers. Using the node-voltage representation, there are no differential equations and the solution at each time point can be written as a set of linear equations: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is the vector of node voltages (not including ground), matrix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gives the linear coefficients and vector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the right hand side of the equations</a:t>
                </a:r>
              </a:p>
              <a:p>
                <a:r>
                  <a:rPr lang="en-US" dirty="0"/>
                  <a:t>Most of the equations will be KCL summations, or ideal transformer relationships, or voltage sources</a:t>
                </a:r>
              </a:p>
              <a:p>
                <a:r>
                  <a:rPr lang="en-US" dirty="0"/>
                  <a:t>Solve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using sparse matrix techniques (described in ECEN 615)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6A26358-270A-8496-68CA-0582345D89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83" t="-824" b="-1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9626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8437B3A0-5348-47D8-A88A-45C89D72FB06}"/>
                  </a:ext>
                </a:extLst>
              </p:cNvPr>
              <p:cNvSpPr txBox="1"/>
              <p:nvPr/>
            </p:nvSpPr>
            <p:spPr>
              <a:xfrm>
                <a:off x="11417276" y="5106417"/>
                <a:ext cx="765654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h𝑖𝑠𝑡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8437B3A0-5348-47D8-A88A-45C89D72FB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7276" y="5106417"/>
                <a:ext cx="765654" cy="338554"/>
              </a:xfrm>
              <a:prstGeom prst="rect">
                <a:avLst/>
              </a:prstGeom>
              <a:blipFill>
                <a:blip r:embed="rId2"/>
                <a:stretch>
                  <a:fillRect r="-3968" b="-1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F684018B-20AB-41F7-8F45-53A17D569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Inductors to the Systematic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8CBCB9D2-B905-42AB-8560-F5E1D2FD054C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US" dirty="0"/>
                  <a:t>For an inductor connected between bus voltages 1 and 2, we need to find the current and voltage relationship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𝑑𝑖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If we use the Trapezoidal method, we get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h𝑖𝑠𝑡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h𝑖𝑠𝑡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can be defined by the prior time step values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h𝑖𝑠𝑡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h𝑖𝑠𝑡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a like a fixed current source for any time step, </a:t>
                </a:r>
                <a:br>
                  <a:rPr lang="en-US" dirty="0"/>
                </a:br>
                <a:r>
                  <a:rPr lang="en-US" dirty="0"/>
                  <a:t>and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dirty="0"/>
                  <a:t> term acts just like a resistor.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8CBCB9D2-B905-42AB-8560-F5E1D2FD05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3"/>
                <a:stretch>
                  <a:fillRect l="-783" t="-824" b="-55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A577058F-0089-4706-90C0-2E40B25428CA}"/>
              </a:ext>
            </a:extLst>
          </p:cNvPr>
          <p:cNvGrpSpPr/>
          <p:nvPr/>
        </p:nvGrpSpPr>
        <p:grpSpPr>
          <a:xfrm rot="5400000">
            <a:off x="10259392" y="2557928"/>
            <a:ext cx="1731614" cy="425759"/>
            <a:chOff x="8704629" y="2223688"/>
            <a:chExt cx="1731614" cy="425759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5875CA5-EC07-46C1-9AB9-ED56D0854B79}"/>
                </a:ext>
              </a:extLst>
            </p:cNvPr>
            <p:cNvCxnSpPr/>
            <p:nvPr/>
          </p:nvCxnSpPr>
          <p:spPr bwMode="auto">
            <a:xfrm rot="16200000" flipV="1">
              <a:off x="8994348" y="2130212"/>
              <a:ext cx="0" cy="579437"/>
            </a:xfrm>
            <a:prstGeom prst="line">
              <a:avLst/>
            </a:prstGeom>
            <a:noFill/>
            <a:ln w="28575" cap="flat" cmpd="sng" algn="ctr">
              <a:solidFill>
                <a:srgbClr val="4274B0"/>
              </a:solidFill>
              <a:prstDash val="solid"/>
              <a:miter lim="800000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F3CF582-44E3-4CCA-B199-2C25E8B198EA}"/>
                </a:ext>
              </a:extLst>
            </p:cNvPr>
            <p:cNvCxnSpPr/>
            <p:nvPr/>
          </p:nvCxnSpPr>
          <p:spPr bwMode="auto">
            <a:xfrm rot="16200000" flipV="1">
              <a:off x="10146524" y="2130212"/>
              <a:ext cx="0" cy="579438"/>
            </a:xfrm>
            <a:prstGeom prst="line">
              <a:avLst/>
            </a:prstGeom>
            <a:noFill/>
            <a:ln w="28575" cap="flat" cmpd="sng" algn="ctr">
              <a:solidFill>
                <a:srgbClr val="4274B0"/>
              </a:solidFill>
              <a:prstDash val="solid"/>
              <a:miter lim="800000"/>
            </a:ln>
            <a:effectLst/>
          </p:spPr>
        </p:cxn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43BD29F9-1D0C-4A2A-873E-BF30AF678E2A}"/>
                </a:ext>
              </a:extLst>
            </p:cNvPr>
            <p:cNvGrpSpPr/>
            <p:nvPr/>
          </p:nvGrpSpPr>
          <p:grpSpPr>
            <a:xfrm rot="5400000" flipH="1">
              <a:off x="9357756" y="2152990"/>
              <a:ext cx="425759" cy="567155"/>
              <a:chOff x="8830271" y="2486109"/>
              <a:chExt cx="425759" cy="1140421"/>
            </a:xfrm>
          </p:grpSpPr>
          <p:sp>
            <p:nvSpPr>
              <p:cNvPr id="16" name="Arc 15">
                <a:extLst>
                  <a:ext uri="{FF2B5EF4-FFF2-40B4-BE49-F238E27FC236}">
                    <a16:creationId xmlns:a16="http://schemas.microsoft.com/office/drawing/2014/main" id="{6CB906D1-BAD6-41B3-9C64-6E2C0032D176}"/>
                  </a:ext>
                </a:extLst>
              </p:cNvPr>
              <p:cNvSpPr/>
              <p:nvPr/>
            </p:nvSpPr>
            <p:spPr bwMode="auto">
              <a:xfrm>
                <a:off x="8830271" y="2486109"/>
                <a:ext cx="425759" cy="276225"/>
              </a:xfrm>
              <a:prstGeom prst="arc">
                <a:avLst>
                  <a:gd name="adj1" fmla="val 16200000"/>
                  <a:gd name="adj2" fmla="val 5400000"/>
                </a:avLst>
              </a:prstGeom>
              <a:noFill/>
              <a:ln w="28575" cap="flat" cmpd="sng" algn="ctr">
                <a:solidFill>
                  <a:srgbClr val="4472C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marR="0" lvl="0" indent="-34290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prstClr val="black"/>
                  </a:buClr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" name="Arc 16">
                <a:extLst>
                  <a:ext uri="{FF2B5EF4-FFF2-40B4-BE49-F238E27FC236}">
                    <a16:creationId xmlns:a16="http://schemas.microsoft.com/office/drawing/2014/main" id="{A90D3797-0033-4AA6-BA0D-B45F8AF1C707}"/>
                  </a:ext>
                </a:extLst>
              </p:cNvPr>
              <p:cNvSpPr/>
              <p:nvPr/>
            </p:nvSpPr>
            <p:spPr bwMode="auto">
              <a:xfrm>
                <a:off x="8830271" y="2776972"/>
                <a:ext cx="425759" cy="276225"/>
              </a:xfrm>
              <a:prstGeom prst="arc">
                <a:avLst>
                  <a:gd name="adj1" fmla="val 16200000"/>
                  <a:gd name="adj2" fmla="val 5400000"/>
                </a:avLst>
              </a:prstGeom>
              <a:noFill/>
              <a:ln w="28575" cap="flat" cmpd="sng" algn="ctr">
                <a:solidFill>
                  <a:srgbClr val="4472C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marR="0" lvl="0" indent="-34290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prstClr val="black"/>
                  </a:buClr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" name="Arc 17">
                <a:extLst>
                  <a:ext uri="{FF2B5EF4-FFF2-40B4-BE49-F238E27FC236}">
                    <a16:creationId xmlns:a16="http://schemas.microsoft.com/office/drawing/2014/main" id="{2685D23B-C286-4A80-A611-612F5F81DDED}"/>
                  </a:ext>
                </a:extLst>
              </p:cNvPr>
              <p:cNvSpPr/>
              <p:nvPr/>
            </p:nvSpPr>
            <p:spPr bwMode="auto">
              <a:xfrm>
                <a:off x="8830271" y="3059442"/>
                <a:ext cx="425759" cy="276225"/>
              </a:xfrm>
              <a:prstGeom prst="arc">
                <a:avLst>
                  <a:gd name="adj1" fmla="val 16200000"/>
                  <a:gd name="adj2" fmla="val 5400000"/>
                </a:avLst>
              </a:prstGeom>
              <a:noFill/>
              <a:ln w="28575" cap="flat" cmpd="sng" algn="ctr">
                <a:solidFill>
                  <a:srgbClr val="4472C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marR="0" lvl="0" indent="-34290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prstClr val="black"/>
                  </a:buClr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" name="Arc 18">
                <a:extLst>
                  <a:ext uri="{FF2B5EF4-FFF2-40B4-BE49-F238E27FC236}">
                    <a16:creationId xmlns:a16="http://schemas.microsoft.com/office/drawing/2014/main" id="{CE2CE676-B5BC-4AF7-B78E-04EC80E97A5D}"/>
                  </a:ext>
                </a:extLst>
              </p:cNvPr>
              <p:cNvSpPr/>
              <p:nvPr/>
            </p:nvSpPr>
            <p:spPr bwMode="auto">
              <a:xfrm>
                <a:off x="8830271" y="3350305"/>
                <a:ext cx="425759" cy="276225"/>
              </a:xfrm>
              <a:prstGeom prst="arc">
                <a:avLst>
                  <a:gd name="adj1" fmla="val 16200000"/>
                  <a:gd name="adj2" fmla="val 5400000"/>
                </a:avLst>
              </a:prstGeom>
              <a:noFill/>
              <a:ln w="28575" cap="flat" cmpd="sng" algn="ctr">
                <a:solidFill>
                  <a:srgbClr val="4472C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marR="0" lvl="0" indent="-34290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prstClr val="black"/>
                  </a:buClr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ED5AB5E9-FB74-478B-90C0-C0E239B24A00}"/>
              </a:ext>
            </a:extLst>
          </p:cNvPr>
          <p:cNvSpPr txBox="1"/>
          <p:nvPr/>
        </p:nvSpPr>
        <p:spPr>
          <a:xfrm>
            <a:off x="11430000" y="2596420"/>
            <a:ext cx="298480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>
                <a:latin typeface="+mj-lt"/>
              </a:rPr>
              <a:t>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0E5CE2E-2C6C-4834-94FB-DE2372B642E1}"/>
                  </a:ext>
                </a:extLst>
              </p:cNvPr>
              <p:cNvSpPr txBox="1"/>
              <p:nvPr/>
            </p:nvSpPr>
            <p:spPr>
              <a:xfrm>
                <a:off x="10647119" y="2567879"/>
                <a:ext cx="314638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0E5CE2E-2C6C-4834-94FB-DE2372B642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7119" y="2567879"/>
                <a:ext cx="314638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687D225-29A0-4144-8D6C-BB564FF17FE0}"/>
              </a:ext>
            </a:extLst>
          </p:cNvPr>
          <p:cNvCxnSpPr>
            <a:cxnSpLocks/>
          </p:cNvCxnSpPr>
          <p:nvPr/>
        </p:nvCxnSpPr>
        <p:spPr>
          <a:xfrm>
            <a:off x="10904343" y="2391755"/>
            <a:ext cx="5068" cy="70507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5D8DA23-C540-4481-B81B-444ED6BA307A}"/>
                  </a:ext>
                </a:extLst>
              </p:cNvPr>
              <p:cNvSpPr txBox="1"/>
              <p:nvPr/>
            </p:nvSpPr>
            <p:spPr>
              <a:xfrm>
                <a:off x="10788275" y="1674301"/>
                <a:ext cx="442942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5D8DA23-C540-4481-B81B-444ED6BA30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8275" y="1674301"/>
                <a:ext cx="442942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E306858-7543-49B5-B5A7-6962A4718B21}"/>
                  </a:ext>
                </a:extLst>
              </p:cNvPr>
              <p:cNvSpPr txBox="1"/>
              <p:nvPr/>
            </p:nvSpPr>
            <p:spPr>
              <a:xfrm>
                <a:off x="11206156" y="3312943"/>
                <a:ext cx="447687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E306858-7543-49B5-B5A7-6962A4718B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6156" y="3312943"/>
                <a:ext cx="447687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140D258-D050-4DAB-AF62-67284254639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1231216" y="4373743"/>
            <a:ext cx="1" cy="1666555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E4FBE6CD-0335-4E3F-B6D8-CC3B3D6A81F0}"/>
              </a:ext>
            </a:extLst>
          </p:cNvPr>
          <p:cNvSpPr/>
          <p:nvPr/>
        </p:nvSpPr>
        <p:spPr bwMode="auto">
          <a:xfrm>
            <a:off x="10984982" y="5050280"/>
            <a:ext cx="457200" cy="455613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20B6D2B-4669-4672-9E41-8263F56AFAD8}"/>
              </a:ext>
            </a:extLst>
          </p:cNvPr>
          <p:cNvCxnSpPr>
            <a:cxnSpLocks/>
          </p:cNvCxnSpPr>
          <p:nvPr/>
        </p:nvCxnSpPr>
        <p:spPr>
          <a:xfrm>
            <a:off x="11213582" y="5169891"/>
            <a:ext cx="758" cy="25612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140">
            <a:extLst>
              <a:ext uri="{FF2B5EF4-FFF2-40B4-BE49-F238E27FC236}">
                <a16:creationId xmlns:a16="http://schemas.microsoft.com/office/drawing/2014/main" id="{63947BA8-BB62-4874-BD0F-F1C270F0A815}"/>
              </a:ext>
            </a:extLst>
          </p:cNvPr>
          <p:cNvGrpSpPr>
            <a:grpSpLocks/>
          </p:cNvGrpSpPr>
          <p:nvPr/>
        </p:nvGrpSpPr>
        <p:grpSpPr bwMode="auto">
          <a:xfrm>
            <a:off x="10294635" y="4369313"/>
            <a:ext cx="300037" cy="1674857"/>
            <a:chOff x="4385231" y="2514937"/>
            <a:chExt cx="300037" cy="1674796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F0700623-79BA-42BD-A2C7-FBC50954F8A4}"/>
                </a:ext>
              </a:extLst>
            </p:cNvPr>
            <p:cNvCxnSpPr/>
            <p:nvPr/>
          </p:nvCxnSpPr>
          <p:spPr>
            <a:xfrm>
              <a:off x="4547156" y="3121467"/>
              <a:ext cx="138112" cy="46036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FAB30F28-2645-4954-970D-2CD9856E1977}"/>
                </a:ext>
              </a:extLst>
            </p:cNvPr>
            <p:cNvCxnSpPr/>
            <p:nvPr/>
          </p:nvCxnSpPr>
          <p:spPr>
            <a:xfrm flipV="1">
              <a:off x="4407456" y="3167503"/>
              <a:ext cx="276225" cy="93659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E319DDE9-EC25-4350-9A22-5EBA0C129E85}"/>
                </a:ext>
              </a:extLst>
            </p:cNvPr>
            <p:cNvCxnSpPr/>
            <p:nvPr/>
          </p:nvCxnSpPr>
          <p:spPr>
            <a:xfrm flipH="1" flipV="1">
              <a:off x="4396343" y="3261162"/>
              <a:ext cx="276225" cy="92072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0E946186-F1CB-4A5D-BC57-A8BA6AAB09FC}"/>
                </a:ext>
              </a:extLst>
            </p:cNvPr>
            <p:cNvCxnSpPr/>
            <p:nvPr/>
          </p:nvCxnSpPr>
          <p:spPr>
            <a:xfrm flipV="1">
              <a:off x="4407456" y="3357997"/>
              <a:ext cx="276225" cy="92072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087BB968-DE8C-415F-BAA8-43CE26285E2C}"/>
                </a:ext>
              </a:extLst>
            </p:cNvPr>
            <p:cNvCxnSpPr/>
            <p:nvPr/>
          </p:nvCxnSpPr>
          <p:spPr>
            <a:xfrm flipH="1" flipV="1">
              <a:off x="4396343" y="3450068"/>
              <a:ext cx="276225" cy="93659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2CE090FA-5F99-4E0E-A6C9-B5FE897C95AC}"/>
                </a:ext>
              </a:extLst>
            </p:cNvPr>
            <p:cNvCxnSpPr/>
            <p:nvPr/>
          </p:nvCxnSpPr>
          <p:spPr>
            <a:xfrm flipV="1">
              <a:off x="4385231" y="3543727"/>
              <a:ext cx="276225" cy="93660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84385785-A658-4468-80CE-B21ABB23414B}"/>
                </a:ext>
              </a:extLst>
            </p:cNvPr>
            <p:cNvCxnSpPr/>
            <p:nvPr/>
          </p:nvCxnSpPr>
          <p:spPr>
            <a:xfrm>
              <a:off x="4386819" y="3640562"/>
              <a:ext cx="160338" cy="46035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53941C71-923C-45C3-A777-8A83DB7ED11C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4243097" y="2817408"/>
              <a:ext cx="606532" cy="1589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CFCCFAF-7331-41EC-B6CA-46DCBAE324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45568" y="3686597"/>
              <a:ext cx="0" cy="503136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</p:grp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33D7242E-D1BE-4563-99E0-E123F728AD60}"/>
              </a:ext>
            </a:extLst>
          </p:cNvPr>
          <p:cNvCxnSpPr>
            <a:cxnSpLocks/>
          </p:cNvCxnSpPr>
          <p:nvPr/>
        </p:nvCxnSpPr>
        <p:spPr>
          <a:xfrm flipV="1">
            <a:off x="10454972" y="4373743"/>
            <a:ext cx="776668" cy="7744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7048F119-8F46-40E7-8769-3687158FA062}"/>
              </a:ext>
            </a:extLst>
          </p:cNvPr>
          <p:cNvCxnSpPr>
            <a:cxnSpLocks/>
          </p:cNvCxnSpPr>
          <p:nvPr/>
        </p:nvCxnSpPr>
        <p:spPr>
          <a:xfrm>
            <a:off x="10834658" y="3951568"/>
            <a:ext cx="8648" cy="434350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B78AD3F8-1B36-4671-91B8-AC582281F71A}"/>
              </a:ext>
            </a:extLst>
          </p:cNvPr>
          <p:cNvCxnSpPr>
            <a:cxnSpLocks/>
          </p:cNvCxnSpPr>
          <p:nvPr/>
        </p:nvCxnSpPr>
        <p:spPr>
          <a:xfrm>
            <a:off x="10811115" y="6036426"/>
            <a:ext cx="8648" cy="434350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2B6F79F1-C5E1-421C-9EA5-A1C9FFFFA73B}"/>
              </a:ext>
            </a:extLst>
          </p:cNvPr>
          <p:cNvCxnSpPr>
            <a:cxnSpLocks/>
          </p:cNvCxnSpPr>
          <p:nvPr/>
        </p:nvCxnSpPr>
        <p:spPr>
          <a:xfrm flipV="1">
            <a:off x="10449338" y="6038014"/>
            <a:ext cx="798755" cy="6156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10AD3B57-2A9F-4310-88CC-91EA16D16794}"/>
                  </a:ext>
                </a:extLst>
              </p:cNvPr>
              <p:cNvSpPr txBox="1"/>
              <p:nvPr/>
            </p:nvSpPr>
            <p:spPr>
              <a:xfrm>
                <a:off x="10439064" y="3855086"/>
                <a:ext cx="314638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10AD3B57-2A9F-4310-88CC-91EA16D167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9064" y="3855086"/>
                <a:ext cx="314638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C8A355A5-A44D-4C3E-B5E7-8DB44C2F5305}"/>
              </a:ext>
            </a:extLst>
          </p:cNvPr>
          <p:cNvCxnSpPr>
            <a:cxnSpLocks/>
          </p:cNvCxnSpPr>
          <p:nvPr/>
        </p:nvCxnSpPr>
        <p:spPr>
          <a:xfrm flipH="1">
            <a:off x="10711765" y="3828882"/>
            <a:ext cx="14622" cy="4593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2726B6C5-B8B0-4218-B5D3-2012A9EB6927}"/>
                  </a:ext>
                </a:extLst>
              </p:cNvPr>
              <p:cNvSpPr txBox="1"/>
              <p:nvPr/>
            </p:nvSpPr>
            <p:spPr>
              <a:xfrm>
                <a:off x="10965176" y="3908224"/>
                <a:ext cx="442942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2726B6C5-B8B0-4218-B5D3-2012A9EB69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65176" y="3908224"/>
                <a:ext cx="442942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26DA5361-C2A3-4948-93BE-5DF5FE26B87D}"/>
                  </a:ext>
                </a:extLst>
              </p:cNvPr>
              <p:cNvSpPr txBox="1"/>
              <p:nvPr/>
            </p:nvSpPr>
            <p:spPr>
              <a:xfrm>
                <a:off x="10890392" y="6174686"/>
                <a:ext cx="447687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26DA5361-C2A3-4948-93BE-5DF5FE26B8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90392" y="6174686"/>
                <a:ext cx="447687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5A36982C-7EF5-4182-8B4D-53AA64B6C49D}"/>
                  </a:ext>
                </a:extLst>
              </p:cNvPr>
              <p:cNvSpPr txBox="1"/>
              <p:nvPr/>
            </p:nvSpPr>
            <p:spPr>
              <a:xfrm>
                <a:off x="9850312" y="4952536"/>
                <a:ext cx="469423" cy="55496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6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5A36982C-7EF5-4182-8B4D-53AA64B6C4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0312" y="4952536"/>
                <a:ext cx="469423" cy="55496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9659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7CF33A2F-9C91-4D30-B38C-19F471334EA9}"/>
                  </a:ext>
                </a:extLst>
              </p:cNvPr>
              <p:cNvSpPr txBox="1"/>
              <p:nvPr/>
            </p:nvSpPr>
            <p:spPr>
              <a:xfrm>
                <a:off x="8739633" y="4993851"/>
                <a:ext cx="469423" cy="55496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6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7CF33A2F-9C91-4D30-B38C-19F471334E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9633" y="4993851"/>
                <a:ext cx="469423" cy="5549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8D8B0F59-AB7E-4A5F-B45E-849A73E93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the LR Circuit Energization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5A0CBF7F-2A34-4AC1-B232-7418143744A4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6027999" cy="5181600"/>
              </a:xfrm>
            </p:spPr>
            <p:txBody>
              <a:bodyPr/>
              <a:lstStyle/>
              <a:p>
                <a:r>
                  <a:rPr lang="en-US" dirty="0"/>
                  <a:t>To solve this circuit, replace the inductor with the equivalent circuit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h𝑖𝑠𝑡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We close the switch, what’s the initial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h𝑖𝑠𝑡</m:t>
                    </m:r>
                  </m:oMath>
                </a14:m>
                <a:r>
                  <a:rPr lang="en-US" dirty="0"/>
                  <a:t>? 0 A</a:t>
                </a:r>
              </a:p>
              <a:p>
                <a:r>
                  <a:rPr lang="en-US" dirty="0"/>
                  <a:t>Closed switch equation: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Voltage source: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dirty="0"/>
              </a:p>
              <a:p>
                <a:r>
                  <a:rPr lang="en-US" dirty="0"/>
                  <a:t>Last equation is KCL at node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h𝑖𝑠𝑡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5A0CBF7F-2A34-4AC1-B232-7418143744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6027999" cy="5181600"/>
              </a:xfrm>
              <a:blipFill>
                <a:blip r:embed="rId3"/>
                <a:stretch>
                  <a:fillRect l="-1417" t="-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B63410B9-4268-4BFB-8D93-F8704BEC38C7}"/>
                  </a:ext>
                </a:extLst>
              </p:cNvPr>
              <p:cNvSpPr txBox="1"/>
              <p:nvPr/>
            </p:nvSpPr>
            <p:spPr>
              <a:xfrm>
                <a:off x="6879833" y="2375741"/>
                <a:ext cx="6706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1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18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B63410B9-4268-4BFB-8D93-F8704BEC38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9833" y="2375741"/>
                <a:ext cx="67069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3B5A330-666C-4BEB-BD23-5403BA21CFA8}"/>
              </a:ext>
            </a:extLst>
          </p:cNvPr>
          <p:cNvCxnSpPr/>
          <p:nvPr/>
        </p:nvCxnSpPr>
        <p:spPr>
          <a:xfrm flipV="1">
            <a:off x="7893191" y="1714487"/>
            <a:ext cx="4520" cy="1724341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2ACE176A-F3EE-41BA-BDCA-F8FA861A88E6}"/>
              </a:ext>
            </a:extLst>
          </p:cNvPr>
          <p:cNvSpPr txBox="1"/>
          <p:nvPr/>
        </p:nvSpPr>
        <p:spPr>
          <a:xfrm>
            <a:off x="7590138" y="2098223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>
                <a:solidFill>
                  <a:prstClr val="black"/>
                </a:solidFill>
                <a:latin typeface="Calibri" panose="020F0502020204030204"/>
              </a:rPr>
              <a:t>+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C55D044-EFA0-4300-8D28-FFB946F55ED6}"/>
              </a:ext>
            </a:extLst>
          </p:cNvPr>
          <p:cNvSpPr txBox="1"/>
          <p:nvPr/>
        </p:nvSpPr>
        <p:spPr>
          <a:xfrm>
            <a:off x="7590138" y="2590923"/>
            <a:ext cx="252573" cy="367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>
                <a:solidFill>
                  <a:prstClr val="black"/>
                </a:solidFill>
                <a:latin typeface="Calibri" panose="020F0502020204030204"/>
              </a:rPr>
              <a:t>_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FB67B56-5C2C-47E2-B703-06CDCF5BBE18}"/>
              </a:ext>
            </a:extLst>
          </p:cNvPr>
          <p:cNvGrpSpPr/>
          <p:nvPr/>
        </p:nvGrpSpPr>
        <p:grpSpPr>
          <a:xfrm>
            <a:off x="7670837" y="2351864"/>
            <a:ext cx="457200" cy="457200"/>
            <a:chOff x="4136835" y="5149247"/>
            <a:chExt cx="457200" cy="4572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F09797E0-C376-4154-B57A-A068BD906DAE}"/>
                </a:ext>
              </a:extLst>
            </p:cNvPr>
            <p:cNvSpPr/>
            <p:nvPr/>
          </p:nvSpPr>
          <p:spPr>
            <a:xfrm>
              <a:off x="4136835" y="5149247"/>
              <a:ext cx="457200" cy="457200"/>
            </a:xfrm>
            <a:prstGeom prst="ellipse">
              <a:avLst/>
            </a:prstGeom>
            <a:solidFill>
              <a:sysClr val="window" lastClr="FFFFFF"/>
            </a:solidFill>
            <a:ln w="28575" cap="flat" cmpd="sng" algn="ctr">
              <a:solidFill>
                <a:srgbClr val="44546A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19273748-FFFD-405E-BB61-FA40BB505C4B}"/>
                </a:ext>
              </a:extLst>
            </p:cNvPr>
            <p:cNvGrpSpPr/>
            <p:nvPr/>
          </p:nvGrpSpPr>
          <p:grpSpPr>
            <a:xfrm>
              <a:off x="4228165" y="5299562"/>
              <a:ext cx="276225" cy="195899"/>
              <a:chOff x="646265" y="3047948"/>
              <a:chExt cx="1895631" cy="938665"/>
            </a:xfrm>
          </p:grpSpPr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4D629F7D-C915-4527-B567-B323CEF178A9}"/>
                  </a:ext>
                </a:extLst>
              </p:cNvPr>
              <p:cNvGrpSpPr/>
              <p:nvPr/>
            </p:nvGrpSpPr>
            <p:grpSpPr>
              <a:xfrm>
                <a:off x="646265" y="3047948"/>
                <a:ext cx="953935" cy="936393"/>
                <a:chOff x="646265" y="3047948"/>
                <a:chExt cx="953935" cy="936393"/>
              </a:xfrm>
            </p:grpSpPr>
            <p:sp>
              <p:nvSpPr>
                <p:cNvPr id="51" name="Arc 50">
                  <a:extLst>
                    <a:ext uri="{FF2B5EF4-FFF2-40B4-BE49-F238E27FC236}">
                      <a16:creationId xmlns:a16="http://schemas.microsoft.com/office/drawing/2014/main" id="{BB88B5AA-6DCC-4BD4-8C40-AC0D93259AE3}"/>
                    </a:ext>
                  </a:extLst>
                </p:cNvPr>
                <p:cNvSpPr/>
                <p:nvPr/>
              </p:nvSpPr>
              <p:spPr>
                <a:xfrm>
                  <a:off x="646265" y="3047948"/>
                  <a:ext cx="949657" cy="936341"/>
                </a:xfrm>
                <a:prstGeom prst="arc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2" name="Arc 51">
                  <a:extLst>
                    <a:ext uri="{FF2B5EF4-FFF2-40B4-BE49-F238E27FC236}">
                      <a16:creationId xmlns:a16="http://schemas.microsoft.com/office/drawing/2014/main" id="{60D70CF6-4C3B-4675-9210-18372B6FC5B2}"/>
                    </a:ext>
                  </a:extLst>
                </p:cNvPr>
                <p:cNvSpPr/>
                <p:nvPr/>
              </p:nvSpPr>
              <p:spPr>
                <a:xfrm flipH="1">
                  <a:off x="650543" y="3048000"/>
                  <a:ext cx="949657" cy="936341"/>
                </a:xfrm>
                <a:prstGeom prst="arc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5B3C548D-6CC8-4B66-BEC1-8C619977F2AB}"/>
                  </a:ext>
                </a:extLst>
              </p:cNvPr>
              <p:cNvGrpSpPr/>
              <p:nvPr/>
            </p:nvGrpSpPr>
            <p:grpSpPr>
              <a:xfrm flipV="1">
                <a:off x="1587961" y="3050220"/>
                <a:ext cx="953935" cy="936393"/>
                <a:chOff x="646265" y="3047948"/>
                <a:chExt cx="953935" cy="936393"/>
              </a:xfrm>
            </p:grpSpPr>
            <p:sp>
              <p:nvSpPr>
                <p:cNvPr id="49" name="Arc 48">
                  <a:extLst>
                    <a:ext uri="{FF2B5EF4-FFF2-40B4-BE49-F238E27FC236}">
                      <a16:creationId xmlns:a16="http://schemas.microsoft.com/office/drawing/2014/main" id="{ADD44C29-969E-4142-8393-2D629848D804}"/>
                    </a:ext>
                  </a:extLst>
                </p:cNvPr>
                <p:cNvSpPr/>
                <p:nvPr/>
              </p:nvSpPr>
              <p:spPr>
                <a:xfrm>
                  <a:off x="646265" y="3047948"/>
                  <a:ext cx="949657" cy="936341"/>
                </a:xfrm>
                <a:prstGeom prst="arc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" name="Arc 49">
                  <a:extLst>
                    <a:ext uri="{FF2B5EF4-FFF2-40B4-BE49-F238E27FC236}">
                      <a16:creationId xmlns:a16="http://schemas.microsoft.com/office/drawing/2014/main" id="{5DE8B341-88C2-49CA-A544-85ACF821458E}"/>
                    </a:ext>
                  </a:extLst>
                </p:cNvPr>
                <p:cNvSpPr/>
                <p:nvPr/>
              </p:nvSpPr>
              <p:spPr>
                <a:xfrm flipH="1">
                  <a:off x="650543" y="3048000"/>
                  <a:ext cx="949657" cy="936341"/>
                </a:xfrm>
                <a:prstGeom prst="arc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30C86DC7-CD99-4CD1-AD68-E4E7DDA65C2E}"/>
              </a:ext>
            </a:extLst>
          </p:cNvPr>
          <p:cNvGrpSpPr/>
          <p:nvPr/>
        </p:nvGrpSpPr>
        <p:grpSpPr>
          <a:xfrm rot="10800000" flipH="1">
            <a:off x="10305747" y="2330023"/>
            <a:ext cx="425759" cy="429888"/>
            <a:chOff x="8830271" y="2486109"/>
            <a:chExt cx="425759" cy="1140421"/>
          </a:xfrm>
        </p:grpSpPr>
        <p:sp>
          <p:nvSpPr>
            <p:cNvPr id="54" name="Arc 53">
              <a:extLst>
                <a:ext uri="{FF2B5EF4-FFF2-40B4-BE49-F238E27FC236}">
                  <a16:creationId xmlns:a16="http://schemas.microsoft.com/office/drawing/2014/main" id="{B62EC4DB-D2CB-4F3C-9E20-30EBC6B47AA7}"/>
                </a:ext>
              </a:extLst>
            </p:cNvPr>
            <p:cNvSpPr/>
            <p:nvPr/>
          </p:nvSpPr>
          <p:spPr bwMode="auto">
            <a:xfrm>
              <a:off x="8830271" y="2486109"/>
              <a:ext cx="425759" cy="276225"/>
            </a:xfrm>
            <a:prstGeom prst="arc">
              <a:avLst>
                <a:gd name="adj1" fmla="val 16200000"/>
                <a:gd name="adj2" fmla="val 5400000"/>
              </a:avLst>
            </a:prstGeom>
            <a:noFill/>
            <a:ln w="28575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5" name="Arc 54">
              <a:extLst>
                <a:ext uri="{FF2B5EF4-FFF2-40B4-BE49-F238E27FC236}">
                  <a16:creationId xmlns:a16="http://schemas.microsoft.com/office/drawing/2014/main" id="{370A924C-14F0-4C78-AD25-5ADDAB345F8A}"/>
                </a:ext>
              </a:extLst>
            </p:cNvPr>
            <p:cNvSpPr/>
            <p:nvPr/>
          </p:nvSpPr>
          <p:spPr bwMode="auto">
            <a:xfrm>
              <a:off x="8830271" y="2776972"/>
              <a:ext cx="425759" cy="276225"/>
            </a:xfrm>
            <a:prstGeom prst="arc">
              <a:avLst>
                <a:gd name="adj1" fmla="val 16200000"/>
                <a:gd name="adj2" fmla="val 5400000"/>
              </a:avLst>
            </a:prstGeom>
            <a:noFill/>
            <a:ln w="28575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Arc 55">
              <a:extLst>
                <a:ext uri="{FF2B5EF4-FFF2-40B4-BE49-F238E27FC236}">
                  <a16:creationId xmlns:a16="http://schemas.microsoft.com/office/drawing/2014/main" id="{3150FD62-8823-401D-B33D-F997749DFCC3}"/>
                </a:ext>
              </a:extLst>
            </p:cNvPr>
            <p:cNvSpPr/>
            <p:nvPr/>
          </p:nvSpPr>
          <p:spPr bwMode="auto">
            <a:xfrm>
              <a:off x="8830271" y="3059442"/>
              <a:ext cx="425759" cy="276225"/>
            </a:xfrm>
            <a:prstGeom prst="arc">
              <a:avLst>
                <a:gd name="adj1" fmla="val 16200000"/>
                <a:gd name="adj2" fmla="val 5400000"/>
              </a:avLst>
            </a:prstGeom>
            <a:noFill/>
            <a:ln w="28575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7" name="Arc 56">
              <a:extLst>
                <a:ext uri="{FF2B5EF4-FFF2-40B4-BE49-F238E27FC236}">
                  <a16:creationId xmlns:a16="http://schemas.microsoft.com/office/drawing/2014/main" id="{AB17B36F-B102-4374-BAA0-6522BCD40BEA}"/>
                </a:ext>
              </a:extLst>
            </p:cNvPr>
            <p:cNvSpPr/>
            <p:nvPr/>
          </p:nvSpPr>
          <p:spPr bwMode="auto">
            <a:xfrm>
              <a:off x="8830271" y="3350305"/>
              <a:ext cx="425759" cy="276225"/>
            </a:xfrm>
            <a:prstGeom prst="arc">
              <a:avLst>
                <a:gd name="adj1" fmla="val 16200000"/>
                <a:gd name="adj2" fmla="val 5400000"/>
              </a:avLst>
            </a:prstGeom>
            <a:noFill/>
            <a:ln w="28575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D20C788-7B83-4843-9AE6-648D9F5CD8C4}"/>
              </a:ext>
            </a:extLst>
          </p:cNvPr>
          <p:cNvCxnSpPr>
            <a:cxnSpLocks/>
          </p:cNvCxnSpPr>
          <p:nvPr/>
        </p:nvCxnSpPr>
        <p:spPr bwMode="auto">
          <a:xfrm flipV="1">
            <a:off x="10518624" y="2768842"/>
            <a:ext cx="0" cy="625995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grpSp>
        <p:nvGrpSpPr>
          <p:cNvPr id="59" name="Group 58">
            <a:extLst>
              <a:ext uri="{FF2B5EF4-FFF2-40B4-BE49-F238E27FC236}">
                <a16:creationId xmlns:a16="http://schemas.microsoft.com/office/drawing/2014/main" id="{023AD766-E168-467D-80C4-6AC7AE0A70C9}"/>
              </a:ext>
            </a:extLst>
          </p:cNvPr>
          <p:cNvGrpSpPr/>
          <p:nvPr/>
        </p:nvGrpSpPr>
        <p:grpSpPr>
          <a:xfrm rot="16200000">
            <a:off x="9920745" y="1279230"/>
            <a:ext cx="300037" cy="905538"/>
            <a:chOff x="7104190" y="2389517"/>
            <a:chExt cx="300037" cy="911268"/>
          </a:xfrm>
        </p:grpSpPr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4D570F6D-EEC3-46AF-9FF6-A5A886F63390}"/>
                </a:ext>
              </a:extLst>
            </p:cNvPr>
            <p:cNvCxnSpPr/>
            <p:nvPr/>
          </p:nvCxnSpPr>
          <p:spPr bwMode="auto">
            <a:xfrm>
              <a:off x="7266115" y="2558458"/>
              <a:ext cx="138112" cy="46038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D9AFEF44-A441-4621-BBD6-BE02BA7AFFE0}"/>
                </a:ext>
              </a:extLst>
            </p:cNvPr>
            <p:cNvCxnSpPr/>
            <p:nvPr/>
          </p:nvCxnSpPr>
          <p:spPr bwMode="auto">
            <a:xfrm flipV="1">
              <a:off x="7126415" y="2604496"/>
              <a:ext cx="276225" cy="93662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B69AF569-99AE-4A43-8DEF-A71CAAC314AE}"/>
                </a:ext>
              </a:extLst>
            </p:cNvPr>
            <p:cNvCxnSpPr/>
            <p:nvPr/>
          </p:nvCxnSpPr>
          <p:spPr bwMode="auto">
            <a:xfrm flipH="1" flipV="1">
              <a:off x="7115302" y="2698158"/>
              <a:ext cx="276225" cy="92075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C5BA0849-C0E1-4D24-AB32-B9FDD1CD0B16}"/>
                </a:ext>
              </a:extLst>
            </p:cNvPr>
            <p:cNvCxnSpPr/>
            <p:nvPr/>
          </p:nvCxnSpPr>
          <p:spPr bwMode="auto">
            <a:xfrm flipV="1">
              <a:off x="7126415" y="2794997"/>
              <a:ext cx="276225" cy="92075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C084BAF3-D006-4DD6-8E47-CC6BFF00534F}"/>
                </a:ext>
              </a:extLst>
            </p:cNvPr>
            <p:cNvCxnSpPr/>
            <p:nvPr/>
          </p:nvCxnSpPr>
          <p:spPr bwMode="auto">
            <a:xfrm flipH="1" flipV="1">
              <a:off x="7115302" y="2887071"/>
              <a:ext cx="276225" cy="93662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D2490D6F-2A61-48FD-8C98-A667131C4A26}"/>
                </a:ext>
              </a:extLst>
            </p:cNvPr>
            <p:cNvCxnSpPr/>
            <p:nvPr/>
          </p:nvCxnSpPr>
          <p:spPr bwMode="auto">
            <a:xfrm flipV="1">
              <a:off x="7104190" y="2980734"/>
              <a:ext cx="276225" cy="93663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D3021CFC-FCBE-45DD-B666-29D2C0CE816A}"/>
                </a:ext>
              </a:extLst>
            </p:cNvPr>
            <p:cNvCxnSpPr/>
            <p:nvPr/>
          </p:nvCxnSpPr>
          <p:spPr bwMode="auto">
            <a:xfrm>
              <a:off x="7105778" y="3077572"/>
              <a:ext cx="160338" cy="46037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5901163A-1CDB-4F93-B255-6081BE5AA944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264527" y="2389517"/>
              <a:ext cx="1" cy="168943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E85FD8E6-C6DC-40C1-93E2-61D54FAAF4D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264527" y="3123609"/>
              <a:ext cx="0" cy="177176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0B83B32F-94AA-4F06-8363-92EA2BE83F75}"/>
                  </a:ext>
                </a:extLst>
              </p:cNvPr>
              <p:cNvSpPr/>
              <p:nvPr/>
            </p:nvSpPr>
            <p:spPr>
              <a:xfrm>
                <a:off x="9747718" y="1303688"/>
                <a:ext cx="3917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18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0B83B32F-94AA-4F06-8363-92EA2BE83F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7718" y="1303688"/>
                <a:ext cx="39177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912A12C9-D283-472C-94B0-91D6756A4F57}"/>
              </a:ext>
            </a:extLst>
          </p:cNvPr>
          <p:cNvCxnSpPr>
            <a:cxnSpLocks/>
          </p:cNvCxnSpPr>
          <p:nvPr/>
        </p:nvCxnSpPr>
        <p:spPr>
          <a:xfrm>
            <a:off x="8449932" y="1470064"/>
            <a:ext cx="433479" cy="252036"/>
          </a:xfrm>
          <a:prstGeom prst="line">
            <a:avLst/>
          </a:prstGeom>
          <a:noFill/>
          <a:ln w="28575" cap="flat" cmpd="sng" algn="ctr">
            <a:solidFill>
              <a:srgbClr val="4274B0"/>
            </a:solidFill>
            <a:prstDash val="solid"/>
            <a:miter lim="800000"/>
          </a:ln>
          <a:effectLst/>
        </p:spPr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D1D208AE-5B14-48D5-8672-075BABCF0EFA}"/>
              </a:ext>
            </a:extLst>
          </p:cNvPr>
          <p:cNvCxnSpPr>
            <a:cxnSpLocks/>
          </p:cNvCxnSpPr>
          <p:nvPr/>
        </p:nvCxnSpPr>
        <p:spPr bwMode="auto">
          <a:xfrm flipH="1">
            <a:off x="7892483" y="1722100"/>
            <a:ext cx="552214" cy="0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598F616C-8F6C-4C5E-9EC6-037DB43A6C96}"/>
              </a:ext>
            </a:extLst>
          </p:cNvPr>
          <p:cNvCxnSpPr>
            <a:cxnSpLocks/>
          </p:cNvCxnSpPr>
          <p:nvPr/>
        </p:nvCxnSpPr>
        <p:spPr bwMode="auto">
          <a:xfrm flipH="1">
            <a:off x="8885221" y="1721679"/>
            <a:ext cx="742585" cy="7944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B11A77D-D6F7-418E-8F32-FF42CB8E52E9}"/>
              </a:ext>
            </a:extLst>
          </p:cNvPr>
          <p:cNvCxnSpPr>
            <a:cxnSpLocks/>
          </p:cNvCxnSpPr>
          <p:nvPr/>
        </p:nvCxnSpPr>
        <p:spPr bwMode="auto">
          <a:xfrm flipH="1">
            <a:off x="7890386" y="3419928"/>
            <a:ext cx="2635230" cy="18360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3426AA9F-0651-43DD-BA78-ED548A2E38B7}"/>
              </a:ext>
            </a:extLst>
          </p:cNvPr>
          <p:cNvCxnSpPr>
            <a:cxnSpLocks/>
          </p:cNvCxnSpPr>
          <p:nvPr/>
        </p:nvCxnSpPr>
        <p:spPr>
          <a:xfrm>
            <a:off x="7874305" y="1617054"/>
            <a:ext cx="235976" cy="2899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E5F155E0-D67A-4D9D-AEF9-2FA18CA3DB1A}"/>
                  </a:ext>
                </a:extLst>
              </p:cNvPr>
              <p:cNvSpPr txBox="1"/>
              <p:nvPr/>
            </p:nvSpPr>
            <p:spPr>
              <a:xfrm>
                <a:off x="7631213" y="1414010"/>
                <a:ext cx="3789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800" dirty="0">
                  <a:solidFill>
                    <a:prstClr val="black"/>
                  </a:solidFill>
                  <a:latin typeface="Symbol" pitchFamily="18" charset="2"/>
                </a:endParaRPr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E5F155E0-D67A-4D9D-AEF9-2FA18CA3DB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1213" y="1414010"/>
                <a:ext cx="37893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BD007426-536F-4BED-B318-91ECDEF7FE60}"/>
                  </a:ext>
                </a:extLst>
              </p:cNvPr>
              <p:cNvSpPr/>
              <p:nvPr/>
            </p:nvSpPr>
            <p:spPr>
              <a:xfrm>
                <a:off x="10754705" y="2295041"/>
                <a:ext cx="39030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BD007426-536F-4BED-B318-91ECDEF7FE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4705" y="2295041"/>
                <a:ext cx="390300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B8232FBD-1CC8-4BFD-B710-52C05B1D0AA4}"/>
                  </a:ext>
                </a:extLst>
              </p:cNvPr>
              <p:cNvSpPr txBox="1"/>
              <p:nvPr/>
            </p:nvSpPr>
            <p:spPr>
              <a:xfrm>
                <a:off x="10275225" y="5165908"/>
                <a:ext cx="765654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h𝑖𝑠𝑡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B8232FBD-1CC8-4BFD-B710-52C05B1D0A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5225" y="5165908"/>
                <a:ext cx="765654" cy="338554"/>
              </a:xfrm>
              <a:prstGeom prst="rect">
                <a:avLst/>
              </a:prstGeom>
              <a:blipFill>
                <a:blip r:embed="rId8"/>
                <a:stretch>
                  <a:fillRect r="-4800"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CB24F856-1F18-40BB-AEFC-FAF3666D14C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0066672" y="4769693"/>
            <a:ext cx="412" cy="992308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sp>
        <p:nvSpPr>
          <p:cNvPr id="115" name="Oval 114">
            <a:extLst>
              <a:ext uri="{FF2B5EF4-FFF2-40B4-BE49-F238E27FC236}">
                <a16:creationId xmlns:a16="http://schemas.microsoft.com/office/drawing/2014/main" id="{79B26B23-BDDF-4B98-A048-C25F264DDF4D}"/>
              </a:ext>
            </a:extLst>
          </p:cNvPr>
          <p:cNvSpPr/>
          <p:nvPr/>
        </p:nvSpPr>
        <p:spPr bwMode="auto">
          <a:xfrm>
            <a:off x="9831077" y="5043786"/>
            <a:ext cx="457200" cy="455613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5FAA01D3-7D84-4A95-A979-ABF8A70B90DE}"/>
              </a:ext>
            </a:extLst>
          </p:cNvPr>
          <p:cNvCxnSpPr>
            <a:cxnSpLocks/>
          </p:cNvCxnSpPr>
          <p:nvPr/>
        </p:nvCxnSpPr>
        <p:spPr>
          <a:xfrm>
            <a:off x="10061990" y="5137030"/>
            <a:ext cx="758" cy="25612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7" name="Group 140">
            <a:extLst>
              <a:ext uri="{FF2B5EF4-FFF2-40B4-BE49-F238E27FC236}">
                <a16:creationId xmlns:a16="http://schemas.microsoft.com/office/drawing/2014/main" id="{F9D415B4-E999-42B9-BA8C-E5419EB2C98D}"/>
              </a:ext>
            </a:extLst>
          </p:cNvPr>
          <p:cNvGrpSpPr>
            <a:grpSpLocks/>
          </p:cNvGrpSpPr>
          <p:nvPr/>
        </p:nvGrpSpPr>
        <p:grpSpPr bwMode="auto">
          <a:xfrm>
            <a:off x="9121711" y="4724151"/>
            <a:ext cx="300037" cy="1053182"/>
            <a:chOff x="4385231" y="2514937"/>
            <a:chExt cx="300037" cy="1674796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4470B2A8-F03E-4899-B93E-7CA03A1F5D53}"/>
                </a:ext>
              </a:extLst>
            </p:cNvPr>
            <p:cNvCxnSpPr/>
            <p:nvPr/>
          </p:nvCxnSpPr>
          <p:spPr>
            <a:xfrm>
              <a:off x="4547156" y="3121467"/>
              <a:ext cx="138112" cy="46036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44C36CA8-0E78-45CD-B988-E8BC220E2D24}"/>
                </a:ext>
              </a:extLst>
            </p:cNvPr>
            <p:cNvCxnSpPr/>
            <p:nvPr/>
          </p:nvCxnSpPr>
          <p:spPr>
            <a:xfrm flipV="1">
              <a:off x="4407456" y="3167503"/>
              <a:ext cx="276225" cy="93659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0C05C6AE-0BD4-45AB-AA57-B4FE7A44C50E}"/>
                </a:ext>
              </a:extLst>
            </p:cNvPr>
            <p:cNvCxnSpPr/>
            <p:nvPr/>
          </p:nvCxnSpPr>
          <p:spPr>
            <a:xfrm flipH="1" flipV="1">
              <a:off x="4396343" y="3261162"/>
              <a:ext cx="276225" cy="92072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89807394-7310-4523-B70F-7595AE4C2044}"/>
                </a:ext>
              </a:extLst>
            </p:cNvPr>
            <p:cNvCxnSpPr/>
            <p:nvPr/>
          </p:nvCxnSpPr>
          <p:spPr>
            <a:xfrm flipV="1">
              <a:off x="4407456" y="3357997"/>
              <a:ext cx="276225" cy="92072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D2D8A802-1C54-46C9-A87F-A35FE1AE8685}"/>
                </a:ext>
              </a:extLst>
            </p:cNvPr>
            <p:cNvCxnSpPr/>
            <p:nvPr/>
          </p:nvCxnSpPr>
          <p:spPr>
            <a:xfrm flipH="1" flipV="1">
              <a:off x="4396343" y="3450068"/>
              <a:ext cx="276225" cy="93659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91360A99-AF03-4DA0-A78E-9526DDFBA3DD}"/>
                </a:ext>
              </a:extLst>
            </p:cNvPr>
            <p:cNvCxnSpPr/>
            <p:nvPr/>
          </p:nvCxnSpPr>
          <p:spPr>
            <a:xfrm flipV="1">
              <a:off x="4385231" y="3543727"/>
              <a:ext cx="276225" cy="93660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49AD3B08-FCE0-4FA9-A855-8B0D896C387E}"/>
                </a:ext>
              </a:extLst>
            </p:cNvPr>
            <p:cNvCxnSpPr/>
            <p:nvPr/>
          </p:nvCxnSpPr>
          <p:spPr>
            <a:xfrm>
              <a:off x="4386819" y="3640562"/>
              <a:ext cx="160338" cy="46035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0FBD290A-D3E6-4FBE-A04B-94ACA92E2119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4243097" y="2817408"/>
              <a:ext cx="606532" cy="1589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0E96A444-1A3A-43C3-B388-D25E40F418B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45568" y="3686597"/>
              <a:ext cx="0" cy="503136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</p:grp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BB4C6C57-053D-4BD6-8D81-62D7E2936A0D}"/>
              </a:ext>
            </a:extLst>
          </p:cNvPr>
          <p:cNvCxnSpPr>
            <a:cxnSpLocks/>
          </p:cNvCxnSpPr>
          <p:nvPr/>
        </p:nvCxnSpPr>
        <p:spPr>
          <a:xfrm flipV="1">
            <a:off x="9283009" y="4737486"/>
            <a:ext cx="776668" cy="7744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A0A4B4F9-6A81-4B7D-ADC6-776F4E4B1083}"/>
              </a:ext>
            </a:extLst>
          </p:cNvPr>
          <p:cNvCxnSpPr>
            <a:cxnSpLocks/>
          </p:cNvCxnSpPr>
          <p:nvPr/>
        </p:nvCxnSpPr>
        <p:spPr>
          <a:xfrm>
            <a:off x="9617994" y="4404822"/>
            <a:ext cx="9577" cy="343954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AF8067D8-1ED1-401F-803A-CF99D62C035C}"/>
              </a:ext>
            </a:extLst>
          </p:cNvPr>
          <p:cNvCxnSpPr>
            <a:cxnSpLocks/>
          </p:cNvCxnSpPr>
          <p:nvPr/>
        </p:nvCxnSpPr>
        <p:spPr>
          <a:xfrm>
            <a:off x="9654511" y="5755730"/>
            <a:ext cx="0" cy="372893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2964168B-01BF-4D3F-A081-CB8B7921271A}"/>
              </a:ext>
            </a:extLst>
          </p:cNvPr>
          <p:cNvCxnSpPr>
            <a:cxnSpLocks/>
          </p:cNvCxnSpPr>
          <p:nvPr/>
        </p:nvCxnSpPr>
        <p:spPr>
          <a:xfrm flipV="1">
            <a:off x="9281055" y="5755730"/>
            <a:ext cx="798755" cy="6156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5A382C73-A7F6-47C0-90AB-99F33CB71DBB}"/>
                  </a:ext>
                </a:extLst>
              </p:cNvPr>
              <p:cNvSpPr txBox="1"/>
              <p:nvPr/>
            </p:nvSpPr>
            <p:spPr>
              <a:xfrm>
                <a:off x="6824573" y="4047564"/>
                <a:ext cx="442942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5A382C73-A7F6-47C0-90AB-99F33CB71D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4573" y="4047564"/>
                <a:ext cx="442942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459D2963-44D6-4055-8564-37F5E3F694C8}"/>
              </a:ext>
            </a:extLst>
          </p:cNvPr>
          <p:cNvCxnSpPr>
            <a:cxnSpLocks/>
          </p:cNvCxnSpPr>
          <p:nvPr/>
        </p:nvCxnSpPr>
        <p:spPr bwMode="auto">
          <a:xfrm flipV="1">
            <a:off x="10518624" y="1704027"/>
            <a:ext cx="0" cy="625995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D0F94B6B-549F-42B6-B57F-F7C07489865B}"/>
                  </a:ext>
                </a:extLst>
              </p:cNvPr>
              <p:cNvSpPr txBox="1"/>
              <p:nvPr/>
            </p:nvSpPr>
            <p:spPr>
              <a:xfrm>
                <a:off x="5702651" y="5066076"/>
                <a:ext cx="6706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1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18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D0F94B6B-549F-42B6-B57F-F7C0748986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2651" y="5066076"/>
                <a:ext cx="670696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4E8B2BDF-EFF4-4CD7-AFC5-939844298D92}"/>
              </a:ext>
            </a:extLst>
          </p:cNvPr>
          <p:cNvCxnSpPr/>
          <p:nvPr/>
        </p:nvCxnSpPr>
        <p:spPr>
          <a:xfrm flipV="1">
            <a:off x="6716009" y="4404822"/>
            <a:ext cx="4520" cy="1724341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990AE263-052C-4469-B742-084991C106D7}"/>
              </a:ext>
            </a:extLst>
          </p:cNvPr>
          <p:cNvSpPr txBox="1"/>
          <p:nvPr/>
        </p:nvSpPr>
        <p:spPr>
          <a:xfrm>
            <a:off x="6412956" y="478855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>
                <a:solidFill>
                  <a:prstClr val="black"/>
                </a:solidFill>
                <a:latin typeface="Calibri" panose="020F0502020204030204"/>
              </a:rPr>
              <a:t>+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52DF5C03-ADBF-41E4-A329-39C6C9F38220}"/>
              </a:ext>
            </a:extLst>
          </p:cNvPr>
          <p:cNvSpPr txBox="1"/>
          <p:nvPr/>
        </p:nvSpPr>
        <p:spPr>
          <a:xfrm>
            <a:off x="6412956" y="5281258"/>
            <a:ext cx="252573" cy="367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>
                <a:solidFill>
                  <a:prstClr val="black"/>
                </a:solidFill>
                <a:latin typeface="Calibri" panose="020F0502020204030204"/>
              </a:rPr>
              <a:t>_</a:t>
            </a:r>
          </a:p>
        </p:txBody>
      </p: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AAB35048-75AF-4CD9-BC40-987F723E7E82}"/>
              </a:ext>
            </a:extLst>
          </p:cNvPr>
          <p:cNvGrpSpPr/>
          <p:nvPr/>
        </p:nvGrpSpPr>
        <p:grpSpPr>
          <a:xfrm>
            <a:off x="6493655" y="5042199"/>
            <a:ext cx="457200" cy="457200"/>
            <a:chOff x="4136835" y="5149247"/>
            <a:chExt cx="457200" cy="457200"/>
          </a:xfrm>
        </p:grpSpPr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514CAB3F-5987-4D7E-BD10-206C8BA57D93}"/>
                </a:ext>
              </a:extLst>
            </p:cNvPr>
            <p:cNvSpPr/>
            <p:nvPr/>
          </p:nvSpPr>
          <p:spPr>
            <a:xfrm>
              <a:off x="4136835" y="5149247"/>
              <a:ext cx="457200" cy="457200"/>
            </a:xfrm>
            <a:prstGeom prst="ellipse">
              <a:avLst/>
            </a:prstGeom>
            <a:solidFill>
              <a:sysClr val="window" lastClr="FFFFFF"/>
            </a:solidFill>
            <a:ln w="28575" cap="flat" cmpd="sng" algn="ctr">
              <a:solidFill>
                <a:srgbClr val="44546A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48" name="Group 147">
              <a:extLst>
                <a:ext uri="{FF2B5EF4-FFF2-40B4-BE49-F238E27FC236}">
                  <a16:creationId xmlns:a16="http://schemas.microsoft.com/office/drawing/2014/main" id="{6A58A9C8-6FA1-428E-97DA-1355E3EEE7B4}"/>
                </a:ext>
              </a:extLst>
            </p:cNvPr>
            <p:cNvGrpSpPr/>
            <p:nvPr/>
          </p:nvGrpSpPr>
          <p:grpSpPr>
            <a:xfrm>
              <a:off x="4228165" y="5299562"/>
              <a:ext cx="276225" cy="195899"/>
              <a:chOff x="646265" y="3047948"/>
              <a:chExt cx="1895631" cy="938665"/>
            </a:xfrm>
          </p:grpSpPr>
          <p:grpSp>
            <p:nvGrpSpPr>
              <p:cNvPr id="149" name="Group 148">
                <a:extLst>
                  <a:ext uri="{FF2B5EF4-FFF2-40B4-BE49-F238E27FC236}">
                    <a16:creationId xmlns:a16="http://schemas.microsoft.com/office/drawing/2014/main" id="{1FE01B7B-DAD0-478A-BCFA-E98B2DDB497B}"/>
                  </a:ext>
                </a:extLst>
              </p:cNvPr>
              <p:cNvGrpSpPr/>
              <p:nvPr/>
            </p:nvGrpSpPr>
            <p:grpSpPr>
              <a:xfrm>
                <a:off x="646265" y="3047948"/>
                <a:ext cx="953935" cy="936393"/>
                <a:chOff x="646265" y="3047948"/>
                <a:chExt cx="953935" cy="936393"/>
              </a:xfrm>
            </p:grpSpPr>
            <p:sp>
              <p:nvSpPr>
                <p:cNvPr id="153" name="Arc 152">
                  <a:extLst>
                    <a:ext uri="{FF2B5EF4-FFF2-40B4-BE49-F238E27FC236}">
                      <a16:creationId xmlns:a16="http://schemas.microsoft.com/office/drawing/2014/main" id="{03D78295-B0F5-400C-B4AC-080FA3FB3A82}"/>
                    </a:ext>
                  </a:extLst>
                </p:cNvPr>
                <p:cNvSpPr/>
                <p:nvPr/>
              </p:nvSpPr>
              <p:spPr>
                <a:xfrm>
                  <a:off x="646265" y="3047948"/>
                  <a:ext cx="949657" cy="936341"/>
                </a:xfrm>
                <a:prstGeom prst="arc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54" name="Arc 153">
                  <a:extLst>
                    <a:ext uri="{FF2B5EF4-FFF2-40B4-BE49-F238E27FC236}">
                      <a16:creationId xmlns:a16="http://schemas.microsoft.com/office/drawing/2014/main" id="{1C89D844-386B-4048-9010-042DD7CA398A}"/>
                    </a:ext>
                  </a:extLst>
                </p:cNvPr>
                <p:cNvSpPr/>
                <p:nvPr/>
              </p:nvSpPr>
              <p:spPr>
                <a:xfrm flipH="1">
                  <a:off x="650543" y="3048000"/>
                  <a:ext cx="949657" cy="936341"/>
                </a:xfrm>
                <a:prstGeom prst="arc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50" name="Group 149">
                <a:extLst>
                  <a:ext uri="{FF2B5EF4-FFF2-40B4-BE49-F238E27FC236}">
                    <a16:creationId xmlns:a16="http://schemas.microsoft.com/office/drawing/2014/main" id="{A4C3CBFF-42F1-4FFF-B5A2-A2588E8EDABD}"/>
                  </a:ext>
                </a:extLst>
              </p:cNvPr>
              <p:cNvGrpSpPr/>
              <p:nvPr/>
            </p:nvGrpSpPr>
            <p:grpSpPr>
              <a:xfrm flipV="1">
                <a:off x="1587961" y="3050220"/>
                <a:ext cx="953935" cy="936393"/>
                <a:chOff x="646265" y="3047948"/>
                <a:chExt cx="953935" cy="936393"/>
              </a:xfrm>
            </p:grpSpPr>
            <p:sp>
              <p:nvSpPr>
                <p:cNvPr id="151" name="Arc 150">
                  <a:extLst>
                    <a:ext uri="{FF2B5EF4-FFF2-40B4-BE49-F238E27FC236}">
                      <a16:creationId xmlns:a16="http://schemas.microsoft.com/office/drawing/2014/main" id="{E388BF72-5E58-4D8E-BF21-1E8AC541FE2D}"/>
                    </a:ext>
                  </a:extLst>
                </p:cNvPr>
                <p:cNvSpPr/>
                <p:nvPr/>
              </p:nvSpPr>
              <p:spPr>
                <a:xfrm>
                  <a:off x="646265" y="3047948"/>
                  <a:ext cx="949657" cy="936341"/>
                </a:xfrm>
                <a:prstGeom prst="arc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52" name="Arc 151">
                  <a:extLst>
                    <a:ext uri="{FF2B5EF4-FFF2-40B4-BE49-F238E27FC236}">
                      <a16:creationId xmlns:a16="http://schemas.microsoft.com/office/drawing/2014/main" id="{7801FF58-9981-4FE8-8C86-6E8872ADF90B}"/>
                    </a:ext>
                  </a:extLst>
                </p:cNvPr>
                <p:cNvSpPr/>
                <p:nvPr/>
              </p:nvSpPr>
              <p:spPr>
                <a:xfrm flipH="1">
                  <a:off x="650543" y="3048000"/>
                  <a:ext cx="949657" cy="936341"/>
                </a:xfrm>
                <a:prstGeom prst="arc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EFD8589B-580A-4691-966D-FF944FBE52D4}"/>
              </a:ext>
            </a:extLst>
          </p:cNvPr>
          <p:cNvGrpSpPr/>
          <p:nvPr/>
        </p:nvGrpSpPr>
        <p:grpSpPr>
          <a:xfrm rot="16200000">
            <a:off x="8743563" y="3969565"/>
            <a:ext cx="300037" cy="905538"/>
            <a:chOff x="7104190" y="2389517"/>
            <a:chExt cx="300037" cy="911268"/>
          </a:xfrm>
        </p:grpSpPr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10A98F5E-5D4D-4B14-9011-51078B588E29}"/>
                </a:ext>
              </a:extLst>
            </p:cNvPr>
            <p:cNvCxnSpPr/>
            <p:nvPr/>
          </p:nvCxnSpPr>
          <p:spPr bwMode="auto">
            <a:xfrm>
              <a:off x="7266115" y="2558458"/>
              <a:ext cx="138112" cy="46038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AB5D8E16-BC05-438B-9174-B9410D2B9733}"/>
                </a:ext>
              </a:extLst>
            </p:cNvPr>
            <p:cNvCxnSpPr/>
            <p:nvPr/>
          </p:nvCxnSpPr>
          <p:spPr bwMode="auto">
            <a:xfrm flipV="1">
              <a:off x="7126415" y="2604496"/>
              <a:ext cx="276225" cy="93662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085EAEF5-F8A5-4C77-93AA-BF0EF132720E}"/>
                </a:ext>
              </a:extLst>
            </p:cNvPr>
            <p:cNvCxnSpPr/>
            <p:nvPr/>
          </p:nvCxnSpPr>
          <p:spPr bwMode="auto">
            <a:xfrm flipH="1" flipV="1">
              <a:off x="7115302" y="2698158"/>
              <a:ext cx="276225" cy="92075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9A6DA1F1-2ACF-4E60-B722-70911D0550A8}"/>
                </a:ext>
              </a:extLst>
            </p:cNvPr>
            <p:cNvCxnSpPr/>
            <p:nvPr/>
          </p:nvCxnSpPr>
          <p:spPr bwMode="auto">
            <a:xfrm flipV="1">
              <a:off x="7126415" y="2794997"/>
              <a:ext cx="276225" cy="92075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708F16D1-7D27-4AD4-AFDA-4AC53E79E49E}"/>
                </a:ext>
              </a:extLst>
            </p:cNvPr>
            <p:cNvCxnSpPr/>
            <p:nvPr/>
          </p:nvCxnSpPr>
          <p:spPr bwMode="auto">
            <a:xfrm flipH="1" flipV="1">
              <a:off x="7115302" y="2887071"/>
              <a:ext cx="276225" cy="93662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E5F49CBD-60F6-443E-8C5F-DD64612EDDD5}"/>
                </a:ext>
              </a:extLst>
            </p:cNvPr>
            <p:cNvCxnSpPr/>
            <p:nvPr/>
          </p:nvCxnSpPr>
          <p:spPr bwMode="auto">
            <a:xfrm flipV="1">
              <a:off x="7104190" y="2980734"/>
              <a:ext cx="276225" cy="93663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7479604A-095B-46DE-A1E4-9C321D7EEB1C}"/>
                </a:ext>
              </a:extLst>
            </p:cNvPr>
            <p:cNvCxnSpPr/>
            <p:nvPr/>
          </p:nvCxnSpPr>
          <p:spPr bwMode="auto">
            <a:xfrm>
              <a:off x="7105778" y="3077572"/>
              <a:ext cx="160338" cy="46037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0B6D8B3E-7379-4B27-BE0B-CC2F26A52092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264527" y="2389517"/>
              <a:ext cx="1" cy="168943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4E88E83F-0D07-40B0-BB72-4B062CD5CEB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264527" y="3123609"/>
              <a:ext cx="0" cy="177176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0A7EFB92-904E-4AF8-A3F9-AD34413F81FA}"/>
                  </a:ext>
                </a:extLst>
              </p:cNvPr>
              <p:cNvSpPr/>
              <p:nvPr/>
            </p:nvSpPr>
            <p:spPr>
              <a:xfrm>
                <a:off x="8570536" y="3994023"/>
                <a:ext cx="3917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18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0A7EFB92-904E-4AF8-A3F9-AD34413F81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0536" y="3994023"/>
                <a:ext cx="391774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46152F8E-91B8-4FD0-9F86-1D0348487F5B}"/>
              </a:ext>
            </a:extLst>
          </p:cNvPr>
          <p:cNvCxnSpPr>
            <a:cxnSpLocks/>
          </p:cNvCxnSpPr>
          <p:nvPr/>
        </p:nvCxnSpPr>
        <p:spPr>
          <a:xfrm>
            <a:off x="7272750" y="4160399"/>
            <a:ext cx="433479" cy="252036"/>
          </a:xfrm>
          <a:prstGeom prst="line">
            <a:avLst/>
          </a:prstGeom>
          <a:noFill/>
          <a:ln w="28575" cap="flat" cmpd="sng" algn="ctr">
            <a:solidFill>
              <a:srgbClr val="4274B0"/>
            </a:solidFill>
            <a:prstDash val="solid"/>
            <a:miter lim="800000"/>
          </a:ln>
          <a:effectLst/>
        </p:spPr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9DAC3499-C704-4500-8F8E-180964654F27}"/>
              </a:ext>
            </a:extLst>
          </p:cNvPr>
          <p:cNvCxnSpPr>
            <a:cxnSpLocks/>
          </p:cNvCxnSpPr>
          <p:nvPr/>
        </p:nvCxnSpPr>
        <p:spPr bwMode="auto">
          <a:xfrm flipH="1">
            <a:off x="6715301" y="4412435"/>
            <a:ext cx="552214" cy="0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7D2239D1-22F5-4249-A34F-23BEC5D44FD4}"/>
              </a:ext>
            </a:extLst>
          </p:cNvPr>
          <p:cNvCxnSpPr>
            <a:cxnSpLocks/>
          </p:cNvCxnSpPr>
          <p:nvPr/>
        </p:nvCxnSpPr>
        <p:spPr bwMode="auto">
          <a:xfrm flipH="1">
            <a:off x="7708039" y="4412014"/>
            <a:ext cx="742585" cy="7944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826531AF-9E8D-4303-9B8B-E75DBC6D72F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713204" y="6128623"/>
            <a:ext cx="2932431" cy="12329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9C9142A7-3668-4FBA-89A3-C55441950D75}"/>
              </a:ext>
            </a:extLst>
          </p:cNvPr>
          <p:cNvCxnSpPr>
            <a:cxnSpLocks/>
          </p:cNvCxnSpPr>
          <p:nvPr/>
        </p:nvCxnSpPr>
        <p:spPr>
          <a:xfrm>
            <a:off x="6697123" y="4307389"/>
            <a:ext cx="235976" cy="2899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7" name="TextBox 176">
                <a:extLst>
                  <a:ext uri="{FF2B5EF4-FFF2-40B4-BE49-F238E27FC236}">
                    <a16:creationId xmlns:a16="http://schemas.microsoft.com/office/drawing/2014/main" id="{D873C86A-AB75-49AE-B108-2B21F00AA2C3}"/>
                  </a:ext>
                </a:extLst>
              </p:cNvPr>
              <p:cNvSpPr txBox="1"/>
              <p:nvPr/>
            </p:nvSpPr>
            <p:spPr>
              <a:xfrm>
                <a:off x="6454031" y="4104345"/>
                <a:ext cx="3789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800" dirty="0">
                  <a:solidFill>
                    <a:prstClr val="black"/>
                  </a:solidFill>
                  <a:latin typeface="Symbol" pitchFamily="18" charset="2"/>
                </a:endParaRPr>
              </a:p>
            </p:txBody>
          </p:sp>
        </mc:Choice>
        <mc:Fallback xmlns="">
          <p:sp>
            <p:nvSpPr>
              <p:cNvPr id="177" name="TextBox 176">
                <a:extLst>
                  <a:ext uri="{FF2B5EF4-FFF2-40B4-BE49-F238E27FC236}">
                    <a16:creationId xmlns:a16="http://schemas.microsoft.com/office/drawing/2014/main" id="{D873C86A-AB75-49AE-B108-2B21F00AA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4031" y="4104345"/>
                <a:ext cx="3789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DB95DC58-133A-44A7-952D-5D84952D115D}"/>
              </a:ext>
            </a:extLst>
          </p:cNvPr>
          <p:cNvCxnSpPr>
            <a:cxnSpLocks/>
          </p:cNvCxnSpPr>
          <p:nvPr/>
        </p:nvCxnSpPr>
        <p:spPr>
          <a:xfrm>
            <a:off x="9346351" y="4404822"/>
            <a:ext cx="299284" cy="14576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0" name="TextBox 189">
                <a:extLst>
                  <a:ext uri="{FF2B5EF4-FFF2-40B4-BE49-F238E27FC236}">
                    <a16:creationId xmlns:a16="http://schemas.microsoft.com/office/drawing/2014/main" id="{76D7F622-87FF-4142-891F-39D6ACF5AFF2}"/>
                  </a:ext>
                </a:extLst>
              </p:cNvPr>
              <p:cNvSpPr txBox="1"/>
              <p:nvPr/>
            </p:nvSpPr>
            <p:spPr>
              <a:xfrm>
                <a:off x="7909456" y="3986067"/>
                <a:ext cx="447687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190" name="TextBox 189">
                <a:extLst>
                  <a:ext uri="{FF2B5EF4-FFF2-40B4-BE49-F238E27FC236}">
                    <a16:creationId xmlns:a16="http://schemas.microsoft.com/office/drawing/2014/main" id="{76D7F622-87FF-4142-891F-39D6ACF5AF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9456" y="3986067"/>
                <a:ext cx="447687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1" name="TextBox 190">
                <a:extLst>
                  <a:ext uri="{FF2B5EF4-FFF2-40B4-BE49-F238E27FC236}">
                    <a16:creationId xmlns:a16="http://schemas.microsoft.com/office/drawing/2014/main" id="{5976653C-F3A3-4CB7-91B8-A46FADF4463B}"/>
                  </a:ext>
                </a:extLst>
              </p:cNvPr>
              <p:cNvSpPr txBox="1"/>
              <p:nvPr/>
            </p:nvSpPr>
            <p:spPr>
              <a:xfrm>
                <a:off x="9435891" y="4043617"/>
                <a:ext cx="447687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191" name="TextBox 190">
                <a:extLst>
                  <a:ext uri="{FF2B5EF4-FFF2-40B4-BE49-F238E27FC236}">
                    <a16:creationId xmlns:a16="http://schemas.microsoft.com/office/drawing/2014/main" id="{5976653C-F3A3-4CB7-91B8-A46FADF446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5891" y="4043617"/>
                <a:ext cx="447687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5" name="Oval 194">
            <a:extLst>
              <a:ext uri="{FF2B5EF4-FFF2-40B4-BE49-F238E27FC236}">
                <a16:creationId xmlns:a16="http://schemas.microsoft.com/office/drawing/2014/main" id="{1D81A903-C9A1-4609-8D07-432CA0619151}"/>
              </a:ext>
            </a:extLst>
          </p:cNvPr>
          <p:cNvSpPr/>
          <p:nvPr/>
        </p:nvSpPr>
        <p:spPr>
          <a:xfrm>
            <a:off x="6929870" y="4348151"/>
            <a:ext cx="230819" cy="2041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id="{FCCE74BE-E7F0-437A-A5DA-E79A42CEA92A}"/>
              </a:ext>
            </a:extLst>
          </p:cNvPr>
          <p:cNvSpPr/>
          <p:nvPr/>
        </p:nvSpPr>
        <p:spPr>
          <a:xfrm>
            <a:off x="8008445" y="4330989"/>
            <a:ext cx="230819" cy="2041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7" name="Oval 196">
            <a:extLst>
              <a:ext uri="{FF2B5EF4-FFF2-40B4-BE49-F238E27FC236}">
                <a16:creationId xmlns:a16="http://schemas.microsoft.com/office/drawing/2014/main" id="{D9E7C987-8A52-4448-8156-403606EA0047}"/>
              </a:ext>
            </a:extLst>
          </p:cNvPr>
          <p:cNvSpPr/>
          <p:nvPr/>
        </p:nvSpPr>
        <p:spPr>
          <a:xfrm>
            <a:off x="9498308" y="4341371"/>
            <a:ext cx="230819" cy="2041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4D54EB00-B034-45D8-82C5-61476B4D32E6}"/>
              </a:ext>
            </a:extLst>
          </p:cNvPr>
          <p:cNvGrpSpPr/>
          <p:nvPr/>
        </p:nvGrpSpPr>
        <p:grpSpPr>
          <a:xfrm>
            <a:off x="8027289" y="6124569"/>
            <a:ext cx="253952" cy="273025"/>
            <a:chOff x="9707080" y="3292091"/>
            <a:chExt cx="253952" cy="273025"/>
          </a:xfrm>
        </p:grpSpPr>
        <p:cxnSp>
          <p:nvCxnSpPr>
            <p:cNvPr id="215" name="Straight Connector 214">
              <a:extLst>
                <a:ext uri="{FF2B5EF4-FFF2-40B4-BE49-F238E27FC236}">
                  <a16:creationId xmlns:a16="http://schemas.microsoft.com/office/drawing/2014/main" id="{E6303DA7-A2FC-465B-9411-2A97724A435B}"/>
                </a:ext>
              </a:extLst>
            </p:cNvPr>
            <p:cNvCxnSpPr>
              <a:cxnSpLocks/>
            </p:cNvCxnSpPr>
            <p:nvPr/>
          </p:nvCxnSpPr>
          <p:spPr>
            <a:xfrm>
              <a:off x="9707080" y="3433055"/>
              <a:ext cx="253952" cy="0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88A61223-4D59-4332-A351-4E94C8A18207}"/>
                </a:ext>
              </a:extLst>
            </p:cNvPr>
            <p:cNvCxnSpPr>
              <a:cxnSpLocks/>
            </p:cNvCxnSpPr>
            <p:nvPr/>
          </p:nvCxnSpPr>
          <p:spPr>
            <a:xfrm>
              <a:off x="9735969" y="3492185"/>
              <a:ext cx="176388" cy="0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057CA9F7-276E-4C9D-84F2-8E8A8E24651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74293" y="3292091"/>
              <a:ext cx="0" cy="135409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74802E37-51A5-4A7F-9D2B-44DAB8B1F083}"/>
                </a:ext>
              </a:extLst>
            </p:cNvPr>
            <p:cNvCxnSpPr>
              <a:cxnSpLocks/>
            </p:cNvCxnSpPr>
            <p:nvPr/>
          </p:nvCxnSpPr>
          <p:spPr>
            <a:xfrm>
              <a:off x="9784644" y="3565116"/>
              <a:ext cx="76246" cy="0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292605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7CF33A2F-9C91-4D30-B38C-19F471334EA9}"/>
                  </a:ext>
                </a:extLst>
              </p:cNvPr>
              <p:cNvSpPr txBox="1"/>
              <p:nvPr/>
            </p:nvSpPr>
            <p:spPr>
              <a:xfrm>
                <a:off x="9794594" y="4751977"/>
                <a:ext cx="469423" cy="55496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6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7CF33A2F-9C91-4D30-B38C-19F471334E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4594" y="4751977"/>
                <a:ext cx="469423" cy="5549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8D8B0F59-AB7E-4A5F-B45E-849A73E93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the LR Circuit Energization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5A0CBF7F-2A34-4AC1-B232-7418143744A4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6339710" cy="5181600"/>
              </a:xfrm>
            </p:spPr>
            <p:txBody>
              <a:bodyPr/>
              <a:lstStyle/>
              <a:p>
                <a:r>
                  <a:rPr lang="en-US" dirty="0"/>
                  <a:t>In matrix form: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Δ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𝜔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h𝑖𝑠𝑡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At each iteration,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h𝑖𝑠𝑡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First, solve steady state (consider the inductor as a current source only of 0A)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h𝑖𝑠𝑡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Then, starting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, use the circuit on the right to solve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5A0CBF7F-2A34-4AC1-B232-7418143744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6339710" cy="5181600"/>
              </a:xfrm>
              <a:blipFill>
                <a:blip r:embed="rId3"/>
                <a:stretch>
                  <a:fillRect l="-1347" t="-824" b="-1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B8232FBD-1CC8-4BFD-B710-52C05B1D0AA4}"/>
                  </a:ext>
                </a:extLst>
              </p:cNvPr>
              <p:cNvSpPr txBox="1"/>
              <p:nvPr/>
            </p:nvSpPr>
            <p:spPr>
              <a:xfrm>
                <a:off x="11330186" y="4924034"/>
                <a:ext cx="765654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h𝑖𝑠𝑡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B8232FBD-1CC8-4BFD-B710-52C05B1D0A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30186" y="4924034"/>
                <a:ext cx="765654" cy="338554"/>
              </a:xfrm>
              <a:prstGeom prst="rect">
                <a:avLst/>
              </a:prstGeom>
              <a:blipFill>
                <a:blip r:embed="rId4"/>
                <a:stretch>
                  <a:fillRect r="-4800" b="-1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CB24F856-1F18-40BB-AEFC-FAF3666D14C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1121633" y="4527819"/>
            <a:ext cx="412" cy="992308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sp>
        <p:nvSpPr>
          <p:cNvPr id="115" name="Oval 114">
            <a:extLst>
              <a:ext uri="{FF2B5EF4-FFF2-40B4-BE49-F238E27FC236}">
                <a16:creationId xmlns:a16="http://schemas.microsoft.com/office/drawing/2014/main" id="{79B26B23-BDDF-4B98-A048-C25F264DDF4D}"/>
              </a:ext>
            </a:extLst>
          </p:cNvPr>
          <p:cNvSpPr/>
          <p:nvPr/>
        </p:nvSpPr>
        <p:spPr bwMode="auto">
          <a:xfrm>
            <a:off x="10886038" y="4801912"/>
            <a:ext cx="457200" cy="455613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5FAA01D3-7D84-4A95-A979-ABF8A70B90DE}"/>
              </a:ext>
            </a:extLst>
          </p:cNvPr>
          <p:cNvCxnSpPr>
            <a:cxnSpLocks/>
          </p:cNvCxnSpPr>
          <p:nvPr/>
        </p:nvCxnSpPr>
        <p:spPr>
          <a:xfrm>
            <a:off x="11116951" y="4895156"/>
            <a:ext cx="758" cy="25612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7" name="Group 140">
            <a:extLst>
              <a:ext uri="{FF2B5EF4-FFF2-40B4-BE49-F238E27FC236}">
                <a16:creationId xmlns:a16="http://schemas.microsoft.com/office/drawing/2014/main" id="{F9D415B4-E999-42B9-BA8C-E5419EB2C98D}"/>
              </a:ext>
            </a:extLst>
          </p:cNvPr>
          <p:cNvGrpSpPr>
            <a:grpSpLocks/>
          </p:cNvGrpSpPr>
          <p:nvPr/>
        </p:nvGrpSpPr>
        <p:grpSpPr bwMode="auto">
          <a:xfrm>
            <a:off x="10176672" y="4482277"/>
            <a:ext cx="300037" cy="1053182"/>
            <a:chOff x="4385231" y="2514937"/>
            <a:chExt cx="300037" cy="1674796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4470B2A8-F03E-4899-B93E-7CA03A1F5D53}"/>
                </a:ext>
              </a:extLst>
            </p:cNvPr>
            <p:cNvCxnSpPr/>
            <p:nvPr/>
          </p:nvCxnSpPr>
          <p:spPr>
            <a:xfrm>
              <a:off x="4547156" y="3121467"/>
              <a:ext cx="138112" cy="46036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44C36CA8-0E78-45CD-B988-E8BC220E2D24}"/>
                </a:ext>
              </a:extLst>
            </p:cNvPr>
            <p:cNvCxnSpPr/>
            <p:nvPr/>
          </p:nvCxnSpPr>
          <p:spPr>
            <a:xfrm flipV="1">
              <a:off x="4407456" y="3167503"/>
              <a:ext cx="276225" cy="93659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0C05C6AE-0BD4-45AB-AA57-B4FE7A44C50E}"/>
                </a:ext>
              </a:extLst>
            </p:cNvPr>
            <p:cNvCxnSpPr/>
            <p:nvPr/>
          </p:nvCxnSpPr>
          <p:spPr>
            <a:xfrm flipH="1" flipV="1">
              <a:off x="4396343" y="3261162"/>
              <a:ext cx="276225" cy="92072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89807394-7310-4523-B70F-7595AE4C2044}"/>
                </a:ext>
              </a:extLst>
            </p:cNvPr>
            <p:cNvCxnSpPr/>
            <p:nvPr/>
          </p:nvCxnSpPr>
          <p:spPr>
            <a:xfrm flipV="1">
              <a:off x="4407456" y="3357997"/>
              <a:ext cx="276225" cy="92072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D2D8A802-1C54-46C9-A87F-A35FE1AE8685}"/>
                </a:ext>
              </a:extLst>
            </p:cNvPr>
            <p:cNvCxnSpPr/>
            <p:nvPr/>
          </p:nvCxnSpPr>
          <p:spPr>
            <a:xfrm flipH="1" flipV="1">
              <a:off x="4396343" y="3450068"/>
              <a:ext cx="276225" cy="93659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91360A99-AF03-4DA0-A78E-9526DDFBA3DD}"/>
                </a:ext>
              </a:extLst>
            </p:cNvPr>
            <p:cNvCxnSpPr/>
            <p:nvPr/>
          </p:nvCxnSpPr>
          <p:spPr>
            <a:xfrm flipV="1">
              <a:off x="4385231" y="3543727"/>
              <a:ext cx="276225" cy="93660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49AD3B08-FCE0-4FA9-A855-8B0D896C387E}"/>
                </a:ext>
              </a:extLst>
            </p:cNvPr>
            <p:cNvCxnSpPr/>
            <p:nvPr/>
          </p:nvCxnSpPr>
          <p:spPr>
            <a:xfrm>
              <a:off x="4386819" y="3640562"/>
              <a:ext cx="160338" cy="46035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0FBD290A-D3E6-4FBE-A04B-94ACA92E2119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4243097" y="2817408"/>
              <a:ext cx="606532" cy="1589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0E96A444-1A3A-43C3-B388-D25E40F418B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45568" y="3686597"/>
              <a:ext cx="0" cy="503136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</p:grp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BB4C6C57-053D-4BD6-8D81-62D7E2936A0D}"/>
              </a:ext>
            </a:extLst>
          </p:cNvPr>
          <p:cNvCxnSpPr>
            <a:cxnSpLocks/>
          </p:cNvCxnSpPr>
          <p:nvPr/>
        </p:nvCxnSpPr>
        <p:spPr>
          <a:xfrm flipV="1">
            <a:off x="10337970" y="4495612"/>
            <a:ext cx="776668" cy="7744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A0A4B4F9-6A81-4B7D-ADC6-776F4E4B1083}"/>
              </a:ext>
            </a:extLst>
          </p:cNvPr>
          <p:cNvCxnSpPr>
            <a:cxnSpLocks/>
          </p:cNvCxnSpPr>
          <p:nvPr/>
        </p:nvCxnSpPr>
        <p:spPr>
          <a:xfrm>
            <a:off x="10672955" y="4162948"/>
            <a:ext cx="9577" cy="343954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AF8067D8-1ED1-401F-803A-CF99D62C035C}"/>
              </a:ext>
            </a:extLst>
          </p:cNvPr>
          <p:cNvCxnSpPr>
            <a:cxnSpLocks/>
          </p:cNvCxnSpPr>
          <p:nvPr/>
        </p:nvCxnSpPr>
        <p:spPr>
          <a:xfrm>
            <a:off x="10709472" y="5513856"/>
            <a:ext cx="0" cy="372893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2964168B-01BF-4D3F-A081-CB8B7921271A}"/>
              </a:ext>
            </a:extLst>
          </p:cNvPr>
          <p:cNvCxnSpPr>
            <a:cxnSpLocks/>
          </p:cNvCxnSpPr>
          <p:nvPr/>
        </p:nvCxnSpPr>
        <p:spPr>
          <a:xfrm flipV="1">
            <a:off x="10336016" y="5513856"/>
            <a:ext cx="798755" cy="6156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5A382C73-A7F6-47C0-90AB-99F33CB71DBB}"/>
                  </a:ext>
                </a:extLst>
              </p:cNvPr>
              <p:cNvSpPr txBox="1"/>
              <p:nvPr/>
            </p:nvSpPr>
            <p:spPr>
              <a:xfrm>
                <a:off x="7879534" y="3805690"/>
                <a:ext cx="442942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5A382C73-A7F6-47C0-90AB-99F33CB71D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9534" y="3805690"/>
                <a:ext cx="442942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D0F94B6B-549F-42B6-B57F-F7C07489865B}"/>
                  </a:ext>
                </a:extLst>
              </p:cNvPr>
              <p:cNvSpPr txBox="1"/>
              <p:nvPr/>
            </p:nvSpPr>
            <p:spPr>
              <a:xfrm>
                <a:off x="6757612" y="4824202"/>
                <a:ext cx="6706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1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18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D0F94B6B-549F-42B6-B57F-F7C0748986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7612" y="4824202"/>
                <a:ext cx="670696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4E8B2BDF-EFF4-4CD7-AFC5-939844298D92}"/>
              </a:ext>
            </a:extLst>
          </p:cNvPr>
          <p:cNvCxnSpPr/>
          <p:nvPr/>
        </p:nvCxnSpPr>
        <p:spPr>
          <a:xfrm flipV="1">
            <a:off x="7770970" y="4162948"/>
            <a:ext cx="4520" cy="1724341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990AE263-052C-4469-B742-084991C106D7}"/>
              </a:ext>
            </a:extLst>
          </p:cNvPr>
          <p:cNvSpPr txBox="1"/>
          <p:nvPr/>
        </p:nvSpPr>
        <p:spPr>
          <a:xfrm>
            <a:off x="7467917" y="4546684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>
                <a:solidFill>
                  <a:prstClr val="black"/>
                </a:solidFill>
                <a:latin typeface="Calibri" panose="020F0502020204030204"/>
              </a:rPr>
              <a:t>+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52DF5C03-ADBF-41E4-A329-39C6C9F38220}"/>
              </a:ext>
            </a:extLst>
          </p:cNvPr>
          <p:cNvSpPr txBox="1"/>
          <p:nvPr/>
        </p:nvSpPr>
        <p:spPr>
          <a:xfrm>
            <a:off x="7467917" y="5039384"/>
            <a:ext cx="252573" cy="367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>
                <a:solidFill>
                  <a:prstClr val="black"/>
                </a:solidFill>
                <a:latin typeface="Calibri" panose="020F0502020204030204"/>
              </a:rPr>
              <a:t>_</a:t>
            </a:r>
          </a:p>
        </p:txBody>
      </p: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AAB35048-75AF-4CD9-BC40-987F723E7E82}"/>
              </a:ext>
            </a:extLst>
          </p:cNvPr>
          <p:cNvGrpSpPr/>
          <p:nvPr/>
        </p:nvGrpSpPr>
        <p:grpSpPr>
          <a:xfrm>
            <a:off x="7548616" y="4800325"/>
            <a:ext cx="457200" cy="457200"/>
            <a:chOff x="4136835" y="5149247"/>
            <a:chExt cx="457200" cy="457200"/>
          </a:xfrm>
        </p:grpSpPr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514CAB3F-5987-4D7E-BD10-206C8BA57D93}"/>
                </a:ext>
              </a:extLst>
            </p:cNvPr>
            <p:cNvSpPr/>
            <p:nvPr/>
          </p:nvSpPr>
          <p:spPr>
            <a:xfrm>
              <a:off x="4136835" y="5149247"/>
              <a:ext cx="457200" cy="457200"/>
            </a:xfrm>
            <a:prstGeom prst="ellipse">
              <a:avLst/>
            </a:prstGeom>
            <a:solidFill>
              <a:sysClr val="window" lastClr="FFFFFF"/>
            </a:solidFill>
            <a:ln w="28575" cap="flat" cmpd="sng" algn="ctr">
              <a:solidFill>
                <a:srgbClr val="44546A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48" name="Group 147">
              <a:extLst>
                <a:ext uri="{FF2B5EF4-FFF2-40B4-BE49-F238E27FC236}">
                  <a16:creationId xmlns:a16="http://schemas.microsoft.com/office/drawing/2014/main" id="{6A58A9C8-6FA1-428E-97DA-1355E3EEE7B4}"/>
                </a:ext>
              </a:extLst>
            </p:cNvPr>
            <p:cNvGrpSpPr/>
            <p:nvPr/>
          </p:nvGrpSpPr>
          <p:grpSpPr>
            <a:xfrm>
              <a:off x="4228165" y="5299562"/>
              <a:ext cx="276225" cy="195899"/>
              <a:chOff x="646265" y="3047948"/>
              <a:chExt cx="1895631" cy="938665"/>
            </a:xfrm>
          </p:grpSpPr>
          <p:grpSp>
            <p:nvGrpSpPr>
              <p:cNvPr id="149" name="Group 148">
                <a:extLst>
                  <a:ext uri="{FF2B5EF4-FFF2-40B4-BE49-F238E27FC236}">
                    <a16:creationId xmlns:a16="http://schemas.microsoft.com/office/drawing/2014/main" id="{1FE01B7B-DAD0-478A-BCFA-E98B2DDB497B}"/>
                  </a:ext>
                </a:extLst>
              </p:cNvPr>
              <p:cNvGrpSpPr/>
              <p:nvPr/>
            </p:nvGrpSpPr>
            <p:grpSpPr>
              <a:xfrm>
                <a:off x="646265" y="3047948"/>
                <a:ext cx="953935" cy="936393"/>
                <a:chOff x="646265" y="3047948"/>
                <a:chExt cx="953935" cy="936393"/>
              </a:xfrm>
            </p:grpSpPr>
            <p:sp>
              <p:nvSpPr>
                <p:cNvPr id="153" name="Arc 152">
                  <a:extLst>
                    <a:ext uri="{FF2B5EF4-FFF2-40B4-BE49-F238E27FC236}">
                      <a16:creationId xmlns:a16="http://schemas.microsoft.com/office/drawing/2014/main" id="{03D78295-B0F5-400C-B4AC-080FA3FB3A82}"/>
                    </a:ext>
                  </a:extLst>
                </p:cNvPr>
                <p:cNvSpPr/>
                <p:nvPr/>
              </p:nvSpPr>
              <p:spPr>
                <a:xfrm>
                  <a:off x="646265" y="3047948"/>
                  <a:ext cx="949657" cy="936341"/>
                </a:xfrm>
                <a:prstGeom prst="arc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54" name="Arc 153">
                  <a:extLst>
                    <a:ext uri="{FF2B5EF4-FFF2-40B4-BE49-F238E27FC236}">
                      <a16:creationId xmlns:a16="http://schemas.microsoft.com/office/drawing/2014/main" id="{1C89D844-386B-4048-9010-042DD7CA398A}"/>
                    </a:ext>
                  </a:extLst>
                </p:cNvPr>
                <p:cNvSpPr/>
                <p:nvPr/>
              </p:nvSpPr>
              <p:spPr>
                <a:xfrm flipH="1">
                  <a:off x="650543" y="3048000"/>
                  <a:ext cx="949657" cy="936341"/>
                </a:xfrm>
                <a:prstGeom prst="arc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50" name="Group 149">
                <a:extLst>
                  <a:ext uri="{FF2B5EF4-FFF2-40B4-BE49-F238E27FC236}">
                    <a16:creationId xmlns:a16="http://schemas.microsoft.com/office/drawing/2014/main" id="{A4C3CBFF-42F1-4FFF-B5A2-A2588E8EDABD}"/>
                  </a:ext>
                </a:extLst>
              </p:cNvPr>
              <p:cNvGrpSpPr/>
              <p:nvPr/>
            </p:nvGrpSpPr>
            <p:grpSpPr>
              <a:xfrm flipV="1">
                <a:off x="1587961" y="3050220"/>
                <a:ext cx="953935" cy="936393"/>
                <a:chOff x="646265" y="3047948"/>
                <a:chExt cx="953935" cy="936393"/>
              </a:xfrm>
            </p:grpSpPr>
            <p:sp>
              <p:nvSpPr>
                <p:cNvPr id="151" name="Arc 150">
                  <a:extLst>
                    <a:ext uri="{FF2B5EF4-FFF2-40B4-BE49-F238E27FC236}">
                      <a16:creationId xmlns:a16="http://schemas.microsoft.com/office/drawing/2014/main" id="{E388BF72-5E58-4D8E-BF21-1E8AC541FE2D}"/>
                    </a:ext>
                  </a:extLst>
                </p:cNvPr>
                <p:cNvSpPr/>
                <p:nvPr/>
              </p:nvSpPr>
              <p:spPr>
                <a:xfrm>
                  <a:off x="646265" y="3047948"/>
                  <a:ext cx="949657" cy="936341"/>
                </a:xfrm>
                <a:prstGeom prst="arc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52" name="Arc 151">
                  <a:extLst>
                    <a:ext uri="{FF2B5EF4-FFF2-40B4-BE49-F238E27FC236}">
                      <a16:creationId xmlns:a16="http://schemas.microsoft.com/office/drawing/2014/main" id="{7801FF58-9981-4FE8-8C86-6E8872ADF90B}"/>
                    </a:ext>
                  </a:extLst>
                </p:cNvPr>
                <p:cNvSpPr/>
                <p:nvPr/>
              </p:nvSpPr>
              <p:spPr>
                <a:xfrm flipH="1">
                  <a:off x="650543" y="3048000"/>
                  <a:ext cx="949657" cy="936341"/>
                </a:xfrm>
                <a:prstGeom prst="arc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EFD8589B-580A-4691-966D-FF944FBE52D4}"/>
              </a:ext>
            </a:extLst>
          </p:cNvPr>
          <p:cNvGrpSpPr/>
          <p:nvPr/>
        </p:nvGrpSpPr>
        <p:grpSpPr>
          <a:xfrm rot="16200000">
            <a:off x="9798524" y="3727691"/>
            <a:ext cx="300037" cy="905538"/>
            <a:chOff x="7104190" y="2389517"/>
            <a:chExt cx="300037" cy="911268"/>
          </a:xfrm>
        </p:grpSpPr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10A98F5E-5D4D-4B14-9011-51078B588E29}"/>
                </a:ext>
              </a:extLst>
            </p:cNvPr>
            <p:cNvCxnSpPr/>
            <p:nvPr/>
          </p:nvCxnSpPr>
          <p:spPr bwMode="auto">
            <a:xfrm>
              <a:off x="7266115" y="2558458"/>
              <a:ext cx="138112" cy="46038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AB5D8E16-BC05-438B-9174-B9410D2B9733}"/>
                </a:ext>
              </a:extLst>
            </p:cNvPr>
            <p:cNvCxnSpPr/>
            <p:nvPr/>
          </p:nvCxnSpPr>
          <p:spPr bwMode="auto">
            <a:xfrm flipV="1">
              <a:off x="7126415" y="2604496"/>
              <a:ext cx="276225" cy="93662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085EAEF5-F8A5-4C77-93AA-BF0EF132720E}"/>
                </a:ext>
              </a:extLst>
            </p:cNvPr>
            <p:cNvCxnSpPr/>
            <p:nvPr/>
          </p:nvCxnSpPr>
          <p:spPr bwMode="auto">
            <a:xfrm flipH="1" flipV="1">
              <a:off x="7115302" y="2698158"/>
              <a:ext cx="276225" cy="92075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9A6DA1F1-2ACF-4E60-B722-70911D0550A8}"/>
                </a:ext>
              </a:extLst>
            </p:cNvPr>
            <p:cNvCxnSpPr/>
            <p:nvPr/>
          </p:nvCxnSpPr>
          <p:spPr bwMode="auto">
            <a:xfrm flipV="1">
              <a:off x="7126415" y="2794997"/>
              <a:ext cx="276225" cy="92075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708F16D1-7D27-4AD4-AFDA-4AC53E79E49E}"/>
                </a:ext>
              </a:extLst>
            </p:cNvPr>
            <p:cNvCxnSpPr/>
            <p:nvPr/>
          </p:nvCxnSpPr>
          <p:spPr bwMode="auto">
            <a:xfrm flipH="1" flipV="1">
              <a:off x="7115302" y="2887071"/>
              <a:ext cx="276225" cy="93662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E5F49CBD-60F6-443E-8C5F-DD64612EDDD5}"/>
                </a:ext>
              </a:extLst>
            </p:cNvPr>
            <p:cNvCxnSpPr/>
            <p:nvPr/>
          </p:nvCxnSpPr>
          <p:spPr bwMode="auto">
            <a:xfrm flipV="1">
              <a:off x="7104190" y="2980734"/>
              <a:ext cx="276225" cy="93663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7479604A-095B-46DE-A1E4-9C321D7EEB1C}"/>
                </a:ext>
              </a:extLst>
            </p:cNvPr>
            <p:cNvCxnSpPr/>
            <p:nvPr/>
          </p:nvCxnSpPr>
          <p:spPr bwMode="auto">
            <a:xfrm>
              <a:off x="7105778" y="3077572"/>
              <a:ext cx="160338" cy="46037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0B6D8B3E-7379-4B27-BE0B-CC2F26A52092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264527" y="2389517"/>
              <a:ext cx="1" cy="168943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4E88E83F-0D07-40B0-BB72-4B062CD5CEB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264527" y="3123609"/>
              <a:ext cx="0" cy="177176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0A7EFB92-904E-4AF8-A3F9-AD34413F81FA}"/>
                  </a:ext>
                </a:extLst>
              </p:cNvPr>
              <p:cNvSpPr/>
              <p:nvPr/>
            </p:nvSpPr>
            <p:spPr>
              <a:xfrm>
                <a:off x="9625497" y="3752149"/>
                <a:ext cx="3917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18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0A7EFB92-904E-4AF8-A3F9-AD34413F81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5497" y="3752149"/>
                <a:ext cx="39177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46152F8E-91B8-4FD0-9F86-1D0348487F5B}"/>
              </a:ext>
            </a:extLst>
          </p:cNvPr>
          <p:cNvCxnSpPr>
            <a:cxnSpLocks/>
          </p:cNvCxnSpPr>
          <p:nvPr/>
        </p:nvCxnSpPr>
        <p:spPr>
          <a:xfrm>
            <a:off x="8327711" y="3918525"/>
            <a:ext cx="433479" cy="252036"/>
          </a:xfrm>
          <a:prstGeom prst="line">
            <a:avLst/>
          </a:prstGeom>
          <a:noFill/>
          <a:ln w="28575" cap="flat" cmpd="sng" algn="ctr">
            <a:solidFill>
              <a:srgbClr val="4274B0"/>
            </a:solidFill>
            <a:prstDash val="solid"/>
            <a:miter lim="800000"/>
          </a:ln>
          <a:effectLst/>
        </p:spPr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9DAC3499-C704-4500-8F8E-180964654F27}"/>
              </a:ext>
            </a:extLst>
          </p:cNvPr>
          <p:cNvCxnSpPr>
            <a:cxnSpLocks/>
          </p:cNvCxnSpPr>
          <p:nvPr/>
        </p:nvCxnSpPr>
        <p:spPr bwMode="auto">
          <a:xfrm flipH="1">
            <a:off x="7770262" y="4170561"/>
            <a:ext cx="552214" cy="0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7D2239D1-22F5-4249-A34F-23BEC5D44FD4}"/>
              </a:ext>
            </a:extLst>
          </p:cNvPr>
          <p:cNvCxnSpPr>
            <a:cxnSpLocks/>
          </p:cNvCxnSpPr>
          <p:nvPr/>
        </p:nvCxnSpPr>
        <p:spPr bwMode="auto">
          <a:xfrm flipH="1">
            <a:off x="8763000" y="4170140"/>
            <a:ext cx="742585" cy="7944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826531AF-9E8D-4303-9B8B-E75DBC6D72F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768165" y="5886749"/>
            <a:ext cx="2932431" cy="12329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9C9142A7-3668-4FBA-89A3-C55441950D75}"/>
              </a:ext>
            </a:extLst>
          </p:cNvPr>
          <p:cNvCxnSpPr>
            <a:cxnSpLocks/>
          </p:cNvCxnSpPr>
          <p:nvPr/>
        </p:nvCxnSpPr>
        <p:spPr>
          <a:xfrm>
            <a:off x="7752084" y="4065515"/>
            <a:ext cx="235976" cy="2899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7" name="TextBox 176">
                <a:extLst>
                  <a:ext uri="{FF2B5EF4-FFF2-40B4-BE49-F238E27FC236}">
                    <a16:creationId xmlns:a16="http://schemas.microsoft.com/office/drawing/2014/main" id="{D873C86A-AB75-49AE-B108-2B21F00AA2C3}"/>
                  </a:ext>
                </a:extLst>
              </p:cNvPr>
              <p:cNvSpPr txBox="1"/>
              <p:nvPr/>
            </p:nvSpPr>
            <p:spPr>
              <a:xfrm>
                <a:off x="7508992" y="3862471"/>
                <a:ext cx="3789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800" dirty="0">
                  <a:solidFill>
                    <a:prstClr val="black"/>
                  </a:solidFill>
                  <a:latin typeface="Symbol" pitchFamily="18" charset="2"/>
                </a:endParaRPr>
              </a:p>
            </p:txBody>
          </p:sp>
        </mc:Choice>
        <mc:Fallback xmlns="">
          <p:sp>
            <p:nvSpPr>
              <p:cNvPr id="177" name="TextBox 176">
                <a:extLst>
                  <a:ext uri="{FF2B5EF4-FFF2-40B4-BE49-F238E27FC236}">
                    <a16:creationId xmlns:a16="http://schemas.microsoft.com/office/drawing/2014/main" id="{D873C86A-AB75-49AE-B108-2B21F00AA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8992" y="3862471"/>
                <a:ext cx="37893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DB95DC58-133A-44A7-952D-5D84952D115D}"/>
              </a:ext>
            </a:extLst>
          </p:cNvPr>
          <p:cNvCxnSpPr>
            <a:cxnSpLocks/>
          </p:cNvCxnSpPr>
          <p:nvPr/>
        </p:nvCxnSpPr>
        <p:spPr>
          <a:xfrm>
            <a:off x="10401312" y="4162948"/>
            <a:ext cx="299284" cy="14576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0" name="TextBox 189">
                <a:extLst>
                  <a:ext uri="{FF2B5EF4-FFF2-40B4-BE49-F238E27FC236}">
                    <a16:creationId xmlns:a16="http://schemas.microsoft.com/office/drawing/2014/main" id="{76D7F622-87FF-4142-891F-39D6ACF5AFF2}"/>
                  </a:ext>
                </a:extLst>
              </p:cNvPr>
              <p:cNvSpPr txBox="1"/>
              <p:nvPr/>
            </p:nvSpPr>
            <p:spPr>
              <a:xfrm>
                <a:off x="8964417" y="3744193"/>
                <a:ext cx="447687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190" name="TextBox 189">
                <a:extLst>
                  <a:ext uri="{FF2B5EF4-FFF2-40B4-BE49-F238E27FC236}">
                    <a16:creationId xmlns:a16="http://schemas.microsoft.com/office/drawing/2014/main" id="{76D7F622-87FF-4142-891F-39D6ACF5AF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4417" y="3744193"/>
                <a:ext cx="447687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1" name="TextBox 190">
                <a:extLst>
                  <a:ext uri="{FF2B5EF4-FFF2-40B4-BE49-F238E27FC236}">
                    <a16:creationId xmlns:a16="http://schemas.microsoft.com/office/drawing/2014/main" id="{5976653C-F3A3-4CB7-91B8-A46FADF4463B}"/>
                  </a:ext>
                </a:extLst>
              </p:cNvPr>
              <p:cNvSpPr txBox="1"/>
              <p:nvPr/>
            </p:nvSpPr>
            <p:spPr>
              <a:xfrm>
                <a:off x="10490852" y="3801743"/>
                <a:ext cx="447687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191" name="TextBox 190">
                <a:extLst>
                  <a:ext uri="{FF2B5EF4-FFF2-40B4-BE49-F238E27FC236}">
                    <a16:creationId xmlns:a16="http://schemas.microsoft.com/office/drawing/2014/main" id="{5976653C-F3A3-4CB7-91B8-A46FADF446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0852" y="3801743"/>
                <a:ext cx="447687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5" name="Oval 194">
            <a:extLst>
              <a:ext uri="{FF2B5EF4-FFF2-40B4-BE49-F238E27FC236}">
                <a16:creationId xmlns:a16="http://schemas.microsoft.com/office/drawing/2014/main" id="{1D81A903-C9A1-4609-8D07-432CA0619151}"/>
              </a:ext>
            </a:extLst>
          </p:cNvPr>
          <p:cNvSpPr/>
          <p:nvPr/>
        </p:nvSpPr>
        <p:spPr>
          <a:xfrm>
            <a:off x="7984831" y="4106277"/>
            <a:ext cx="230819" cy="2041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id="{FCCE74BE-E7F0-437A-A5DA-E79A42CEA92A}"/>
              </a:ext>
            </a:extLst>
          </p:cNvPr>
          <p:cNvSpPr/>
          <p:nvPr/>
        </p:nvSpPr>
        <p:spPr>
          <a:xfrm>
            <a:off x="9063406" y="4089115"/>
            <a:ext cx="230819" cy="2041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7" name="Oval 196">
            <a:extLst>
              <a:ext uri="{FF2B5EF4-FFF2-40B4-BE49-F238E27FC236}">
                <a16:creationId xmlns:a16="http://schemas.microsoft.com/office/drawing/2014/main" id="{D9E7C987-8A52-4448-8156-403606EA0047}"/>
              </a:ext>
            </a:extLst>
          </p:cNvPr>
          <p:cNvSpPr/>
          <p:nvPr/>
        </p:nvSpPr>
        <p:spPr>
          <a:xfrm>
            <a:off x="10553269" y="4099497"/>
            <a:ext cx="230819" cy="2041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4D54EB00-B034-45D8-82C5-61476B4D32E6}"/>
              </a:ext>
            </a:extLst>
          </p:cNvPr>
          <p:cNvGrpSpPr/>
          <p:nvPr/>
        </p:nvGrpSpPr>
        <p:grpSpPr>
          <a:xfrm>
            <a:off x="9082250" y="5882695"/>
            <a:ext cx="253952" cy="273025"/>
            <a:chOff x="9707080" y="3292091"/>
            <a:chExt cx="253952" cy="273025"/>
          </a:xfrm>
        </p:grpSpPr>
        <p:cxnSp>
          <p:nvCxnSpPr>
            <p:cNvPr id="215" name="Straight Connector 214">
              <a:extLst>
                <a:ext uri="{FF2B5EF4-FFF2-40B4-BE49-F238E27FC236}">
                  <a16:creationId xmlns:a16="http://schemas.microsoft.com/office/drawing/2014/main" id="{E6303DA7-A2FC-465B-9411-2A97724A435B}"/>
                </a:ext>
              </a:extLst>
            </p:cNvPr>
            <p:cNvCxnSpPr>
              <a:cxnSpLocks/>
            </p:cNvCxnSpPr>
            <p:nvPr/>
          </p:nvCxnSpPr>
          <p:spPr>
            <a:xfrm>
              <a:off x="9707080" y="3433055"/>
              <a:ext cx="253952" cy="0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88A61223-4D59-4332-A351-4E94C8A18207}"/>
                </a:ext>
              </a:extLst>
            </p:cNvPr>
            <p:cNvCxnSpPr>
              <a:cxnSpLocks/>
            </p:cNvCxnSpPr>
            <p:nvPr/>
          </p:nvCxnSpPr>
          <p:spPr>
            <a:xfrm>
              <a:off x="9735969" y="3492185"/>
              <a:ext cx="176388" cy="0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057CA9F7-276E-4C9D-84F2-8E8A8E24651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74293" y="3292091"/>
              <a:ext cx="0" cy="135409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74802E37-51A5-4A7F-9D2B-44DAB8B1F083}"/>
                </a:ext>
              </a:extLst>
            </p:cNvPr>
            <p:cNvCxnSpPr>
              <a:cxnSpLocks/>
            </p:cNvCxnSpPr>
            <p:nvPr/>
          </p:nvCxnSpPr>
          <p:spPr>
            <a:xfrm>
              <a:off x="9784644" y="3565116"/>
              <a:ext cx="76246" cy="0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363789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7D65F-3352-45C4-AB1C-1730E1585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Results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323511C5-830F-4B70-BB20-14A336C38919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4648200" cy="5181600"/>
              </a:xfrm>
            </p:spPr>
            <p:txBody>
              <a:bodyPr/>
              <a:lstStyle/>
              <a:p>
                <a:r>
                  <a:rPr lang="en-US" dirty="0"/>
                  <a:t>Using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=0.1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𝑚𝑠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=50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=100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𝑘𝑉</m:t>
                    </m:r>
                  </m:oMath>
                </a14:m>
                <a:r>
                  <a:rPr lang="en-US" dirty="0"/>
                  <a:t>, </a:t>
                </a: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=45°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=60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𝐻𝑧</m:t>
                    </m:r>
                  </m:oMath>
                </a14:m>
                <a:endParaRPr lang="en-US" dirty="0"/>
              </a:p>
              <a:p>
                <a:r>
                  <a:rPr lang="en-US" dirty="0"/>
                  <a:t>Error stays less than 6 mA for all time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323511C5-830F-4B70-BB20-14A336C3891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4648200" cy="5181600"/>
              </a:xfrm>
              <a:blipFill>
                <a:blip r:embed="rId2"/>
                <a:stretch>
                  <a:fillRect l="-1837" t="-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E6D876A-05B9-4E7E-A143-A9DD3669B405}"/>
              </a:ext>
            </a:extLst>
          </p:cNvPr>
          <p:cNvGraphicFramePr>
            <a:graphicFrameLocks noGrp="1"/>
          </p:cNvGraphicFramePr>
          <p:nvPr/>
        </p:nvGraphicFramePr>
        <p:xfrm>
          <a:off x="5334000" y="1713547"/>
          <a:ext cx="6096000" cy="43453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13169242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25954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62392302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99419593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51786699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23650966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9918608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1533670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hist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Numerical Current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Analytical Current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15111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0.353553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70710.68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70710.68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70710.68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7589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1.03316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67995.34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67995.34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67960.67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0.693357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0.693438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8.1E-05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41705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1.684314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65183.37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65183.37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65115.44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1.358737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1.358896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0.000159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94571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2.306105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62278.78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62278.78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62179.02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1.99521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1.995442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0.000233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05644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2.897661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59285.68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59285.68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59155.59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2.601883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2.602186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0.000303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10136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3.458155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56208.34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56208.34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56049.44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3.177908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3.178278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05208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3.986805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53051.12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53051.12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52864.99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3.72248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3.722913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0.000434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84149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4.482873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49818.51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49818.51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49606.77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4.234839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4.235332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0.000493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71567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4.945666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46515.11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46515.11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46279.39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4.71427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4.714818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0.000548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37170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5.374542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43145.6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43145.6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42887.6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5.160104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5.160704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76275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5.768905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39714.79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39714.79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39436.2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5.571724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5.57237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0.000647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38311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6.128206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36227.54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36227.54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35930.11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5.948555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5.949245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82776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6.451949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32688.8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32688.8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32374.3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6.290077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6.290806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0.000729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60015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6.739687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29103.62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29103.62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28773.83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6.595818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6.596582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0.000764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37393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6.991025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25477.07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25477.07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25133.8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6.865356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6.86615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0.000794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60634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7.205619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21814.32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21814.32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21459.41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7.098322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7.099142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0.00082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97140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7.383178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18120.58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18120.58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17755.86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7.294398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7.29524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0.000842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38164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7.523462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14401.08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14401.08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14028.41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7.45332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7.454179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0.000859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49023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7.626285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10661.12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10661.12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10282.37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7.574874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7.575746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0.000872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13361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7.691516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6906.003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6906.003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6523.058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7.658901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7.659781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0.000881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17726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7.719074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3141.076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3141.076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2755.811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7.705295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7.70618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0.000885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3475238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847DA27A-164D-4966-B4A7-9F0847C1BC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276600"/>
            <a:ext cx="34290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53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A4432972-0B14-41BA-860D-47F6694D985C}"/>
                  </a:ext>
                </a:extLst>
              </p:cNvPr>
              <p:cNvSpPr txBox="1"/>
              <p:nvPr/>
            </p:nvSpPr>
            <p:spPr>
              <a:xfrm>
                <a:off x="9850312" y="4952536"/>
                <a:ext cx="487056" cy="55496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6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A4432972-0B14-41BA-860D-47F6694D98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0312" y="4952536"/>
                <a:ext cx="487056" cy="5549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0BB04FDB-BABB-404F-8ACA-A932174B9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Capacitors?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F2E22200-EA31-4862-BB9D-1151DF265FB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8733756" cy="5181600"/>
              </a:xfrm>
            </p:spPr>
            <p:txBody>
              <a:bodyPr/>
              <a:lstStyle/>
              <a:p>
                <a:r>
                  <a:rPr lang="en-US" dirty="0"/>
                  <a:t>We can make a similar model for capacitors, using the trapezoidal method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h𝑖𝑠𝑡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h𝑖𝑠𝑡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A capacitor can be modeled as just a linear combination of a current source and resistor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F2E22200-EA31-4862-BB9D-1151DF265F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8733756" cy="5181600"/>
              </a:xfrm>
              <a:blipFill>
                <a:blip r:embed="rId3"/>
                <a:stretch>
                  <a:fillRect l="-978" t="-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BC9F4B2-82EE-4EF0-BB79-A8C557E81804}"/>
                  </a:ext>
                </a:extLst>
              </p:cNvPr>
              <p:cNvSpPr txBox="1"/>
              <p:nvPr/>
            </p:nvSpPr>
            <p:spPr>
              <a:xfrm>
                <a:off x="11417276" y="5106417"/>
                <a:ext cx="765654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h𝑖𝑠𝑡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BC9F4B2-82EE-4EF0-BB79-A8C557E818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7276" y="5106417"/>
                <a:ext cx="765654" cy="338554"/>
              </a:xfrm>
              <a:prstGeom prst="rect">
                <a:avLst/>
              </a:prstGeom>
              <a:blipFill>
                <a:blip r:embed="rId4"/>
                <a:stretch>
                  <a:fillRect r="-3968" b="-1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DF9B0410-B4A3-41F5-B53F-2BBF393BEDE7}"/>
              </a:ext>
            </a:extLst>
          </p:cNvPr>
          <p:cNvSpPr txBox="1"/>
          <p:nvPr/>
        </p:nvSpPr>
        <p:spPr>
          <a:xfrm>
            <a:off x="11477436" y="2696990"/>
            <a:ext cx="332142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>
                <a:latin typeface="+mj-lt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D4921CC-CAB7-491A-8929-6128EB3D8729}"/>
                  </a:ext>
                </a:extLst>
              </p:cNvPr>
              <p:cNvSpPr txBox="1"/>
              <p:nvPr/>
            </p:nvSpPr>
            <p:spPr>
              <a:xfrm>
                <a:off x="10301335" y="2527713"/>
                <a:ext cx="314638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D4921CC-CAB7-491A-8929-6128EB3D87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1335" y="2527713"/>
                <a:ext cx="31463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C32C6C8-A26A-4288-8A18-0316DA9F55C2}"/>
              </a:ext>
            </a:extLst>
          </p:cNvPr>
          <p:cNvCxnSpPr>
            <a:cxnSpLocks/>
          </p:cNvCxnSpPr>
          <p:nvPr/>
        </p:nvCxnSpPr>
        <p:spPr>
          <a:xfrm>
            <a:off x="10622068" y="2413157"/>
            <a:ext cx="5068" cy="70507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EEA1E49-6A6A-4F94-B13A-69461715C959}"/>
                  </a:ext>
                </a:extLst>
              </p:cNvPr>
              <p:cNvSpPr txBox="1"/>
              <p:nvPr/>
            </p:nvSpPr>
            <p:spPr>
              <a:xfrm>
                <a:off x="10788275" y="1674301"/>
                <a:ext cx="442942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EEA1E49-6A6A-4F94-B13A-69461715C9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8275" y="1674301"/>
                <a:ext cx="442942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97ACCE-A41C-41BA-B966-26ACD9E20BDC}"/>
                  </a:ext>
                </a:extLst>
              </p:cNvPr>
              <p:cNvSpPr txBox="1"/>
              <p:nvPr/>
            </p:nvSpPr>
            <p:spPr>
              <a:xfrm>
                <a:off x="11206156" y="3312943"/>
                <a:ext cx="447687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97ACCE-A41C-41BA-B966-26ACD9E20B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6156" y="3312943"/>
                <a:ext cx="447687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0FA42E4-A361-41FE-AD76-65C3FD159FA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1231216" y="4373743"/>
            <a:ext cx="1" cy="1666555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96EED672-EB07-4E63-AB31-C35879A0D723}"/>
              </a:ext>
            </a:extLst>
          </p:cNvPr>
          <p:cNvSpPr/>
          <p:nvPr/>
        </p:nvSpPr>
        <p:spPr bwMode="auto">
          <a:xfrm>
            <a:off x="10984982" y="5050280"/>
            <a:ext cx="457200" cy="455613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75BEDF4-2702-4BA8-87E1-3F1F541BD88E}"/>
              </a:ext>
            </a:extLst>
          </p:cNvPr>
          <p:cNvCxnSpPr>
            <a:cxnSpLocks/>
          </p:cNvCxnSpPr>
          <p:nvPr/>
        </p:nvCxnSpPr>
        <p:spPr>
          <a:xfrm>
            <a:off x="11213582" y="5169891"/>
            <a:ext cx="758" cy="25612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140">
            <a:extLst>
              <a:ext uri="{FF2B5EF4-FFF2-40B4-BE49-F238E27FC236}">
                <a16:creationId xmlns:a16="http://schemas.microsoft.com/office/drawing/2014/main" id="{5035A3B7-4E91-4055-AC71-FFAA5577091A}"/>
              </a:ext>
            </a:extLst>
          </p:cNvPr>
          <p:cNvGrpSpPr>
            <a:grpSpLocks/>
          </p:cNvGrpSpPr>
          <p:nvPr/>
        </p:nvGrpSpPr>
        <p:grpSpPr bwMode="auto">
          <a:xfrm>
            <a:off x="10294635" y="4369313"/>
            <a:ext cx="300037" cy="1674857"/>
            <a:chOff x="4385231" y="2514937"/>
            <a:chExt cx="300037" cy="1674796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72CDFA0-E0F3-4BA7-B3F4-7EDBBB0F2E95}"/>
                </a:ext>
              </a:extLst>
            </p:cNvPr>
            <p:cNvCxnSpPr/>
            <p:nvPr/>
          </p:nvCxnSpPr>
          <p:spPr>
            <a:xfrm>
              <a:off x="4547156" y="3121467"/>
              <a:ext cx="138112" cy="46036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ADFEB4C-48F7-4C0E-A730-5319D97982B4}"/>
                </a:ext>
              </a:extLst>
            </p:cNvPr>
            <p:cNvCxnSpPr/>
            <p:nvPr/>
          </p:nvCxnSpPr>
          <p:spPr>
            <a:xfrm flipV="1">
              <a:off x="4407456" y="3167503"/>
              <a:ext cx="276225" cy="93659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D89EC37-2F2C-4CC7-81C0-0C3023110034}"/>
                </a:ext>
              </a:extLst>
            </p:cNvPr>
            <p:cNvCxnSpPr/>
            <p:nvPr/>
          </p:nvCxnSpPr>
          <p:spPr>
            <a:xfrm flipH="1" flipV="1">
              <a:off x="4396343" y="3261162"/>
              <a:ext cx="276225" cy="92072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96F88E74-6CC9-4D38-98FE-6C08028629CE}"/>
                </a:ext>
              </a:extLst>
            </p:cNvPr>
            <p:cNvCxnSpPr/>
            <p:nvPr/>
          </p:nvCxnSpPr>
          <p:spPr>
            <a:xfrm flipV="1">
              <a:off x="4407456" y="3357997"/>
              <a:ext cx="276225" cy="92072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E2A7AE9-8DC2-4DAB-AE6A-2D669B1A4756}"/>
                </a:ext>
              </a:extLst>
            </p:cNvPr>
            <p:cNvCxnSpPr/>
            <p:nvPr/>
          </p:nvCxnSpPr>
          <p:spPr>
            <a:xfrm flipH="1" flipV="1">
              <a:off x="4396343" y="3450068"/>
              <a:ext cx="276225" cy="93659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4334052-B632-4729-8456-A29B0BB9DF16}"/>
                </a:ext>
              </a:extLst>
            </p:cNvPr>
            <p:cNvCxnSpPr/>
            <p:nvPr/>
          </p:nvCxnSpPr>
          <p:spPr>
            <a:xfrm flipV="1">
              <a:off x="4385231" y="3543727"/>
              <a:ext cx="276225" cy="93660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044D9FE0-D8D8-4D94-ADC9-B066678E813E}"/>
                </a:ext>
              </a:extLst>
            </p:cNvPr>
            <p:cNvCxnSpPr/>
            <p:nvPr/>
          </p:nvCxnSpPr>
          <p:spPr>
            <a:xfrm>
              <a:off x="4386819" y="3640562"/>
              <a:ext cx="160338" cy="46035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AFF920E-5224-40E9-86D0-A196EC639A92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4243097" y="2817408"/>
              <a:ext cx="606532" cy="1589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AA2FE28-99BE-4715-BC26-DCFB00F4C5D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45568" y="3686597"/>
              <a:ext cx="0" cy="503136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653A1E-DF8E-4AFA-A3DC-689ED03D7445}"/>
              </a:ext>
            </a:extLst>
          </p:cNvPr>
          <p:cNvCxnSpPr>
            <a:cxnSpLocks/>
          </p:cNvCxnSpPr>
          <p:nvPr/>
        </p:nvCxnSpPr>
        <p:spPr>
          <a:xfrm flipV="1">
            <a:off x="10454972" y="4373743"/>
            <a:ext cx="776668" cy="7744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A3F29E8-B0B4-44B4-BB2F-9090F707E758}"/>
              </a:ext>
            </a:extLst>
          </p:cNvPr>
          <p:cNvCxnSpPr>
            <a:cxnSpLocks/>
          </p:cNvCxnSpPr>
          <p:nvPr/>
        </p:nvCxnSpPr>
        <p:spPr>
          <a:xfrm>
            <a:off x="10834658" y="3951568"/>
            <a:ext cx="8648" cy="434350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6CF46A5-1583-4333-AE7A-38E2188EBDB1}"/>
              </a:ext>
            </a:extLst>
          </p:cNvPr>
          <p:cNvCxnSpPr>
            <a:cxnSpLocks/>
          </p:cNvCxnSpPr>
          <p:nvPr/>
        </p:nvCxnSpPr>
        <p:spPr>
          <a:xfrm>
            <a:off x="10811115" y="6036426"/>
            <a:ext cx="8648" cy="434350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2E0A585-357B-46F7-A350-49AEE6D3020E}"/>
              </a:ext>
            </a:extLst>
          </p:cNvPr>
          <p:cNvCxnSpPr>
            <a:cxnSpLocks/>
          </p:cNvCxnSpPr>
          <p:nvPr/>
        </p:nvCxnSpPr>
        <p:spPr>
          <a:xfrm flipV="1">
            <a:off x="10449338" y="6038014"/>
            <a:ext cx="798755" cy="6156"/>
          </a:xfrm>
          <a:prstGeom prst="line">
            <a:avLst/>
          </a:prstGeom>
          <a:noFill/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CF6DE3E-2B78-4ED1-B6FD-83D049A9F60E}"/>
                  </a:ext>
                </a:extLst>
              </p:cNvPr>
              <p:cNvSpPr txBox="1"/>
              <p:nvPr/>
            </p:nvSpPr>
            <p:spPr>
              <a:xfrm>
                <a:off x="10439064" y="3855086"/>
                <a:ext cx="314638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CF6DE3E-2B78-4ED1-B6FD-83D049A9F6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9064" y="3855086"/>
                <a:ext cx="314638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9629770-60D3-495A-BFE6-AC1065905033}"/>
              </a:ext>
            </a:extLst>
          </p:cNvPr>
          <p:cNvCxnSpPr>
            <a:cxnSpLocks/>
          </p:cNvCxnSpPr>
          <p:nvPr/>
        </p:nvCxnSpPr>
        <p:spPr>
          <a:xfrm flipH="1">
            <a:off x="10711765" y="3828882"/>
            <a:ext cx="14622" cy="4593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A02BF90-9AC6-4C4D-BEA0-169BC68CAC37}"/>
                  </a:ext>
                </a:extLst>
              </p:cNvPr>
              <p:cNvSpPr txBox="1"/>
              <p:nvPr/>
            </p:nvSpPr>
            <p:spPr>
              <a:xfrm>
                <a:off x="10965176" y="3908224"/>
                <a:ext cx="442942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A02BF90-9AC6-4C4D-BEA0-169BC68CAC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65176" y="3908224"/>
                <a:ext cx="442942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5568717-7A29-49D4-ADA9-477EA3DD3B1F}"/>
                  </a:ext>
                </a:extLst>
              </p:cNvPr>
              <p:cNvSpPr txBox="1"/>
              <p:nvPr/>
            </p:nvSpPr>
            <p:spPr>
              <a:xfrm>
                <a:off x="10890392" y="6174686"/>
                <a:ext cx="447687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5568717-7A29-49D4-ADA9-477EA3DD3B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90392" y="6174686"/>
                <a:ext cx="447687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>
            <a:extLst>
              <a:ext uri="{FF2B5EF4-FFF2-40B4-BE49-F238E27FC236}">
                <a16:creationId xmlns:a16="http://schemas.microsoft.com/office/drawing/2014/main" id="{5C697102-2457-4945-AC8C-B40339419283}"/>
              </a:ext>
            </a:extLst>
          </p:cNvPr>
          <p:cNvGrpSpPr/>
          <p:nvPr/>
        </p:nvGrpSpPr>
        <p:grpSpPr>
          <a:xfrm>
            <a:off x="10754804" y="2004953"/>
            <a:ext cx="688974" cy="1720983"/>
            <a:chOff x="4707836" y="1919044"/>
            <a:chExt cx="688974" cy="1720983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E1A4CDF-BEFD-4A83-B8C2-A27869F593C0}"/>
                </a:ext>
              </a:extLst>
            </p:cNvPr>
            <p:cNvCxnSpPr/>
            <p:nvPr/>
          </p:nvCxnSpPr>
          <p:spPr>
            <a:xfrm rot="5400000">
              <a:off x="5053117" y="2362670"/>
              <a:ext cx="0" cy="687387"/>
            </a:xfrm>
            <a:prstGeom prst="line">
              <a:avLst/>
            </a:prstGeom>
            <a:ln w="28575">
              <a:solidFill>
                <a:srgbClr val="4274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E6082B99-2AAD-4BC5-9C84-958C2E035725}"/>
                </a:ext>
              </a:extLst>
            </p:cNvPr>
            <p:cNvCxnSpPr/>
            <p:nvPr/>
          </p:nvCxnSpPr>
          <p:spPr>
            <a:xfrm rot="5400000">
              <a:off x="5051530" y="2494305"/>
              <a:ext cx="0" cy="687387"/>
            </a:xfrm>
            <a:prstGeom prst="line">
              <a:avLst/>
            </a:prstGeom>
            <a:ln w="28575">
              <a:solidFill>
                <a:srgbClr val="4274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2FEE30C-FBC6-4606-B3D4-37E8B485B7FA}"/>
                </a:ext>
              </a:extLst>
            </p:cNvPr>
            <p:cNvCxnSpPr/>
            <p:nvPr/>
          </p:nvCxnSpPr>
          <p:spPr>
            <a:xfrm rot="5400000" flipH="1">
              <a:off x="4696763" y="2312704"/>
              <a:ext cx="787319" cy="0"/>
            </a:xfrm>
            <a:prstGeom prst="line">
              <a:avLst/>
            </a:prstGeom>
            <a:ln w="28575">
              <a:solidFill>
                <a:srgbClr val="4274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556F75A1-4839-40AB-9E75-DD88AC070063}"/>
                </a:ext>
              </a:extLst>
            </p:cNvPr>
            <p:cNvCxnSpPr/>
            <p:nvPr/>
          </p:nvCxnSpPr>
          <p:spPr>
            <a:xfrm rot="5400000" flipH="1">
              <a:off x="4696763" y="3246368"/>
              <a:ext cx="787319" cy="0"/>
            </a:xfrm>
            <a:prstGeom prst="line">
              <a:avLst/>
            </a:prstGeom>
            <a:ln w="28575">
              <a:solidFill>
                <a:srgbClr val="4274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21657546"/>
      </p:ext>
    </p:extLst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ustom 5">
      <a:dk1>
        <a:srgbClr val="000000"/>
      </a:dk1>
      <a:lt1>
        <a:srgbClr val="FFFFFF"/>
      </a:lt1>
      <a:dk2>
        <a:srgbClr val="500000"/>
      </a:dk2>
      <a:lt2>
        <a:srgbClr val="D1C394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500000"/>
      </a:hlink>
      <a:folHlink>
        <a:srgbClr val="50000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100000"/>
          <a:buFont typeface="Wingdings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100000"/>
          <a:buFont typeface="Wingdings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solidFill>
          <a:srgbClr val="D6D2C4"/>
        </a:solidFill>
      </a:spPr>
      <a:bodyPr wrap="none" rtlCol="0">
        <a:spAutoFit/>
      </a:bodyPr>
      <a:lstStyle>
        <a:defPPr algn="l">
          <a:defRPr sz="1600" dirty="0" smtClean="0">
            <a:latin typeface="+mj-lt"/>
          </a:defRPr>
        </a:defPPr>
      </a:lstStyle>
    </a:tx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irchfield_Tamu.potx" id="{FF312D84-3120-46E1-8944-536EBF99E2D5}" vid="{7ACEDEEC-4EFC-4B6A-8B59-1EF3036F700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Birchfield_Tamu</Template>
  <TotalTime>512</TotalTime>
  <Words>1310</Words>
  <Application>Microsoft Office PowerPoint</Application>
  <PresentationFormat>Widescreen</PresentationFormat>
  <Paragraphs>330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 Math</vt:lpstr>
      <vt:lpstr>Helvetica</vt:lpstr>
      <vt:lpstr>Symbol</vt:lpstr>
      <vt:lpstr>Times New Roman</vt:lpstr>
      <vt:lpstr>Wingdings</vt:lpstr>
      <vt:lpstr>Capsules</vt:lpstr>
      <vt:lpstr>ECEN 616, Spring 2025 Methods of Electric Power System Analysis</vt:lpstr>
      <vt:lpstr>Homework</vt:lpstr>
      <vt:lpstr>Summary of Methods</vt:lpstr>
      <vt:lpstr>Systematic Circuit Solving Method</vt:lpstr>
      <vt:lpstr>Adding Inductors to the Systematic Method</vt:lpstr>
      <vt:lpstr>Try the LR Circuit Energization</vt:lpstr>
      <vt:lpstr>Try the LR Circuit Energization</vt:lpstr>
      <vt:lpstr>Example Results</vt:lpstr>
      <vt:lpstr>What about Capacitors?</vt:lpstr>
      <vt:lpstr>Series RLC Circuit</vt:lpstr>
      <vt:lpstr>Results for the RLC Series Circuit</vt:lpstr>
      <vt:lpstr>Overview of Systematic Transient Solution Process with Trapezoidal Numerical Method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ECEN 616, Fall 2022 Methods of Electric Power System Analysis</dc:title>
  <dc:creator>Birchfield, Adam Barlow</dc:creator>
  <cp:lastModifiedBy>Birchfield, Adam Barlow</cp:lastModifiedBy>
  <cp:revision>31</cp:revision>
  <cp:lastPrinted>2011-08-22T16:49:24Z</cp:lastPrinted>
  <dcterms:created xsi:type="dcterms:W3CDTF">2022-08-23T14:02:40Z</dcterms:created>
  <dcterms:modified xsi:type="dcterms:W3CDTF">2025-01-22T18:04:19Z</dcterms:modified>
</cp:coreProperties>
</file>