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3"/>
  </p:notesMasterIdLst>
  <p:handoutMasterIdLst>
    <p:handoutMasterId r:id="rId14"/>
  </p:handoutMasterIdLst>
  <p:sldIdLst>
    <p:sldId id="356" r:id="rId2"/>
    <p:sldId id="385" r:id="rId3"/>
    <p:sldId id="363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</p:sldIdLst>
  <p:sldSz cx="12192000" cy="6858000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C4"/>
    <a:srgbClr val="500000"/>
    <a:srgbClr val="FFFF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88" autoAdjust="0"/>
  </p:normalViewPr>
  <p:slideViewPr>
    <p:cSldViewPr>
      <p:cViewPr varScale="1">
        <p:scale>
          <a:sx n="87" d="100"/>
          <a:sy n="87" d="100"/>
        </p:scale>
        <p:origin x="120" y="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704850"/>
            <a:ext cx="6254750" cy="3519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A44757-FF1F-42D8-B2CA-5FE2A078B1AB}" type="slidenum">
              <a:rPr lang="en-US" altLang="en-US" sz="1200" smtClean="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821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119888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10363200" cy="1447800"/>
          </a:xfrm>
        </p:spPr>
        <p:txBody>
          <a:bodyPr/>
          <a:lstStyle>
            <a:lvl1pPr algn="ctr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30400" y="3124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2" descr="http://brandguide.tamu.edu/downloads/logos/TAM-PrimaryMark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1" t="21962" r="8891" b="23556"/>
          <a:stretch/>
        </p:blipFill>
        <p:spPr bwMode="auto">
          <a:xfrm>
            <a:off x="228600" y="5181600"/>
            <a:ext cx="5029200" cy="141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7DB9B4-20CC-4130-B727-EDCD861C393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828800"/>
            <a:ext cx="10363200" cy="914400"/>
          </a:xfrm>
        </p:spPr>
        <p:txBody>
          <a:bodyPr anchor="ctr"/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10896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60198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75B3ED-EA8C-4A1D-8437-A6EA5B2929C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24600" y="1295400"/>
            <a:ext cx="4800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7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9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304801" y="6629401"/>
            <a:ext cx="11578167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111760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91440"/>
            <a:ext cx="1094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1094740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77600" y="6858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347023-713F-4E2A-B7AB-E48E430AAFEB}"/>
              </a:ext>
            </a:extLst>
          </p:cNvPr>
          <p:cNvSpPr txBox="1"/>
          <p:nvPr userDrawn="1"/>
        </p:nvSpPr>
        <p:spPr>
          <a:xfrm>
            <a:off x="11095827" y="-66675"/>
            <a:ext cx="109617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fld id="{CBFC0AEE-5787-421D-938D-D26A4A374780}" type="slidenum">
              <a:rPr lang="en-US" sz="1800" smtClean="0">
                <a:solidFill>
                  <a:srgbClr val="500000"/>
                </a:solidFill>
                <a:latin typeface="+mj-lt"/>
              </a:rPr>
              <a:pPr algn="r"/>
              <a:t>‹#›</a:t>
            </a:fld>
            <a:endParaRPr lang="en-US" sz="1800" dirty="0">
              <a:solidFill>
                <a:srgbClr val="500000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34" r:id="rId3"/>
    <p:sldLayoutId id="2147483727" r:id="rId4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lang="en-US" sz="2000" dirty="0">
          <a:solidFill>
            <a:schemeClr val="tx1"/>
          </a:solidFill>
          <a:latin typeface="+mj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lang="en-US" sz="2000" dirty="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lang="en-US" sz="2000" dirty="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lang="en-US" sz="2000" dirty="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rchfield@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/>
              <a:t>ECEN 616</a:t>
            </a:r>
            <a:r>
              <a:rPr lang="en-US" altLang="en-US"/>
              <a:t>, Spring 2025</a:t>
            </a:r>
            <a:br>
              <a:rPr lang="en-US" altLang="en-US" dirty="0"/>
            </a:br>
            <a:r>
              <a:rPr lang="en-US" altLang="en-US" dirty="0"/>
              <a:t>Methods of Electric Power System Analysis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/>
              <a:t>Prof. Adam Birchfield</a:t>
            </a:r>
          </a:p>
          <a:p>
            <a:r>
              <a:rPr lang="en-US"/>
              <a:t>Dept. of Electrical and Computer Engineering</a:t>
            </a:r>
          </a:p>
          <a:p>
            <a:r>
              <a:rPr lang="en-US"/>
              <a:t>Texas A&amp;M University</a:t>
            </a:r>
          </a:p>
          <a:p>
            <a:r>
              <a:rPr lang="en-US">
                <a:hlinkClick r:id="rId3"/>
              </a:rPr>
              <a:t>abirchfield@tamu.edu</a:t>
            </a:r>
            <a:endParaRPr lang="en-US"/>
          </a:p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870818-B59B-42F3-A080-7DD7CDDF6B7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Class 4: Numerical Methods, Part 2</a:t>
            </a:r>
          </a:p>
        </p:txBody>
      </p:sp>
    </p:spTree>
    <p:extLst>
      <p:ext uri="{BB962C8B-B14F-4D97-AF65-F5344CB8AC3E}">
        <p14:creationId xmlns:p14="http://schemas.microsoft.com/office/powerpoint/2010/main" val="345848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AFBA15-8D2F-5B7E-5E56-930F7F1ED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733800"/>
            <a:ext cx="9268098" cy="2514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4AEEF5-5F91-C294-944E-70AE10D6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8,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607AB87-6F2A-D83B-A05C-6E906182B0C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7467600" cy="51816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377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000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607AB87-6F2A-D83B-A05C-6E906182B0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7467600" cy="518160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F9764FB-390D-34FD-62EE-D8E9E1ED2C32}"/>
              </a:ext>
            </a:extLst>
          </p:cNvPr>
          <p:cNvSpPr txBox="1"/>
          <p:nvPr/>
        </p:nvSpPr>
        <p:spPr>
          <a:xfrm>
            <a:off x="8382000" y="1905000"/>
            <a:ext cx="3220391" cy="2209836"/>
          </a:xfrm>
          <a:prstGeom prst="rect">
            <a:avLst/>
          </a:prstGeom>
          <a:solidFill>
            <a:srgbClr val="D6D2C4"/>
          </a:solidFill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First row: V1 is a constant source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Second row: ideal transformer relationship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Third row: KCL for combined V2 and V3 "super node"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Fourth row: KCL for V4, with the current source injection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E89F83-F9AA-3B38-94C5-4C3F69EBBEE2}"/>
              </a:ext>
            </a:extLst>
          </p:cNvPr>
          <p:cNvSpPr txBox="1"/>
          <p:nvPr/>
        </p:nvSpPr>
        <p:spPr>
          <a:xfrm>
            <a:off x="8458200" y="5410200"/>
            <a:ext cx="3073277" cy="929485"/>
          </a:xfrm>
          <a:prstGeom prst="rect">
            <a:avLst/>
          </a:prstGeom>
          <a:solidFill>
            <a:srgbClr val="D6D2C4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At each time step:</a:t>
            </a:r>
          </a:p>
          <a:p>
            <a:pPr marL="342900" indent="-342900" algn="l">
              <a:buAutoNum type="arabicParenBoth"/>
            </a:pPr>
            <a:r>
              <a:rPr lang="en-US" sz="1600" dirty="0">
                <a:latin typeface="+mj-lt"/>
              </a:rPr>
              <a:t>Evaluate the right hand side</a:t>
            </a:r>
          </a:p>
          <a:p>
            <a:pPr marL="342900" indent="-342900" algn="l">
              <a:buAutoNum type="arabicParenBoth"/>
            </a:pPr>
            <a:r>
              <a:rPr lang="en-US" sz="1600" dirty="0">
                <a:latin typeface="+mj-lt"/>
              </a:rPr>
              <a:t>Solve for the vector V</a:t>
            </a:r>
          </a:p>
        </p:txBody>
      </p:sp>
    </p:spTree>
    <p:extLst>
      <p:ext uri="{BB962C8B-B14F-4D97-AF65-F5344CB8AC3E}">
        <p14:creationId xmlns:p14="http://schemas.microsoft.com/office/powerpoint/2010/main" val="3645962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E70AA-FB19-C610-B30D-3D3903E34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Trying it out in </a:t>
            </a:r>
            <a:r>
              <a:rPr lang="en-US" dirty="0" err="1"/>
              <a:t>Matlab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8C3BD-E837-87D3-836D-10675CFF9D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5562600" cy="5181600"/>
          </a:xfrm>
        </p:spPr>
        <p:txBody>
          <a:bodyPr/>
          <a:lstStyle/>
          <a:p>
            <a:r>
              <a:rPr lang="en-US" dirty="0"/>
              <a:t>We're not doing any derivatives here, just showing how the higher frequency current source interacts with the main power frequency of the voltage source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BF1BF1-4A26-C4EE-1C66-C0A11C50F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352800"/>
            <a:ext cx="4543425" cy="29241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A2E4F14-469D-56CC-0DB8-89DA7821B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371600"/>
            <a:ext cx="6562725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29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F396-224A-B61E-6334-73DC589B4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3C1D7-6E0E-F133-D6DC-3BDC7DE51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By today</a:t>
            </a:r>
          </a:p>
          <a:p>
            <a:pPr lvl="1"/>
            <a:r>
              <a:rPr lang="en-US" dirty="0"/>
              <a:t>Finish example 1 using analytical methods (ODE’s, Laplace, etc.)</a:t>
            </a:r>
          </a:p>
          <a:p>
            <a:pPr lvl="1"/>
            <a:r>
              <a:rPr lang="en-US" dirty="0"/>
              <a:t>Plot results using </a:t>
            </a:r>
            <a:r>
              <a:rPr lang="en-US" dirty="0" err="1"/>
              <a:t>Matlab</a:t>
            </a:r>
            <a:r>
              <a:rPr lang="en-US" dirty="0"/>
              <a:t> (or Python/etc.)</a:t>
            </a:r>
          </a:p>
          <a:p>
            <a:pPr lvl="1"/>
            <a:r>
              <a:rPr lang="en-US" dirty="0"/>
              <a:t>Try solving it with Euler’s method – compare different time steps.</a:t>
            </a:r>
          </a:p>
          <a:p>
            <a:pPr lvl="1"/>
            <a:r>
              <a:rPr lang="en-US" dirty="0"/>
              <a:t>Read Chapter 2 of the </a:t>
            </a:r>
            <a:r>
              <a:rPr lang="en-US" dirty="0" err="1"/>
              <a:t>Dommel</a:t>
            </a:r>
            <a:r>
              <a:rPr lang="en-US" dirty="0"/>
              <a:t> EMTP theory book.</a:t>
            </a:r>
          </a:p>
          <a:p>
            <a:r>
              <a:rPr lang="en-US" dirty="0"/>
              <a:t>Thursday 1/30</a:t>
            </a:r>
          </a:p>
          <a:p>
            <a:pPr lvl="1"/>
            <a:r>
              <a:rPr lang="en-US" dirty="0"/>
              <a:t>Try solving it with the 2</a:t>
            </a:r>
            <a:r>
              <a:rPr lang="en-US" baseline="30000" dirty="0"/>
              <a:t>nd</a:t>
            </a:r>
            <a:r>
              <a:rPr lang="en-US" dirty="0"/>
              <a:t> order Runge-</a:t>
            </a:r>
            <a:r>
              <a:rPr lang="en-US" dirty="0" err="1"/>
              <a:t>Kutta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Read the following paper:</a:t>
            </a:r>
          </a:p>
          <a:p>
            <a:pPr lvl="2"/>
            <a:r>
              <a:rPr lang="en-US" dirty="0"/>
              <a:t>T. Noda, K. </a:t>
            </a:r>
            <a:r>
              <a:rPr lang="en-US" dirty="0" err="1"/>
              <a:t>Takenaka</a:t>
            </a:r>
            <a:r>
              <a:rPr lang="en-US" dirty="0"/>
              <a:t> and T. Inoue, "Numerical Integration by the 2-Stage Diagonally Implicit Runge-</a:t>
            </a:r>
            <a:r>
              <a:rPr lang="en-US" dirty="0" err="1"/>
              <a:t>Kutta</a:t>
            </a:r>
            <a:r>
              <a:rPr lang="en-US" dirty="0"/>
              <a:t> Method for Electromagnetic Transient Simulations," in </a:t>
            </a:r>
            <a:r>
              <a:rPr lang="en-US" i="1" dirty="0"/>
              <a:t>IEEE Transactions on Power Delivery</a:t>
            </a:r>
            <a:r>
              <a:rPr lang="en-US" dirty="0"/>
              <a:t>, vol. 24, no. 1, pp. 390-399, Jan. 2009</a:t>
            </a:r>
          </a:p>
          <a:p>
            <a:r>
              <a:rPr lang="en-US" dirty="0"/>
              <a:t>By next Tuesday 2/4</a:t>
            </a:r>
          </a:p>
          <a:p>
            <a:pPr lvl="1"/>
            <a:r>
              <a:rPr lang="en-US" dirty="0"/>
              <a:t>Read </a:t>
            </a:r>
            <a:r>
              <a:rPr lang="en-US" dirty="0" err="1"/>
              <a:t>Dommel</a:t>
            </a:r>
            <a:r>
              <a:rPr lang="en-US" dirty="0"/>
              <a:t> Chapters 1 and 3.</a:t>
            </a:r>
          </a:p>
          <a:p>
            <a:pPr lvl="1"/>
            <a:r>
              <a:rPr lang="en-US" dirty="0"/>
              <a:t>Write code to solve Example 1 with trapezoidal method</a:t>
            </a:r>
          </a:p>
        </p:txBody>
      </p:sp>
    </p:spTree>
    <p:extLst>
      <p:ext uri="{BB962C8B-B14F-4D97-AF65-F5344CB8AC3E}">
        <p14:creationId xmlns:p14="http://schemas.microsoft.com/office/powerpoint/2010/main" val="182310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3055E-E92F-4C76-A672-D65B22DEB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Methods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87C6099-DDEC-4C5C-9090-E27A1433402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33400" y="1752600"/>
              <a:ext cx="9067800" cy="4480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09800">
                      <a:extLst>
                        <a:ext uri="{9D8B030D-6E8A-4147-A177-3AD203B41FA5}">
                          <a16:colId xmlns:a16="http://schemas.microsoft.com/office/drawing/2014/main" val="1404283323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580159548"/>
                        </a:ext>
                      </a:extLst>
                    </a:gridCol>
                    <a:gridCol w="2078169">
                      <a:extLst>
                        <a:ext uri="{9D8B030D-6E8A-4147-A177-3AD203B41FA5}">
                          <a16:colId xmlns:a16="http://schemas.microsoft.com/office/drawing/2014/main" val="1326591320"/>
                        </a:ext>
                      </a:extLst>
                    </a:gridCol>
                    <a:gridCol w="3636831">
                      <a:extLst>
                        <a:ext uri="{9D8B030D-6E8A-4147-A177-3AD203B41FA5}">
                          <a16:colId xmlns:a16="http://schemas.microsoft.com/office/drawing/2014/main" val="2656130927"/>
                        </a:ext>
                      </a:extLst>
                    </a:gridCol>
                  </a:tblGrid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Error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Notes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8324077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0304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Backward 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4801634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Trapezoidal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equations. Often better than backward Euler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401908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Requires differential equations be evaluated twice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0142595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Requires differential equations be evaluated four times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7332429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Adams-</a:t>
                          </a:r>
                          <a:r>
                            <a:rPr lang="en-US" dirty="0" err="1"/>
                            <a:t>Bashforth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Uses prior time step solution, which may cause errors with discontinuities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19918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87C6099-DDEC-4C5C-9090-E27A143340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197340"/>
                  </p:ext>
                </p:extLst>
              </p:nvPr>
            </p:nvGraphicFramePr>
            <p:xfrm>
              <a:off x="533400" y="1752600"/>
              <a:ext cx="9067800" cy="4480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09800">
                      <a:extLst>
                        <a:ext uri="{9D8B030D-6E8A-4147-A177-3AD203B41FA5}">
                          <a16:colId xmlns:a16="http://schemas.microsoft.com/office/drawing/2014/main" val="1404283323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580159548"/>
                        </a:ext>
                      </a:extLst>
                    </a:gridCol>
                    <a:gridCol w="2078169">
                      <a:extLst>
                        <a:ext uri="{9D8B030D-6E8A-4147-A177-3AD203B41FA5}">
                          <a16:colId xmlns:a16="http://schemas.microsoft.com/office/drawing/2014/main" val="1326591320"/>
                        </a:ext>
                      </a:extLst>
                    </a:gridCol>
                    <a:gridCol w="3636831">
                      <a:extLst>
                        <a:ext uri="{9D8B030D-6E8A-4147-A177-3AD203B41FA5}">
                          <a16:colId xmlns:a16="http://schemas.microsoft.com/office/drawing/2014/main" val="2656130927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Error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Notes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832407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108333" r="-175953" b="-10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03040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Backward 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119048" r="-175953" b="-5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4801634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Trapezoidal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152318" r="-175953" b="-248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equations. Often better than backward Euler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40190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362857" r="-175953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Requires differential equations be evaluated twice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01425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462857" r="-175953" b="-1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Requires differential equations be evaluated four times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7332429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Adams-</a:t>
                          </a:r>
                          <a:r>
                            <a:rPr lang="en-US" dirty="0" err="1"/>
                            <a:t>Bashforth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394000" r="-175953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Uses prior time step solution, which may cause errors with discontinuities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199187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2448FB2-7372-43E7-85BC-9B283C34031E}"/>
              </a:ext>
            </a:extLst>
          </p:cNvPr>
          <p:cNvSpPr txBox="1"/>
          <p:nvPr/>
        </p:nvSpPr>
        <p:spPr>
          <a:xfrm>
            <a:off x="9829800" y="1808215"/>
            <a:ext cx="2057400" cy="2308324"/>
          </a:xfrm>
          <a:prstGeom prst="rect">
            <a:avLst/>
          </a:prstGeom>
          <a:solidFill>
            <a:srgbClr val="D6D2C4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An advantage of implicit methods is they are numerically stable. But that doesn’t mean explicit methods wouldn’t be appropriate in many applications.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579738-BB7B-6938-BA93-7B0DC91C189C}"/>
              </a:ext>
            </a:extLst>
          </p:cNvPr>
          <p:cNvSpPr txBox="1"/>
          <p:nvPr/>
        </p:nvSpPr>
        <p:spPr>
          <a:xfrm>
            <a:off x="9829800" y="4267200"/>
            <a:ext cx="2057400" cy="1323439"/>
          </a:xfrm>
          <a:prstGeom prst="rect">
            <a:avLst/>
          </a:prstGeom>
          <a:solidFill>
            <a:srgbClr val="D6D2C4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Note there are many versions of Runge-</a:t>
            </a:r>
            <a:r>
              <a:rPr lang="en-US" sz="1600" dirty="0" err="1">
                <a:latin typeface="+mj-lt"/>
              </a:rPr>
              <a:t>Kutta</a:t>
            </a:r>
            <a:r>
              <a:rPr lang="en-US" sz="1600" dirty="0">
                <a:latin typeface="+mj-lt"/>
              </a:rPr>
              <a:t> methods, some of which are implicit</a:t>
            </a:r>
          </a:p>
        </p:txBody>
      </p:sp>
    </p:spTree>
    <p:extLst>
      <p:ext uri="{BB962C8B-B14F-4D97-AF65-F5344CB8AC3E}">
        <p14:creationId xmlns:p14="http://schemas.microsoft.com/office/powerpoint/2010/main" val="401259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8ACC9-0235-440E-A0D5-DECB59AC3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Example 1 (with the inductor)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28D4C6B-E9E4-4956-BDAE-16B0BDAA6D9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Another way to state example 1 (part 2) is based on the current and voltage of the inductor</a:t>
                </a:r>
              </a:p>
              <a:p>
                <a:pPr marL="0" indent="0">
                  <a:buNone/>
                </a:pPr>
                <a:r>
                  <a:rPr lang="en-US" b="0" dirty="0"/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𝑑𝑖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b="0" dirty="0"/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dirty="0"/>
                  <a:t> </a:t>
                </a:r>
              </a:p>
              <a:p>
                <a:r>
                  <a:rPr lang="en-US" dirty="0"/>
                  <a:t>Analytical solution: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Try formulating this for Euler</a:t>
                </a:r>
              </a:p>
              <a:p>
                <a:pPr marL="0" indent="0">
                  <a:buNone/>
                </a:pPr>
                <a:r>
                  <a:rPr lang="en-US" b="0" dirty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b="0" dirty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Now try Backward Euler and Trapezoidal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28D4C6B-E9E4-4956-BDAE-16B0BDAA6D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r="-1007" b="-4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3348A2B-5392-2BEA-ED50-6B7001EFA3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0600" y="2438400"/>
            <a:ext cx="3234108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8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8C3D8-1209-42B4-83F3-9940F23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part 2, with the Trapezoidal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5E38939-AC40-4BEE-A46D-EBBEE835A0F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b="0" dirty="0"/>
                  <a:t>Write the equations, then solve implicitly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b="0" i="0" smtClean="0">
                                                <a:latin typeface="Cambria Math" panose="02040503050406030204" pitchFamily="18" charset="0"/>
                                              </a:rPr>
                                              <m:t>Δ</m:t>
                                            </m:r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𝐿𝐶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den>
                            </m:f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𝐿𝐶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You can find a similar equation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or just substitute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Try Backward Euler, RK2, RK4, Adams-</a:t>
                </a:r>
                <a:r>
                  <a:rPr lang="en-US" dirty="0" err="1"/>
                  <a:t>Bashforth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5E38939-AC40-4BEE-A46D-EBBEE835A0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7076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0F9E0-F6B3-4400-8A4D-3E8948B1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6">
                <a:extLst>
                  <a:ext uri="{FF2B5EF4-FFF2-40B4-BE49-F238E27FC236}">
                    <a16:creationId xmlns:a16="http://schemas.microsoft.com/office/drawing/2014/main" id="{65DAA925-53AA-456B-B88B-BA40FF92C37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dirty="0"/>
                  <a:t>: Euler is unacceptable; Trap and RK2 are not too bad</a:t>
                </a:r>
              </a:p>
            </p:txBody>
          </p:sp>
        </mc:Choice>
        <mc:Fallback xmlns="">
          <p:sp>
            <p:nvSpPr>
              <p:cNvPr id="7" name="Text Placeholder 6">
                <a:extLst>
                  <a:ext uri="{FF2B5EF4-FFF2-40B4-BE49-F238E27FC236}">
                    <a16:creationId xmlns:a16="http://schemas.microsoft.com/office/drawing/2014/main" id="{65DAA925-53AA-456B-B88B-BA40FF92C3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804B4A2-9FA3-9F66-9294-C61EFBCF3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133600"/>
            <a:ext cx="5667375" cy="40079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B73DE06-4884-BC04-B5FD-5E6B3DE51C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00" y="1828800"/>
            <a:ext cx="44386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6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45FB0-44DA-4E87-1496-5189D700B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CC81023-4DCD-E981-9D48-51D3C33E153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But when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dirty="0"/>
                  <a:t>, Trapezoidal is stable as opposed to RK2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CC81023-4DCD-E981-9D48-51D3C33E15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A11E911-E749-A5AF-18E1-9869F57BD3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981200"/>
            <a:ext cx="6667500" cy="47352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452FE8-F314-4C11-FFB7-13E4C84EC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3800" y="1676400"/>
            <a:ext cx="4429125" cy="48101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2C76B1-47F7-C2A2-1674-860821FB801F}"/>
              </a:ext>
            </a:extLst>
          </p:cNvPr>
          <p:cNvSpPr txBox="1"/>
          <p:nvPr/>
        </p:nvSpPr>
        <p:spPr>
          <a:xfrm>
            <a:off x="6096000" y="381000"/>
            <a:ext cx="4491935" cy="338554"/>
          </a:xfrm>
          <a:prstGeom prst="rect">
            <a:avLst/>
          </a:prstGeom>
          <a:solidFill>
            <a:srgbClr val="D6D2C4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Little, inconsequential ripples can mess up RK2</a:t>
            </a:r>
          </a:p>
        </p:txBody>
      </p:sp>
    </p:spTree>
    <p:extLst>
      <p:ext uri="{BB962C8B-B14F-4D97-AF65-F5344CB8AC3E}">
        <p14:creationId xmlns:p14="http://schemas.microsoft.com/office/powerpoint/2010/main" val="260438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9B40-712F-B761-5661-711F490FB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Circuit Solving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6A26358-270A-8496-68CA-0582345D898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We're going to work toward a systematic way to solve EMTs, based on the trapezoidal method for numerical integration</a:t>
                </a:r>
              </a:p>
              <a:p>
                <a:r>
                  <a:rPr lang="en-US" dirty="0"/>
                  <a:t>Let's start with just the following elements: resistors, voltage sources, current sources, and ideal transformers. Using the node-voltage representation, there are no differential equations and the solution at each time point can be written as a set of linear equations: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is the vector of node voltages (not including ground),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gives the linear coefficients and vector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the right hand side of the equations</a:t>
                </a:r>
              </a:p>
              <a:p>
                <a:r>
                  <a:rPr lang="en-US" dirty="0"/>
                  <a:t>Most of the equations will be KCL summations, or ideal transformer relationships, or voltage sources</a:t>
                </a:r>
              </a:p>
              <a:p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using sparse matrix techniques (described in ECEN 615)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6A26358-270A-8496-68CA-0582345D89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b="-1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9626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D0552-2B9D-21B0-AFAB-E79AA0F52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CC8A8E8-C5DF-CB2D-275E-567C50CB5013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Formulate the following circuit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the generic timestep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Four non-ground nodes; four equations</a:t>
                </a:r>
              </a:p>
              <a:p>
                <a:r>
                  <a:rPr lang="en-US" dirty="0"/>
                  <a:t>V1 is a voltage source equation, V4 is KCL with a current source</a:t>
                </a:r>
              </a:p>
              <a:p>
                <a:r>
                  <a:rPr lang="en-US" dirty="0"/>
                  <a:t>V2 and V3 have two equations: transformer relationship and KCL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CC8A8E8-C5DF-CB2D-275E-567C50CB50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148617C-B80C-C096-221B-456900723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429000"/>
            <a:ext cx="11058525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00109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5">
      <a:dk1>
        <a:srgbClr val="000000"/>
      </a:dk1>
      <a:lt1>
        <a:srgbClr val="FFFFFF"/>
      </a:lt1>
      <a:dk2>
        <a:srgbClr val="500000"/>
      </a:dk2>
      <a:lt2>
        <a:srgbClr val="D1C394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500000"/>
      </a:hlink>
      <a:folHlink>
        <a:srgbClr val="5000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solidFill>
          <a:srgbClr val="D6D2C4"/>
        </a:solidFill>
      </a:spPr>
      <a:bodyPr wrap="none" rtlCol="0">
        <a:spAutoFit/>
      </a:bodyPr>
      <a:lstStyle>
        <a:defPPr algn="l">
          <a:defRPr sz="1600" dirty="0" smtClean="0">
            <a:latin typeface="+mj-lt"/>
          </a:defRPr>
        </a:defPPr>
      </a:lstStyle>
    </a:tx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rchfield_Tamu.potx" id="{FF312D84-3120-46E1-8944-536EBF99E2D5}" vid="{7ACEDEEC-4EFC-4B6A-8B59-1EF3036F70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Birchfield_Tamu</Template>
  <TotalTime>498</TotalTime>
  <Words>826</Words>
  <Application>Microsoft Office PowerPoint</Application>
  <PresentationFormat>Widescreen</PresentationFormat>
  <Paragraphs>93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Helvetica</vt:lpstr>
      <vt:lpstr>Times New Roman</vt:lpstr>
      <vt:lpstr>Wingdings</vt:lpstr>
      <vt:lpstr>Capsules</vt:lpstr>
      <vt:lpstr>ECEN 616, Spring 2025 Methods of Electric Power System Analysis</vt:lpstr>
      <vt:lpstr>Homework</vt:lpstr>
      <vt:lpstr>Summary of Methods</vt:lpstr>
      <vt:lpstr>Returning to Example 1 (with the inductor)</vt:lpstr>
      <vt:lpstr>Example 1 part 2, with the Trapezoidal Method</vt:lpstr>
      <vt:lpstr>Numerical Results</vt:lpstr>
      <vt:lpstr>Numerical Results</vt:lpstr>
      <vt:lpstr>Systematic Circuit Solving Method</vt:lpstr>
      <vt:lpstr>Example 8</vt:lpstr>
      <vt:lpstr>Example 8, cont.</vt:lpstr>
      <vt:lpstr>Trying it out in Matlab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ECEN 616, Fall 2022 Methods of Electric Power System Analysis</dc:title>
  <dc:creator>Birchfield, Adam Barlow</dc:creator>
  <cp:lastModifiedBy>Birchfield, Adam Barlow</cp:lastModifiedBy>
  <cp:revision>30</cp:revision>
  <cp:lastPrinted>2011-08-22T16:49:24Z</cp:lastPrinted>
  <dcterms:created xsi:type="dcterms:W3CDTF">2022-08-23T14:02:40Z</dcterms:created>
  <dcterms:modified xsi:type="dcterms:W3CDTF">2025-01-22T17:51:20Z</dcterms:modified>
</cp:coreProperties>
</file>