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356" r:id="rId2"/>
    <p:sldId id="381" r:id="rId3"/>
    <p:sldId id="384" r:id="rId4"/>
    <p:sldId id="382" r:id="rId5"/>
    <p:sldId id="385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60198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75B3ED-EA8C-4A1D-8437-A6EA5B2929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24600" y="1295400"/>
            <a:ext cx="4800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7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34" r:id="rId3"/>
    <p:sldLayoutId id="2147483727" r:id="rId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</a:t>
            </a:r>
            <a:r>
              <a:rPr lang="en-US" altLang="en-US"/>
              <a:t>, Spring 2025</a:t>
            </a:r>
            <a:br>
              <a:rPr lang="en-US" altLang="en-US" dirty="0"/>
            </a:br>
            <a:r>
              <a:rPr lang="en-US" altLang="en-US" dirty="0"/>
              <a:t>Methods of Electric Power System Analysis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/>
              <a:t>Prof. Adam Birchfield</a:t>
            </a:r>
          </a:p>
          <a:p>
            <a:r>
              <a:rPr lang="en-US"/>
              <a:t>Dept. of Electrical and Computer Engineering</a:t>
            </a:r>
          </a:p>
          <a:p>
            <a:r>
              <a:rPr lang="en-US"/>
              <a:t>Texas A&amp;M University</a:t>
            </a:r>
          </a:p>
          <a:p>
            <a:r>
              <a:rPr lang="en-US">
                <a:hlinkClick r:id="rId3"/>
              </a:rPr>
              <a:t>abirchfield@tamu.edu</a:t>
            </a:r>
            <a:endParaRPr lang="en-US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3: Numerical Methods, Part 1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2891-6710-4167-B8FC-C4296E96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 of the RK2,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AB33AC4-3745-4011-BE96-F110CBBE534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734800" cy="5181600"/>
              </a:xfrm>
            </p:spPr>
            <p:txBody>
              <a:bodyPr/>
              <a:lstStyle/>
              <a:p>
                <a:r>
                  <a:rPr lang="en-US" dirty="0"/>
                  <a:t>Now plug in expanded version of k2 and k1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	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Comparing coefficients to the full Taylor series, we get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Arbitrarily 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and we get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Resulting formulation has error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Similar derivation for fourth-order Runge-</a:t>
                </a:r>
                <a:r>
                  <a:rPr lang="en-US" dirty="0" err="1"/>
                  <a:t>Kutta</a:t>
                </a:r>
                <a:r>
                  <a:rPr lang="en-US" dirty="0"/>
                  <a:t>, with error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These are explicit methods, no need to solve algebraic equations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AB33AC4-3745-4011-BE96-F110CBBE53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734800" cy="5181600"/>
              </a:xfrm>
              <a:blipFill>
                <a:blip r:embed="rId2"/>
                <a:stretch>
                  <a:fillRect l="-727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641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8EE3-CE0B-4151-9D32-CFCC919F8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Other Methods,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2890022-4FDA-4111-909A-ADB17D71E67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b="1" dirty="0"/>
                  <a:t>Adams-</a:t>
                </a:r>
                <a:r>
                  <a:rPr lang="en-US" b="1" dirty="0" err="1"/>
                  <a:t>Bashforth</a:t>
                </a:r>
                <a:r>
                  <a:rPr lang="en-US" dirty="0"/>
                  <a:t>, a multi-step explicit method</a:t>
                </a:r>
              </a:p>
              <a:p>
                <a:pPr lvl="1"/>
                <a:r>
                  <a:rPr lang="en-US" dirty="0"/>
                  <a:t>Definition: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Notice it uses the prior time step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This is good computationally since we should have this data already.</a:t>
                </a:r>
              </a:p>
              <a:p>
                <a:pPr lvl="1"/>
                <a:r>
                  <a:rPr lang="en-US" dirty="0"/>
                  <a:t>But one issue is nonlinearities and discontinuities</a:t>
                </a:r>
              </a:p>
              <a:p>
                <a:pPr lvl="1"/>
                <a:r>
                  <a:rPr lang="en-US" dirty="0"/>
                  <a:t>Error is order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There are many other methods, including Adams-Moulton, predictor-corrector, along with higher-order RK methods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2890022-4FDA-4111-909A-ADB17D71E6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2771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3055E-E92F-4C76-A672-D65B22DE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7C6099-DDEC-4C5C-9090-E27A1433402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33400" y="1752600"/>
              <a:ext cx="9067800" cy="4480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140428332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580159548"/>
                        </a:ext>
                      </a:extLst>
                    </a:gridCol>
                    <a:gridCol w="2078169">
                      <a:extLst>
                        <a:ext uri="{9D8B030D-6E8A-4147-A177-3AD203B41FA5}">
                          <a16:colId xmlns:a16="http://schemas.microsoft.com/office/drawing/2014/main" val="1326591320"/>
                        </a:ext>
                      </a:extLst>
                    </a:gridCol>
                    <a:gridCol w="3636831">
                      <a:extLst>
                        <a:ext uri="{9D8B030D-6E8A-4147-A177-3AD203B41FA5}">
                          <a16:colId xmlns:a16="http://schemas.microsoft.com/office/drawing/2014/main" val="2656130927"/>
                        </a:ext>
                      </a:extLst>
                    </a:gridCol>
                  </a:tblGrid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8324077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304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Backward 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801634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Trapezoidal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equations. Often better than backward Euler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01908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Requires differential equations be evaluated twice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0142595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Requires differential equations be evaluated four times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7332429"/>
                      </a:ext>
                    </a:extLst>
                  </a:tr>
                  <a:tr h="18097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Adams-</a:t>
                          </a:r>
                          <a:r>
                            <a:rPr lang="en-US" dirty="0" err="1"/>
                            <a:t>Bashforth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Δ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Uses prior time step solution, which may cause errors with discontinuities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19918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287C6099-DDEC-4C5C-9090-E27A143340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197340"/>
                  </p:ext>
                </p:extLst>
              </p:nvPr>
            </p:nvGraphicFramePr>
            <p:xfrm>
              <a:off x="533400" y="1752600"/>
              <a:ext cx="9067800" cy="4480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09800">
                      <a:extLst>
                        <a:ext uri="{9D8B030D-6E8A-4147-A177-3AD203B41FA5}">
                          <a16:colId xmlns:a16="http://schemas.microsoft.com/office/drawing/2014/main" val="140428332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580159548"/>
                        </a:ext>
                      </a:extLst>
                    </a:gridCol>
                    <a:gridCol w="2078169">
                      <a:extLst>
                        <a:ext uri="{9D8B030D-6E8A-4147-A177-3AD203B41FA5}">
                          <a16:colId xmlns:a16="http://schemas.microsoft.com/office/drawing/2014/main" val="1326591320"/>
                        </a:ext>
                      </a:extLst>
                    </a:gridCol>
                    <a:gridCol w="3636831">
                      <a:extLst>
                        <a:ext uri="{9D8B030D-6E8A-4147-A177-3AD203B41FA5}">
                          <a16:colId xmlns:a16="http://schemas.microsoft.com/office/drawing/2014/main" val="265613092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83240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08333" r="-175953" b="-10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3040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Backward Euler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19048" r="-175953" b="-5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4801634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Trapezoidal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Implicit</a:t>
                          </a:r>
                        </a:p>
                      </a:txBody>
                      <a:tcPr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152318" r="-175953" b="-248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Because it is implicit, requires </a:t>
                          </a:r>
                          <a:r>
                            <a:rPr lang="en-US" dirty="0" err="1"/>
                            <a:t>backsolving</a:t>
                          </a:r>
                          <a:r>
                            <a:rPr lang="en-US" dirty="0"/>
                            <a:t> algebraic equations. Often better than backward Euler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0190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362857" r="-175953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Requires differential equations be evaluated twice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01425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Runge-</a:t>
                          </a:r>
                          <a:r>
                            <a:rPr lang="en-US" dirty="0" err="1"/>
                            <a:t>Kutta</a:t>
                          </a:r>
                          <a:r>
                            <a:rPr lang="en-US" dirty="0"/>
                            <a:t>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462857" r="-175953" b="-1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Requires differential equations be evaluated four times per time step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7332429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Adams-</a:t>
                          </a:r>
                          <a:r>
                            <a:rPr lang="en-US" dirty="0" err="1"/>
                            <a:t>Bashforth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Explicit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1584" t="-394000" r="-175953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Uses prior time step solution, which may cause errors with discontinuities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19918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2448FB2-7372-43E7-85BC-9B283C34031E}"/>
              </a:ext>
            </a:extLst>
          </p:cNvPr>
          <p:cNvSpPr txBox="1"/>
          <p:nvPr/>
        </p:nvSpPr>
        <p:spPr>
          <a:xfrm>
            <a:off x="9829800" y="1808215"/>
            <a:ext cx="2057400" cy="2308324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An advantage of implicit methods is they are numerically stable. But that doesn’t mean explicit methods wouldn’t be appropriate in many applications.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579738-BB7B-6938-BA93-7B0DC91C189C}"/>
              </a:ext>
            </a:extLst>
          </p:cNvPr>
          <p:cNvSpPr txBox="1"/>
          <p:nvPr/>
        </p:nvSpPr>
        <p:spPr>
          <a:xfrm>
            <a:off x="9829800" y="4267200"/>
            <a:ext cx="2057400" cy="1323439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Note there are many versions of Runge-</a:t>
            </a:r>
            <a:r>
              <a:rPr lang="en-US" sz="1600" dirty="0" err="1">
                <a:latin typeface="+mj-lt"/>
              </a:rPr>
              <a:t>Kutta</a:t>
            </a:r>
            <a:r>
              <a:rPr lang="en-US" sz="1600" dirty="0">
                <a:latin typeface="+mj-lt"/>
              </a:rPr>
              <a:t> methods, some of which are implicit</a:t>
            </a:r>
          </a:p>
        </p:txBody>
      </p:sp>
    </p:spTree>
    <p:extLst>
      <p:ext uri="{BB962C8B-B14F-4D97-AF65-F5344CB8AC3E}">
        <p14:creationId xmlns:p14="http://schemas.microsoft.com/office/powerpoint/2010/main" val="4012590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C0D67-BD69-4F7C-9800-2A0DC261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Experiments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489D42-CE06-454F-A187-97729EDBC15F}"/>
              </a:ext>
            </a:extLst>
          </p:cNvPr>
          <p:cNvGraphicFramePr>
            <a:graphicFrameLocks noGrp="1"/>
          </p:cNvGraphicFramePr>
          <p:nvPr/>
        </p:nvGraphicFramePr>
        <p:xfrm>
          <a:off x="5486400" y="1752600"/>
          <a:ext cx="6200773" cy="44212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2849">
                  <a:extLst>
                    <a:ext uri="{9D8B030D-6E8A-4147-A177-3AD203B41FA5}">
                      <a16:colId xmlns:a16="http://schemas.microsoft.com/office/drawing/2014/main" val="1860533013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1036219060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3419597861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3414698534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898450927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1403352707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883435356"/>
                    </a:ext>
                  </a:extLst>
                </a:gridCol>
                <a:gridCol w="831132">
                  <a:extLst>
                    <a:ext uri="{9D8B030D-6E8A-4147-A177-3AD203B41FA5}">
                      <a16:colId xmlns:a16="http://schemas.microsoft.com/office/drawing/2014/main" val="2510095072"/>
                    </a:ext>
                  </a:extLst>
                </a:gridCol>
              </a:tblGrid>
              <a:tr h="380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Analytical Solution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Euler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Backward Euler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Trapezoidal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Runge-</a:t>
                      </a:r>
                      <a:r>
                        <a:rPr lang="en-US" sz="1200" u="none" strike="noStrike" dirty="0" err="1">
                          <a:effectLst/>
                        </a:rPr>
                        <a:t>Kutta</a:t>
                      </a:r>
                      <a:r>
                        <a:rPr lang="en-US" sz="1200" u="none" strike="noStrike" dirty="0">
                          <a:effectLst/>
                        </a:rPr>
                        <a:t> 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Runge-</a:t>
                      </a:r>
                      <a:r>
                        <a:rPr lang="en-US" sz="1200" u="none" strike="noStrike" dirty="0" err="1">
                          <a:effectLst/>
                        </a:rPr>
                        <a:t>Kutta</a:t>
                      </a:r>
                      <a:r>
                        <a:rPr lang="en-US" sz="1200" u="none" strike="noStrike" dirty="0">
                          <a:effectLst/>
                        </a:rPr>
                        <a:t> 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Adams-</a:t>
                      </a:r>
                      <a:r>
                        <a:rPr lang="en-US" sz="1200" u="none" strike="noStrike" dirty="0" err="1">
                          <a:effectLst/>
                        </a:rPr>
                        <a:t>Bashforth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527111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3462513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0.904837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0.909091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0.904762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0.904838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9107980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0.818731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0.826446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0.818594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0.819025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0.818731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0.815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28586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0.740818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0.751315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0.740633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0.741218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0.740818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0.73775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2023387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0.67032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0.6561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0.683013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0.670096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0.670802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0.67032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0.667838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3949318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0.606531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0.59049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0.620921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0.606278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0.607076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0.606531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0.604549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299401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0.548812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0.531441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0.564474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0.548537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0.549404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0.548812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0.547259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4402623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0.496585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0.478297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0.513158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0.496295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0.49721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0.496586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0.495397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8110136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0.449329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0.430467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0.466507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0.449029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0.449975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0.449329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0.448451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663073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0.40657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0.38742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0.424098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0.406264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0.407228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0.40657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0.405953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4790937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0.367879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0.348678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0.385543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0.367573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0.368541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0.36788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0.367483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862181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0.332871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0.313811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0.350494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0.332566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0.33353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0.332871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0.332658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7196408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0.301194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0.28243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0.318631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0.300893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0.301844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0.301195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0.301133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2653980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0.272532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0.254187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0.289664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0.272236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0.273169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0.272532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0.272596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2038511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0.246597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0.228768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0.263331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0.246309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0.247218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0.246597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0.246763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9265491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0.22313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0.205891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0.239392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0.222851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0.223732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0.22313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0.223379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2670747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0.201897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0.185302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0.217629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0.201627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0.202478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0.201897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0.20221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693696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0.182684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0.166772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0.197845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0.182425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0.183242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0.182684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0.183048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916966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0.165299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0.150095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0.179859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0.165051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0.165834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0.165299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0.165701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9588195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0.149569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0.135085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0.163508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0.149332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0.15008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0.149569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0.149998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9599974"/>
                  </a:ext>
                </a:extLst>
              </a:tr>
              <a:tr h="141528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0.135335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0.121577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0.148644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0.13511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0.135822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0.135336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0.135783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084739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76BAC14-E88F-4B31-B829-8B251DB11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43832"/>
            <a:ext cx="508635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50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24AC-20A8-4AC4-AE8C-F372D9B4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5CDC38-B5E6-421D-95FB-6980292FF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1600"/>
            <a:ext cx="9039225" cy="510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03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69529-3160-4111-BAEF-1AEA115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Electromagnetic Transient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A2EB5-3635-4F64-86DF-39470A3647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You must understand your model.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Models must be validated.</a:t>
            </a:r>
          </a:p>
          <a:p>
            <a:pPr lvl="1"/>
            <a:r>
              <a:rPr lang="en-US" dirty="0"/>
              <a:t>Against your intuition (try ultra-simple, very predictable cases)</a:t>
            </a:r>
          </a:p>
          <a:p>
            <a:pPr lvl="1"/>
            <a:r>
              <a:rPr lang="en-US" dirty="0"/>
              <a:t>Against other models (both simpler and more complex)</a:t>
            </a:r>
          </a:p>
          <a:p>
            <a:pPr lvl="1"/>
            <a:r>
              <a:rPr lang="en-US" dirty="0"/>
              <a:t>Against real data (field measurement and lab tests) 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EMT studies apply best to certain studies.</a:t>
            </a:r>
          </a:p>
          <a:p>
            <a:pPr lvl="1"/>
            <a:r>
              <a:rPr lang="en-US" dirty="0"/>
              <a:t>Transient conditions as opposed to steady-state</a:t>
            </a:r>
          </a:p>
          <a:p>
            <a:pPr lvl="1"/>
            <a:r>
              <a:rPr lang="en-US" dirty="0"/>
              <a:t>Very high frequency, short-duration events (roughly 1 kHz to 1 GHz)</a:t>
            </a:r>
          </a:p>
          <a:p>
            <a:pPr lvl="1"/>
            <a:r>
              <a:rPr lang="en-US" dirty="0"/>
              <a:t>Transmission or distribution, balanced or unbalanced</a:t>
            </a:r>
          </a:p>
          <a:p>
            <a:pPr lvl="1"/>
            <a:r>
              <a:rPr lang="en-US" dirty="0"/>
              <a:t>Electronic controls, lightning, and switching surges are key applications</a:t>
            </a:r>
          </a:p>
          <a:p>
            <a:pPr>
              <a:buFont typeface="+mj-lt"/>
              <a:buAutoNum type="arabicPeriod" startAt="4"/>
            </a:pPr>
            <a:r>
              <a:rPr lang="en-US" b="1" dirty="0"/>
              <a:t>Circuit theory fundamentals always apply.</a:t>
            </a:r>
          </a:p>
          <a:p>
            <a:pPr lvl="1"/>
            <a:r>
              <a:rPr lang="en-US" dirty="0"/>
              <a:t>KVL, KCL, equations for RLC</a:t>
            </a:r>
          </a:p>
          <a:p>
            <a:pPr lvl="1"/>
            <a:r>
              <a:rPr lang="en-US" dirty="0"/>
              <a:t>Conservation of charge, conservation of energy</a:t>
            </a:r>
          </a:p>
        </p:txBody>
      </p:sp>
    </p:spTree>
    <p:extLst>
      <p:ext uri="{BB962C8B-B14F-4D97-AF65-F5344CB8AC3E}">
        <p14:creationId xmlns:p14="http://schemas.microsoft.com/office/powerpoint/2010/main" val="376183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69529-3160-4111-BAEF-1AEA115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Electromagnetic Transient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A2EB5-3635-4F64-86DF-39470A3647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+mj-lt"/>
              <a:buAutoNum type="arabicPeriod" startAt="5"/>
            </a:pPr>
            <a:r>
              <a:rPr lang="en-US" b="1" dirty="0"/>
              <a:t>Power flow assumptions do NOT always apply.</a:t>
            </a:r>
          </a:p>
          <a:p>
            <a:pPr lvl="1"/>
            <a:r>
              <a:rPr lang="en-US" dirty="0"/>
              <a:t>Voltage and current are not phasors, be careful with reactive power</a:t>
            </a:r>
          </a:p>
          <a:p>
            <a:pPr lvl="1"/>
            <a:r>
              <a:rPr lang="en-US" dirty="0"/>
              <a:t>Impedance varies with frequency, t-lines aren’t usually PI models</a:t>
            </a:r>
          </a:p>
          <a:p>
            <a:pPr lvl="1"/>
            <a:r>
              <a:rPr lang="en-US" dirty="0"/>
              <a:t>Three-phase systems will usually be modeled in full, not with positive sequence</a:t>
            </a:r>
          </a:p>
          <a:p>
            <a:pPr lvl="1"/>
            <a:r>
              <a:rPr lang="en-US" dirty="0"/>
              <a:t>System is not in steady state, loads are rarely constant power</a:t>
            </a:r>
          </a:p>
          <a:p>
            <a:pPr>
              <a:buFont typeface="+mj-lt"/>
              <a:buAutoNum type="arabicPeriod" startAt="6"/>
            </a:pPr>
            <a:r>
              <a:rPr lang="en-US" b="1" dirty="0"/>
              <a:t>EMT programs use numerical methods that are subject to conditioning and convergence errors, and numerical instability.</a:t>
            </a:r>
          </a:p>
          <a:p>
            <a:pPr>
              <a:buFont typeface="+mj-lt"/>
              <a:buAutoNum type="arabicPeriod" startAt="6"/>
            </a:pPr>
            <a:r>
              <a:rPr lang="en-US" b="1" dirty="0"/>
              <a:t>Grounding is often modeled explicitly.</a:t>
            </a:r>
            <a:endParaRPr lang="en-US" dirty="0"/>
          </a:p>
          <a:p>
            <a:pPr>
              <a:buFont typeface="+mj-lt"/>
              <a:buAutoNum type="arabicPeriod" startAt="6"/>
            </a:pPr>
            <a:r>
              <a:rPr lang="en-US" b="1" dirty="0"/>
              <a:t>Longer transmission lines typically decouple the model.</a:t>
            </a:r>
          </a:p>
          <a:p>
            <a:pPr lvl="1"/>
            <a:r>
              <a:rPr lang="en-US" dirty="0"/>
              <a:t>Because there is not enough time for the signal to propagate down the line and back</a:t>
            </a:r>
          </a:p>
          <a:p>
            <a:pPr>
              <a:buFont typeface="+mj-lt"/>
              <a:buAutoNum type="arabicPeriod" startAt="6"/>
            </a:pPr>
            <a:r>
              <a:rPr lang="en-US" b="1" dirty="0"/>
              <a:t>Modeling decisions must be made based on the questions you are trying to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5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3044C-81D4-460C-8AC2-FE2AB458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in EMTP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6CD2C5A-8319-4937-9747-569823F1CC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5867400" cy="5181600"/>
          </a:xfrm>
        </p:spPr>
        <p:txBody>
          <a:bodyPr/>
          <a:lstStyle/>
          <a:p>
            <a:r>
              <a:rPr lang="en-US" dirty="0"/>
              <a:t>EMTP is a commercial software that we may get to try later in the class</a:t>
            </a:r>
          </a:p>
          <a:p>
            <a:r>
              <a:rPr lang="en-US" dirty="0"/>
              <a:t>It is possible to confirm results with it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C0884A-6E45-4746-BD67-16E4391D8BBF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6329060" y="1295400"/>
            <a:ext cx="4791680" cy="51816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9F5213-59A1-42D2-9DBC-8FBC06BC8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911" y="3733800"/>
            <a:ext cx="4949178" cy="212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27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F396-224A-B61E-6334-73DC589B4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3C1D7-6E0E-F133-D6DC-3BDC7DE51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By today</a:t>
            </a:r>
          </a:p>
          <a:p>
            <a:pPr lvl="1"/>
            <a:r>
              <a:rPr lang="en-US" dirty="0"/>
              <a:t>Finish example 1 using analytical methods (ODE’s, Laplace, etc.)</a:t>
            </a:r>
          </a:p>
          <a:p>
            <a:pPr lvl="1"/>
            <a:r>
              <a:rPr lang="en-US" dirty="0"/>
              <a:t>Plot results using </a:t>
            </a:r>
            <a:r>
              <a:rPr lang="en-US" dirty="0" err="1"/>
              <a:t>Matlab</a:t>
            </a:r>
            <a:r>
              <a:rPr lang="en-US" dirty="0"/>
              <a:t> (or Python/etc.)</a:t>
            </a:r>
          </a:p>
          <a:p>
            <a:r>
              <a:rPr lang="en-US" dirty="0"/>
              <a:t>Next class 1/28</a:t>
            </a:r>
          </a:p>
          <a:p>
            <a:pPr lvl="1"/>
            <a:r>
              <a:rPr lang="en-US" dirty="0"/>
              <a:t>Try solving it with Euler’s method – compare different time steps.</a:t>
            </a:r>
          </a:p>
          <a:p>
            <a:pPr lvl="1"/>
            <a:r>
              <a:rPr lang="en-US" dirty="0"/>
              <a:t>Read Chapter 2 of the </a:t>
            </a:r>
            <a:r>
              <a:rPr lang="en-US" dirty="0" err="1"/>
              <a:t>Dommel</a:t>
            </a:r>
            <a:r>
              <a:rPr lang="en-US" dirty="0"/>
              <a:t> EMTP theory book.</a:t>
            </a:r>
          </a:p>
          <a:p>
            <a:r>
              <a:rPr lang="en-US" dirty="0"/>
              <a:t>Next Thursday 1/30</a:t>
            </a:r>
          </a:p>
          <a:p>
            <a:pPr lvl="1"/>
            <a:r>
              <a:rPr lang="en-US" dirty="0"/>
              <a:t>Try solving it with the 2</a:t>
            </a:r>
            <a:r>
              <a:rPr lang="en-US" baseline="30000" dirty="0"/>
              <a:t>nd</a:t>
            </a:r>
            <a:r>
              <a:rPr lang="en-US" dirty="0"/>
              <a:t> order Runge-</a:t>
            </a:r>
            <a:r>
              <a:rPr lang="en-US" dirty="0" err="1"/>
              <a:t>Kutta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Read the following paper:</a:t>
            </a:r>
          </a:p>
          <a:p>
            <a:pPr lvl="2"/>
            <a:r>
              <a:rPr lang="en-US" dirty="0"/>
              <a:t>T. Noda, K. </a:t>
            </a:r>
            <a:r>
              <a:rPr lang="en-US" dirty="0" err="1"/>
              <a:t>Takenaka</a:t>
            </a:r>
            <a:r>
              <a:rPr lang="en-US" dirty="0"/>
              <a:t> and T. Inoue, "Numerical Integration by the 2-Stage Diagonally Implicit Runge-</a:t>
            </a:r>
            <a:r>
              <a:rPr lang="en-US" dirty="0" err="1"/>
              <a:t>Kutta</a:t>
            </a:r>
            <a:r>
              <a:rPr lang="en-US" dirty="0"/>
              <a:t> Method for Electromagnetic Transient Simulations," in </a:t>
            </a:r>
            <a:r>
              <a:rPr lang="en-US" i="1" dirty="0"/>
              <a:t>IEEE Transactions on Power Delivery</a:t>
            </a:r>
            <a:r>
              <a:rPr lang="en-US" dirty="0"/>
              <a:t>, vol. 24, no. 1, pp. 390-399, Jan. 2009.</a:t>
            </a:r>
          </a:p>
        </p:txBody>
      </p:sp>
    </p:spTree>
    <p:extLst>
      <p:ext uri="{BB962C8B-B14F-4D97-AF65-F5344CB8AC3E}">
        <p14:creationId xmlns:p14="http://schemas.microsoft.com/office/powerpoint/2010/main" val="182310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3596-A8B2-4AD2-9AA8-B324D8C8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Solution to this Differential Equation?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FE58489-6E8F-4B3A-9674-47CE6E866D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Analytical solution: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b="0" dirty="0"/>
              </a:p>
              <a:p>
                <a:r>
                  <a:rPr lang="en-US" dirty="0"/>
                  <a:t>Numerical methods: solving successive time values separated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r>
                  <a:rPr lang="en-US" b="1" dirty="0"/>
                  <a:t>Euler</a:t>
                </a:r>
                <a:r>
                  <a:rPr lang="en-US" dirty="0"/>
                  <a:t>, or Forward Euler, is the simplest explicit method</a:t>
                </a:r>
              </a:p>
              <a:p>
                <a:pPr lvl="1"/>
                <a:r>
                  <a:rPr lang="en-US" b="1" dirty="0"/>
                  <a:t>Backward Euler</a:t>
                </a:r>
                <a:r>
                  <a:rPr lang="en-US" dirty="0"/>
                  <a:t>, is the simplest implicit method</a:t>
                </a:r>
              </a:p>
              <a:p>
                <a:pPr lvl="1"/>
                <a:r>
                  <a:rPr lang="en-US" b="1" dirty="0"/>
                  <a:t>Trapezoidal</a:t>
                </a:r>
                <a:r>
                  <a:rPr lang="en-US" dirty="0"/>
                  <a:t>, implicit method sort of like an average of Forward and Backward Euler</a:t>
                </a:r>
              </a:p>
              <a:p>
                <a:pPr lvl="1"/>
                <a:r>
                  <a:rPr lang="en-US" b="1" dirty="0"/>
                  <a:t>Runge-</a:t>
                </a:r>
                <a:r>
                  <a:rPr lang="en-US" b="1" dirty="0" err="1"/>
                  <a:t>Kutta</a:t>
                </a:r>
                <a:r>
                  <a:rPr lang="en-US" b="1" dirty="0"/>
                  <a:t> 2</a:t>
                </a:r>
                <a:r>
                  <a:rPr lang="en-US" dirty="0"/>
                  <a:t>, explicit method based on further expansion of Taylor series</a:t>
                </a:r>
              </a:p>
              <a:p>
                <a:pPr lvl="1"/>
                <a:r>
                  <a:rPr lang="en-US" b="1" dirty="0"/>
                  <a:t>Runge-</a:t>
                </a:r>
                <a:r>
                  <a:rPr lang="en-US" b="1" dirty="0" err="1"/>
                  <a:t>Kutta</a:t>
                </a:r>
                <a:r>
                  <a:rPr lang="en-US" b="1" dirty="0"/>
                  <a:t> 4</a:t>
                </a:r>
                <a:r>
                  <a:rPr lang="en-US" dirty="0"/>
                  <a:t>, extended version of RK2</a:t>
                </a:r>
              </a:p>
              <a:p>
                <a:pPr lvl="1"/>
                <a:r>
                  <a:rPr lang="en-US" b="1" dirty="0"/>
                  <a:t>Adams-</a:t>
                </a:r>
                <a:r>
                  <a:rPr lang="en-US" b="1" dirty="0" err="1"/>
                  <a:t>Bashforth</a:t>
                </a:r>
                <a:r>
                  <a:rPr lang="en-US" dirty="0"/>
                  <a:t>, a multi-step explicit method</a:t>
                </a:r>
              </a:p>
              <a:p>
                <a:pPr lvl="1"/>
                <a:r>
                  <a:rPr lang="en-US" dirty="0"/>
                  <a:t>Other methods…</a:t>
                </a:r>
              </a:p>
              <a:p>
                <a:r>
                  <a:rPr lang="en-US" dirty="0"/>
                  <a:t>Euler’s method says: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 for this example,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⋅(1−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Table on right shows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FE58489-6E8F-4B3A-9674-47CE6E866D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b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06315B-FEA9-4EB9-938C-4D78BE57E556}"/>
              </a:ext>
            </a:extLst>
          </p:cNvPr>
          <p:cNvGraphicFramePr>
            <a:graphicFrameLocks noGrp="1"/>
          </p:cNvGraphicFramePr>
          <p:nvPr/>
        </p:nvGraphicFramePr>
        <p:xfrm>
          <a:off x="8915400" y="4191000"/>
          <a:ext cx="3149601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9867">
                  <a:extLst>
                    <a:ext uri="{9D8B030D-6E8A-4147-A177-3AD203B41FA5}">
                      <a16:colId xmlns:a16="http://schemas.microsoft.com/office/drawing/2014/main" val="4228684553"/>
                    </a:ext>
                  </a:extLst>
                </a:gridCol>
                <a:gridCol w="1049867">
                  <a:extLst>
                    <a:ext uri="{9D8B030D-6E8A-4147-A177-3AD203B41FA5}">
                      <a16:colId xmlns:a16="http://schemas.microsoft.com/office/drawing/2014/main" val="2867434558"/>
                    </a:ext>
                  </a:extLst>
                </a:gridCol>
                <a:gridCol w="1049867">
                  <a:extLst>
                    <a:ext uri="{9D8B030D-6E8A-4147-A177-3AD203B41FA5}">
                      <a16:colId xmlns:a16="http://schemas.microsoft.com/office/drawing/2014/main" val="2439207420"/>
                    </a:ext>
                  </a:extLst>
                </a:gridCol>
              </a:tblGrid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Analytical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Euler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871015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083284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0.90484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0.90000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76056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0.81873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0.81000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002432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0.74082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0.72900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12679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0.67032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0.65610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756139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0.60653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0.59049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24397"/>
                  </a:ext>
                </a:extLst>
              </a:tr>
              <a:tr h="119592">
                <a:tc>
                  <a:txBody>
                    <a:bodyPr/>
                    <a:lstStyle/>
                    <a:p>
                      <a:r>
                        <a:rPr lang="en-US" sz="1400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0.54881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0.53144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09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27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30688-739D-4BEE-8A4F-4AE38A6CB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Other 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E10A0F1D-7F5D-4C22-A616-655376CED57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b="1" dirty="0"/>
                  <a:t>Backward Euler</a:t>
                </a:r>
                <a:r>
                  <a:rPr lang="en-US" dirty="0"/>
                  <a:t>, is the simplest implicit method</a:t>
                </a:r>
              </a:p>
              <a:p>
                <a:pPr lvl="1"/>
                <a:r>
                  <a:rPr lang="en-US" dirty="0"/>
                  <a:t>Definition: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This means we have to do some algebraic manipulation (implicit method)</a:t>
                </a:r>
              </a:p>
              <a:p>
                <a:pPr lvl="1"/>
                <a:r>
                  <a:rPr lang="en-US" dirty="0"/>
                  <a:t>For our example: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r>
                  <a:rPr lang="en-US" b="1" dirty="0"/>
                  <a:t>Trapezoidal</a:t>
                </a:r>
                <a:r>
                  <a:rPr lang="en-US" dirty="0"/>
                  <a:t>, implicit method averaging Forward and Backward Euler</a:t>
                </a:r>
              </a:p>
              <a:p>
                <a:pPr lvl="1"/>
                <a:r>
                  <a:rPr lang="en-US" dirty="0"/>
                  <a:t>Definition: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our example: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Solve again: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For both of these methods, we rely on being able to solve back for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which may not be easy for complicated non-linear functions</a:t>
                </a:r>
              </a:p>
              <a:p>
                <a:r>
                  <a:rPr lang="en-US" dirty="0"/>
                  <a:t>Theoretical error for any of these first three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E10A0F1D-7F5D-4C22-A616-655376CED5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b="-8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16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D673-C6A8-4296-BEF4-80AFB6B1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Other Methods,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38F04BB-BB59-4B41-AB24-F359ABCF62B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b="1" dirty="0"/>
                  <a:t>Runge-</a:t>
                </a:r>
                <a:r>
                  <a:rPr lang="en-US" b="1" dirty="0" err="1"/>
                  <a:t>Kutta</a:t>
                </a:r>
                <a:r>
                  <a:rPr lang="en-US" b="1" dirty="0"/>
                  <a:t> 2</a:t>
                </a:r>
                <a:r>
                  <a:rPr lang="en-US" dirty="0"/>
                  <a:t>, explicit method based on second-order approximation of Taylor series (considering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as a function of both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   (This is the same as Euler term)</a:t>
                </a: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Derivation of this is given on the next two slides, for reference.</a:t>
                </a:r>
              </a:p>
              <a:p>
                <a:r>
                  <a:rPr lang="en-US" b="1" dirty="0"/>
                  <a:t>Runge-</a:t>
                </a:r>
                <a:r>
                  <a:rPr lang="en-US" b="1" dirty="0" err="1"/>
                  <a:t>Kutta</a:t>
                </a:r>
                <a:r>
                  <a:rPr lang="en-US" b="1" dirty="0"/>
                  <a:t> 4</a:t>
                </a:r>
                <a:r>
                  <a:rPr lang="en-US" dirty="0"/>
                  <a:t>, extended version of RK2 to the fourth-order polynomial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/2,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/2)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/2,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/2)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)/6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38F04BB-BB59-4B41-AB24-F359ABCF62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 b="-5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29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7A2E6-E943-4925-9DE0-6FD2D8ADE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 of the Runge-</a:t>
            </a:r>
            <a:r>
              <a:rPr lang="en-US" dirty="0" err="1"/>
              <a:t>Kutta</a:t>
            </a:r>
            <a:r>
              <a:rPr lang="en-US" dirty="0"/>
              <a:t> 2</a:t>
            </a:r>
            <a:r>
              <a:rPr lang="en-US" baseline="30000" dirty="0"/>
              <a:t>nd</a:t>
            </a:r>
            <a:r>
              <a:rPr lang="en-US" dirty="0"/>
              <a:t> Order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36265C1-D601-44B3-9644-A288E0F3FD8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Take the Taylor series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out to the second order</a:t>
                </a: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Now try to find a method with the following form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Expand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with a multi-variable Taylor series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36265C1-D601-44B3-9644-A288E0F3FD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EF7602-B3D7-42F5-8927-2BB1B23CBC7E}"/>
                  </a:ext>
                </a:extLst>
              </p:cNvPr>
              <p:cNvSpPr txBox="1"/>
              <p:nvPr/>
            </p:nvSpPr>
            <p:spPr>
              <a:xfrm>
                <a:off x="9906000" y="1981200"/>
                <a:ext cx="1837619" cy="446982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0" dirty="0">
                    <a:latin typeface="+mj-lt"/>
                  </a:rPr>
                  <a:t>Remember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EF7602-B3D7-42F5-8927-2BB1B23CB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0" y="1981200"/>
                <a:ext cx="1837619" cy="446982"/>
              </a:xfrm>
              <a:prstGeom prst="rect">
                <a:avLst/>
              </a:prstGeom>
              <a:blipFill>
                <a:blip r:embed="rId3"/>
                <a:stretch>
                  <a:fillRect l="-1661" b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421481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492</TotalTime>
  <Words>1621</Words>
  <Application>Microsoft Office PowerPoint</Application>
  <PresentationFormat>Widescreen</PresentationFormat>
  <Paragraphs>344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Helvetica</vt:lpstr>
      <vt:lpstr>Times New Roman</vt:lpstr>
      <vt:lpstr>Wingdings</vt:lpstr>
      <vt:lpstr>Capsules</vt:lpstr>
      <vt:lpstr>ECEN 616, Spring 2025 Methods of Electric Power System Analysis</vt:lpstr>
      <vt:lpstr>Principles of Electromagnetic Transient Analysis</vt:lpstr>
      <vt:lpstr>Principles of Electromagnetic Transient Analysis</vt:lpstr>
      <vt:lpstr>Exercise 1 in EMTP</vt:lpstr>
      <vt:lpstr>Homework</vt:lpstr>
      <vt:lpstr>What’s the Solution to this Differential Equation?</vt:lpstr>
      <vt:lpstr>Definition of Other Methods</vt:lpstr>
      <vt:lpstr>Definition of Other Methods, Continued</vt:lpstr>
      <vt:lpstr>Derivation of the Runge-Kutta 2nd Order Model</vt:lpstr>
      <vt:lpstr>Derivation of the RK2, continued</vt:lpstr>
      <vt:lpstr>Definition of Other Methods, Continued</vt:lpstr>
      <vt:lpstr>Summary of Methods</vt:lpstr>
      <vt:lpstr>Numerical Experiments</vt:lpstr>
      <vt:lpstr>Error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27</cp:revision>
  <cp:lastPrinted>2011-08-22T16:49:24Z</cp:lastPrinted>
  <dcterms:created xsi:type="dcterms:W3CDTF">2022-08-23T14:02:40Z</dcterms:created>
  <dcterms:modified xsi:type="dcterms:W3CDTF">2025-01-22T16:44:12Z</dcterms:modified>
</cp:coreProperties>
</file>