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9"/>
  </p:notesMasterIdLst>
  <p:handoutMasterIdLst>
    <p:handoutMasterId r:id="rId10"/>
  </p:handoutMasterIdLst>
  <p:sldIdLst>
    <p:sldId id="356" r:id="rId2"/>
    <p:sldId id="369" r:id="rId3"/>
    <p:sldId id="382" r:id="rId4"/>
    <p:sldId id="380" r:id="rId5"/>
    <p:sldId id="383" r:id="rId6"/>
    <p:sldId id="381" r:id="rId7"/>
    <p:sldId id="384" r:id="rId8"/>
  </p:sldIdLst>
  <p:sldSz cx="12192000" cy="6858000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2C4"/>
    <a:srgbClr val="500000"/>
    <a:srgbClr val="FFFF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88" autoAdjust="0"/>
  </p:normalViewPr>
  <p:slideViewPr>
    <p:cSldViewPr>
      <p:cViewPr varScale="1">
        <p:scale>
          <a:sx n="108" d="100"/>
          <a:sy n="108" d="100"/>
        </p:scale>
        <p:origin x="576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3B7227E4-51F8-45C2-83C1-D251491FB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9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5774C-03E1-499A-B4E4-895282C04360}" type="datetimeFigureOut">
              <a:rPr lang="en-US"/>
              <a:pPr>
                <a:defRPr/>
              </a:pPr>
              <a:t>1/16/2025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9181FC-D85A-4591-8BD1-5E6A6B174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9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3863" y="704850"/>
            <a:ext cx="6254750" cy="35194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A44757-FF1F-42D8-B2CA-5FE2A078B1AB}" type="slidenum">
              <a:rPr lang="en-US" altLang="en-US" sz="1200" smtClean="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1821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103"/>
          <p:cNvSpPr>
            <a:spLocks noChangeShapeType="1"/>
          </p:cNvSpPr>
          <p:nvPr userDrawn="1"/>
        </p:nvSpPr>
        <p:spPr bwMode="auto">
          <a:xfrm>
            <a:off x="0" y="3048000"/>
            <a:ext cx="119888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0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"/>
            <a:ext cx="10363200" cy="1447800"/>
          </a:xfrm>
        </p:spPr>
        <p:txBody>
          <a:bodyPr/>
          <a:lstStyle>
            <a:lvl1pPr algn="ctr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30400" y="3124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2" descr="http://brandguide.tamu.edu/downloads/logos/TAM-PrimaryMarkA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1" t="21962" r="8891" b="23556"/>
          <a:stretch/>
        </p:blipFill>
        <p:spPr bwMode="auto">
          <a:xfrm>
            <a:off x="228600" y="5181600"/>
            <a:ext cx="5029200" cy="141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7DB9B4-20CC-4130-B727-EDCD861C393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400" y="1828800"/>
            <a:ext cx="10363200" cy="914400"/>
          </a:xfrm>
        </p:spPr>
        <p:txBody>
          <a:bodyPr anchor="ctr"/>
          <a:lstStyle>
            <a:lvl1pPr marL="0" indent="0" algn="ctr">
              <a:buNone/>
              <a:defRPr sz="3200" b="1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695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3F77-D290-4901-85A8-48741AAFAB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108966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3F77-D290-4901-85A8-48741AAFAB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60198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75B3ED-EA8C-4A1D-8437-A6EA5B2929CE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324600" y="1295400"/>
            <a:ext cx="48006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78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98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Rectangle 15"/>
          <p:cNvSpPr>
            <a:spLocks noChangeArrowheads="1"/>
          </p:cNvSpPr>
          <p:nvPr userDrawn="1"/>
        </p:nvSpPr>
        <p:spPr bwMode="auto">
          <a:xfrm>
            <a:off x="304801" y="6629401"/>
            <a:ext cx="11578167" cy="95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tint val="25098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400">
              <a:latin typeface="Helvetica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0" y="1143000"/>
            <a:ext cx="111760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91440"/>
            <a:ext cx="1094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10947400" cy="512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77600" y="6858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347023-713F-4E2A-B7AB-E48E430AAFEB}"/>
              </a:ext>
            </a:extLst>
          </p:cNvPr>
          <p:cNvSpPr txBox="1"/>
          <p:nvPr userDrawn="1"/>
        </p:nvSpPr>
        <p:spPr>
          <a:xfrm>
            <a:off x="11095827" y="-66675"/>
            <a:ext cx="109617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fld id="{CBFC0AEE-5787-421D-938D-D26A4A374780}" type="slidenum">
              <a:rPr lang="en-US" sz="1800" smtClean="0">
                <a:solidFill>
                  <a:srgbClr val="500000"/>
                </a:solidFill>
                <a:latin typeface="+mj-lt"/>
              </a:rPr>
              <a:pPr algn="r"/>
              <a:t>‹#›</a:t>
            </a:fld>
            <a:endParaRPr lang="en-US" sz="1800" dirty="0">
              <a:solidFill>
                <a:srgbClr val="500000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34" r:id="rId3"/>
    <p:sldLayoutId id="2147483727" r:id="rId4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lang="en-US" sz="2000" dirty="0">
          <a:solidFill>
            <a:schemeClr val="tx1"/>
          </a:solidFill>
          <a:latin typeface="+mj-lt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lang="en-US" sz="2000" dirty="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lang="en-US" sz="2000" dirty="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»"/>
        <a:defRPr lang="en-US" sz="2000" dirty="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irchfield@tam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birchfield.engr.tamu.edu/616s25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dirty="0"/>
              <a:t>ECEN 616</a:t>
            </a:r>
            <a:r>
              <a:rPr lang="en-US" altLang="en-US"/>
              <a:t>, Spring 2025</a:t>
            </a:r>
            <a:br>
              <a:rPr lang="en-US" altLang="en-US" dirty="0"/>
            </a:br>
            <a:r>
              <a:rPr lang="en-US" altLang="en-US" dirty="0"/>
              <a:t>Methods of Electric Power System Analysis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/>
              <a:t>Prof. Adam Birchfield</a:t>
            </a:r>
          </a:p>
          <a:p>
            <a:r>
              <a:rPr lang="en-US"/>
              <a:t>Dept. of Electrical and Computer Engineering</a:t>
            </a:r>
          </a:p>
          <a:p>
            <a:r>
              <a:rPr lang="en-US"/>
              <a:t>Texas A&amp;M University</a:t>
            </a:r>
          </a:p>
          <a:p>
            <a:r>
              <a:rPr lang="en-US">
                <a:hlinkClick r:id="rId3"/>
              </a:rPr>
              <a:t>abirchfield@tamu.edu</a:t>
            </a:r>
            <a:endParaRPr lang="en-US"/>
          </a:p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F870818-B59B-42F3-A080-7DD7CDDF6B7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Class 2: Principles of Electromagnetic Transient Analysis, Part 2</a:t>
            </a:r>
          </a:p>
        </p:txBody>
      </p:sp>
    </p:spTree>
    <p:extLst>
      <p:ext uri="{BB962C8B-B14F-4D97-AF65-F5344CB8AC3E}">
        <p14:creationId xmlns:p14="http://schemas.microsoft.com/office/powerpoint/2010/main" val="3458487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DED3A-68BA-4C4A-9725-9AA2B7E8C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Announcements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50664-82A4-4DA6-8FEC-84FB2FB29F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Course website: </a:t>
            </a:r>
            <a:r>
              <a:rPr lang="en-US" dirty="0">
                <a:hlinkClick r:id="rId2"/>
              </a:rPr>
              <a:t>https://birchfield.engr.tamu.edu/616s25/</a:t>
            </a:r>
            <a:endParaRPr lang="en-US" dirty="0"/>
          </a:p>
          <a:p>
            <a:r>
              <a:rPr lang="en-US" dirty="0"/>
              <a:t>Syllabus on website gives detailed course info</a:t>
            </a:r>
          </a:p>
          <a:p>
            <a:r>
              <a:rPr lang="en-US" dirty="0"/>
              <a:t>Textbooks: Greenwood and </a:t>
            </a:r>
            <a:r>
              <a:rPr lang="en-US" dirty="0" err="1"/>
              <a:t>Dommel</a:t>
            </a:r>
            <a:endParaRPr lang="en-US" dirty="0"/>
          </a:p>
          <a:p>
            <a:r>
              <a:rPr lang="en-US" dirty="0"/>
              <a:t>For next Tuesday, finish your own calculations for Example 1, including </a:t>
            </a:r>
            <a:r>
              <a:rPr lang="en-US" dirty="0" err="1"/>
              <a:t>Matlab</a:t>
            </a:r>
            <a:r>
              <a:rPr lang="en-US" dirty="0"/>
              <a:t> plots and the inductive version</a:t>
            </a:r>
          </a:p>
          <a:p>
            <a:r>
              <a:rPr lang="en-US" dirty="0"/>
              <a:t>Office hours: </a:t>
            </a:r>
            <a:r>
              <a:rPr lang="en-US" b="1" dirty="0"/>
              <a:t>Tuesday 3-4pm</a:t>
            </a:r>
            <a:endParaRPr lang="en-US" dirty="0"/>
          </a:p>
        </p:txBody>
      </p:sp>
      <p:pic>
        <p:nvPicPr>
          <p:cNvPr id="15" name="Content Placeholder 14" descr="Windmills in a field&#10;&#10;Description automatically generated with medium confidence">
            <a:extLst>
              <a:ext uri="{FF2B5EF4-FFF2-40B4-BE49-F238E27FC236}">
                <a16:creationId xmlns:a16="http://schemas.microsoft.com/office/drawing/2014/main" id="{C4BA8F48-F2A3-4C92-8690-3BCAC7BEDC2A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2622042"/>
            <a:ext cx="4800600" cy="252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96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3044C-81D4-460C-8AC2-FE2AB458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 in EMTP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6CD2C5A-8319-4937-9747-569823F1CC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5867400" cy="5181600"/>
          </a:xfrm>
        </p:spPr>
        <p:txBody>
          <a:bodyPr/>
          <a:lstStyle/>
          <a:p>
            <a:r>
              <a:rPr lang="en-US" dirty="0"/>
              <a:t>EMTP is a commercial software that we may get to try later in the class</a:t>
            </a:r>
          </a:p>
          <a:p>
            <a:r>
              <a:rPr lang="en-US" dirty="0"/>
              <a:t>It is possible to confirm results with it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6C0884A-6E45-4746-BD67-16E4391D8BBF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6329060" y="1295400"/>
            <a:ext cx="4791680" cy="5181600"/>
          </a:xfr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E9F5213-59A1-42D2-9DBC-8FBC06BC8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911" y="3733800"/>
            <a:ext cx="4949178" cy="2128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271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292DA-210A-4043-BF58-D678A6A0B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This Class Will Cover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CC193-3022-454F-89F7-CF1EC78F92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6858000" cy="5181600"/>
          </a:xfrm>
        </p:spPr>
        <p:txBody>
          <a:bodyPr/>
          <a:lstStyle/>
          <a:p>
            <a:pPr marL="339725" lvl="0" indent="-339725">
              <a:buFont typeface="+mj-lt"/>
              <a:buAutoNum type="romanUcPeriod"/>
            </a:pPr>
            <a:r>
              <a:rPr lang="en-US" dirty="0"/>
              <a:t>Electromagnetic Transients Theory</a:t>
            </a:r>
          </a:p>
          <a:p>
            <a:pPr marL="801688" lvl="1" indent="-344488">
              <a:buFont typeface="+mj-lt"/>
              <a:buAutoNum type="alphaUcPeriod"/>
            </a:pPr>
            <a:r>
              <a:rPr lang="en-US" b="1" dirty="0"/>
              <a:t>Principles of transient analysis</a:t>
            </a:r>
          </a:p>
          <a:p>
            <a:pPr marL="801688" lvl="1" indent="-344488">
              <a:buFont typeface="+mj-lt"/>
              <a:buAutoNum type="alphaUcPeriod"/>
            </a:pPr>
            <a:r>
              <a:rPr lang="en-US" dirty="0"/>
              <a:t>Analytical methods for solving transient problems</a:t>
            </a:r>
          </a:p>
          <a:p>
            <a:pPr marL="801688" lvl="1" indent="-344488">
              <a:buFont typeface="+mj-lt"/>
              <a:buAutoNum type="alphaUcPeriod"/>
            </a:pPr>
            <a:r>
              <a:rPr lang="en-US" dirty="0"/>
              <a:t>Numerical methods for solving transient problems</a:t>
            </a:r>
          </a:p>
          <a:p>
            <a:pPr marL="801688" lvl="1" indent="-344488">
              <a:buFont typeface="+mj-lt"/>
              <a:buAutoNum type="alphaUcPeriod"/>
            </a:pPr>
            <a:r>
              <a:rPr lang="en-US" dirty="0"/>
              <a:t>Block element models</a:t>
            </a:r>
          </a:p>
          <a:p>
            <a:pPr marL="801688" lvl="1" indent="-344488">
              <a:buFont typeface="+mj-lt"/>
              <a:buAutoNum type="alphaUcPeriod"/>
            </a:pPr>
            <a:r>
              <a:rPr lang="en-US" dirty="0"/>
              <a:t>Transmission line models (overhead/underground, single-phase/multi-phase, frequency dependent) </a:t>
            </a:r>
          </a:p>
          <a:p>
            <a:pPr marL="801688" lvl="1" indent="-344488">
              <a:buFont typeface="+mj-lt"/>
              <a:buAutoNum type="alphaUcPeriod"/>
            </a:pPr>
            <a:r>
              <a:rPr lang="en-US" dirty="0"/>
              <a:t>Transformer models</a:t>
            </a:r>
          </a:p>
          <a:p>
            <a:pPr marL="339725" lvl="0" indent="-339725">
              <a:buFont typeface="+mj-lt"/>
              <a:buAutoNum type="romanUcPeriod"/>
            </a:pPr>
            <a:r>
              <a:rPr lang="en-US" dirty="0"/>
              <a:t>Electromagnetic Transients Applications</a:t>
            </a:r>
          </a:p>
          <a:p>
            <a:pPr marL="801688" lvl="1" indent="-344488">
              <a:buFont typeface="+mj-lt"/>
              <a:buAutoNum type="alphaUcPeriod"/>
            </a:pPr>
            <a:r>
              <a:rPr lang="en-US" dirty="0"/>
              <a:t>Capacitor and reactor switching</a:t>
            </a:r>
          </a:p>
          <a:p>
            <a:pPr marL="801688" lvl="1" indent="-344488">
              <a:buFont typeface="+mj-lt"/>
              <a:buAutoNum type="alphaUcPeriod"/>
            </a:pPr>
            <a:r>
              <a:rPr lang="en-US" dirty="0"/>
              <a:t>Transmission line switching</a:t>
            </a:r>
          </a:p>
          <a:p>
            <a:pPr marL="801688" lvl="1" indent="-344488">
              <a:buFont typeface="+mj-lt"/>
              <a:buAutoNum type="alphaUcPeriod"/>
            </a:pPr>
            <a:r>
              <a:rPr lang="en-US" dirty="0"/>
              <a:t>Lightning studies and insulation coordination</a:t>
            </a:r>
          </a:p>
          <a:p>
            <a:pPr marL="801688" lvl="1" indent="-344488">
              <a:buFont typeface="+mj-lt"/>
              <a:buAutoNum type="alphaUcPeriod"/>
            </a:pPr>
            <a:r>
              <a:rPr lang="en-US" dirty="0"/>
              <a:t>Transients with power-electronics components</a:t>
            </a:r>
          </a:p>
          <a:p>
            <a:pPr marL="801688" lvl="1" indent="-344488">
              <a:buFont typeface="+mj-lt"/>
              <a:buAutoNum type="alphaUcPeriod"/>
            </a:pPr>
            <a:r>
              <a:rPr lang="en-US" dirty="0"/>
              <a:t>Electric field coupling</a:t>
            </a:r>
          </a:p>
          <a:p>
            <a:pPr marL="514350" indent="-514350">
              <a:buFont typeface="+mj-lt"/>
              <a:buAutoNum type="romanUcPeriod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1409C9-FABB-4594-9ED0-1D59DFF78A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2" r="22592"/>
          <a:stretch/>
        </p:blipFill>
        <p:spPr>
          <a:xfrm>
            <a:off x="7162800" y="1524000"/>
            <a:ext cx="4395893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50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2CA4A9F-0E5D-482E-CFDD-162BB4D86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Discussion: Reading Assignment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5A3004-ADBF-64AD-1F65-FD239B957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87" y="1258025"/>
            <a:ext cx="7469126" cy="559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719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69529-3160-4111-BAEF-1AEA115A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Electromagnetic Transient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A2EB5-3635-4F64-86DF-39470A3647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You must understand your model.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Models must be validated.</a:t>
            </a:r>
          </a:p>
          <a:p>
            <a:pPr lvl="1"/>
            <a:r>
              <a:rPr lang="en-US" dirty="0"/>
              <a:t>Against your intuition (try ultra-simple, very predictable cases)</a:t>
            </a:r>
          </a:p>
          <a:p>
            <a:pPr lvl="1"/>
            <a:r>
              <a:rPr lang="en-US" dirty="0"/>
              <a:t>Against other models (both simpler and more complex)</a:t>
            </a:r>
          </a:p>
          <a:p>
            <a:pPr lvl="1"/>
            <a:r>
              <a:rPr lang="en-US" dirty="0"/>
              <a:t>Against real data (field measurement and lab tests) 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EMT studies apply best to certain studies.</a:t>
            </a:r>
          </a:p>
          <a:p>
            <a:pPr lvl="1"/>
            <a:r>
              <a:rPr lang="en-US" dirty="0"/>
              <a:t>Transient conditions as opposed to steady-state</a:t>
            </a:r>
          </a:p>
          <a:p>
            <a:pPr lvl="1"/>
            <a:r>
              <a:rPr lang="en-US" dirty="0"/>
              <a:t>Very high frequency, short-duration events (roughly 1 kHz to 1 GHz)</a:t>
            </a:r>
          </a:p>
          <a:p>
            <a:pPr lvl="1"/>
            <a:r>
              <a:rPr lang="en-US" dirty="0"/>
              <a:t>Transmission or distribution, balanced or unbalanced</a:t>
            </a:r>
          </a:p>
          <a:p>
            <a:pPr lvl="1"/>
            <a:r>
              <a:rPr lang="en-US" dirty="0"/>
              <a:t>Electronic controls, lightning, and switching surges are key applications</a:t>
            </a:r>
          </a:p>
          <a:p>
            <a:pPr>
              <a:buFont typeface="+mj-lt"/>
              <a:buAutoNum type="arabicPeriod" startAt="4"/>
            </a:pPr>
            <a:r>
              <a:rPr lang="en-US" b="1" dirty="0"/>
              <a:t>Circuit theory fundamentals always apply.</a:t>
            </a:r>
          </a:p>
          <a:p>
            <a:pPr lvl="1"/>
            <a:r>
              <a:rPr lang="en-US" dirty="0"/>
              <a:t>KVL, KCL, equations for RLC</a:t>
            </a:r>
          </a:p>
          <a:p>
            <a:pPr lvl="1"/>
            <a:r>
              <a:rPr lang="en-US" dirty="0"/>
              <a:t>Conservation of charge, conservation of energy</a:t>
            </a:r>
          </a:p>
        </p:txBody>
      </p:sp>
    </p:spTree>
    <p:extLst>
      <p:ext uri="{BB962C8B-B14F-4D97-AF65-F5344CB8AC3E}">
        <p14:creationId xmlns:p14="http://schemas.microsoft.com/office/powerpoint/2010/main" val="3761836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69529-3160-4111-BAEF-1AEA115AC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Electromagnetic Transient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A2EB5-3635-4F64-86DF-39470A3647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+mj-lt"/>
              <a:buAutoNum type="arabicPeriod" startAt="5"/>
            </a:pPr>
            <a:r>
              <a:rPr lang="en-US" b="1" dirty="0"/>
              <a:t>Power flow assumptions do NOT always apply.</a:t>
            </a:r>
          </a:p>
          <a:p>
            <a:pPr lvl="1"/>
            <a:r>
              <a:rPr lang="en-US" dirty="0"/>
              <a:t>Voltage and current are not phasors, be careful with reactive power</a:t>
            </a:r>
          </a:p>
          <a:p>
            <a:pPr lvl="1"/>
            <a:r>
              <a:rPr lang="en-US" dirty="0"/>
              <a:t>Impedance varies with frequency, t-lines aren’t usually PI models</a:t>
            </a:r>
          </a:p>
          <a:p>
            <a:pPr lvl="1"/>
            <a:r>
              <a:rPr lang="en-US" dirty="0"/>
              <a:t>Three-phase systems will usually be modeled in full, not with positive sequence</a:t>
            </a:r>
          </a:p>
          <a:p>
            <a:pPr lvl="1"/>
            <a:r>
              <a:rPr lang="en-US" dirty="0"/>
              <a:t>System is not in steady state, loads are rarely constant power</a:t>
            </a:r>
          </a:p>
          <a:p>
            <a:pPr>
              <a:buFont typeface="+mj-lt"/>
              <a:buAutoNum type="arabicPeriod" startAt="6"/>
            </a:pPr>
            <a:r>
              <a:rPr lang="en-US" b="1" dirty="0"/>
              <a:t>EMT programs use numerical methods that are subject to conditioning and convergence errors, and numerical instability.</a:t>
            </a:r>
          </a:p>
          <a:p>
            <a:pPr>
              <a:buFont typeface="+mj-lt"/>
              <a:buAutoNum type="arabicPeriod" startAt="6"/>
            </a:pPr>
            <a:r>
              <a:rPr lang="en-US" b="1" dirty="0"/>
              <a:t>Grounding is often modeled explicitly.</a:t>
            </a:r>
            <a:endParaRPr lang="en-US" dirty="0"/>
          </a:p>
          <a:p>
            <a:pPr>
              <a:buFont typeface="+mj-lt"/>
              <a:buAutoNum type="arabicPeriod" startAt="6"/>
            </a:pPr>
            <a:r>
              <a:rPr lang="en-US" b="1" dirty="0"/>
              <a:t>Longer transmission lines typically decouple the model.</a:t>
            </a:r>
          </a:p>
          <a:p>
            <a:pPr lvl="1"/>
            <a:r>
              <a:rPr lang="en-US" dirty="0"/>
              <a:t>Because there is not enough time for the signal to propagate down the line and back</a:t>
            </a:r>
          </a:p>
          <a:p>
            <a:pPr>
              <a:buFont typeface="+mj-lt"/>
              <a:buAutoNum type="arabicPeriod" startAt="6"/>
            </a:pPr>
            <a:r>
              <a:rPr lang="en-US" b="1" dirty="0"/>
              <a:t>Modeling decisions must be made based on the questions you are trying to answer.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250941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ustom 5">
      <a:dk1>
        <a:srgbClr val="000000"/>
      </a:dk1>
      <a:lt1>
        <a:srgbClr val="FFFFFF"/>
      </a:lt1>
      <a:dk2>
        <a:srgbClr val="500000"/>
      </a:dk2>
      <a:lt2>
        <a:srgbClr val="D1C394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500000"/>
      </a:hlink>
      <a:folHlink>
        <a:srgbClr val="5000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solidFill>
          <a:srgbClr val="D6D2C4"/>
        </a:solidFill>
      </a:spPr>
      <a:bodyPr wrap="none" rtlCol="0">
        <a:spAutoFit/>
      </a:bodyPr>
      <a:lstStyle>
        <a:defPPr algn="l">
          <a:defRPr sz="1600" dirty="0" smtClean="0">
            <a:latin typeface="+mj-lt"/>
          </a:defRPr>
        </a:defPPr>
      </a:lstStyle>
    </a:tx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irchfield_Tamu.potx" id="{FF312D84-3120-46E1-8944-536EBF99E2D5}" vid="{7ACEDEEC-4EFC-4B6A-8B59-1EF3036F70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Birchfield_Tamu</Template>
  <TotalTime>422</TotalTime>
  <Words>430</Words>
  <Application>Microsoft Office PowerPoint</Application>
  <PresentationFormat>Widescreen</PresentationFormat>
  <Paragraphs>56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</vt:lpstr>
      <vt:lpstr>Times New Roman</vt:lpstr>
      <vt:lpstr>Wingdings</vt:lpstr>
      <vt:lpstr>Capsules</vt:lpstr>
      <vt:lpstr>ECEN 616, Spring 2025 Methods of Electric Power System Analysis</vt:lpstr>
      <vt:lpstr>Announcements</vt:lpstr>
      <vt:lpstr>Exercise 1 in EMTP</vt:lpstr>
      <vt:lpstr>What This Class Will Cover</vt:lpstr>
      <vt:lpstr>Discussion: Reading Assignment</vt:lpstr>
      <vt:lpstr>Principles of Electromagnetic Transient Analysis</vt:lpstr>
      <vt:lpstr>Principles of Electromagnetic Transient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ECEN 616, Fall 2022 Methods of Electric Power System Analysis</dc:title>
  <dc:creator>Birchfield, Adam Barlow</dc:creator>
  <cp:lastModifiedBy>Birchfield, Adam Barlow</cp:lastModifiedBy>
  <cp:revision>25</cp:revision>
  <cp:lastPrinted>2011-08-22T16:49:24Z</cp:lastPrinted>
  <dcterms:created xsi:type="dcterms:W3CDTF">2022-08-23T14:02:40Z</dcterms:created>
  <dcterms:modified xsi:type="dcterms:W3CDTF">2025-01-16T14:01:19Z</dcterms:modified>
</cp:coreProperties>
</file>