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9"/>
  </p:notesMasterIdLst>
  <p:handoutMasterIdLst>
    <p:handoutMasterId r:id="rId10"/>
  </p:handoutMasterIdLst>
  <p:sldIdLst>
    <p:sldId id="356" r:id="rId2"/>
    <p:sldId id="368" r:id="rId3"/>
    <p:sldId id="369" r:id="rId4"/>
    <p:sldId id="380" r:id="rId5"/>
    <p:sldId id="373" r:id="rId6"/>
    <p:sldId id="381" r:id="rId7"/>
    <p:sldId id="377" r:id="rId8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88" autoAdjust="0"/>
  </p:normalViewPr>
  <p:slideViewPr>
    <p:cSldViewPr>
      <p:cViewPr varScale="1">
        <p:scale>
          <a:sx n="108" d="100"/>
          <a:sy n="108" d="100"/>
        </p:scale>
        <p:origin x="576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irchfield.engr.tamu.edu/616s25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nerc.com/pa/rrm/ea/Pages/Major-Event-Reports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616, Spring 2025</a:t>
            </a:r>
            <a:br>
              <a:rPr lang="en-US" altLang="en-US" dirty="0"/>
            </a:br>
            <a:r>
              <a:rPr lang="en-US" altLang="en-US" dirty="0"/>
              <a:t>Methods of Electric Power System Analysis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1: Principles of Electromagnetic Transient Analysis, Part 1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mage may contain: 10 people, including Olivia YiQiu Zhang, Tom Overbye, Ti Xu and Pooria Dehghanian, people smiling, people sitting, table and indoor">
            <a:extLst>
              <a:ext uri="{FF2B5EF4-FFF2-40B4-BE49-F238E27FC236}">
                <a16:creationId xmlns:a16="http://schemas.microsoft.com/office/drawing/2014/main" id="{4F561D8D-C8E3-4FE3-B48B-FFC779572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4038600"/>
            <a:ext cx="3984668" cy="23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7B4184F0-609B-4675-8D10-0E0AD695E4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2" t="33264" r="304" b="-146"/>
          <a:stretch/>
        </p:blipFill>
        <p:spPr>
          <a:xfrm>
            <a:off x="7796440" y="4415909"/>
            <a:ext cx="4265780" cy="2154382"/>
          </a:xfrm>
          <a:prstGeom prst="rect">
            <a:avLst/>
          </a:prstGeom>
        </p:spPr>
      </p:pic>
      <p:pic>
        <p:nvPicPr>
          <p:cNvPr id="5" name="Content Placeholder 4" descr="A picture containing text, indoor, person, room&#10;&#10;Description automatically generated">
            <a:extLst>
              <a:ext uri="{FF2B5EF4-FFF2-40B4-BE49-F238E27FC236}">
                <a16:creationId xmlns:a16="http://schemas.microsoft.com/office/drawing/2014/main" id="{8D1A2AF1-FA49-4A4B-B6EE-7F81E1A6055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85" y="1463506"/>
            <a:ext cx="5038249" cy="28380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9D9338-6A30-4A10-843E-79DFD800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and Power Group at Texas A&amp;M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F43673-BD34-491A-9A5B-CD52EA27F6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477000" cy="5181600"/>
          </a:xfrm>
        </p:spPr>
        <p:txBody>
          <a:bodyPr/>
          <a:lstStyle/>
          <a:p>
            <a:pPr marL="285750" indent="-285750"/>
            <a:r>
              <a:rPr lang="en-US" dirty="0"/>
              <a:t>Texas A&amp;M is a leader in power and energy research!</a:t>
            </a:r>
          </a:p>
          <a:p>
            <a:pPr marL="285750" indent="-285750"/>
            <a:r>
              <a:rPr lang="en-US" dirty="0"/>
              <a:t>14+ Faculty members in various expertise areas of power systems, power electronics, and electric machines</a:t>
            </a:r>
          </a:p>
          <a:p>
            <a:pPr marL="285750" indent="-285750"/>
            <a:r>
              <a:rPr lang="en-US" dirty="0"/>
              <a:t>Get connected!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348687-14A8-4920-9274-2A603B88F58F}"/>
              </a:ext>
            </a:extLst>
          </p:cNvPr>
          <p:cNvSpPr txBox="1"/>
          <p:nvPr/>
        </p:nvSpPr>
        <p:spPr>
          <a:xfrm>
            <a:off x="4403922" y="3200400"/>
            <a:ext cx="3238775" cy="2973122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+mj-lt"/>
              </a:rPr>
              <a:t>Top</a:t>
            </a:r>
            <a:r>
              <a:rPr lang="en-US" sz="1800" dirty="0">
                <a:latin typeface="+mj-lt"/>
              </a:rPr>
              <a:t>: Smart grid control center facility in the center for infrastructure renewal on the RELLIS campus</a:t>
            </a:r>
          </a:p>
          <a:p>
            <a:r>
              <a:rPr lang="en-US" sz="1800" b="1" dirty="0">
                <a:latin typeface="+mj-lt"/>
              </a:rPr>
              <a:t>Left</a:t>
            </a:r>
            <a:r>
              <a:rPr lang="en-US" sz="1800" dirty="0">
                <a:latin typeface="+mj-lt"/>
              </a:rPr>
              <a:t>: End of semester research group lunch</a:t>
            </a:r>
          </a:p>
          <a:p>
            <a:r>
              <a:rPr lang="en-US" sz="1800" b="1" dirty="0">
                <a:latin typeface="+mj-lt"/>
              </a:rPr>
              <a:t>Right</a:t>
            </a:r>
            <a:r>
              <a:rPr lang="en-US" sz="1800" dirty="0">
                <a:latin typeface="+mj-lt"/>
              </a:rPr>
              <a:t>: TPEC is our graduate student-led IEEE technical conference that happens every year in February.</a:t>
            </a:r>
          </a:p>
        </p:txBody>
      </p:sp>
    </p:spTree>
    <p:extLst>
      <p:ext uri="{BB962C8B-B14F-4D97-AF65-F5344CB8AC3E}">
        <p14:creationId xmlns:p14="http://schemas.microsoft.com/office/powerpoint/2010/main" val="177529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ED3A-68BA-4C4A-9725-9AA2B7E8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ECEN 616!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50664-82A4-4DA6-8FEC-84FB2FB29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934200" cy="5181600"/>
          </a:xfrm>
        </p:spPr>
        <p:txBody>
          <a:bodyPr/>
          <a:lstStyle/>
          <a:p>
            <a:r>
              <a:rPr lang="en-US" dirty="0"/>
              <a:t>Course website: </a:t>
            </a:r>
            <a:r>
              <a:rPr lang="en-US" dirty="0">
                <a:hlinkClick r:id="rId2"/>
              </a:rPr>
              <a:t>https://birchfield.engr.tamu.edu/616s25/</a:t>
            </a:r>
            <a:endParaRPr lang="en-US" dirty="0"/>
          </a:p>
          <a:p>
            <a:r>
              <a:rPr lang="en-US" dirty="0"/>
              <a:t>Syllabus on website gives detailed course info</a:t>
            </a:r>
          </a:p>
          <a:p>
            <a:r>
              <a:rPr lang="en-US" dirty="0"/>
              <a:t>Textbooks: Greenwood and </a:t>
            </a:r>
            <a:r>
              <a:rPr lang="en-US" dirty="0" err="1"/>
              <a:t>Dommel</a:t>
            </a:r>
            <a:endParaRPr lang="en-US" dirty="0"/>
          </a:p>
          <a:p>
            <a:r>
              <a:rPr lang="en-US" dirty="0"/>
              <a:t>Evaluation</a:t>
            </a:r>
          </a:p>
          <a:p>
            <a:pPr lvl="1" indent="-457200">
              <a:tabLst>
                <a:tab pos="457200" algn="l"/>
              </a:tabLst>
            </a:pPr>
            <a:r>
              <a:rPr lang="en-US" dirty="0"/>
              <a:t>10%	</a:t>
            </a:r>
            <a:r>
              <a:rPr lang="en-US" b="1" dirty="0"/>
              <a:t>Class participation. </a:t>
            </a:r>
            <a:r>
              <a:rPr lang="en-US" dirty="0"/>
              <a:t>Attend class, do assigned reading, and contribute to class discussion. </a:t>
            </a:r>
          </a:p>
          <a:p>
            <a:pPr lvl="1" indent="-457200">
              <a:tabLst>
                <a:tab pos="457200" algn="l"/>
              </a:tabLst>
            </a:pPr>
            <a:r>
              <a:rPr lang="en-US" dirty="0"/>
              <a:t>30%	</a:t>
            </a:r>
            <a:r>
              <a:rPr lang="en-US" b="1" dirty="0"/>
              <a:t>Exam 1. </a:t>
            </a:r>
            <a:r>
              <a:rPr lang="en-US" dirty="0"/>
              <a:t>Tentatively Thursday, March 6th.</a:t>
            </a:r>
          </a:p>
          <a:p>
            <a:pPr lvl="1" indent="-457200">
              <a:tabLst>
                <a:tab pos="457200" algn="l"/>
              </a:tabLst>
            </a:pPr>
            <a:r>
              <a:rPr lang="en-US" dirty="0"/>
              <a:t>30%	</a:t>
            </a:r>
            <a:r>
              <a:rPr lang="en-US" b="1" dirty="0"/>
              <a:t>Exam 2. </a:t>
            </a:r>
            <a:r>
              <a:rPr lang="en-US" dirty="0"/>
              <a:t>Tentatively Tuesday, April 15th.</a:t>
            </a:r>
          </a:p>
          <a:p>
            <a:pPr lvl="1" indent="-457200">
              <a:tabLst>
                <a:tab pos="457200" algn="l"/>
              </a:tabLst>
            </a:pPr>
            <a:r>
              <a:rPr lang="en-US" dirty="0"/>
              <a:t>30%	Project. Written reports tentatively due Tuesday, April 22nd at 8:00am.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D55E556-4E9D-45F5-98C7-9178B19E53E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7543800" y="1295400"/>
            <a:ext cx="338771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6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92DA-210A-4043-BF58-D678A6A0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Class Will Cover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CC193-3022-454F-89F7-CF1EC78F92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858000" cy="5181600"/>
          </a:xfrm>
        </p:spPr>
        <p:txBody>
          <a:bodyPr/>
          <a:lstStyle/>
          <a:p>
            <a:pPr marL="339725" lvl="0" indent="-339725">
              <a:buFont typeface="+mj-lt"/>
              <a:buAutoNum type="romanUcPeriod"/>
            </a:pPr>
            <a:r>
              <a:rPr lang="en-US" dirty="0"/>
              <a:t>Electromagnetic Transients Theory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Principles of transient analysis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Analytical methods for solving transient problems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Numerical methods for solving transient problems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Block element models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Transmission line models (overhead/underground, single-phase/multi-phase, frequency dependent) 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Transformer models</a:t>
            </a:r>
          </a:p>
          <a:p>
            <a:pPr marL="339725" lvl="0" indent="-339725">
              <a:buFont typeface="+mj-lt"/>
              <a:buAutoNum type="romanUcPeriod"/>
            </a:pPr>
            <a:r>
              <a:rPr lang="en-US" dirty="0"/>
              <a:t>Electromagnetic Transients Applications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Capacitor and reactor switching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Transmission line switching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Lightning studies and insulation coordination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Transients with power-electronics components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Electric field coupling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409C9-FABB-4594-9ED0-1D59DFF78A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r="22592"/>
          <a:stretch/>
        </p:blipFill>
        <p:spPr>
          <a:xfrm>
            <a:off x="7162800" y="1524000"/>
            <a:ext cx="439589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0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6F3A-8E9F-4270-A1E7-9EDB0D9D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2B8B1-268A-4B0F-855D-2AA17F604D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7239000" cy="5181600"/>
          </a:xfrm>
        </p:spPr>
        <p:txBody>
          <a:bodyPr/>
          <a:lstStyle/>
          <a:p>
            <a:r>
              <a:rPr lang="en-US" dirty="0"/>
              <a:t>Reading assignments for next class:</a:t>
            </a:r>
          </a:p>
          <a:p>
            <a:pPr lvl="1"/>
            <a:r>
              <a:rPr lang="en-US" dirty="0"/>
              <a:t>Go to the NERC Major Event Report Page: </a:t>
            </a:r>
            <a:r>
              <a:rPr lang="en-US" dirty="0">
                <a:hlinkClick r:id="rId2"/>
              </a:rPr>
              <a:t>https://www.nerc.com/pa/rrm/ea/Pages/Major-Event-Reports.aspx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Read either the “April 2023 Southwest Utah Disturbance Report”</a:t>
            </a:r>
          </a:p>
          <a:p>
            <a:pPr lvl="1"/>
            <a:r>
              <a:rPr lang="en-US" dirty="0"/>
              <a:t>Take notes and be prepared to discuss on Thursday</a:t>
            </a:r>
          </a:p>
          <a:p>
            <a:r>
              <a:rPr lang="en-US" dirty="0"/>
              <a:t>If you need accommodation for a disability, talk to the Disability Resources office and me as soon as you can. </a:t>
            </a:r>
          </a:p>
          <a:p>
            <a:r>
              <a:rPr lang="en-US" dirty="0"/>
              <a:t>Office hours: Tuesdays 3:00 to 4:00 pm</a:t>
            </a:r>
          </a:p>
        </p:txBody>
      </p:sp>
      <p:pic>
        <p:nvPicPr>
          <p:cNvPr id="7" name="Picture 6" descr="Windmills in a field&#10;&#10;Description automatically generated with medium confidence">
            <a:extLst>
              <a:ext uri="{FF2B5EF4-FFF2-40B4-BE49-F238E27FC236}">
                <a16:creationId xmlns:a16="http://schemas.microsoft.com/office/drawing/2014/main" id="{72359691-3B54-4596-89DF-4FCA753B2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58" y="2667000"/>
            <a:ext cx="462987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5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3074BC-5ACC-4EB3-9F05-AB981A4E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02215BE2-DC16-4527-B9B1-241D6C289A7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772400" cy="51816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=120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Initial charge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2 Coulombs;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discharged.</a:t>
                </a:r>
              </a:p>
              <a:p>
                <a:pPr marL="0" indent="0">
                  <a:buNone/>
                </a:pPr>
                <a:r>
                  <a:rPr lang="en-US" dirty="0"/>
                  <a:t>What happens to the current, voltages, charges, power, and energy?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Use </a:t>
                </a:r>
                <a:r>
                  <a:rPr lang="en-US" dirty="0" err="1"/>
                  <a:t>Matlab</a:t>
                </a:r>
                <a:r>
                  <a:rPr lang="en-US" dirty="0"/>
                  <a:t> or Python to plot current, voltages, charges, power, and energy.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solve it again, replacing the resistor with a 26.5 </a:t>
                </a:r>
                <a:r>
                  <a:rPr lang="en-US" dirty="0" err="1"/>
                  <a:t>mH</a:t>
                </a:r>
                <a:r>
                  <a:rPr lang="en-US" dirty="0"/>
                  <a:t> inductor.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02215BE2-DC16-4527-B9B1-241D6C289A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772400" cy="5181600"/>
              </a:xfrm>
              <a:blipFill>
                <a:blip r:embed="rId2"/>
                <a:stretch>
                  <a:fillRect l="-1255" t="-824" r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E57D0F5-ED0C-4F4F-93CD-4BBF2DA414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05800" y="2667000"/>
            <a:ext cx="3333750" cy="208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1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BDBD-6651-484B-B6B0-BFB7E732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Aggie Core Values and Aggie Honor 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B6990-8D2E-490F-9EB5-30E2D14D18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562600" cy="5181600"/>
          </a:xfrm>
        </p:spPr>
        <p:txBody>
          <a:bodyPr/>
          <a:lstStyle/>
          <a:p>
            <a:r>
              <a:rPr lang="en-US" dirty="0"/>
              <a:t>Aggie Core Values</a:t>
            </a:r>
          </a:p>
          <a:p>
            <a:pPr lvl="1"/>
            <a:r>
              <a:rPr lang="en-US" dirty="0"/>
              <a:t>Respect</a:t>
            </a:r>
          </a:p>
          <a:p>
            <a:pPr lvl="1"/>
            <a:r>
              <a:rPr lang="en-US" dirty="0"/>
              <a:t>Excellence</a:t>
            </a:r>
          </a:p>
          <a:p>
            <a:pPr lvl="1"/>
            <a:r>
              <a:rPr lang="en-US" dirty="0"/>
              <a:t>Leadership</a:t>
            </a:r>
          </a:p>
          <a:p>
            <a:pPr lvl="1"/>
            <a:r>
              <a:rPr lang="en-US" dirty="0"/>
              <a:t>Loyalty</a:t>
            </a:r>
          </a:p>
          <a:p>
            <a:pPr lvl="1"/>
            <a:r>
              <a:rPr lang="en-US" dirty="0"/>
              <a:t>Integrity</a:t>
            </a:r>
          </a:p>
          <a:p>
            <a:pPr lvl="1"/>
            <a:r>
              <a:rPr lang="en-US" dirty="0"/>
              <a:t>Selfless Service</a:t>
            </a:r>
          </a:p>
          <a:p>
            <a:r>
              <a:rPr lang="en-US" dirty="0"/>
              <a:t>Aggie Honor Code: An Aggie does not lie, cheat, or steal, or tolerate those who do.</a:t>
            </a:r>
          </a:p>
        </p:txBody>
      </p:sp>
      <p:pic>
        <p:nvPicPr>
          <p:cNvPr id="5" name="Picture 4" descr="A person kneeling down next to two dogs&#10;&#10;Description automatically generated with low confidence">
            <a:extLst>
              <a:ext uri="{FF2B5EF4-FFF2-40B4-BE49-F238E27FC236}">
                <a16:creationId xmlns:a16="http://schemas.microsoft.com/office/drawing/2014/main" id="{67FCE7C9-66BF-4086-A09A-A7BBEA5FF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4800600" cy="480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A00A3E-B153-4F06-AD4E-E4FDBA2C5B79}"/>
              </a:ext>
            </a:extLst>
          </p:cNvPr>
          <p:cNvSpPr txBox="1"/>
          <p:nvPr/>
        </p:nvSpPr>
        <p:spPr>
          <a:xfrm>
            <a:off x="5791200" y="6126480"/>
            <a:ext cx="5553123" cy="40011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Reveille and I hope you have a great semester!</a:t>
            </a:r>
          </a:p>
        </p:txBody>
      </p:sp>
    </p:spTree>
    <p:extLst>
      <p:ext uri="{BB962C8B-B14F-4D97-AF65-F5344CB8AC3E}">
        <p14:creationId xmlns:p14="http://schemas.microsoft.com/office/powerpoint/2010/main" val="2089876720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442</TotalTime>
  <Words>495</Words>
  <Application>Microsoft Office PowerPoint</Application>
  <PresentationFormat>Widescreen</PresentationFormat>
  <Paragraphs>62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ECEN 616, Spring 2025 Methods of Electric Power System Analysis</vt:lpstr>
      <vt:lpstr>Energy and Power Group at Texas A&amp;M</vt:lpstr>
      <vt:lpstr>Welcome to ECEN 616!</vt:lpstr>
      <vt:lpstr>What This Class Will Cover</vt:lpstr>
      <vt:lpstr>Reminders</vt:lpstr>
      <vt:lpstr>Exercise 1</vt:lpstr>
      <vt:lpstr>Aggie Core Values and Aggie Honor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19</cp:revision>
  <cp:lastPrinted>2011-08-22T16:49:24Z</cp:lastPrinted>
  <dcterms:created xsi:type="dcterms:W3CDTF">2022-08-23T14:02:40Z</dcterms:created>
  <dcterms:modified xsi:type="dcterms:W3CDTF">2025-01-16T13:36:12Z</dcterms:modified>
</cp:coreProperties>
</file>