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6"/>
  </p:notesMasterIdLst>
  <p:handoutMasterIdLst>
    <p:handoutMasterId r:id="rId37"/>
  </p:handoutMasterIdLst>
  <p:sldIdLst>
    <p:sldId id="356" r:id="rId2"/>
    <p:sldId id="635"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3" r:id="rId20"/>
    <p:sldId id="384" r:id="rId21"/>
    <p:sldId id="388" r:id="rId22"/>
    <p:sldId id="395" r:id="rId23"/>
    <p:sldId id="398" r:id="rId24"/>
    <p:sldId id="400" r:id="rId25"/>
    <p:sldId id="402" r:id="rId26"/>
    <p:sldId id="403" r:id="rId27"/>
    <p:sldId id="404" r:id="rId28"/>
    <p:sldId id="405" r:id="rId29"/>
    <p:sldId id="636" r:id="rId30"/>
    <p:sldId id="637" r:id="rId31"/>
    <p:sldId id="638" r:id="rId32"/>
    <p:sldId id="639" r:id="rId33"/>
    <p:sldId id="640" r:id="rId34"/>
    <p:sldId id="641" r:id="rId35"/>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varScale="1">
        <p:scale>
          <a:sx n="110" d="100"/>
          <a:sy n="110" d="100"/>
        </p:scale>
        <p:origin x="492" y="138"/>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5/4/2024</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410.png"/><Relationship Id="rId4" Type="http://schemas.openxmlformats.org/officeDocument/2006/relationships/image" Target="../media/image230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12" Type="http://schemas.openxmlformats.org/officeDocument/2006/relationships/image" Target="../media/image910.png"/><Relationship Id="rId2" Type="http://schemas.openxmlformats.org/officeDocument/2006/relationships/image" Target="../media/image400.png"/><Relationship Id="rId1" Type="http://schemas.openxmlformats.org/officeDocument/2006/relationships/slideLayout" Target="../slideLayouts/slideLayout2.xml"/><Relationship Id="rId11" Type="http://schemas.openxmlformats.org/officeDocument/2006/relationships/image" Target="../media/image82.png"/><Relationship Id="rId10" Type="http://schemas.openxmlformats.org/officeDocument/2006/relationships/image" Target="../media/image140.png"/><Relationship Id="rId4" Type="http://schemas.openxmlformats.org/officeDocument/2006/relationships/image" Target="../media/image7.png"/><Relationship Id="rId9" Type="http://schemas.openxmlformats.org/officeDocument/2006/relationships/image" Target="../media/image130.png"/></Relationships>
</file>

<file path=ppt/slides/_rels/slide34.xml.rels><?xml version="1.0" encoding="UTF-8" standalone="yes"?>
<Relationships xmlns="http://schemas.openxmlformats.org/package/2006/relationships"><Relationship Id="rId8" Type="http://schemas.openxmlformats.org/officeDocument/2006/relationships/image" Target="../media/image1100.png"/><Relationship Id="rId3" Type="http://schemas.openxmlformats.org/officeDocument/2006/relationships/image" Target="../media/image30.png"/><Relationship Id="rId7" Type="http://schemas.openxmlformats.org/officeDocument/2006/relationships/image" Target="../media/image100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7.png"/><Relationship Id="rId10" Type="http://schemas.openxmlformats.org/officeDocument/2006/relationships/image" Target="../media/image160.png"/><Relationship Id="rId4" Type="http://schemas.openxmlformats.org/officeDocument/2006/relationships/image" Target="../media/image60.png"/><Relationship Id="rId9" Type="http://schemas.openxmlformats.org/officeDocument/2006/relationships/image" Target="../media/image150.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2024</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22: Additional Dynamics Topics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Interconnect Calculation</a:t>
            </a:r>
          </a:p>
        </p:txBody>
      </p:sp>
      <p:sp>
        <p:nvSpPr>
          <p:cNvPr id="3" name="Content Placeholder 2"/>
          <p:cNvSpPr>
            <a:spLocks noGrp="1"/>
          </p:cNvSpPr>
          <p:nvPr>
            <p:ph type="body" sz="quarter" idx="10"/>
          </p:nvPr>
        </p:nvSpPr>
        <p:spPr/>
        <p:txBody>
          <a:bodyPr/>
          <a:lstStyle/>
          <a:p>
            <a:r>
              <a:rPr lang="en-US" dirty="0"/>
              <a:t>When studying a system with many generators, each with the same (or close) droop, then the final frequency deviation is </a:t>
            </a:r>
          </a:p>
          <a:p>
            <a:endParaRPr lang="en-US" dirty="0"/>
          </a:p>
          <a:p>
            <a:endParaRPr lang="en-US" dirty="0"/>
          </a:p>
          <a:p>
            <a:endParaRPr lang="en-US" dirty="0"/>
          </a:p>
          <a:p>
            <a:endParaRPr lang="en-US" dirty="0"/>
          </a:p>
          <a:p>
            <a:endParaRPr lang="en-US" dirty="0"/>
          </a:p>
          <a:p>
            <a:r>
              <a:rPr lang="en-US" dirty="0"/>
              <a:t>The online generator summation should only include generators that actually have governors that can respond, can move in the desired direction, and it does not take into account generators hitting their limits</a:t>
            </a:r>
          </a:p>
        </p:txBody>
      </p:sp>
      <p:graphicFrame>
        <p:nvGraphicFramePr>
          <p:cNvPr id="5" name="Object 4"/>
          <p:cNvGraphicFramePr>
            <a:graphicFrameLocks noChangeAspect="1"/>
          </p:cNvGraphicFramePr>
          <p:nvPr/>
        </p:nvGraphicFramePr>
        <p:xfrm>
          <a:off x="3524091" y="2819400"/>
          <a:ext cx="2633663" cy="1479550"/>
        </p:xfrm>
        <a:graphic>
          <a:graphicData uri="http://schemas.openxmlformats.org/presentationml/2006/ole">
            <mc:AlternateContent xmlns:mc="http://schemas.openxmlformats.org/markup-compatibility/2006">
              <mc:Choice xmlns:v="urn:schemas-microsoft-com:vml" Requires="v">
                <p:oleObj name="Equation" r:id="rId2" imgW="1346040" imgH="761760" progId="Equation.DSMT4">
                  <p:embed/>
                </p:oleObj>
              </mc:Choice>
              <mc:Fallback>
                <p:oleObj name="Equation" r:id="rId2" imgW="1346040" imgH="761760" progId="Equation.DSMT4">
                  <p:embed/>
                  <p:pic>
                    <p:nvPicPr>
                      <p:cNvPr id="5" name="Object 4"/>
                      <p:cNvPicPr>
                        <a:picLocks noChangeAspect="1" noChangeArrowheads="1"/>
                      </p:cNvPicPr>
                      <p:nvPr/>
                    </p:nvPicPr>
                    <p:blipFill>
                      <a:blip r:embed="rId3"/>
                      <a:srcRect/>
                      <a:stretch>
                        <a:fillRect/>
                      </a:stretch>
                    </p:blipFill>
                    <p:spPr bwMode="auto">
                      <a:xfrm>
                        <a:off x="3524091" y="2819400"/>
                        <a:ext cx="263366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8000" y="2743200"/>
            <a:ext cx="3200400" cy="1015663"/>
          </a:xfrm>
          <a:prstGeom prst="rect">
            <a:avLst/>
          </a:prstGeom>
          <a:solidFill>
            <a:srgbClr val="D6D2C4"/>
          </a:solidFill>
        </p:spPr>
        <p:txBody>
          <a:bodyPr wrap="square" rtlCol="0">
            <a:spAutoFit/>
          </a:bodyPr>
          <a:lstStyle/>
          <a:p>
            <a:r>
              <a:rPr lang="en-US" sz="2000" dirty="0">
                <a:latin typeface="+mj-lt"/>
              </a:rPr>
              <a:t>The online generators</a:t>
            </a:r>
            <a:br>
              <a:rPr lang="en-US" sz="2000" dirty="0">
                <a:latin typeface="+mj-lt"/>
              </a:rPr>
            </a:br>
            <a:r>
              <a:rPr lang="en-US" sz="2000" dirty="0">
                <a:latin typeface="+mj-lt"/>
              </a:rPr>
              <a:t>do not include the contingency generator(s)</a:t>
            </a:r>
          </a:p>
        </p:txBody>
      </p:sp>
    </p:spTree>
    <p:extLst>
      <p:ext uri="{BB962C8B-B14F-4D97-AF65-F5344CB8AC3E}">
        <p14:creationId xmlns:p14="http://schemas.microsoft.com/office/powerpoint/2010/main" val="371725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Larger System Example (Prob 6.11)</a:t>
            </a:r>
          </a:p>
        </p:txBody>
      </p:sp>
      <p:sp>
        <p:nvSpPr>
          <p:cNvPr id="3" name="Content Placeholder 2"/>
          <p:cNvSpPr>
            <a:spLocks noGrp="1"/>
          </p:cNvSpPr>
          <p:nvPr>
            <p:ph type="body" sz="quarter" idx="10"/>
          </p:nvPr>
        </p:nvSpPr>
        <p:spPr/>
        <p:txBody>
          <a:bodyPr/>
          <a:lstStyle/>
          <a:p>
            <a:r>
              <a:rPr lang="en-US" dirty="0"/>
              <a:t>As an example, consider the 37 bus, nine generator example from earlier;  assume one generator with 42 MW is opened.  The total MVA of the remaining generators is 1132.  With R=0.05</a:t>
            </a:r>
          </a:p>
        </p:txBody>
      </p:sp>
      <p:graphicFrame>
        <p:nvGraphicFramePr>
          <p:cNvPr id="5" name="Object 4"/>
          <p:cNvGraphicFramePr>
            <a:graphicFrameLocks noChangeAspect="1"/>
          </p:cNvGraphicFramePr>
          <p:nvPr/>
        </p:nvGraphicFramePr>
        <p:xfrm>
          <a:off x="2148681" y="2624411"/>
          <a:ext cx="7056438" cy="1233488"/>
        </p:xfrm>
        <a:graphic>
          <a:graphicData uri="http://schemas.openxmlformats.org/presentationml/2006/ole">
            <mc:AlternateContent xmlns:mc="http://schemas.openxmlformats.org/markup-compatibility/2006">
              <mc:Choice xmlns:v="urn:schemas-microsoft-com:vml" Requires="v">
                <p:oleObj name="Equation" r:id="rId2" imgW="3606480" imgH="634680" progId="Equation.DSMT4">
                  <p:embed/>
                </p:oleObj>
              </mc:Choice>
              <mc:Fallback>
                <p:oleObj name="Equation" r:id="rId2" imgW="3606480" imgH="634680" progId="Equation.DSMT4">
                  <p:embed/>
                  <p:pic>
                    <p:nvPicPr>
                      <p:cNvPr id="5" name="Object 4"/>
                      <p:cNvPicPr>
                        <a:picLocks noChangeAspect="1" noChangeArrowheads="1"/>
                      </p:cNvPicPr>
                      <p:nvPr/>
                    </p:nvPicPr>
                    <p:blipFill>
                      <a:blip r:embed="rId3"/>
                      <a:srcRect/>
                      <a:stretch>
                        <a:fillRect/>
                      </a:stretch>
                    </p:blipFill>
                    <p:spPr bwMode="auto">
                      <a:xfrm>
                        <a:off x="2148681" y="2624411"/>
                        <a:ext cx="70564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0115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58691" y="3934098"/>
            <a:ext cx="3557253" cy="246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47894" y="6320135"/>
            <a:ext cx="3573414" cy="523220"/>
          </a:xfrm>
          <a:prstGeom prst="rect">
            <a:avLst/>
          </a:prstGeom>
          <a:noFill/>
        </p:spPr>
        <p:txBody>
          <a:bodyPr wrap="none" rtlCol="0">
            <a:spAutoFit/>
          </a:bodyPr>
          <a:lstStyle/>
          <a:p>
            <a:r>
              <a:rPr lang="en-US" dirty="0">
                <a:solidFill>
                  <a:srgbClr val="FF0000"/>
                </a:solidFill>
              </a:rPr>
              <a:t>Case is Bus37_TGOV1</a:t>
            </a:r>
          </a:p>
        </p:txBody>
      </p:sp>
      <p:pic>
        <p:nvPicPr>
          <p:cNvPr id="187408" name="Picture 1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57400" y="3886200"/>
            <a:ext cx="3109449" cy="235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02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Response Measure</a:t>
            </a:r>
          </a:p>
        </p:txBody>
      </p:sp>
      <p:pic>
        <p:nvPicPr>
          <p:cNvPr id="119398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612"/>
          <a:stretch/>
        </p:blipFill>
        <p:spPr bwMode="auto">
          <a:xfrm>
            <a:off x="1295400" y="1371600"/>
            <a:ext cx="8382000" cy="510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939506" y="6352638"/>
            <a:ext cx="8382000" cy="307777"/>
          </a:xfrm>
          <a:prstGeom prst="rect">
            <a:avLst/>
          </a:prstGeom>
        </p:spPr>
        <p:txBody>
          <a:bodyPr wrap="square">
            <a:spAutoFit/>
          </a:bodyPr>
          <a:lstStyle/>
          <a:p>
            <a:r>
              <a:rPr lang="en-US" sz="1400" dirty="0">
                <a:latin typeface="+mj-lt"/>
              </a:rPr>
              <a:t>Source: wecc.biz/Reliability/Frequency%20Response%20Analysis%20-%20Dmitry%20Kosterev.pdf</a:t>
            </a:r>
          </a:p>
        </p:txBody>
      </p:sp>
    </p:spTree>
    <p:extLst>
      <p:ext uri="{BB962C8B-B14F-4D97-AF65-F5344CB8AC3E}">
        <p14:creationId xmlns:p14="http://schemas.microsoft.com/office/powerpoint/2010/main" val="214427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WECC Interconnection Performance</a:t>
            </a:r>
          </a:p>
        </p:txBody>
      </p:sp>
      <p:pic>
        <p:nvPicPr>
          <p:cNvPr id="119501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895059" y="1219200"/>
            <a:ext cx="6781800" cy="498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95059" y="6110277"/>
            <a:ext cx="8150772" cy="307777"/>
          </a:xfrm>
          <a:prstGeom prst="rect">
            <a:avLst/>
          </a:prstGeom>
        </p:spPr>
        <p:txBody>
          <a:bodyPr wrap="square">
            <a:spAutoFit/>
          </a:bodyPr>
          <a:lstStyle/>
          <a:p>
            <a:r>
              <a:rPr lang="en-US" sz="1400" dirty="0"/>
              <a:t>Source: wecc.biz/Reliability/Frequency%20Response%20Analysis%20-%20Dmitry%20Kosterev.pdf</a:t>
            </a:r>
          </a:p>
        </p:txBody>
      </p:sp>
      <p:sp>
        <p:nvSpPr>
          <p:cNvPr id="3" name="TextBox 2"/>
          <p:cNvSpPr txBox="1"/>
          <p:nvPr/>
        </p:nvSpPr>
        <p:spPr>
          <a:xfrm>
            <a:off x="8153400" y="2878396"/>
            <a:ext cx="2286000" cy="707886"/>
          </a:xfrm>
          <a:prstGeom prst="rect">
            <a:avLst/>
          </a:prstGeom>
          <a:solidFill>
            <a:srgbClr val="D6D2C4"/>
          </a:solidFill>
        </p:spPr>
        <p:txBody>
          <a:bodyPr wrap="square" rtlCol="0">
            <a:spAutoFit/>
          </a:bodyPr>
          <a:lstStyle/>
          <a:p>
            <a:r>
              <a:rPr lang="en-US" sz="2000" dirty="0">
                <a:latin typeface="+mj-lt"/>
              </a:rPr>
              <a:t>Higher values</a:t>
            </a:r>
            <a:br>
              <a:rPr lang="en-US" sz="2000" dirty="0">
                <a:latin typeface="+mj-lt"/>
              </a:rPr>
            </a:br>
            <a:r>
              <a:rPr lang="en-US" sz="2000" dirty="0">
                <a:latin typeface="+mj-lt"/>
              </a:rPr>
              <a:t>are better!</a:t>
            </a:r>
          </a:p>
        </p:txBody>
      </p:sp>
    </p:spTree>
    <p:extLst>
      <p:ext uri="{BB962C8B-B14F-4D97-AF65-F5344CB8AC3E}">
        <p14:creationId xmlns:p14="http://schemas.microsoft.com/office/powerpoint/2010/main" val="411030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WECC Interconnect Frequency Response</a:t>
            </a:r>
          </a:p>
        </p:txBody>
      </p:sp>
      <p:sp>
        <p:nvSpPr>
          <p:cNvPr id="3" name="Content Placeholder 2"/>
          <p:cNvSpPr>
            <a:spLocks noGrp="1"/>
          </p:cNvSpPr>
          <p:nvPr>
            <p:ph type="body" sz="quarter" idx="10"/>
          </p:nvPr>
        </p:nvSpPr>
        <p:spPr/>
        <p:txBody>
          <a:bodyPr/>
          <a:lstStyle/>
          <a:p>
            <a:r>
              <a:rPr lang="en-US" dirty="0"/>
              <a:t>Data for the four major interconnects is available from NERC; these are the values between points A and B</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09800" y="2133600"/>
            <a:ext cx="8153400" cy="3657600"/>
          </a:xfrm>
          <a:prstGeom prst="rect">
            <a:avLst/>
          </a:prstGeom>
        </p:spPr>
      </p:pic>
      <p:sp>
        <p:nvSpPr>
          <p:cNvPr id="7" name="Rectangle 6"/>
          <p:cNvSpPr/>
          <p:nvPr/>
        </p:nvSpPr>
        <p:spPr>
          <a:xfrm>
            <a:off x="1905000" y="6008132"/>
            <a:ext cx="8305800" cy="369332"/>
          </a:xfrm>
          <a:prstGeom prst="rect">
            <a:avLst/>
          </a:prstGeom>
        </p:spPr>
        <p:txBody>
          <a:bodyPr wrap="square">
            <a:spAutoFit/>
          </a:bodyPr>
          <a:lstStyle/>
          <a:p>
            <a:r>
              <a:rPr lang="en-US" sz="1800" dirty="0">
                <a:latin typeface="+mj-lt"/>
              </a:rPr>
              <a:t>www.nerc.com/pa/RAPA/ri/Pages/InterconnectionFrequencyResponse.aspx</a:t>
            </a:r>
          </a:p>
        </p:txBody>
      </p:sp>
    </p:spTree>
    <p:extLst>
      <p:ext uri="{BB962C8B-B14F-4D97-AF65-F5344CB8AC3E}">
        <p14:creationId xmlns:p14="http://schemas.microsoft.com/office/powerpoint/2010/main" val="258947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Interconnect Frequency Response</a:t>
            </a:r>
          </a:p>
        </p:txBody>
      </p:sp>
      <p:sp>
        <p:nvSpPr>
          <p:cNvPr id="5" name="Rectangle 4"/>
          <p:cNvSpPr/>
          <p:nvPr/>
        </p:nvSpPr>
        <p:spPr>
          <a:xfrm>
            <a:off x="1905000" y="5638800"/>
            <a:ext cx="8305800" cy="369332"/>
          </a:xfrm>
          <a:prstGeom prst="rect">
            <a:avLst/>
          </a:prstGeom>
        </p:spPr>
        <p:txBody>
          <a:bodyPr wrap="square">
            <a:spAutoFit/>
          </a:bodyPr>
          <a:lstStyle/>
          <a:p>
            <a:r>
              <a:rPr lang="en-US" sz="1800" dirty="0">
                <a:latin typeface="+mj-lt"/>
              </a:rPr>
              <a:t>www.nerc.com/pa/RAPA/ri/Pages/InterconnectionFrequencyResponse.aspx</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96291" y="1295400"/>
            <a:ext cx="8162109" cy="4038600"/>
          </a:xfrm>
          <a:prstGeom prst="rect">
            <a:avLst/>
          </a:prstGeom>
        </p:spPr>
      </p:pic>
    </p:spTree>
    <p:extLst>
      <p:ext uri="{BB962C8B-B14F-4D97-AF65-F5344CB8AC3E}">
        <p14:creationId xmlns:p14="http://schemas.microsoft.com/office/powerpoint/2010/main" val="176849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Frequency Response</a:t>
            </a:r>
          </a:p>
        </p:txBody>
      </p:sp>
      <p:sp>
        <p:nvSpPr>
          <p:cNvPr id="3" name="Content Placeholder 2"/>
          <p:cNvSpPr>
            <a:spLocks noGrp="1"/>
          </p:cNvSpPr>
          <p:nvPr>
            <p:ph type="body" sz="quarter" idx="10"/>
          </p:nvPr>
        </p:nvSpPr>
        <p:spPr/>
        <p:txBody>
          <a:bodyPr/>
          <a:lstStyle/>
          <a:p>
            <a:r>
              <a:rPr lang="en-US" dirty="0"/>
              <a:t>As expected, smaller grids have greater frequency sensitivity</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65020" y="2285844"/>
            <a:ext cx="8185467" cy="3733800"/>
          </a:xfrm>
          <a:prstGeom prst="rect">
            <a:avLst/>
          </a:prstGeom>
        </p:spPr>
      </p:pic>
      <p:sp>
        <p:nvSpPr>
          <p:cNvPr id="9" name="Rectangle 8"/>
          <p:cNvSpPr/>
          <p:nvPr/>
        </p:nvSpPr>
        <p:spPr>
          <a:xfrm>
            <a:off x="2119946" y="6202261"/>
            <a:ext cx="8305800" cy="369332"/>
          </a:xfrm>
          <a:prstGeom prst="rect">
            <a:avLst/>
          </a:prstGeom>
        </p:spPr>
        <p:txBody>
          <a:bodyPr wrap="square">
            <a:spAutoFit/>
          </a:bodyPr>
          <a:lstStyle/>
          <a:p>
            <a:r>
              <a:rPr lang="en-US" sz="1800" dirty="0">
                <a:latin typeface="+mj-lt"/>
              </a:rPr>
              <a:t>www.nerc.com/pa/RAPA/ri/Pages/InterconnectionFrequencyResponse.aspx</a:t>
            </a:r>
          </a:p>
        </p:txBody>
      </p:sp>
    </p:spTree>
    <p:extLst>
      <p:ext uri="{BB962C8B-B14F-4D97-AF65-F5344CB8AC3E}">
        <p14:creationId xmlns:p14="http://schemas.microsoft.com/office/powerpoint/2010/main" val="26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Response Definition</a:t>
            </a:r>
          </a:p>
        </p:txBody>
      </p:sp>
      <p:sp>
        <p:nvSpPr>
          <p:cNvPr id="3" name="Content Placeholder 2"/>
          <p:cNvSpPr>
            <a:spLocks noGrp="1"/>
          </p:cNvSpPr>
          <p:nvPr>
            <p:ph type="body" sz="quarter" idx="10"/>
          </p:nvPr>
        </p:nvSpPr>
        <p:spPr/>
        <p:txBody>
          <a:bodyPr/>
          <a:lstStyle/>
          <a:p>
            <a:r>
              <a:rPr lang="en-US" dirty="0"/>
              <a:t>FERC defines in RM13-11: “Frequency response is a measure of an Interconnection’s ability to stabilize frequency immediately following the sudden loss of generation or load, and is a critical component of the reliable operation of the Bulk-Power System, particularly during disturbances and recoveries.”</a:t>
            </a:r>
          </a:p>
          <a:p>
            <a:r>
              <a:rPr lang="en-US" dirty="0"/>
              <a:t>Design Event for WECC is N-2 (Palo Verde Outage) not to result in under frequency load shed (UFLS) (59.5 Hz in WECC)</a:t>
            </a:r>
          </a:p>
          <a:p>
            <a:r>
              <a:rPr lang="en-US" dirty="0"/>
              <a:t>ERCOT requires 5% load shed at 59.3 Hz, 10% at 58.9 Hz, and 10% at 58.5 Hz</a:t>
            </a:r>
          </a:p>
        </p:txBody>
      </p:sp>
      <p:sp>
        <p:nvSpPr>
          <p:cNvPr id="5" name="Rectangle 4"/>
          <p:cNvSpPr/>
          <p:nvPr/>
        </p:nvSpPr>
        <p:spPr>
          <a:xfrm>
            <a:off x="1981200" y="6324600"/>
            <a:ext cx="8763000" cy="307777"/>
          </a:xfrm>
          <a:prstGeom prst="rect">
            <a:avLst/>
          </a:prstGeom>
        </p:spPr>
        <p:txBody>
          <a:bodyPr wrap="square">
            <a:spAutoFit/>
          </a:bodyPr>
          <a:lstStyle/>
          <a:p>
            <a:r>
              <a:rPr lang="en-US" sz="1400" dirty="0">
                <a:latin typeface="+mj-lt"/>
              </a:rPr>
              <a:t>Source: wecc.biz/Reliability/Frequency%20Response%20Analysis%20-%20Dmitry%20Kosterev.pdf</a:t>
            </a:r>
          </a:p>
        </p:txBody>
      </p:sp>
    </p:spTree>
    <p:extLst>
      <p:ext uri="{BB962C8B-B14F-4D97-AF65-F5344CB8AC3E}">
        <p14:creationId xmlns:p14="http://schemas.microsoft.com/office/powerpoint/2010/main" val="172138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May 15, 2003 event </a:t>
            </a:r>
          </a:p>
        </p:txBody>
      </p:sp>
      <p:sp>
        <p:nvSpPr>
          <p:cNvPr id="3" name="Content Placeholder 2"/>
          <p:cNvSpPr>
            <a:spLocks noGrp="1"/>
          </p:cNvSpPr>
          <p:nvPr>
            <p:ph type="body" sz="quarter" idx="10"/>
          </p:nvPr>
        </p:nvSpPr>
        <p:spPr/>
        <p:txBody>
          <a:bodyPr/>
          <a:lstStyle/>
          <a:p>
            <a:r>
              <a:rPr lang="en-US" sz="2400" dirty="0"/>
              <a:t>On May 15, 2003 at 2:54 am</a:t>
            </a:r>
            <a:br>
              <a:rPr lang="en-US" sz="2400" dirty="0"/>
            </a:br>
            <a:r>
              <a:rPr lang="en-US" sz="2400" dirty="0"/>
              <a:t>both Comanche Peak nuclear</a:t>
            </a:r>
            <a:br>
              <a:rPr lang="en-US" sz="2400" dirty="0"/>
            </a:br>
            <a:r>
              <a:rPr lang="en-US" sz="2400" dirty="0"/>
              <a:t>units tripped due to breaker </a:t>
            </a:r>
            <a:br>
              <a:rPr lang="en-US" sz="2400" dirty="0"/>
            </a:br>
            <a:r>
              <a:rPr lang="en-US" sz="2400" dirty="0"/>
              <a:t>failure from a lightning strike</a:t>
            </a:r>
          </a:p>
          <a:p>
            <a:pPr lvl="1"/>
            <a:r>
              <a:rPr lang="en-US" sz="2000" dirty="0"/>
              <a:t>Located by Glen Rose, SW of Fort Worth</a:t>
            </a:r>
          </a:p>
          <a:p>
            <a:pPr lvl="1"/>
            <a:r>
              <a:rPr lang="en-US" sz="2000" dirty="0"/>
              <a:t>2275 MW gen tripped immediately, 1146 MW also tripped within seconds, and 775 MW about 43 seconds afterwards</a:t>
            </a:r>
          </a:p>
          <a:p>
            <a:pPr lvl="1"/>
            <a:r>
              <a:rPr lang="en-US" sz="2000" dirty="0"/>
              <a:t>System frequency got down to 59.26 Hz</a:t>
            </a:r>
          </a:p>
          <a:p>
            <a:r>
              <a:rPr lang="en-US" sz="2400" dirty="0"/>
              <a:t>471 MW of high-set under frequency load tripped at 59.7 Hz, and 1549 MW tripped at 59.3</a:t>
            </a:r>
          </a:p>
        </p:txBody>
      </p:sp>
      <p:sp>
        <p:nvSpPr>
          <p:cNvPr id="4" name="TextBox 3"/>
          <p:cNvSpPr txBox="1"/>
          <p:nvPr/>
        </p:nvSpPr>
        <p:spPr>
          <a:xfrm>
            <a:off x="2819401" y="6110212"/>
            <a:ext cx="6324600" cy="584775"/>
          </a:xfrm>
          <a:prstGeom prst="rect">
            <a:avLst/>
          </a:prstGeom>
          <a:noFill/>
        </p:spPr>
        <p:txBody>
          <a:bodyPr wrap="square" rtlCol="0">
            <a:spAutoFit/>
          </a:bodyPr>
          <a:lstStyle/>
          <a:p>
            <a:r>
              <a:rPr lang="en-US" sz="1600" dirty="0">
                <a:latin typeface="+mj-lt"/>
              </a:rPr>
              <a:t>Image source: ERCOT TAC Meeting, June 4, 2003 Presentation at http://slideplayer.com/slide/4543302/</a:t>
            </a:r>
          </a:p>
        </p:txBody>
      </p:sp>
      <p:pic>
        <p:nvPicPr>
          <p:cNvPr id="51204"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934200" y="1828800"/>
            <a:ext cx="499853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69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Stability Load Modeling</a:t>
            </a:r>
          </a:p>
        </p:txBody>
      </p:sp>
      <p:sp>
        <p:nvSpPr>
          <p:cNvPr id="3" name="Content Placeholder 2"/>
          <p:cNvSpPr>
            <a:spLocks noGrp="1"/>
          </p:cNvSpPr>
          <p:nvPr>
            <p:ph type="body" sz="quarter" idx="10"/>
          </p:nvPr>
        </p:nvSpPr>
        <p:spPr/>
        <p:txBody>
          <a:bodyPr/>
          <a:lstStyle/>
          <a:p>
            <a:r>
              <a:rPr lang="en-US" sz="2400" dirty="0"/>
              <a:t>Load modeling is certainly challenging!</a:t>
            </a:r>
          </a:p>
          <a:p>
            <a:r>
              <a:rPr lang="en-US" sz="2400" dirty="0"/>
              <a:t>For large system models an aggregate load can consist of many thousands of individual devices</a:t>
            </a:r>
          </a:p>
          <a:p>
            <a:r>
              <a:rPr lang="en-US" sz="2400" dirty="0"/>
              <a:t>The load is constantly changing, with key diurnal and temperature variations</a:t>
            </a:r>
          </a:p>
          <a:p>
            <a:pPr lvl="1"/>
            <a:r>
              <a:rPr lang="en-US" sz="2000" dirty="0"/>
              <a:t>For example, a higher percentage of lighting load at night, more air conditioner load on hot days </a:t>
            </a:r>
          </a:p>
          <a:p>
            <a:r>
              <a:rPr lang="en-US" sz="2400" dirty="0"/>
              <a:t>Load model behavior can be quite complex during the low voltages that may occur in transient stability</a:t>
            </a:r>
          </a:p>
          <a:p>
            <a:r>
              <a:rPr lang="en-US" sz="2400" dirty="0"/>
              <a:t>Testing aggregate load models for extreme conditions is not feasible – we need to wait for disturbances!</a:t>
            </a:r>
          </a:p>
          <a:p>
            <a:endParaRPr lang="en-US" sz="2400" dirty="0"/>
          </a:p>
        </p:txBody>
      </p:sp>
    </p:spTree>
    <p:extLst>
      <p:ext uri="{BB962C8B-B14F-4D97-AF65-F5344CB8AC3E}">
        <p14:creationId xmlns:p14="http://schemas.microsoft.com/office/powerpoint/2010/main" val="376047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Generator Dynamic Equations We Will Use</a:t>
            </a: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228600" y="1295400"/>
                <a:ext cx="7620000" cy="5181600"/>
              </a:xfrm>
            </p:spPr>
            <p:txBody>
              <a:bodyPr/>
              <a:lstStyle/>
              <a:p>
                <a:pPr marL="0" indent="0">
                  <a:buNone/>
                </a:pPr>
                <a:r>
                  <a:rPr lang="en-US" dirty="0"/>
                  <a:t>Example power system problem with differential algebraic equations (DAEs) is the classical synchronous generator connected to an infinite bus.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two differential variables are </a:t>
                </a:r>
                <a14:m>
                  <m:oMath xmlns:m="http://schemas.openxmlformats.org/officeDocument/2006/math">
                    <m:r>
                      <a:rPr lang="en-US">
                        <a:latin typeface="Cambria Math" panose="02040503050406030204" pitchFamily="18" charset="0"/>
                      </a:rPr>
                      <m:t>𝛿</m:t>
                    </m:r>
                  </m:oMath>
                </a14:m>
                <a:r>
                  <a:rPr lang="en-US" dirty="0"/>
                  <a:t> and </a:t>
                </a:r>
                <a14:m>
                  <m:oMath xmlns:m="http://schemas.openxmlformats.org/officeDocument/2006/math">
                    <m:r>
                      <a:rPr lang="en-US">
                        <a:latin typeface="Cambria Math" panose="02040503050406030204" pitchFamily="18" charset="0"/>
                      </a:rPr>
                      <m:t>𝜔</m:t>
                    </m:r>
                  </m:oMath>
                </a14:m>
                <a:r>
                  <a:rPr lang="en-US" dirty="0"/>
                  <a:t>; in practice dynamic models can have many more.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7620000" cy="5181600"/>
              </a:xfrm>
              <a:blipFill>
                <a:blip r:embed="rId2"/>
                <a:stretch>
                  <a:fillRect l="-1280" t="-824" b="-47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t="11321" b="9435"/>
          <a:stretch/>
        </p:blipFill>
        <p:spPr>
          <a:xfrm>
            <a:off x="152400" y="2514600"/>
            <a:ext cx="6762750" cy="16002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F2C188-4AAB-2580-CC12-72AB0FE2C2E4}"/>
                  </a:ext>
                </a:extLst>
              </p:cNvPr>
              <p:cNvSpPr txBox="1"/>
              <p:nvPr/>
            </p:nvSpPr>
            <p:spPr>
              <a:xfrm>
                <a:off x="7924800" y="1524000"/>
                <a:ext cx="3810000" cy="4891788"/>
              </a:xfrm>
              <a:prstGeom prst="rect">
                <a:avLst/>
              </a:prstGeom>
              <a:solidFill>
                <a:srgbClr val="D6D2C4"/>
              </a:solidFill>
            </p:spPr>
            <p:txBody>
              <a:bodyPr wrap="square" rtlCol="0">
                <a:spAutoFit/>
              </a:bodyPr>
              <a:lstStyle/>
              <a:p>
                <a:pPr algn="l"/>
                <a:r>
                  <a:rPr lang="en-US" sz="1600" b="0" u="sng" dirty="0">
                    <a:latin typeface="+mj-lt"/>
                  </a:rPr>
                  <a:t>Generator Parameters</a:t>
                </a:r>
              </a:p>
              <a:p>
                <a:pPr algn="l"/>
                <a14:m>
                  <m:oMath xmlns:m="http://schemas.openxmlformats.org/officeDocument/2006/math">
                    <m:r>
                      <a:rPr lang="en-US" sz="1600" b="0" i="1" smtClean="0">
                        <a:latin typeface="Cambria Math" panose="02040503050406030204" pitchFamily="18" charset="0"/>
                      </a:rPr>
                      <m:t>𝐻</m:t>
                    </m:r>
                  </m:oMath>
                </a14:m>
                <a:r>
                  <a:rPr lang="en-US" sz="1600" dirty="0">
                    <a:latin typeface="+mj-lt"/>
                  </a:rPr>
                  <a:t> is the machine inertia constant (in seconds)</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𝜔</m:t>
                        </m:r>
                      </m:e>
                      <m:sub>
                        <m:r>
                          <a:rPr lang="en-US" sz="1600" b="0" i="1" smtClean="0">
                            <a:latin typeface="Cambria Math" panose="02040503050406030204" pitchFamily="18" charset="0"/>
                          </a:rPr>
                          <m:t>𝑠</m:t>
                        </m:r>
                      </m:sub>
                    </m:sSub>
                  </m:oMath>
                </a14:m>
                <a:r>
                  <a:rPr lang="en-US" sz="1600" dirty="0">
                    <a:latin typeface="+mj-lt"/>
                  </a:rPr>
                  <a:t> is the synchronous frequency (2</a:t>
                </a:r>
                <a14:m>
                  <m:oMath xmlns:m="http://schemas.openxmlformats.org/officeDocument/2006/math">
                    <m:r>
                      <a:rPr lang="en-US" sz="1600" b="0" i="1" smtClean="0">
                        <a:latin typeface="Cambria Math" panose="02040503050406030204" pitchFamily="18" charset="0"/>
                      </a:rPr>
                      <m:t>𝜋</m:t>
                    </m:r>
                  </m:oMath>
                </a14:m>
                <a:r>
                  <a:rPr lang="en-US" sz="1600" dirty="0">
                    <a:latin typeface="+mj-lt"/>
                  </a:rPr>
                  <a:t>60)</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𝑚</m:t>
                        </m:r>
                      </m:sub>
                    </m:sSub>
                  </m:oMath>
                </a14:m>
                <a:r>
                  <a:rPr lang="en-US" sz="1600" dirty="0">
                    <a:latin typeface="+mj-lt"/>
                  </a:rPr>
                  <a:t> is the mechanical torque (power being supplied by the prime mover)</a:t>
                </a:r>
              </a:p>
              <a:p>
                <a:pPr algn="l"/>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𝐸</m:t>
                        </m:r>
                      </m:e>
                      <m:sup>
                        <m:r>
                          <a:rPr lang="en-US" sz="1600" b="0" i="1" smtClean="0">
                            <a:latin typeface="Cambria Math" panose="02040503050406030204" pitchFamily="18" charset="0"/>
                          </a:rPr>
                          <m:t>′</m:t>
                        </m:r>
                      </m:sup>
                    </m:sSup>
                  </m:oMath>
                </a14:m>
                <a:r>
                  <a:rPr lang="en-US" sz="1600" dirty="0">
                    <a:latin typeface="+mj-lt"/>
                  </a:rPr>
                  <a:t> is the generator internal voltage, as controlled by the excitation system</a:t>
                </a:r>
              </a:p>
              <a:p>
                <a:pPr algn="l"/>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𝑑</m:t>
                        </m:r>
                      </m:sub>
                      <m:sup>
                        <m:r>
                          <a:rPr lang="en-US" sz="1600" b="0" i="1" smtClean="0">
                            <a:latin typeface="Cambria Math" panose="02040503050406030204" pitchFamily="18" charset="0"/>
                          </a:rPr>
                          <m:t>′</m:t>
                        </m:r>
                      </m:sup>
                    </m:sSubSup>
                  </m:oMath>
                </a14:m>
                <a:r>
                  <a:rPr lang="en-US" sz="1600" dirty="0">
                    <a:latin typeface="+mj-lt"/>
                  </a:rPr>
                  <a:t> is the generator transient impedance</a:t>
                </a:r>
              </a:p>
              <a:p>
                <a:pPr algn="l"/>
                <a14:m>
                  <m:oMath xmlns:m="http://schemas.openxmlformats.org/officeDocument/2006/math">
                    <m:r>
                      <a:rPr lang="en-US" sz="1600" b="0" i="1" smtClean="0">
                        <a:latin typeface="Cambria Math" panose="02040503050406030204" pitchFamily="18" charset="0"/>
                      </a:rPr>
                      <m:t>𝐷</m:t>
                    </m:r>
                  </m:oMath>
                </a14:m>
                <a:r>
                  <a:rPr lang="en-US" sz="1600" dirty="0">
                    <a:latin typeface="+mj-lt"/>
                  </a:rPr>
                  <a:t>  damping constant of the generator</a:t>
                </a:r>
              </a:p>
              <a:p>
                <a:pPr algn="l"/>
                <a:endParaRPr lang="en-US" sz="1600" dirty="0">
                  <a:latin typeface="+mj-lt"/>
                </a:endParaRPr>
              </a:p>
              <a:p>
                <a:pPr algn="l"/>
                <a:r>
                  <a:rPr lang="en-US" sz="1600" u="sng" dirty="0">
                    <a:latin typeface="+mj-lt"/>
                  </a:rPr>
                  <a:t>Infinite Bus / System</a:t>
                </a:r>
              </a:p>
              <a:p>
                <a:pPr algn="l"/>
                <a:r>
                  <a:rPr lang="en-US" sz="1600" dirty="0">
                    <a:latin typeface="+mj-lt"/>
                  </a:rPr>
                  <a:t>The infinite bus is defined by a Thevenin equivalent with voltage</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𝑣𝑠</m:t>
                        </m:r>
                      </m:sub>
                    </m:sSub>
                  </m:oMath>
                </a14:m>
                <a:r>
                  <a:rPr lang="en-US" sz="1600" dirty="0">
                    <a:latin typeface="+mj-lt"/>
                  </a:rPr>
                  <a:t>  </a:t>
                </a:r>
              </a:p>
              <a:p>
                <a:pPr algn="l"/>
                <a:r>
                  <a:rPr lang="en-US" sz="1600" dirty="0">
                    <a:latin typeface="+mj-lt"/>
                  </a:rPr>
                  <a:t>And reactance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𝑒𝑝</m:t>
                        </m:r>
                      </m:sub>
                    </m:sSub>
                  </m:oMath>
                </a14:m>
                <a:endParaRPr lang="en-US" sz="1600" dirty="0">
                  <a:latin typeface="+mj-lt"/>
                </a:endParaRPr>
              </a:p>
              <a:p>
                <a:pPr algn="l"/>
                <a:r>
                  <a:rPr lang="en-US" sz="1600" b="1" dirty="0">
                    <a:latin typeface="+mj-lt"/>
                  </a:rPr>
                  <a:t>These are the harder variables to get.</a:t>
                </a:r>
              </a:p>
            </p:txBody>
          </p:sp>
        </mc:Choice>
        <mc:Fallback xmlns="">
          <p:sp>
            <p:nvSpPr>
              <p:cNvPr id="5" name="TextBox 4">
                <a:extLst>
                  <a:ext uri="{FF2B5EF4-FFF2-40B4-BE49-F238E27FC236}">
                    <a16:creationId xmlns:a16="http://schemas.microsoft.com/office/drawing/2014/main" id="{B1F2C188-4AAB-2580-CC12-72AB0FE2C2E4}"/>
                  </a:ext>
                </a:extLst>
              </p:cNvPr>
              <p:cNvSpPr txBox="1">
                <a:spLocks noRot="1" noChangeAspect="1" noMove="1" noResize="1" noEditPoints="1" noAdjustHandles="1" noChangeArrowheads="1" noChangeShapeType="1" noTextEdit="1"/>
              </p:cNvSpPr>
              <p:nvPr/>
            </p:nvSpPr>
            <p:spPr>
              <a:xfrm>
                <a:off x="7924800" y="1524000"/>
                <a:ext cx="3810000" cy="4891788"/>
              </a:xfrm>
              <a:prstGeom prst="rect">
                <a:avLst/>
              </a:prstGeom>
              <a:blipFill>
                <a:blip r:embed="rId4"/>
                <a:stretch>
                  <a:fillRect l="-800" t="-374" b="-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42ACFB-3B5F-44B3-E33E-1315CEE42C85}"/>
                  </a:ext>
                </a:extLst>
              </p:cNvPr>
              <p:cNvSpPr txBox="1"/>
              <p:nvPr/>
            </p:nvSpPr>
            <p:spPr>
              <a:xfrm>
                <a:off x="1066800" y="4267200"/>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6" name="TextBox 5">
                <a:extLst>
                  <a:ext uri="{FF2B5EF4-FFF2-40B4-BE49-F238E27FC236}">
                    <a16:creationId xmlns:a16="http://schemas.microsoft.com/office/drawing/2014/main" id="{EE42ACFB-3B5F-44B3-E33E-1315CEE42C85}"/>
                  </a:ext>
                </a:extLst>
              </p:cNvPr>
              <p:cNvSpPr txBox="1">
                <a:spLocks noRot="1" noChangeAspect="1" noMove="1" noResize="1" noEditPoints="1" noAdjustHandles="1" noChangeArrowheads="1" noChangeShapeType="1" noTextEdit="1"/>
              </p:cNvSpPr>
              <p:nvPr/>
            </p:nvSpPr>
            <p:spPr>
              <a:xfrm>
                <a:off x="1066800" y="4267200"/>
                <a:ext cx="4648200" cy="1076770"/>
              </a:xfrm>
              <a:prstGeom prst="rect">
                <a:avLst/>
              </a:prstGeom>
              <a:blipFill>
                <a:blip r:embed="rId5"/>
                <a:stretch>
                  <a:fillRect/>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4117895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Stability Load Modeling</a:t>
            </a:r>
          </a:p>
        </p:txBody>
      </p:sp>
      <p:sp>
        <p:nvSpPr>
          <p:cNvPr id="3" name="Content Placeholder 2"/>
          <p:cNvSpPr>
            <a:spLocks noGrp="1"/>
          </p:cNvSpPr>
          <p:nvPr>
            <p:ph type="body" sz="quarter" idx="10"/>
          </p:nvPr>
        </p:nvSpPr>
        <p:spPr/>
        <p:txBody>
          <a:bodyPr/>
          <a:lstStyle/>
          <a:p>
            <a:r>
              <a:rPr lang="en-US" sz="2400" dirty="0"/>
              <a:t>Traditionally load models have been divided into two groups</a:t>
            </a:r>
          </a:p>
          <a:p>
            <a:pPr lvl="1"/>
            <a:r>
              <a:rPr lang="en-US" sz="2000" dirty="0"/>
              <a:t>Static: load is a algebraic function of bus voltage and sometimes frequency</a:t>
            </a:r>
          </a:p>
          <a:p>
            <a:pPr lvl="1"/>
            <a:r>
              <a:rPr lang="en-US" sz="2000" dirty="0"/>
              <a:t>Dynamic: load is represented with a dynamic model, with induction motor models the most common</a:t>
            </a:r>
          </a:p>
          <a:p>
            <a:r>
              <a:rPr lang="en-US" sz="2400" dirty="0"/>
              <a:t>The simplest load model is a static constant impedance</a:t>
            </a:r>
          </a:p>
          <a:p>
            <a:pPr lvl="1"/>
            <a:r>
              <a:rPr lang="en-US" sz="2000" dirty="0"/>
              <a:t>Has been widely used</a:t>
            </a:r>
          </a:p>
          <a:p>
            <a:pPr lvl="1"/>
            <a:r>
              <a:rPr lang="en-US" sz="2000" dirty="0"/>
              <a:t>Allowed the </a:t>
            </a:r>
            <a:r>
              <a:rPr lang="en-US" sz="2000" dirty="0" err="1"/>
              <a:t>Ybus</a:t>
            </a:r>
            <a:r>
              <a:rPr lang="en-US" sz="2000" dirty="0"/>
              <a:t> to be reduced, eliminating essentially all non-generator buses</a:t>
            </a:r>
          </a:p>
          <a:p>
            <a:pPr lvl="1"/>
            <a:r>
              <a:rPr lang="en-US" sz="2000" dirty="0"/>
              <a:t>Presents no issues as voltage falls to zero</a:t>
            </a:r>
          </a:p>
          <a:p>
            <a:pPr lvl="1"/>
            <a:r>
              <a:rPr lang="en-US" sz="2000" dirty="0"/>
              <a:t>Is rapidly falling out of favor</a:t>
            </a:r>
          </a:p>
          <a:p>
            <a:endParaRPr lang="en-US" sz="2400" dirty="0"/>
          </a:p>
        </p:txBody>
      </p:sp>
    </p:spTree>
    <p:extLst>
      <p:ext uri="{BB962C8B-B14F-4D97-AF65-F5344CB8AC3E}">
        <p14:creationId xmlns:p14="http://schemas.microsoft.com/office/powerpoint/2010/main" val="121819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Models</a:t>
            </a:r>
          </a:p>
        </p:txBody>
      </p:sp>
      <p:sp>
        <p:nvSpPr>
          <p:cNvPr id="3" name="Content Placeholder 2"/>
          <p:cNvSpPr>
            <a:spLocks noGrp="1"/>
          </p:cNvSpPr>
          <p:nvPr>
            <p:ph type="body" sz="quarter" idx="10"/>
          </p:nvPr>
        </p:nvSpPr>
        <p:spPr/>
        <p:txBody>
          <a:bodyPr/>
          <a:lstStyle/>
          <a:p>
            <a:r>
              <a:rPr lang="en-US" sz="2400" dirty="0"/>
              <a:t>Induction motors, both three phase and single phase, make up a very large percentage of the load</a:t>
            </a:r>
          </a:p>
          <a:p>
            <a:r>
              <a:rPr lang="en-US" sz="2400" dirty="0"/>
              <a:t>Term induction machine is used to indicate either generator or motor; most uses are as motors </a:t>
            </a:r>
          </a:p>
          <a:p>
            <a:r>
              <a:rPr lang="en-US" sz="2400" dirty="0"/>
              <a:t>Induction machines have two major components</a:t>
            </a:r>
          </a:p>
          <a:p>
            <a:pPr lvl="1"/>
            <a:r>
              <a:rPr lang="en-US" sz="2000" dirty="0"/>
              <a:t>A stationary stator, which is supplied with an ac voltage; windings in stator create a rotating magnetic field</a:t>
            </a:r>
          </a:p>
          <a:p>
            <a:pPr lvl="1"/>
            <a:r>
              <a:rPr lang="en-US" sz="2000" dirty="0"/>
              <a:t>A rotating rotor, in which an ac current is induced (hence the name) </a:t>
            </a:r>
          </a:p>
          <a:p>
            <a:r>
              <a:rPr lang="en-US" sz="2400" dirty="0"/>
              <a:t>Two basic design types based on rotor design</a:t>
            </a:r>
          </a:p>
          <a:p>
            <a:pPr lvl="1"/>
            <a:r>
              <a:rPr lang="en-US" sz="2000" dirty="0"/>
              <a:t>Squirrel-cage: rotor consists of shorted conducting bars laid into magnetic material in a cage structure</a:t>
            </a:r>
          </a:p>
          <a:p>
            <a:pPr lvl="1"/>
            <a:r>
              <a:rPr lang="en-US" sz="2000" dirty="0"/>
              <a:t>Wound-rotor: rotor has windings similar to stator, with slip rings used to provide external access to the rotor windings</a:t>
            </a:r>
          </a:p>
          <a:p>
            <a:endParaRPr lang="en-US" sz="2400" dirty="0"/>
          </a:p>
        </p:txBody>
      </p:sp>
    </p:spTree>
    <p:extLst>
      <p:ext uri="{BB962C8B-B14F-4D97-AF65-F5344CB8AC3E}">
        <p14:creationId xmlns:p14="http://schemas.microsoft.com/office/powerpoint/2010/main" val="413307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Torque-Speed Curves</a:t>
            </a:r>
          </a:p>
        </p:txBody>
      </p:sp>
      <p:sp>
        <p:nvSpPr>
          <p:cNvPr id="3" name="Content Placeholder 2"/>
          <p:cNvSpPr>
            <a:spLocks noGrp="1"/>
          </p:cNvSpPr>
          <p:nvPr>
            <p:ph type="body" sz="quarter" idx="10"/>
          </p:nvPr>
        </p:nvSpPr>
        <p:spPr/>
        <p:txBody>
          <a:bodyPr/>
          <a:lstStyle/>
          <a:p>
            <a:r>
              <a:rPr lang="en-US" dirty="0"/>
              <a:t>To help understand the behavior of an induction machine it is useful to plot various values as a function of speed (or equivalently, slip)</a:t>
            </a:r>
          </a:p>
          <a:p>
            <a:pPr lvl="1"/>
            <a:r>
              <a:rPr lang="en-US" dirty="0"/>
              <a:t>Solve the equivalent circuit for a specified terminal voltage, and varying values of slip</a:t>
            </a:r>
          </a:p>
          <a:p>
            <a:pPr lvl="1"/>
            <a:r>
              <a:rPr lang="en-US" dirty="0"/>
              <a:t>Plot results</a:t>
            </a:r>
          </a:p>
          <a:p>
            <a:pPr lvl="1"/>
            <a:r>
              <a:rPr lang="en-US" dirty="0"/>
              <a:t>Recall torque times speed = power </a:t>
            </a:r>
          </a:p>
          <a:p>
            <a:pPr lvl="2"/>
            <a:r>
              <a:rPr lang="en-US" dirty="0"/>
              <a:t>Here speed is the rotor speed</a:t>
            </a:r>
          </a:p>
          <a:p>
            <a:pPr lvl="1"/>
            <a:r>
              <a:rPr lang="en-US" dirty="0"/>
              <a:t>When using per unit, the per unit speed is just 1-s, so</a:t>
            </a:r>
            <a:br>
              <a:rPr lang="en-US" dirty="0"/>
            </a:br>
            <a:r>
              <a:rPr lang="en-US" dirty="0"/>
              <a:t>PE = TE(1-s)</a:t>
            </a:r>
          </a:p>
          <a:p>
            <a:endParaRPr lang="en-US" dirty="0"/>
          </a:p>
        </p:txBody>
      </p:sp>
    </p:spTree>
    <p:extLst>
      <p:ext uri="{BB962C8B-B14F-4D97-AF65-F5344CB8AC3E}">
        <p14:creationId xmlns:p14="http://schemas.microsoft.com/office/powerpoint/2010/main" val="758731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Example Torque-speed Curves</a:t>
            </a:r>
          </a:p>
        </p:txBody>
      </p:sp>
      <p:sp>
        <p:nvSpPr>
          <p:cNvPr id="3" name="Content Placeholder 2"/>
          <p:cNvSpPr>
            <a:spLocks noGrp="1"/>
          </p:cNvSpPr>
          <p:nvPr>
            <p:ph type="body" sz="quarter" idx="10"/>
          </p:nvPr>
        </p:nvSpPr>
        <p:spPr/>
        <p:txBody>
          <a:bodyPr/>
          <a:lstStyle/>
          <a:p>
            <a:r>
              <a:rPr lang="en-US" dirty="0"/>
              <a:t>The below graph shows the torque-speed curve for this induction machine; note the high reactive power consumption on starting (which is why the lights may dim when starting a clothes dryer!)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1" y="2601850"/>
            <a:ext cx="6427486" cy="386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24800" y="3166824"/>
            <a:ext cx="2590800" cy="2899255"/>
          </a:xfrm>
          <a:prstGeom prst="rect">
            <a:avLst/>
          </a:prstGeom>
          <a:solidFill>
            <a:srgbClr val="D6D2C4"/>
          </a:solidFill>
        </p:spPr>
        <p:txBody>
          <a:bodyPr wrap="square" rtlCol="0">
            <a:spAutoFit/>
          </a:bodyPr>
          <a:lstStyle/>
          <a:p>
            <a:r>
              <a:rPr lang="en-US" sz="2400" dirty="0">
                <a:latin typeface="+mj-lt"/>
                <a:cs typeface="Raavi" panose="020B0502040204020203" pitchFamily="34" charset="0"/>
              </a:rPr>
              <a:t>From the graph</a:t>
            </a:r>
            <a:br>
              <a:rPr lang="en-US" sz="2400" dirty="0">
                <a:latin typeface="+mj-lt"/>
                <a:cs typeface="Raavi" panose="020B0502040204020203" pitchFamily="34" charset="0"/>
              </a:rPr>
            </a:br>
            <a:r>
              <a:rPr lang="en-US" sz="2400" dirty="0">
                <a:latin typeface="+mj-lt"/>
                <a:cs typeface="Raavi" panose="020B0502040204020203" pitchFamily="34" charset="0"/>
              </a:rPr>
              <a:t>you can see with</a:t>
            </a:r>
            <a:br>
              <a:rPr lang="en-US" sz="2400" dirty="0">
                <a:latin typeface="+mj-lt"/>
                <a:cs typeface="Raavi" panose="020B0502040204020203" pitchFamily="34" charset="0"/>
              </a:rPr>
            </a:br>
            <a:r>
              <a:rPr lang="en-US" sz="2400" dirty="0">
                <a:latin typeface="+mj-lt"/>
                <a:cs typeface="Raavi" panose="020B0502040204020203" pitchFamily="34" charset="0"/>
              </a:rPr>
              <a:t>a 100 MW load</a:t>
            </a:r>
          </a:p>
          <a:p>
            <a:r>
              <a:rPr lang="en-US" sz="2400" dirty="0">
                <a:latin typeface="+mj-lt"/>
                <a:cs typeface="Raavi" panose="020B0502040204020203" pitchFamily="34" charset="0"/>
              </a:rPr>
              <a:t>(0.8 pu on the</a:t>
            </a:r>
            <a:br>
              <a:rPr lang="en-US" sz="2400" dirty="0">
                <a:latin typeface="+mj-lt"/>
                <a:cs typeface="Raavi" panose="020B0502040204020203" pitchFamily="34" charset="0"/>
              </a:rPr>
            </a:br>
            <a:r>
              <a:rPr lang="en-US" sz="2400" dirty="0">
                <a:latin typeface="+mj-lt"/>
                <a:cs typeface="Raavi" panose="020B0502040204020203" pitchFamily="34" charset="0"/>
              </a:rPr>
              <a:t>125 MW base), </a:t>
            </a:r>
            <a:br>
              <a:rPr lang="en-US" sz="2400" dirty="0">
                <a:latin typeface="+mj-lt"/>
                <a:cs typeface="Raavi" panose="020B0502040204020203" pitchFamily="34" charset="0"/>
              </a:rPr>
            </a:br>
            <a:r>
              <a:rPr lang="en-US" sz="2400" dirty="0">
                <a:latin typeface="+mj-lt"/>
                <a:cs typeface="Raavi" panose="020B0502040204020203" pitchFamily="34" charset="0"/>
              </a:rPr>
              <a:t>the slip is about</a:t>
            </a:r>
          </a:p>
          <a:p>
            <a:r>
              <a:rPr lang="en-US" sz="2400" dirty="0">
                <a:latin typeface="+mj-lt"/>
                <a:cs typeface="Raavi" panose="020B0502040204020203" pitchFamily="34" charset="0"/>
              </a:rPr>
              <a:t>0.025</a:t>
            </a:r>
          </a:p>
        </p:txBody>
      </p:sp>
    </p:spTree>
    <p:extLst>
      <p:ext uri="{BB962C8B-B14F-4D97-AF65-F5344CB8AC3E}">
        <p14:creationId xmlns:p14="http://schemas.microsoft.com/office/powerpoint/2010/main" val="78064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Classes</a:t>
            </a:r>
          </a:p>
        </p:txBody>
      </p:sp>
      <p:sp>
        <p:nvSpPr>
          <p:cNvPr id="3" name="Content Placeholder 2"/>
          <p:cNvSpPr>
            <a:spLocks noGrp="1"/>
          </p:cNvSpPr>
          <p:nvPr>
            <p:ph type="body" sz="quarter" idx="10"/>
          </p:nvPr>
        </p:nvSpPr>
        <p:spPr/>
        <p:txBody>
          <a:bodyPr/>
          <a:lstStyle/>
          <a:p>
            <a:r>
              <a:rPr lang="en-US" dirty="0"/>
              <a:t>Four major classes of induction motors, based on application.  Key values are starting torque, pull-out torque, full-load torque, and starting current</a:t>
            </a:r>
          </a:p>
          <a:p>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0" y="2670463"/>
            <a:ext cx="4038600" cy="371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81200" y="6381734"/>
            <a:ext cx="7924800" cy="276999"/>
          </a:xfrm>
          <a:prstGeom prst="rect">
            <a:avLst/>
          </a:prstGeom>
        </p:spPr>
        <p:txBody>
          <a:bodyPr wrap="square">
            <a:spAutoFit/>
          </a:bodyPr>
          <a:lstStyle/>
          <a:p>
            <a:r>
              <a:rPr lang="en-US" sz="1200" dirty="0">
                <a:latin typeface="+mj-lt"/>
              </a:rPr>
              <a:t>Image source: ecmweb.com/motors/understanding-induction-motor-nameplate-information</a:t>
            </a:r>
          </a:p>
        </p:txBody>
      </p:sp>
      <p:sp>
        <p:nvSpPr>
          <p:cNvPr id="8" name="TextBox 7"/>
          <p:cNvSpPr txBox="1"/>
          <p:nvPr/>
        </p:nvSpPr>
        <p:spPr>
          <a:xfrm>
            <a:off x="6074230" y="2647964"/>
            <a:ext cx="4288971" cy="1754326"/>
          </a:xfrm>
          <a:prstGeom prst="rect">
            <a:avLst/>
          </a:prstGeom>
          <a:solidFill>
            <a:srgbClr val="D6D2C4"/>
          </a:solidFill>
        </p:spPr>
        <p:txBody>
          <a:bodyPr wrap="square" rtlCol="0">
            <a:spAutoFit/>
          </a:bodyPr>
          <a:lstStyle/>
          <a:p>
            <a:r>
              <a:rPr lang="en-US" sz="2000" dirty="0">
                <a:latin typeface="+mj-lt"/>
              </a:rPr>
              <a:t>In steady-state the motor will operate on the right side</a:t>
            </a:r>
            <a:br>
              <a:rPr lang="en-US" sz="2000" dirty="0">
                <a:latin typeface="+mj-lt"/>
              </a:rPr>
            </a:br>
            <a:r>
              <a:rPr lang="en-US" sz="2000" dirty="0">
                <a:latin typeface="+mj-lt"/>
              </a:rPr>
              <a:t>of the curve at the point at which the electrical torque</a:t>
            </a:r>
            <a:br>
              <a:rPr lang="en-US" sz="2000" dirty="0">
                <a:latin typeface="+mj-lt"/>
              </a:rPr>
            </a:br>
            <a:r>
              <a:rPr lang="en-US" sz="2000" dirty="0">
                <a:latin typeface="+mj-lt"/>
              </a:rPr>
              <a:t>matches the mechanical </a:t>
            </a:r>
            <a:r>
              <a:rPr lang="en-US" sz="2400" dirty="0">
                <a:latin typeface="+mj-lt"/>
              </a:rPr>
              <a:t>torque</a:t>
            </a:r>
          </a:p>
        </p:txBody>
      </p:sp>
      <p:sp>
        <p:nvSpPr>
          <p:cNvPr id="9" name="TextBox 8"/>
          <p:cNvSpPr txBox="1"/>
          <p:nvPr/>
        </p:nvSpPr>
        <p:spPr>
          <a:xfrm>
            <a:off x="6096000" y="4590474"/>
            <a:ext cx="4114800" cy="1508105"/>
          </a:xfrm>
          <a:prstGeom prst="rect">
            <a:avLst/>
          </a:prstGeom>
          <a:solidFill>
            <a:srgbClr val="D6D2C4"/>
          </a:solidFill>
        </p:spPr>
        <p:txBody>
          <a:bodyPr wrap="square" rtlCol="0">
            <a:spAutoFit/>
          </a:bodyPr>
          <a:lstStyle/>
          <a:p>
            <a:r>
              <a:rPr lang="en-US" sz="2000" dirty="0">
                <a:latin typeface="+mj-lt"/>
              </a:rPr>
              <a:t>A: Fans, pumps machine tools</a:t>
            </a:r>
          </a:p>
          <a:p>
            <a:r>
              <a:rPr lang="en-US" sz="2000" dirty="0">
                <a:latin typeface="+mj-lt"/>
              </a:rPr>
              <a:t>B: Similar to A</a:t>
            </a:r>
          </a:p>
          <a:p>
            <a:r>
              <a:rPr lang="en-US" sz="2000" dirty="0">
                <a:latin typeface="+mj-lt"/>
              </a:rPr>
              <a:t>C: Compressors, conveyors</a:t>
            </a:r>
          </a:p>
          <a:p>
            <a:r>
              <a:rPr lang="en-US" sz="2000" dirty="0">
                <a:latin typeface="+mj-lt"/>
              </a:rPr>
              <a:t>D: High inertia such as hoists</a:t>
            </a:r>
          </a:p>
        </p:txBody>
      </p:sp>
    </p:spTree>
    <p:extLst>
      <p:ext uri="{BB962C8B-B14F-4D97-AF65-F5344CB8AC3E}">
        <p14:creationId xmlns:p14="http://schemas.microsoft.com/office/powerpoint/2010/main" val="53185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Stalling</a:t>
            </a:r>
          </a:p>
        </p:txBody>
      </p:sp>
      <p:sp>
        <p:nvSpPr>
          <p:cNvPr id="3" name="Content Placeholder 2"/>
          <p:cNvSpPr>
            <a:spLocks noGrp="1"/>
          </p:cNvSpPr>
          <p:nvPr>
            <p:ph type="body" sz="quarter" idx="10"/>
          </p:nvPr>
        </p:nvSpPr>
        <p:spPr/>
        <p:txBody>
          <a:bodyPr/>
          <a:lstStyle/>
          <a:p>
            <a:r>
              <a:rPr lang="en-US" dirty="0"/>
              <a:t>The maximum of the torque-speed curve varies with the square of the terminal voltage</a:t>
            </a:r>
          </a:p>
          <a:p>
            <a:r>
              <a:rPr lang="en-US" dirty="0"/>
              <a:t>When the terminal voltage decreases, such as during a fault, the mechanical torque can exceed the electrical torque</a:t>
            </a:r>
          </a:p>
          <a:p>
            <a:pPr lvl="1"/>
            <a:r>
              <a:rPr lang="en-US" dirty="0"/>
              <a:t>This causes the motor to decelerate, perhaps quite quickly, with the rate proportional to its inertia</a:t>
            </a:r>
          </a:p>
          <a:p>
            <a:pPr lvl="1"/>
            <a:r>
              <a:rPr lang="en-US" dirty="0"/>
              <a:t>This deceleration causing the slip to increase, perhaps causing the motor to stall with s=1, resulting in a high reactive current draw</a:t>
            </a:r>
          </a:p>
          <a:p>
            <a:pPr lvl="1"/>
            <a:r>
              <a:rPr lang="en-US" dirty="0"/>
              <a:t>Too many stalled motors can prevent the voltage from recovering </a:t>
            </a:r>
          </a:p>
          <a:p>
            <a:endParaRPr lang="en-US" dirty="0"/>
          </a:p>
        </p:txBody>
      </p:sp>
    </p:spTree>
    <p:extLst>
      <p:ext uri="{BB962C8B-B14F-4D97-AF65-F5344CB8AC3E}">
        <p14:creationId xmlns:p14="http://schemas.microsoft.com/office/powerpoint/2010/main" val="3923452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Stalling Example</a:t>
            </a:r>
          </a:p>
        </p:txBody>
      </p:sp>
      <p:sp>
        <p:nvSpPr>
          <p:cNvPr id="3" name="Content Placeholder 2"/>
          <p:cNvSpPr>
            <a:spLocks noGrp="1"/>
          </p:cNvSpPr>
          <p:nvPr>
            <p:ph type="body" sz="quarter" idx="10"/>
          </p:nvPr>
        </p:nvSpPr>
        <p:spPr/>
        <p:txBody>
          <a:bodyPr/>
          <a:lstStyle/>
          <a:p>
            <a:r>
              <a:rPr lang="en-US" dirty="0"/>
              <a:t>Using case WSCC_CIM5, which models the WSCC 9 bus case with 100% induction motor load</a:t>
            </a:r>
          </a:p>
          <a:p>
            <a:r>
              <a:rPr lang="en-US" dirty="0"/>
              <a:t>Change the fault scenario to say a fault midway between buses 5 and 7, cleared by opening the line</a:t>
            </a:r>
          </a:p>
          <a:p>
            <a:endParaRPr lang="en-US" dirty="0"/>
          </a:p>
        </p:txBody>
      </p:sp>
      <p:sp>
        <p:nvSpPr>
          <p:cNvPr id="5" name="TextBox 4"/>
          <p:cNvSpPr txBox="1"/>
          <p:nvPr/>
        </p:nvSpPr>
        <p:spPr>
          <a:xfrm>
            <a:off x="6400800" y="3429000"/>
            <a:ext cx="3352800" cy="707886"/>
          </a:xfrm>
          <a:prstGeom prst="rect">
            <a:avLst/>
          </a:prstGeom>
          <a:solidFill>
            <a:srgbClr val="D6D2C4"/>
          </a:solidFill>
        </p:spPr>
        <p:txBody>
          <a:bodyPr wrap="square" rtlCol="0">
            <a:spAutoFit/>
          </a:bodyPr>
          <a:lstStyle/>
          <a:p>
            <a:r>
              <a:rPr lang="en-US" sz="2000" dirty="0">
                <a:latin typeface="+mj-lt"/>
              </a:rPr>
              <a:t>Results are for a 0.1 second fault</a:t>
            </a:r>
          </a:p>
        </p:txBody>
      </p:sp>
      <p:sp>
        <p:nvSpPr>
          <p:cNvPr id="6" name="TextBox 5"/>
          <p:cNvSpPr txBox="1"/>
          <p:nvPr/>
        </p:nvSpPr>
        <p:spPr>
          <a:xfrm>
            <a:off x="6400800" y="4876800"/>
            <a:ext cx="3962400" cy="707886"/>
          </a:xfrm>
          <a:prstGeom prst="rect">
            <a:avLst/>
          </a:prstGeom>
          <a:solidFill>
            <a:srgbClr val="D6D2C4"/>
          </a:solidFill>
        </p:spPr>
        <p:txBody>
          <a:bodyPr wrap="square" rtlCol="0">
            <a:spAutoFit/>
          </a:bodyPr>
          <a:lstStyle/>
          <a:p>
            <a:r>
              <a:rPr lang="en-US" sz="2000" dirty="0">
                <a:latin typeface="+mj-lt"/>
              </a:rPr>
              <a:t>Usually motor load</a:t>
            </a:r>
            <a:br>
              <a:rPr lang="en-US" sz="2000" dirty="0">
                <a:latin typeface="+mj-lt"/>
              </a:rPr>
            </a:br>
            <a:r>
              <a:rPr lang="en-US" sz="2000" dirty="0">
                <a:latin typeface="+mj-lt"/>
              </a:rPr>
              <a:t>is much less than 100%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5312543" cy="344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989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Load Model</a:t>
            </a:r>
          </a:p>
        </p:txBody>
      </p:sp>
      <p:sp>
        <p:nvSpPr>
          <p:cNvPr id="3" name="Content Placeholder 2"/>
          <p:cNvSpPr>
            <a:spLocks noGrp="1"/>
          </p:cNvSpPr>
          <p:nvPr>
            <p:ph type="body" sz="quarter" idx="10"/>
          </p:nvPr>
        </p:nvSpPr>
        <p:spPr>
          <a:xfrm>
            <a:off x="228600" y="1295400"/>
            <a:ext cx="3733800" cy="5181600"/>
          </a:xfrm>
        </p:spPr>
        <p:txBody>
          <a:bodyPr/>
          <a:lstStyle/>
          <a:p>
            <a:r>
              <a:rPr lang="en-US" dirty="0"/>
              <a:t>Contains up to four motors or single phase induction motor models; also includes potential for solar PV </a:t>
            </a:r>
          </a:p>
          <a:p>
            <a:endParaRPr lang="en-US" dirty="0"/>
          </a:p>
        </p:txBody>
      </p:sp>
      <p:pic>
        <p:nvPicPr>
          <p:cNvPr id="59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5" t="1923"/>
          <a:stretch/>
        </p:blipFill>
        <p:spPr bwMode="auto">
          <a:xfrm>
            <a:off x="4343400" y="1828800"/>
            <a:ext cx="706376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578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Time Variation in Load</a:t>
            </a:r>
          </a:p>
        </p:txBody>
      </p:sp>
      <p:sp>
        <p:nvSpPr>
          <p:cNvPr id="3" name="Content Placeholder 2"/>
          <p:cNvSpPr>
            <a:spLocks noGrp="1"/>
          </p:cNvSpPr>
          <p:nvPr>
            <p:ph type="body" sz="quarter" idx="10"/>
          </p:nvPr>
        </p:nvSpPr>
        <p:spPr/>
        <p:txBody>
          <a:bodyPr/>
          <a:lstStyle/>
          <a:p>
            <a:r>
              <a:rPr lang="en-US" dirty="0"/>
              <a:t>Different time varying composite model parameters are now being used</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43227" y="2082487"/>
            <a:ext cx="6667345" cy="33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86400" y="5562600"/>
            <a:ext cx="5486399" cy="954107"/>
          </a:xfrm>
          <a:prstGeom prst="rect">
            <a:avLst/>
          </a:prstGeom>
          <a:noFill/>
        </p:spPr>
        <p:txBody>
          <a:bodyPr wrap="square" rtlCol="0">
            <a:spAutoFit/>
          </a:bodyPr>
          <a:lstStyle/>
          <a:p>
            <a:r>
              <a:rPr lang="en-US" dirty="0">
                <a:latin typeface="+mj-lt"/>
              </a:rPr>
              <a:t>Example of varying composite load percentages over a day</a:t>
            </a:r>
          </a:p>
        </p:txBody>
      </p:sp>
    </p:spTree>
    <p:extLst>
      <p:ext uri="{BB962C8B-B14F-4D97-AF65-F5344CB8AC3E}">
        <p14:creationId xmlns:p14="http://schemas.microsoft.com/office/powerpoint/2010/main" val="1836074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Generator Dynamic Equations We Will Use</a:t>
            </a: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228600" y="1295400"/>
                <a:ext cx="7620000" cy="5181600"/>
              </a:xfrm>
            </p:spPr>
            <p:txBody>
              <a:bodyPr/>
              <a:lstStyle/>
              <a:p>
                <a:pPr marL="0" indent="0">
                  <a:buNone/>
                </a:pPr>
                <a:r>
                  <a:rPr lang="en-US" dirty="0"/>
                  <a:t>Example power system problem with differential algebraic equations (DAEs) is the classical synchronous generator connected to an infinite bus.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two differential variables are </a:t>
                </a:r>
                <a14:m>
                  <m:oMath xmlns:m="http://schemas.openxmlformats.org/officeDocument/2006/math">
                    <m:r>
                      <a:rPr lang="en-US">
                        <a:latin typeface="Cambria Math" panose="02040503050406030204" pitchFamily="18" charset="0"/>
                      </a:rPr>
                      <m:t>𝛿</m:t>
                    </m:r>
                  </m:oMath>
                </a14:m>
                <a:r>
                  <a:rPr lang="en-US" dirty="0"/>
                  <a:t> and </a:t>
                </a:r>
                <a14:m>
                  <m:oMath xmlns:m="http://schemas.openxmlformats.org/officeDocument/2006/math">
                    <m:r>
                      <a:rPr lang="en-US">
                        <a:latin typeface="Cambria Math" panose="02040503050406030204" pitchFamily="18" charset="0"/>
                      </a:rPr>
                      <m:t>𝜔</m:t>
                    </m:r>
                  </m:oMath>
                </a14:m>
                <a:r>
                  <a:rPr lang="en-US" dirty="0"/>
                  <a:t>; in practice dynamic models can have many more.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7620000" cy="5181600"/>
              </a:xfrm>
              <a:blipFill>
                <a:blip r:embed="rId2"/>
                <a:stretch>
                  <a:fillRect l="-1280" t="-824" b="-47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t="11321" b="9435"/>
          <a:stretch/>
        </p:blipFill>
        <p:spPr>
          <a:xfrm>
            <a:off x="152400" y="2514600"/>
            <a:ext cx="6762750" cy="16002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F2C188-4AAB-2580-CC12-72AB0FE2C2E4}"/>
                  </a:ext>
                </a:extLst>
              </p:cNvPr>
              <p:cNvSpPr txBox="1"/>
              <p:nvPr/>
            </p:nvSpPr>
            <p:spPr>
              <a:xfrm>
                <a:off x="7924800" y="1524000"/>
                <a:ext cx="3810000" cy="4891788"/>
              </a:xfrm>
              <a:prstGeom prst="rect">
                <a:avLst/>
              </a:prstGeom>
              <a:solidFill>
                <a:srgbClr val="D6D2C4"/>
              </a:solidFill>
            </p:spPr>
            <p:txBody>
              <a:bodyPr wrap="square" rtlCol="0">
                <a:spAutoFit/>
              </a:bodyPr>
              <a:lstStyle/>
              <a:p>
                <a:pPr algn="l"/>
                <a:r>
                  <a:rPr lang="en-US" sz="1600" b="0" u="sng" dirty="0">
                    <a:latin typeface="+mj-lt"/>
                  </a:rPr>
                  <a:t>Generator Parameters</a:t>
                </a:r>
              </a:p>
              <a:p>
                <a:pPr algn="l"/>
                <a14:m>
                  <m:oMath xmlns:m="http://schemas.openxmlformats.org/officeDocument/2006/math">
                    <m:r>
                      <a:rPr lang="en-US" sz="1600" b="0" i="1" smtClean="0">
                        <a:latin typeface="Cambria Math" panose="02040503050406030204" pitchFamily="18" charset="0"/>
                      </a:rPr>
                      <m:t>𝐻</m:t>
                    </m:r>
                  </m:oMath>
                </a14:m>
                <a:r>
                  <a:rPr lang="en-US" sz="1600" dirty="0">
                    <a:latin typeface="+mj-lt"/>
                  </a:rPr>
                  <a:t> is the machine inertia constant (in seconds)</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𝜔</m:t>
                        </m:r>
                      </m:e>
                      <m:sub>
                        <m:r>
                          <a:rPr lang="en-US" sz="1600" b="0" i="1" smtClean="0">
                            <a:latin typeface="Cambria Math" panose="02040503050406030204" pitchFamily="18" charset="0"/>
                          </a:rPr>
                          <m:t>𝑠</m:t>
                        </m:r>
                      </m:sub>
                    </m:sSub>
                  </m:oMath>
                </a14:m>
                <a:r>
                  <a:rPr lang="en-US" sz="1600" dirty="0">
                    <a:latin typeface="+mj-lt"/>
                  </a:rPr>
                  <a:t> is the synchronous frequency (2</a:t>
                </a:r>
                <a14:m>
                  <m:oMath xmlns:m="http://schemas.openxmlformats.org/officeDocument/2006/math">
                    <m:r>
                      <a:rPr lang="en-US" sz="1600" b="0" i="1" smtClean="0">
                        <a:latin typeface="Cambria Math" panose="02040503050406030204" pitchFamily="18" charset="0"/>
                      </a:rPr>
                      <m:t>𝜋</m:t>
                    </m:r>
                  </m:oMath>
                </a14:m>
                <a:r>
                  <a:rPr lang="en-US" sz="1600" dirty="0">
                    <a:latin typeface="+mj-lt"/>
                  </a:rPr>
                  <a:t>60)</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𝑚</m:t>
                        </m:r>
                      </m:sub>
                    </m:sSub>
                  </m:oMath>
                </a14:m>
                <a:r>
                  <a:rPr lang="en-US" sz="1600" dirty="0">
                    <a:latin typeface="+mj-lt"/>
                  </a:rPr>
                  <a:t> is the mechanical torque (power being supplied by the prime mover)</a:t>
                </a:r>
              </a:p>
              <a:p>
                <a:pPr algn="l"/>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𝐸</m:t>
                        </m:r>
                      </m:e>
                      <m:sup>
                        <m:r>
                          <a:rPr lang="en-US" sz="1600" b="0" i="1" smtClean="0">
                            <a:latin typeface="Cambria Math" panose="02040503050406030204" pitchFamily="18" charset="0"/>
                          </a:rPr>
                          <m:t>′</m:t>
                        </m:r>
                      </m:sup>
                    </m:sSup>
                  </m:oMath>
                </a14:m>
                <a:r>
                  <a:rPr lang="en-US" sz="1600" dirty="0">
                    <a:latin typeface="+mj-lt"/>
                  </a:rPr>
                  <a:t> is the generator internal voltage, as controlled by the excitation system</a:t>
                </a:r>
              </a:p>
              <a:p>
                <a:pPr algn="l"/>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𝑑</m:t>
                        </m:r>
                      </m:sub>
                      <m:sup>
                        <m:r>
                          <a:rPr lang="en-US" sz="1600" b="0" i="1" smtClean="0">
                            <a:latin typeface="Cambria Math" panose="02040503050406030204" pitchFamily="18" charset="0"/>
                          </a:rPr>
                          <m:t>′</m:t>
                        </m:r>
                      </m:sup>
                    </m:sSubSup>
                  </m:oMath>
                </a14:m>
                <a:r>
                  <a:rPr lang="en-US" sz="1600" dirty="0">
                    <a:latin typeface="+mj-lt"/>
                  </a:rPr>
                  <a:t> is the generator transient impedance</a:t>
                </a:r>
              </a:p>
              <a:p>
                <a:pPr algn="l"/>
                <a14:m>
                  <m:oMath xmlns:m="http://schemas.openxmlformats.org/officeDocument/2006/math">
                    <m:r>
                      <a:rPr lang="en-US" sz="1600" b="0" i="1" smtClean="0">
                        <a:latin typeface="Cambria Math" panose="02040503050406030204" pitchFamily="18" charset="0"/>
                      </a:rPr>
                      <m:t>𝐷</m:t>
                    </m:r>
                  </m:oMath>
                </a14:m>
                <a:r>
                  <a:rPr lang="en-US" sz="1600" dirty="0">
                    <a:latin typeface="+mj-lt"/>
                  </a:rPr>
                  <a:t>  damping constant of the generator</a:t>
                </a:r>
              </a:p>
              <a:p>
                <a:pPr algn="l"/>
                <a:endParaRPr lang="en-US" sz="1600" dirty="0">
                  <a:latin typeface="+mj-lt"/>
                </a:endParaRPr>
              </a:p>
              <a:p>
                <a:pPr algn="l"/>
                <a:r>
                  <a:rPr lang="en-US" sz="1600" u="sng" dirty="0">
                    <a:latin typeface="+mj-lt"/>
                  </a:rPr>
                  <a:t>Infinite Bus / System</a:t>
                </a:r>
              </a:p>
              <a:p>
                <a:pPr algn="l"/>
                <a:r>
                  <a:rPr lang="en-US" sz="1600" dirty="0">
                    <a:latin typeface="+mj-lt"/>
                  </a:rPr>
                  <a:t>The infinite bus is defined by a Thevenin equivalent with voltage</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𝑣𝑠</m:t>
                        </m:r>
                      </m:sub>
                    </m:sSub>
                  </m:oMath>
                </a14:m>
                <a:r>
                  <a:rPr lang="en-US" sz="1600" dirty="0">
                    <a:latin typeface="+mj-lt"/>
                  </a:rPr>
                  <a:t>  </a:t>
                </a:r>
              </a:p>
              <a:p>
                <a:pPr algn="l"/>
                <a:r>
                  <a:rPr lang="en-US" sz="1600" dirty="0">
                    <a:latin typeface="+mj-lt"/>
                  </a:rPr>
                  <a:t>And reactance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𝑒𝑝</m:t>
                        </m:r>
                      </m:sub>
                    </m:sSub>
                  </m:oMath>
                </a14:m>
                <a:endParaRPr lang="en-US" sz="1600" dirty="0">
                  <a:latin typeface="+mj-lt"/>
                </a:endParaRPr>
              </a:p>
              <a:p>
                <a:pPr algn="l"/>
                <a:r>
                  <a:rPr lang="en-US" sz="1600" b="1" dirty="0">
                    <a:latin typeface="+mj-lt"/>
                  </a:rPr>
                  <a:t>These are the harder variables to get.</a:t>
                </a:r>
              </a:p>
            </p:txBody>
          </p:sp>
        </mc:Choice>
        <mc:Fallback xmlns="">
          <p:sp>
            <p:nvSpPr>
              <p:cNvPr id="5" name="TextBox 4">
                <a:extLst>
                  <a:ext uri="{FF2B5EF4-FFF2-40B4-BE49-F238E27FC236}">
                    <a16:creationId xmlns:a16="http://schemas.microsoft.com/office/drawing/2014/main" id="{B1F2C188-4AAB-2580-CC12-72AB0FE2C2E4}"/>
                  </a:ext>
                </a:extLst>
              </p:cNvPr>
              <p:cNvSpPr txBox="1">
                <a:spLocks noRot="1" noChangeAspect="1" noMove="1" noResize="1" noEditPoints="1" noAdjustHandles="1" noChangeArrowheads="1" noChangeShapeType="1" noTextEdit="1"/>
              </p:cNvSpPr>
              <p:nvPr/>
            </p:nvSpPr>
            <p:spPr>
              <a:xfrm>
                <a:off x="7924800" y="1524000"/>
                <a:ext cx="3810000" cy="4891788"/>
              </a:xfrm>
              <a:prstGeom prst="rect">
                <a:avLst/>
              </a:prstGeom>
              <a:blipFill>
                <a:blip r:embed="rId4"/>
                <a:stretch>
                  <a:fillRect l="-800" t="-374" b="-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42ACFB-3B5F-44B3-E33E-1315CEE42C85}"/>
                  </a:ext>
                </a:extLst>
              </p:cNvPr>
              <p:cNvSpPr txBox="1"/>
              <p:nvPr/>
            </p:nvSpPr>
            <p:spPr>
              <a:xfrm>
                <a:off x="1209675" y="4114800"/>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6" name="TextBox 5">
                <a:extLst>
                  <a:ext uri="{FF2B5EF4-FFF2-40B4-BE49-F238E27FC236}">
                    <a16:creationId xmlns:a16="http://schemas.microsoft.com/office/drawing/2014/main" id="{EE42ACFB-3B5F-44B3-E33E-1315CEE42C85}"/>
                  </a:ext>
                </a:extLst>
              </p:cNvPr>
              <p:cNvSpPr txBox="1">
                <a:spLocks noRot="1" noChangeAspect="1" noMove="1" noResize="1" noEditPoints="1" noAdjustHandles="1" noChangeArrowheads="1" noChangeShapeType="1" noTextEdit="1"/>
              </p:cNvSpPr>
              <p:nvPr/>
            </p:nvSpPr>
            <p:spPr>
              <a:xfrm>
                <a:off x="1209675" y="4114800"/>
                <a:ext cx="4648200" cy="1076770"/>
              </a:xfrm>
              <a:prstGeom prst="rect">
                <a:avLst/>
              </a:prstGeom>
              <a:blipFill>
                <a:blip r:embed="rId5"/>
                <a:stretch>
                  <a:fillRect/>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22790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Generation Overview</a:t>
            </a:r>
          </a:p>
        </p:txBody>
      </p:sp>
      <p:sp>
        <p:nvSpPr>
          <p:cNvPr id="3" name="Content Placeholder 2"/>
          <p:cNvSpPr>
            <a:spLocks noGrp="1"/>
          </p:cNvSpPr>
          <p:nvPr>
            <p:ph type="body" sz="quarter" idx="10"/>
          </p:nvPr>
        </p:nvSpPr>
        <p:spPr>
          <a:xfrm>
            <a:off x="228600" y="1295400"/>
            <a:ext cx="4800600" cy="5181600"/>
          </a:xfrm>
        </p:spPr>
        <p:txBody>
          <a:bodyPr/>
          <a:lstStyle/>
          <a:p>
            <a:r>
              <a:rPr lang="en-US" sz="2400" dirty="0"/>
              <a:t>Goal is to maintain constant frequency with changing load</a:t>
            </a:r>
          </a:p>
          <a:p>
            <a:r>
              <a:rPr lang="en-US" sz="2400" dirty="0"/>
              <a:t>If there is just a single generator, such with an emergency generator or isolated system, then an isochronous governor is used</a:t>
            </a:r>
          </a:p>
          <a:p>
            <a:pPr lvl="1"/>
            <a:r>
              <a:rPr lang="en-US" sz="2000" dirty="0"/>
              <a:t>Integrates frequency error to insure frequency goes back to</a:t>
            </a:r>
            <a:br>
              <a:rPr lang="en-US" sz="2000" dirty="0"/>
            </a:br>
            <a:r>
              <a:rPr lang="en-US" sz="2000" dirty="0"/>
              <a:t>the desired value</a:t>
            </a:r>
          </a:p>
          <a:p>
            <a:pPr lvl="1"/>
            <a:r>
              <a:rPr lang="en-US" sz="2000" dirty="0"/>
              <a:t>Cannot be used with</a:t>
            </a:r>
            <a:br>
              <a:rPr lang="en-US" sz="2000" dirty="0"/>
            </a:br>
            <a:r>
              <a:rPr lang="en-US" sz="2000" dirty="0"/>
              <a:t>interconnected systems</a:t>
            </a:r>
            <a:br>
              <a:rPr lang="en-US" sz="2000" dirty="0"/>
            </a:br>
            <a:r>
              <a:rPr lang="en-US" sz="2000" dirty="0"/>
              <a:t>because of "hunting"</a:t>
            </a:r>
          </a:p>
          <a:p>
            <a:endParaRPr lang="en-US" sz="2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57801" y="1981200"/>
            <a:ext cx="6781800" cy="3598506"/>
          </a:xfrm>
          <a:prstGeom prst="rect">
            <a:avLst/>
          </a:prstGeom>
        </p:spPr>
      </p:pic>
      <p:sp>
        <p:nvSpPr>
          <p:cNvPr id="7" name="TextBox 6"/>
          <p:cNvSpPr txBox="1"/>
          <p:nvPr/>
        </p:nvSpPr>
        <p:spPr>
          <a:xfrm>
            <a:off x="6324600" y="6248400"/>
            <a:ext cx="4706417" cy="369332"/>
          </a:xfrm>
          <a:prstGeom prst="rect">
            <a:avLst/>
          </a:prstGeom>
          <a:noFill/>
        </p:spPr>
        <p:txBody>
          <a:bodyPr wrap="none" rtlCol="0">
            <a:spAutoFit/>
          </a:bodyPr>
          <a:lstStyle/>
          <a:p>
            <a:r>
              <a:rPr lang="en-US" sz="1800" dirty="0">
                <a:latin typeface="+mj-lt"/>
              </a:rPr>
              <a:t>Image source: Wood/</a:t>
            </a:r>
            <a:r>
              <a:rPr lang="en-US" sz="1800" dirty="0" err="1">
                <a:latin typeface="+mj-lt"/>
              </a:rPr>
              <a:t>Wollenberg</a:t>
            </a:r>
            <a:r>
              <a:rPr lang="en-US" sz="1800" dirty="0">
                <a:latin typeface="+mj-lt"/>
              </a:rPr>
              <a:t>, 2</a:t>
            </a:r>
            <a:r>
              <a:rPr lang="en-US" sz="1800" baseline="30000" dirty="0">
                <a:latin typeface="+mj-lt"/>
              </a:rPr>
              <a:t>nd</a:t>
            </a:r>
            <a:r>
              <a:rPr lang="en-US" sz="1800" dirty="0">
                <a:latin typeface="+mj-lt"/>
              </a:rPr>
              <a:t> edition</a:t>
            </a:r>
          </a:p>
        </p:txBody>
      </p:sp>
    </p:spTree>
    <p:extLst>
      <p:ext uri="{BB962C8B-B14F-4D97-AF65-F5344CB8AC3E}">
        <p14:creationId xmlns:p14="http://schemas.microsoft.com/office/powerpoint/2010/main" val="657464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2B76-8BB9-4800-BC0F-0C1B931F61CB}"/>
              </a:ext>
            </a:extLst>
          </p:cNvPr>
          <p:cNvSpPr>
            <a:spLocks noGrp="1"/>
          </p:cNvSpPr>
          <p:nvPr>
            <p:ph type="title"/>
          </p:nvPr>
        </p:nvSpPr>
        <p:spPr/>
        <p:txBody>
          <a:bodyPr/>
          <a:lstStyle/>
          <a:p>
            <a:r>
              <a:rPr lang="en-US" dirty="0"/>
              <a:t>Homework Problem 3</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1E95FEB-900F-4D11-8FAC-FFDF13A7D9EC}"/>
                  </a:ext>
                </a:extLst>
              </p:cNvPr>
              <p:cNvSpPr>
                <a:spLocks noGrp="1"/>
              </p:cNvSpPr>
              <p:nvPr>
                <p:ph type="body" sz="quarter" idx="10"/>
              </p:nvPr>
            </p:nvSpPr>
            <p:spPr>
              <a:xfrm>
                <a:off x="228600" y="1295400"/>
                <a:ext cx="10896600" cy="1507373"/>
              </a:xfrm>
            </p:spPr>
            <p:txBody>
              <a:bodyPr/>
              <a:lstStyle/>
              <a:p>
                <a:pPr marL="0" indent="0">
                  <a:buNone/>
                </a:pPr>
                <a:r>
                  <a:rPr lang="en-US" sz="1800" dirty="0"/>
                  <a:t>Using the swing equation: A 60 Hz generator is supplying 150 MW and 0 Mvar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 Assume no damping. (Use </a:t>
                </a:r>
                <a14:m>
                  <m:oMath xmlns:m="http://schemas.openxmlformats.org/officeDocument/2006/math">
                    <m:r>
                      <m:rPr>
                        <m:sty m:val="p"/>
                      </m:rPr>
                      <a:rPr lang="en-US" sz="1800">
                        <a:latin typeface="Cambria Math" panose="02040503050406030204" pitchFamily="18" charset="0"/>
                      </a:rPr>
                      <m:t>Δ</m:t>
                    </m:r>
                    <m:r>
                      <a:rPr lang="en-US" sz="1800" i="1">
                        <a:latin typeface="Cambria Math" panose="02040503050406030204" pitchFamily="18" charset="0"/>
                      </a:rPr>
                      <m:t>𝑡</m:t>
                    </m:r>
                    <m:r>
                      <a:rPr lang="en-US" sz="1800" i="1">
                        <a:latin typeface="Cambria Math" panose="02040503050406030204" pitchFamily="18" charset="0"/>
                      </a:rPr>
                      <m:t>=0.025</m:t>
                    </m:r>
                  </m:oMath>
                </a14:m>
                <a:r>
                  <a:rPr lang="en-US" sz="1800" dirty="0"/>
                  <a:t> and calculate 3 time steps.)</a:t>
                </a:r>
              </a:p>
              <a:p>
                <a:pPr marL="0" indent="0">
                  <a:buNone/>
                </a:pPr>
                <a:endParaRPr lang="en-US" sz="1800" dirty="0"/>
              </a:p>
            </p:txBody>
          </p:sp>
        </mc:Choice>
        <mc:Fallback xmlns="">
          <p:sp>
            <p:nvSpPr>
              <p:cNvPr id="3" name="Text Placeholder 2">
                <a:extLst>
                  <a:ext uri="{FF2B5EF4-FFF2-40B4-BE49-F238E27FC236}">
                    <a16:creationId xmlns:a16="http://schemas.microsoft.com/office/drawing/2014/main" id="{A1E95FEB-900F-4D11-8FAC-FFDF13A7D9EC}"/>
                  </a:ext>
                </a:extLst>
              </p:cNvPr>
              <p:cNvSpPr>
                <a:spLocks noGrp="1" noRot="1" noChangeAspect="1" noMove="1" noResize="1" noEditPoints="1" noAdjustHandles="1" noChangeArrowheads="1" noChangeShapeType="1" noTextEdit="1"/>
              </p:cNvSpPr>
              <p:nvPr>
                <p:ph type="body" sz="quarter" idx="10"/>
              </p:nvPr>
            </p:nvSpPr>
            <p:spPr>
              <a:xfrm>
                <a:off x="228600" y="1295400"/>
                <a:ext cx="10896600" cy="1507373"/>
              </a:xfrm>
              <a:blipFill>
                <a:blip r:embed="rId2"/>
                <a:stretch>
                  <a:fillRect l="-504" t="-2429" r="-392" b="-3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ACEB52-F6AD-42AF-881D-35C021F85AD9}"/>
                  </a:ext>
                </a:extLst>
              </p:cNvPr>
              <p:cNvSpPr txBox="1"/>
              <p:nvPr/>
            </p:nvSpPr>
            <p:spPr>
              <a:xfrm>
                <a:off x="5067302" y="-4317"/>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4" name="TextBox 3">
                <a:extLst>
                  <a:ext uri="{FF2B5EF4-FFF2-40B4-BE49-F238E27FC236}">
                    <a16:creationId xmlns:a16="http://schemas.microsoft.com/office/drawing/2014/main" id="{A5ACEB52-F6AD-42AF-881D-35C021F85AD9}"/>
                  </a:ext>
                </a:extLst>
              </p:cNvPr>
              <p:cNvSpPr txBox="1">
                <a:spLocks noRot="1" noChangeAspect="1" noMove="1" noResize="1" noEditPoints="1" noAdjustHandles="1" noChangeArrowheads="1" noChangeShapeType="1" noTextEdit="1"/>
              </p:cNvSpPr>
              <p:nvPr/>
            </p:nvSpPr>
            <p:spPr>
              <a:xfrm>
                <a:off x="5067302" y="-4317"/>
                <a:ext cx="4648200" cy="1076770"/>
              </a:xfrm>
              <a:prstGeom prst="rect">
                <a:avLst/>
              </a:prstGeom>
              <a:blipFill>
                <a:blip r:embed="rId3"/>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id="{6A3833DC-B12C-416D-81F6-091BBB110018}"/>
                  </a:ext>
                </a:extLst>
              </p:cNvPr>
              <p:cNvSpPr txBox="1">
                <a:spLocks noChangeArrowheads="1"/>
              </p:cNvSpPr>
              <p:nvPr/>
            </p:nvSpPr>
            <p:spPr bwMode="auto">
              <a:xfrm>
                <a:off x="9715502" y="-4317"/>
                <a:ext cx="2476498" cy="690117"/>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a:effectLst/>
                    <a:latin typeface="+mj-lt"/>
                    <a:ea typeface="DengXian" panose="02010600030101010101" pitchFamily="2" charset="-122"/>
                    <a:cs typeface="Times New Roman" panose="02020603050405020304" pitchFamily="18" charset="0"/>
                  </a:rPr>
                  <a:t>Euler’s method</a:t>
                </a:r>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 </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mj-lt"/>
                    <a:ea typeface="DengXian" panose="02010600030101010101" pitchFamily="2" charset="-122"/>
                    <a:cs typeface="Times New Roman" panose="02020603050405020304" pitchFamily="18" charset="0"/>
                  </a:rPr>
                  <a:t>Where </a:t>
                </a:r>
                <a14:m>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endParaRPr lang="en-US" sz="1200">
                  <a:effectLst/>
                  <a:latin typeface="+mj-lt"/>
                  <a:ea typeface="Calibri" panose="020F0502020204030204" pitchFamily="34" charset="0"/>
                  <a:cs typeface="Times New Roman" panose="02020603050405020304" pitchFamily="18" charset="0"/>
                </a:endParaRPr>
              </a:p>
            </p:txBody>
          </p:sp>
        </mc:Choice>
        <mc:Fallback xmlns="">
          <p:sp>
            <p:nvSpPr>
              <p:cNvPr id="5" name="Text Box 2">
                <a:extLst>
                  <a:ext uri="{FF2B5EF4-FFF2-40B4-BE49-F238E27FC236}">
                    <a16:creationId xmlns:a16="http://schemas.microsoft.com/office/drawing/2014/main" id="{6A3833DC-B12C-416D-81F6-091BBB110018}"/>
                  </a:ext>
                </a:extLst>
              </p:cNvPr>
              <p:cNvSpPr txBox="1">
                <a:spLocks noRot="1" noChangeAspect="1" noMove="1" noResize="1" noEditPoints="1" noAdjustHandles="1" noChangeArrowheads="1" noChangeShapeType="1" noTextEdit="1"/>
              </p:cNvSpPr>
              <p:nvPr/>
            </p:nvSpPr>
            <p:spPr bwMode="auto">
              <a:xfrm>
                <a:off x="9715502" y="-4317"/>
                <a:ext cx="2476498" cy="690117"/>
              </a:xfrm>
              <a:prstGeom prst="rect">
                <a:avLst/>
              </a:prstGeom>
              <a:blipFill>
                <a:blip r:embed="rId4"/>
                <a:stretch>
                  <a:fillRect/>
                </a:stretch>
              </a:blipFill>
              <a:ln w="38100">
                <a:solidFill>
                  <a:srgbClr val="FF0000"/>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445605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2B76-8BB9-4800-BC0F-0C1B931F61CB}"/>
              </a:ext>
            </a:extLst>
          </p:cNvPr>
          <p:cNvSpPr>
            <a:spLocks noGrp="1"/>
          </p:cNvSpPr>
          <p:nvPr>
            <p:ph type="title"/>
          </p:nvPr>
        </p:nvSpPr>
        <p:spPr/>
        <p:txBody>
          <a:bodyPr/>
          <a:lstStyle/>
          <a:p>
            <a:r>
              <a:rPr lang="en-US" dirty="0"/>
              <a:t>Homework Problem 3</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1E95FEB-900F-4D11-8FAC-FFDF13A7D9EC}"/>
                  </a:ext>
                </a:extLst>
              </p:cNvPr>
              <p:cNvSpPr>
                <a:spLocks noGrp="1"/>
              </p:cNvSpPr>
              <p:nvPr>
                <p:ph type="body" sz="quarter" idx="10"/>
              </p:nvPr>
            </p:nvSpPr>
            <p:spPr>
              <a:xfrm>
                <a:off x="228600" y="1295400"/>
                <a:ext cx="10896600" cy="1507373"/>
              </a:xfrm>
            </p:spPr>
            <p:txBody>
              <a:bodyPr/>
              <a:lstStyle/>
              <a:p>
                <a:pPr marL="0" indent="0">
                  <a:buNone/>
                </a:pPr>
                <a:r>
                  <a:rPr lang="en-US" sz="1800" dirty="0"/>
                  <a:t>Using the swing equation: A 60 Hz generator is supplying 150 MW and 0 Mvar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 Assume no damping. (Use </a:t>
                </a:r>
                <a14:m>
                  <m:oMath xmlns:m="http://schemas.openxmlformats.org/officeDocument/2006/math">
                    <m:r>
                      <m:rPr>
                        <m:sty m:val="p"/>
                      </m:rPr>
                      <a:rPr lang="en-US" sz="1800">
                        <a:latin typeface="Cambria Math" panose="02040503050406030204" pitchFamily="18" charset="0"/>
                      </a:rPr>
                      <m:t>Δ</m:t>
                    </m:r>
                    <m:r>
                      <a:rPr lang="en-US" sz="1800" i="1">
                        <a:latin typeface="Cambria Math" panose="02040503050406030204" pitchFamily="18" charset="0"/>
                      </a:rPr>
                      <m:t>𝑡</m:t>
                    </m:r>
                    <m:r>
                      <a:rPr lang="en-US" sz="1800" i="1">
                        <a:latin typeface="Cambria Math" panose="02040503050406030204" pitchFamily="18" charset="0"/>
                      </a:rPr>
                      <m:t>=0.025</m:t>
                    </m:r>
                  </m:oMath>
                </a14:m>
                <a:r>
                  <a:rPr lang="en-US" sz="1800" dirty="0"/>
                  <a:t> and calculate 3 time steps.)</a:t>
                </a:r>
              </a:p>
              <a:p>
                <a:pPr marL="0" indent="0">
                  <a:buNone/>
                </a:pPr>
                <a:endParaRPr lang="en-US" sz="1800" dirty="0"/>
              </a:p>
            </p:txBody>
          </p:sp>
        </mc:Choice>
        <mc:Fallback xmlns="">
          <p:sp>
            <p:nvSpPr>
              <p:cNvPr id="3" name="Text Placeholder 2">
                <a:extLst>
                  <a:ext uri="{FF2B5EF4-FFF2-40B4-BE49-F238E27FC236}">
                    <a16:creationId xmlns:a16="http://schemas.microsoft.com/office/drawing/2014/main" id="{A1E95FEB-900F-4D11-8FAC-FFDF13A7D9EC}"/>
                  </a:ext>
                </a:extLst>
              </p:cNvPr>
              <p:cNvSpPr>
                <a:spLocks noGrp="1" noRot="1" noChangeAspect="1" noMove="1" noResize="1" noEditPoints="1" noAdjustHandles="1" noChangeArrowheads="1" noChangeShapeType="1" noTextEdit="1"/>
              </p:cNvSpPr>
              <p:nvPr>
                <p:ph type="body" sz="quarter" idx="10"/>
              </p:nvPr>
            </p:nvSpPr>
            <p:spPr>
              <a:xfrm>
                <a:off x="228600" y="1295400"/>
                <a:ext cx="10896600" cy="1507373"/>
              </a:xfrm>
              <a:blipFill>
                <a:blip r:embed="rId2"/>
                <a:stretch>
                  <a:fillRect l="-504" t="-2429" r="-392" b="-3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ACEB52-F6AD-42AF-881D-35C021F85AD9}"/>
                  </a:ext>
                </a:extLst>
              </p:cNvPr>
              <p:cNvSpPr txBox="1"/>
              <p:nvPr/>
            </p:nvSpPr>
            <p:spPr>
              <a:xfrm>
                <a:off x="5067302" y="-4317"/>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4" name="TextBox 3">
                <a:extLst>
                  <a:ext uri="{FF2B5EF4-FFF2-40B4-BE49-F238E27FC236}">
                    <a16:creationId xmlns:a16="http://schemas.microsoft.com/office/drawing/2014/main" id="{A5ACEB52-F6AD-42AF-881D-35C021F85AD9}"/>
                  </a:ext>
                </a:extLst>
              </p:cNvPr>
              <p:cNvSpPr txBox="1">
                <a:spLocks noRot="1" noChangeAspect="1" noMove="1" noResize="1" noEditPoints="1" noAdjustHandles="1" noChangeArrowheads="1" noChangeShapeType="1" noTextEdit="1"/>
              </p:cNvSpPr>
              <p:nvPr/>
            </p:nvSpPr>
            <p:spPr>
              <a:xfrm>
                <a:off x="5067302" y="-4317"/>
                <a:ext cx="4648200" cy="1076770"/>
              </a:xfrm>
              <a:prstGeom prst="rect">
                <a:avLst/>
              </a:prstGeom>
              <a:blipFill>
                <a:blip r:embed="rId3"/>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id="{6A3833DC-B12C-416D-81F6-091BBB110018}"/>
                  </a:ext>
                </a:extLst>
              </p:cNvPr>
              <p:cNvSpPr txBox="1">
                <a:spLocks noChangeArrowheads="1"/>
              </p:cNvSpPr>
              <p:nvPr/>
            </p:nvSpPr>
            <p:spPr bwMode="auto">
              <a:xfrm>
                <a:off x="9715502" y="-4317"/>
                <a:ext cx="2476498" cy="690117"/>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a:effectLst/>
                    <a:latin typeface="+mj-lt"/>
                    <a:ea typeface="DengXian" panose="02010600030101010101" pitchFamily="2" charset="-122"/>
                    <a:cs typeface="Times New Roman" panose="02020603050405020304" pitchFamily="18" charset="0"/>
                  </a:rPr>
                  <a:t>Euler’s method</a:t>
                </a:r>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 </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mj-lt"/>
                    <a:ea typeface="DengXian" panose="02010600030101010101" pitchFamily="2" charset="-122"/>
                    <a:cs typeface="Times New Roman" panose="02020603050405020304" pitchFamily="18" charset="0"/>
                  </a:rPr>
                  <a:t>Where </a:t>
                </a:r>
                <a14:m>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endParaRPr lang="en-US" sz="1200">
                  <a:effectLst/>
                  <a:latin typeface="+mj-lt"/>
                  <a:ea typeface="Calibri" panose="020F0502020204030204" pitchFamily="34" charset="0"/>
                  <a:cs typeface="Times New Roman" panose="02020603050405020304" pitchFamily="18" charset="0"/>
                </a:endParaRPr>
              </a:p>
            </p:txBody>
          </p:sp>
        </mc:Choice>
        <mc:Fallback xmlns="">
          <p:sp>
            <p:nvSpPr>
              <p:cNvPr id="5" name="Text Box 2">
                <a:extLst>
                  <a:ext uri="{FF2B5EF4-FFF2-40B4-BE49-F238E27FC236}">
                    <a16:creationId xmlns:a16="http://schemas.microsoft.com/office/drawing/2014/main" id="{6A3833DC-B12C-416D-81F6-091BBB110018}"/>
                  </a:ext>
                </a:extLst>
              </p:cNvPr>
              <p:cNvSpPr txBox="1">
                <a:spLocks noRot="1" noChangeAspect="1" noMove="1" noResize="1" noEditPoints="1" noAdjustHandles="1" noChangeArrowheads="1" noChangeShapeType="1" noTextEdit="1"/>
              </p:cNvSpPr>
              <p:nvPr/>
            </p:nvSpPr>
            <p:spPr bwMode="auto">
              <a:xfrm>
                <a:off x="9715502" y="-4317"/>
                <a:ext cx="2476498" cy="690117"/>
              </a:xfrm>
              <a:prstGeom prst="rect">
                <a:avLst/>
              </a:prstGeom>
              <a:blipFill>
                <a:blip r:embed="rId4"/>
                <a:stretch>
                  <a:fillRect/>
                </a:stretch>
              </a:blipFill>
              <a:ln w="38100">
                <a:solidFill>
                  <a:srgbClr val="FF0000"/>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887712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2B76-8BB9-4800-BC0F-0C1B931F61CB}"/>
              </a:ext>
            </a:extLst>
          </p:cNvPr>
          <p:cNvSpPr>
            <a:spLocks noGrp="1"/>
          </p:cNvSpPr>
          <p:nvPr>
            <p:ph type="title"/>
          </p:nvPr>
        </p:nvSpPr>
        <p:spPr/>
        <p:txBody>
          <a:bodyPr/>
          <a:lstStyle/>
          <a:p>
            <a:r>
              <a:rPr lang="en-US" dirty="0"/>
              <a:t>Homework Problem 3</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1E95FEB-900F-4D11-8FAC-FFDF13A7D9EC}"/>
                  </a:ext>
                </a:extLst>
              </p:cNvPr>
              <p:cNvSpPr>
                <a:spLocks noGrp="1"/>
              </p:cNvSpPr>
              <p:nvPr>
                <p:ph type="body" sz="quarter" idx="10"/>
              </p:nvPr>
            </p:nvSpPr>
            <p:spPr>
              <a:xfrm>
                <a:off x="228600" y="1295400"/>
                <a:ext cx="10896600" cy="1507373"/>
              </a:xfrm>
            </p:spPr>
            <p:txBody>
              <a:bodyPr/>
              <a:lstStyle/>
              <a:p>
                <a:pPr marL="0" indent="0">
                  <a:buNone/>
                </a:pPr>
                <a:r>
                  <a:rPr lang="en-US" sz="1800" dirty="0"/>
                  <a:t>Using the swing equation: A 60 Hz generator is supplying 150 MW and 0 Mvar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 Assume no damping. (Use </a:t>
                </a:r>
                <a14:m>
                  <m:oMath xmlns:m="http://schemas.openxmlformats.org/officeDocument/2006/math">
                    <m:r>
                      <m:rPr>
                        <m:sty m:val="p"/>
                      </m:rPr>
                      <a:rPr lang="en-US" sz="1800">
                        <a:latin typeface="Cambria Math" panose="02040503050406030204" pitchFamily="18" charset="0"/>
                      </a:rPr>
                      <m:t>Δ</m:t>
                    </m:r>
                    <m:r>
                      <a:rPr lang="en-US" sz="1800" i="1">
                        <a:latin typeface="Cambria Math" panose="02040503050406030204" pitchFamily="18" charset="0"/>
                      </a:rPr>
                      <m:t>𝑡</m:t>
                    </m:r>
                    <m:r>
                      <a:rPr lang="en-US" sz="1800" i="1">
                        <a:latin typeface="Cambria Math" panose="02040503050406030204" pitchFamily="18" charset="0"/>
                      </a:rPr>
                      <m:t>=0.025</m:t>
                    </m:r>
                  </m:oMath>
                </a14:m>
                <a:r>
                  <a:rPr lang="en-US" sz="1800" dirty="0"/>
                  <a:t> and calculate 3 time steps.)</a:t>
                </a:r>
              </a:p>
              <a:p>
                <a:pPr marL="0" indent="0">
                  <a:buNone/>
                </a:pPr>
                <a:endParaRPr lang="en-US" sz="1800" dirty="0"/>
              </a:p>
            </p:txBody>
          </p:sp>
        </mc:Choice>
        <mc:Fallback xmlns="">
          <p:sp>
            <p:nvSpPr>
              <p:cNvPr id="3" name="Text Placeholder 2">
                <a:extLst>
                  <a:ext uri="{FF2B5EF4-FFF2-40B4-BE49-F238E27FC236}">
                    <a16:creationId xmlns:a16="http://schemas.microsoft.com/office/drawing/2014/main" id="{A1E95FEB-900F-4D11-8FAC-FFDF13A7D9EC}"/>
                  </a:ext>
                </a:extLst>
              </p:cNvPr>
              <p:cNvSpPr>
                <a:spLocks noGrp="1" noRot="1" noChangeAspect="1" noMove="1" noResize="1" noEditPoints="1" noAdjustHandles="1" noChangeArrowheads="1" noChangeShapeType="1" noTextEdit="1"/>
              </p:cNvSpPr>
              <p:nvPr>
                <p:ph type="body" sz="quarter" idx="10"/>
              </p:nvPr>
            </p:nvSpPr>
            <p:spPr>
              <a:xfrm>
                <a:off x="228600" y="1295400"/>
                <a:ext cx="10896600" cy="1507373"/>
              </a:xfrm>
              <a:blipFill>
                <a:blip r:embed="rId2"/>
                <a:stretch>
                  <a:fillRect l="-504" t="-2429" r="-392" b="-3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ACEB52-F6AD-42AF-881D-35C021F85AD9}"/>
                  </a:ext>
                </a:extLst>
              </p:cNvPr>
              <p:cNvSpPr txBox="1"/>
              <p:nvPr/>
            </p:nvSpPr>
            <p:spPr>
              <a:xfrm>
                <a:off x="5067302" y="-4317"/>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4" name="TextBox 3">
                <a:extLst>
                  <a:ext uri="{FF2B5EF4-FFF2-40B4-BE49-F238E27FC236}">
                    <a16:creationId xmlns:a16="http://schemas.microsoft.com/office/drawing/2014/main" id="{A5ACEB52-F6AD-42AF-881D-35C021F85AD9}"/>
                  </a:ext>
                </a:extLst>
              </p:cNvPr>
              <p:cNvSpPr txBox="1">
                <a:spLocks noRot="1" noChangeAspect="1" noMove="1" noResize="1" noEditPoints="1" noAdjustHandles="1" noChangeArrowheads="1" noChangeShapeType="1" noTextEdit="1"/>
              </p:cNvSpPr>
              <p:nvPr/>
            </p:nvSpPr>
            <p:spPr>
              <a:xfrm>
                <a:off x="5067302" y="-4317"/>
                <a:ext cx="4648200" cy="1076770"/>
              </a:xfrm>
              <a:prstGeom prst="rect">
                <a:avLst/>
              </a:prstGeom>
              <a:blipFill>
                <a:blip r:embed="rId3"/>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id="{6A3833DC-B12C-416D-81F6-091BBB110018}"/>
                  </a:ext>
                </a:extLst>
              </p:cNvPr>
              <p:cNvSpPr txBox="1">
                <a:spLocks noChangeArrowheads="1"/>
              </p:cNvSpPr>
              <p:nvPr/>
            </p:nvSpPr>
            <p:spPr bwMode="auto">
              <a:xfrm>
                <a:off x="9715502" y="-4317"/>
                <a:ext cx="2476498" cy="690117"/>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a:effectLst/>
                    <a:latin typeface="+mj-lt"/>
                    <a:ea typeface="DengXian" panose="02010600030101010101" pitchFamily="2" charset="-122"/>
                    <a:cs typeface="Times New Roman" panose="02020603050405020304" pitchFamily="18" charset="0"/>
                  </a:rPr>
                  <a:t>Euler’s method</a:t>
                </a:r>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 </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mj-lt"/>
                    <a:ea typeface="DengXian" panose="02010600030101010101" pitchFamily="2" charset="-122"/>
                    <a:cs typeface="Times New Roman" panose="02020603050405020304" pitchFamily="18" charset="0"/>
                  </a:rPr>
                  <a:t>Where </a:t>
                </a:r>
                <a14:m>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endParaRPr lang="en-US" sz="1200">
                  <a:effectLst/>
                  <a:latin typeface="+mj-lt"/>
                  <a:ea typeface="Calibri" panose="020F0502020204030204" pitchFamily="34" charset="0"/>
                  <a:cs typeface="Times New Roman" panose="02020603050405020304" pitchFamily="18" charset="0"/>
                </a:endParaRPr>
              </a:p>
            </p:txBody>
          </p:sp>
        </mc:Choice>
        <mc:Fallback xmlns="">
          <p:sp>
            <p:nvSpPr>
              <p:cNvPr id="5" name="Text Box 2">
                <a:extLst>
                  <a:ext uri="{FF2B5EF4-FFF2-40B4-BE49-F238E27FC236}">
                    <a16:creationId xmlns:a16="http://schemas.microsoft.com/office/drawing/2014/main" id="{6A3833DC-B12C-416D-81F6-091BBB110018}"/>
                  </a:ext>
                </a:extLst>
              </p:cNvPr>
              <p:cNvSpPr txBox="1">
                <a:spLocks noRot="1" noChangeAspect="1" noMove="1" noResize="1" noEditPoints="1" noAdjustHandles="1" noChangeArrowheads="1" noChangeShapeType="1" noTextEdit="1"/>
              </p:cNvSpPr>
              <p:nvPr/>
            </p:nvSpPr>
            <p:spPr bwMode="auto">
              <a:xfrm>
                <a:off x="9715502" y="-4317"/>
                <a:ext cx="2476498" cy="690117"/>
              </a:xfrm>
              <a:prstGeom prst="rect">
                <a:avLst/>
              </a:prstGeom>
              <a:blipFill>
                <a:blip r:embed="rId4"/>
                <a:stretch>
                  <a:fillRect/>
                </a:stretch>
              </a:blipFill>
              <a:ln w="38100">
                <a:solidFill>
                  <a:srgbClr val="FF0000"/>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4224143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DDF5DE6-E4A6-4760-AA4B-1B185D82834E}"/>
                  </a:ext>
                </a:extLst>
              </p:cNvPr>
              <p:cNvSpPr txBox="1"/>
              <p:nvPr/>
            </p:nvSpPr>
            <p:spPr>
              <a:xfrm>
                <a:off x="295274" y="2961896"/>
                <a:ext cx="11058525" cy="3427157"/>
              </a:xfrm>
              <a:prstGeom prst="rect">
                <a:avLst/>
              </a:prstGeom>
              <a:solidFill>
                <a:schemeClr val="bg1"/>
              </a:solidFill>
              <a:ln w="38100">
                <a:solidFill>
                  <a:srgbClr val="00CC00"/>
                </a:solidFill>
              </a:ln>
            </p:spPr>
            <p:txBody>
              <a:bodyPr wrap="square" rtlCol="0">
                <a:spAutoFit/>
              </a:bodyPr>
              <a:lstStyle/>
              <a:p>
                <a:pPr algn="l"/>
                <a:r>
                  <a:rPr lang="en-US" sz="1600" u="sng" dirty="0">
                    <a:latin typeface="+mj-lt"/>
                  </a:rPr>
                  <a:t>Before the fault</a:t>
                </a:r>
              </a:p>
              <a:p>
                <a:pPr algn="l"/>
                <a:r>
                  <a:rPr lang="en-US" sz="1600" dirty="0">
                    <a:latin typeface="+mj-lt"/>
                  </a:rPr>
                  <a:t>The generator is connected to a Thevenin equivalent with</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𝑣𝑠</m:t>
                        </m:r>
                      </m:sub>
                    </m:sSub>
                    <m:r>
                      <a:rPr lang="en-US" sz="1600" b="0" i="1" smtClean="0">
                        <a:latin typeface="Cambria Math" panose="02040503050406030204" pitchFamily="18" charset="0"/>
                      </a:rPr>
                      <m:t>=1.0∠0</m:t>
                    </m:r>
                  </m:oMath>
                </a14:m>
                <a:r>
                  <a:rPr lang="en-US" sz="1600" dirty="0">
                    <a:latin typeface="+mj-lt"/>
                  </a:rPr>
                  <a:t>               </a:t>
                </a:r>
                <a14:m>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𝑋</m:t>
                        </m:r>
                      </m:e>
                      <m:sub>
                        <m:r>
                          <a:rPr lang="en-US" sz="1600" b="0" i="1" dirty="0" smtClean="0">
                            <a:latin typeface="Cambria Math" panose="02040503050406030204" pitchFamily="18" charset="0"/>
                          </a:rPr>
                          <m:t>𝑒𝑝</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0.06||</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0.06=</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0.03</m:t>
                    </m:r>
                  </m:oMath>
                </a14:m>
                <a:endParaRPr lang="en-US" sz="1600" dirty="0">
                  <a:latin typeface="+mj-lt"/>
                </a:endParaRPr>
              </a:p>
              <a:p>
                <a:pPr algn="l"/>
                <a:r>
                  <a:rPr lang="en-US" sz="1600" dirty="0">
                    <a:latin typeface="+mj-lt"/>
                  </a:rPr>
                  <a:t>Solve the circuit for the generator internal voltage,</a:t>
                </a:r>
              </a:p>
              <a:p>
                <a:pPr algn="l"/>
                <a:r>
                  <a:rPr lang="en-US" sz="1600" dirty="0">
                    <a:latin typeface="+mj-lt"/>
                  </a:rPr>
                  <a:t>Which will give you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m:t>
                    </m:r>
                  </m:oMath>
                </a14:m>
                <a:r>
                  <a:rPr lang="en-US" sz="1600" dirty="0">
                    <a:latin typeface="+mj-lt"/>
                  </a:rPr>
                  <a:t> and initial value of </a:t>
                </a:r>
                <a14:m>
                  <m:oMath xmlns:m="http://schemas.openxmlformats.org/officeDocument/2006/math">
                    <m:r>
                      <a:rPr lang="en-US" sz="1600" b="0" i="1" smtClean="0">
                        <a:latin typeface="Cambria Math" panose="02040503050406030204" pitchFamily="18" charset="0"/>
                      </a:rPr>
                      <m:t>𝛿</m:t>
                    </m:r>
                  </m:oMath>
                </a14:m>
                <a:r>
                  <a:rPr lang="en-US" sz="1600" dirty="0">
                    <a:latin typeface="+mj-lt"/>
                  </a:rPr>
                  <a:t>:</a:t>
                </a:r>
              </a:p>
              <a:p>
                <a:pPr algn="l"/>
                <a14:m>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𝑆</m:t>
                                </m:r>
                              </m:num>
                              <m:den>
                                <m:r>
                                  <a:rPr lang="en-US" sz="1600" b="0" i="1" smtClean="0">
                                    <a:latin typeface="Cambria Math" panose="02040503050406030204" pitchFamily="18" charset="0"/>
                                  </a:rPr>
                                  <m:t>𝑉</m:t>
                                </m:r>
                              </m:den>
                            </m:f>
                          </m:e>
                        </m:d>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1.5</m:t>
                                </m:r>
                              </m:num>
                              <m:den>
                                <m:r>
                                  <a:rPr lang="en-US" sz="1600" b="0" i="1" smtClean="0">
                                    <a:latin typeface="Cambria Math" panose="02040503050406030204" pitchFamily="18" charset="0"/>
                                  </a:rPr>
                                  <m:t>1.0</m:t>
                                </m:r>
                              </m:den>
                            </m:f>
                          </m:e>
                        </m:d>
                      </m:e>
                      <m:sup>
                        <m:r>
                          <a:rPr lang="en-US" sz="1600" b="0" i="1" smtClean="0">
                            <a:latin typeface="Cambria Math" panose="02040503050406030204" pitchFamily="18" charset="0"/>
                          </a:rPr>
                          <m:t>∗</m:t>
                        </m:r>
                      </m:sup>
                    </m:sSup>
                    <m:r>
                      <a:rPr lang="en-US" sz="1600" b="0" i="1" smtClean="0">
                        <a:latin typeface="Cambria Math" panose="02040503050406030204" pitchFamily="18" charset="0"/>
                      </a:rPr>
                      <m:t>=1.5</m:t>
                    </m:r>
                  </m:oMath>
                </a14:m>
                <a:r>
                  <a:rPr lang="en-US" sz="1600" dirty="0">
                    <a:latin typeface="+mj-lt"/>
                  </a:rPr>
                  <a:t> </a:t>
                </a:r>
              </a:p>
              <a:p>
                <a:pPr algn="l"/>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𝐸</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𝛿</m:t>
                    </m:r>
                    <m:r>
                      <a:rPr lang="en-US" sz="1600" b="0" i="1" smtClean="0">
                        <a:latin typeface="Cambria Math" panose="02040503050406030204" pitchFamily="18" charset="0"/>
                      </a:rPr>
                      <m:t>=1.0+</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1.5</m:t>
                        </m:r>
                      </m:e>
                    </m:d>
                    <m:r>
                      <a:rPr lang="en-US" sz="1600" b="0" i="1" smtClean="0">
                        <a:latin typeface="Cambria Math" panose="02040503050406030204" pitchFamily="18" charset="0"/>
                      </a:rPr>
                      <m:t>(</m:t>
                    </m:r>
                    <m:r>
                      <a:rPr lang="en-US" sz="1600" b="0" i="1" smtClean="0">
                        <a:latin typeface="Cambria Math" panose="02040503050406030204" pitchFamily="18" charset="0"/>
                      </a:rPr>
                      <m:t>𝑗</m:t>
                    </m:r>
                    <m:r>
                      <a:rPr lang="en-US" sz="1600" b="0" i="1" smtClean="0">
                        <a:latin typeface="Cambria Math" panose="02040503050406030204" pitchFamily="18" charset="0"/>
                      </a:rPr>
                      <m:t>0.01+</m:t>
                    </m:r>
                    <m:r>
                      <a:rPr lang="en-US" sz="1600" b="0" i="1" smtClean="0">
                        <a:latin typeface="Cambria Math" panose="02040503050406030204" pitchFamily="18" charset="0"/>
                      </a:rPr>
                      <m:t>𝑗</m:t>
                    </m:r>
                    <m:r>
                      <a:rPr lang="en-US" sz="1600" b="0" i="1" smtClean="0">
                        <a:latin typeface="Cambria Math" panose="02040503050406030204" pitchFamily="18" charset="0"/>
                      </a:rPr>
                      <m:t>0.03)=1.00180∠0.0599 (</m:t>
                    </m:r>
                    <m:r>
                      <a:rPr lang="en-US" sz="1600" b="0" i="1" smtClean="0">
                        <a:latin typeface="Cambria Math" panose="02040503050406030204" pitchFamily="18" charset="0"/>
                      </a:rPr>
                      <m:t>𝑟𝑎𝑑</m:t>
                    </m:r>
                    <m:r>
                      <a:rPr lang="en-US" sz="1600" b="0" i="1" smtClean="0">
                        <a:latin typeface="Cambria Math" panose="02040503050406030204" pitchFamily="18" charset="0"/>
                      </a:rPr>
                      <m:t>)</m:t>
                    </m:r>
                  </m:oMath>
                </a14:m>
                <a:r>
                  <a:rPr lang="en-US" sz="1600" dirty="0">
                    <a:latin typeface="+mj-lt"/>
                  </a:rPr>
                  <a:t> </a:t>
                </a:r>
              </a:p>
              <a:p>
                <a:pPr algn="l"/>
                <a:r>
                  <a:rPr lang="en-US" sz="1600" dirty="0">
                    <a:latin typeface="+mj-lt"/>
                  </a:rPr>
                  <a:t>Now consider steady-state, to get </a:t>
                </a:r>
                <a14:m>
                  <m:oMath xmlns:m="http://schemas.openxmlformats.org/officeDocument/2006/math">
                    <m:r>
                      <a:rPr lang="en-US" sz="1600" b="0" i="1" smtClean="0">
                        <a:latin typeface="Cambria Math" panose="02040503050406030204" pitchFamily="18" charset="0"/>
                      </a:rPr>
                      <m:t>𝜔</m:t>
                    </m:r>
                    <m:r>
                      <a:rPr lang="en-US" sz="1600" b="0" i="1" smtClean="0">
                        <a:latin typeface="Cambria Math" panose="02040503050406030204" pitchFamily="18" charset="0"/>
                      </a:rPr>
                      <m:t>=0</m:t>
                    </m:r>
                  </m:oMath>
                </a14:m>
                <a:endParaRPr lang="en-US" sz="1600" dirty="0">
                  <a:latin typeface="+mj-lt"/>
                </a:endParaRPr>
              </a:p>
              <a:p>
                <a:r>
                  <a:rPr lang="en-US" sz="1600" dirty="0">
                    <a:latin typeface="+mj-lt"/>
                  </a:rPr>
                  <a:t>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𝑀</m:t>
                        </m:r>
                      </m:sub>
                    </m:sSub>
                    <m:r>
                      <a:rPr lang="en-US" sz="1600" b="0" i="1" smtClean="0">
                        <a:latin typeface="Cambria Math" panose="02040503050406030204" pitchFamily="18" charset="0"/>
                      </a:rPr>
                      <m:t>=</m:t>
                    </m:r>
                    <m:f>
                      <m:fPr>
                        <m:ctrlPr>
                          <a:rPr lang="en-US" sz="1600" i="1" dirty="0">
                            <a:latin typeface="Cambria Math" panose="02040503050406030204" pitchFamily="18" charset="0"/>
                          </a:rPr>
                        </m:ctrlPr>
                      </m:fPr>
                      <m:num>
                        <m:sSup>
                          <m:sSupPr>
                            <m:ctrlPr>
                              <a:rPr lang="en-US" sz="1600" i="1" dirty="0">
                                <a:latin typeface="Cambria Math" panose="02040503050406030204" pitchFamily="18" charset="0"/>
                              </a:rPr>
                            </m:ctrlPr>
                          </m:sSupPr>
                          <m:e>
                            <m:r>
                              <a:rPr lang="en-US" sz="1600" dirty="0">
                                <a:latin typeface="Cambria Math" panose="02040503050406030204" pitchFamily="18" charset="0"/>
                              </a:rPr>
                              <m:t>𝐸</m:t>
                            </m:r>
                          </m:e>
                          <m:sup>
                            <m:r>
                              <a:rPr lang="en-US" sz="1600" dirty="0">
                                <a:latin typeface="Cambria Math" panose="02040503050406030204" pitchFamily="18" charset="0"/>
                              </a:rPr>
                              <m:t>′</m:t>
                            </m:r>
                          </m:sup>
                        </m:sSup>
                        <m:sSub>
                          <m:sSubPr>
                            <m:ctrlPr>
                              <a:rPr lang="en-US" sz="1600" i="1" dirty="0">
                                <a:latin typeface="Cambria Math" panose="02040503050406030204" pitchFamily="18" charset="0"/>
                              </a:rPr>
                            </m:ctrlPr>
                          </m:sSubPr>
                          <m:e>
                            <m:r>
                              <a:rPr lang="en-US" sz="1600" dirty="0">
                                <a:latin typeface="Cambria Math" panose="02040503050406030204" pitchFamily="18" charset="0"/>
                              </a:rPr>
                              <m:t>𝑉</m:t>
                            </m:r>
                          </m:e>
                          <m:sub>
                            <m:r>
                              <a:rPr lang="en-US" sz="1600" dirty="0">
                                <a:latin typeface="Cambria Math" panose="02040503050406030204" pitchFamily="18" charset="0"/>
                              </a:rPr>
                              <m:t>𝑠</m:t>
                            </m:r>
                          </m:sub>
                        </m:sSub>
                      </m:num>
                      <m:den>
                        <m:sSubSup>
                          <m:sSubSupPr>
                            <m:ctrlPr>
                              <a:rPr lang="en-US" sz="1600" i="1" dirty="0">
                                <a:latin typeface="Cambria Math" panose="02040503050406030204" pitchFamily="18" charset="0"/>
                              </a:rPr>
                            </m:ctrlPr>
                          </m:sSubSupPr>
                          <m:e>
                            <m:r>
                              <a:rPr lang="en-US" sz="1600" dirty="0">
                                <a:latin typeface="Cambria Math" panose="02040503050406030204" pitchFamily="18" charset="0"/>
                              </a:rPr>
                              <m:t>𝑋</m:t>
                            </m:r>
                          </m:e>
                          <m:sub>
                            <m:r>
                              <a:rPr lang="en-US" sz="1600" dirty="0">
                                <a:latin typeface="Cambria Math" panose="02040503050406030204" pitchFamily="18" charset="0"/>
                              </a:rPr>
                              <m:t>𝑑</m:t>
                            </m:r>
                          </m:sub>
                          <m:sup>
                            <m:r>
                              <a:rPr lang="en-US" sz="1600" dirty="0">
                                <a:latin typeface="Cambria Math" panose="02040503050406030204" pitchFamily="18" charset="0"/>
                              </a:rPr>
                              <m:t>′</m:t>
                            </m:r>
                          </m:sup>
                        </m:sSubSup>
                        <m:r>
                          <a:rPr lang="en-US" sz="1600" dirty="0">
                            <a:latin typeface="Cambria Math" panose="02040503050406030204" pitchFamily="18" charset="0"/>
                          </a:rPr>
                          <m:t>+</m:t>
                        </m:r>
                        <m:sSub>
                          <m:sSubPr>
                            <m:ctrlPr>
                              <a:rPr lang="en-US" sz="1600" i="1" dirty="0">
                                <a:latin typeface="Cambria Math" panose="02040503050406030204" pitchFamily="18" charset="0"/>
                              </a:rPr>
                            </m:ctrlPr>
                          </m:sSubPr>
                          <m:e>
                            <m:r>
                              <a:rPr lang="en-US" sz="1600" dirty="0">
                                <a:latin typeface="Cambria Math" panose="02040503050406030204" pitchFamily="18" charset="0"/>
                              </a:rPr>
                              <m:t>𝑋</m:t>
                            </m:r>
                          </m:e>
                          <m:sub>
                            <m:r>
                              <a:rPr lang="en-US" sz="1600" dirty="0">
                                <a:latin typeface="Cambria Math" panose="02040503050406030204" pitchFamily="18" charset="0"/>
                              </a:rPr>
                              <m:t>𝑒𝑝</m:t>
                            </m:r>
                          </m:sub>
                        </m:sSub>
                      </m:den>
                    </m:f>
                    <m:func>
                      <m:funcPr>
                        <m:ctrlPr>
                          <a:rPr lang="en-US" sz="1600" i="1" dirty="0">
                            <a:latin typeface="Cambria Math" panose="02040503050406030204" pitchFamily="18" charset="0"/>
                          </a:rPr>
                        </m:ctrlPr>
                      </m:funcPr>
                      <m:fName>
                        <m:r>
                          <m:rPr>
                            <m:sty m:val="p"/>
                          </m:rPr>
                          <a:rPr lang="en-US" sz="1600" dirty="0">
                            <a:latin typeface="Cambria Math" panose="02040503050406030204" pitchFamily="18" charset="0"/>
                          </a:rPr>
                          <m:t>sin</m:t>
                        </m:r>
                      </m:fName>
                      <m:e>
                        <m:d>
                          <m:dPr>
                            <m:ctrlPr>
                              <a:rPr lang="en-US" sz="1600" i="1" dirty="0">
                                <a:latin typeface="Cambria Math" panose="02040503050406030204" pitchFamily="18" charset="0"/>
                              </a:rPr>
                            </m:ctrlPr>
                          </m:dPr>
                          <m:e>
                            <m:r>
                              <a:rPr lang="en-US" sz="1600" dirty="0">
                                <a:latin typeface="Cambria Math" panose="02040503050406030204" pitchFamily="18" charset="0"/>
                              </a:rPr>
                              <m:t>𝛿</m:t>
                            </m:r>
                            <m:r>
                              <a:rPr lang="en-US" sz="1600" dirty="0">
                                <a:latin typeface="Cambria Math" panose="02040503050406030204" pitchFamily="18" charset="0"/>
                              </a:rPr>
                              <m:t>−</m:t>
                            </m:r>
                            <m:sSub>
                              <m:sSubPr>
                                <m:ctrlPr>
                                  <a:rPr lang="en-US" sz="1600" i="1" dirty="0">
                                    <a:latin typeface="Cambria Math" panose="02040503050406030204" pitchFamily="18" charset="0"/>
                                  </a:rPr>
                                </m:ctrlPr>
                              </m:sSubPr>
                              <m:e>
                                <m:r>
                                  <a:rPr lang="en-US" sz="1600" dirty="0">
                                    <a:latin typeface="Cambria Math" panose="02040503050406030204" pitchFamily="18" charset="0"/>
                                  </a:rPr>
                                  <m:t>𝜃</m:t>
                                </m:r>
                              </m:e>
                              <m:sub>
                                <m:r>
                                  <a:rPr lang="en-US" sz="1600" dirty="0">
                                    <a:latin typeface="Cambria Math" panose="02040503050406030204" pitchFamily="18" charset="0"/>
                                  </a:rPr>
                                  <m:t>𝑣𝑠</m:t>
                                </m:r>
                              </m:sub>
                            </m:sSub>
                          </m:e>
                        </m:d>
                      </m:e>
                    </m:func>
                    <m:r>
                      <a:rPr lang="en-US" sz="1600" b="0" i="1" dirty="0" smtClean="0">
                        <a:latin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1.00180⋅1</m:t>
                        </m:r>
                      </m:num>
                      <m:den>
                        <m:r>
                          <a:rPr lang="en-US" sz="1600" b="0" i="1" dirty="0" smtClean="0">
                            <a:latin typeface="Cambria Math" panose="02040503050406030204" pitchFamily="18" charset="0"/>
                          </a:rPr>
                          <m:t>0.01+0.03</m:t>
                        </m:r>
                      </m:den>
                    </m:f>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sin</m:t>
                        </m:r>
                      </m:fName>
                      <m:e>
                        <m:r>
                          <a:rPr lang="en-US" sz="1600" b="0" i="1" dirty="0" smtClean="0">
                            <a:latin typeface="Cambria Math" panose="02040503050406030204" pitchFamily="18" charset="0"/>
                          </a:rPr>
                          <m:t>(0.0599)</m:t>
                        </m:r>
                      </m:e>
                    </m:func>
                    <m:r>
                      <a:rPr lang="en-US" sz="1600" b="0" i="1" dirty="0" smtClean="0">
                        <a:latin typeface="Cambria Math" panose="02040503050406030204" pitchFamily="18" charset="0"/>
                      </a:rPr>
                      <m:t>=1.5</m:t>
                    </m:r>
                  </m:oMath>
                </a14:m>
                <a:endParaRPr lang="en-US" sz="1600" dirty="0">
                  <a:latin typeface="+mj-lt"/>
                </a:endParaRPr>
              </a:p>
              <a:p>
                <a:endParaRPr lang="en-US" sz="1600" dirty="0">
                  <a:latin typeface="+mj-lt"/>
                </a:endParaRPr>
              </a:p>
            </p:txBody>
          </p:sp>
        </mc:Choice>
        <mc:Fallback xmlns="">
          <p:sp>
            <p:nvSpPr>
              <p:cNvPr id="6" name="TextBox 5">
                <a:extLst>
                  <a:ext uri="{FF2B5EF4-FFF2-40B4-BE49-F238E27FC236}">
                    <a16:creationId xmlns:a16="http://schemas.microsoft.com/office/drawing/2014/main" id="{7DDF5DE6-E4A6-4760-AA4B-1B185D82834E}"/>
                  </a:ext>
                </a:extLst>
              </p:cNvPr>
              <p:cNvSpPr txBox="1">
                <a:spLocks noRot="1" noChangeAspect="1" noMove="1" noResize="1" noEditPoints="1" noAdjustHandles="1" noChangeArrowheads="1" noChangeShapeType="1" noTextEdit="1"/>
              </p:cNvSpPr>
              <p:nvPr/>
            </p:nvSpPr>
            <p:spPr>
              <a:xfrm>
                <a:off x="295274" y="2961896"/>
                <a:ext cx="11058525" cy="3427157"/>
              </a:xfrm>
              <a:prstGeom prst="rect">
                <a:avLst/>
              </a:prstGeom>
              <a:blipFill>
                <a:blip r:embed="rId2"/>
                <a:stretch>
                  <a:fillRect l="-110"/>
                </a:stretch>
              </a:blipFill>
              <a:ln w="38100">
                <a:solidFill>
                  <a:srgbClr val="00CC00"/>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806F2B76-8BB9-4800-BC0F-0C1B931F61CB}"/>
              </a:ext>
            </a:extLst>
          </p:cNvPr>
          <p:cNvSpPr>
            <a:spLocks noGrp="1"/>
          </p:cNvSpPr>
          <p:nvPr>
            <p:ph type="title"/>
          </p:nvPr>
        </p:nvSpPr>
        <p:spPr/>
        <p:txBody>
          <a:bodyPr/>
          <a:lstStyle/>
          <a:p>
            <a:r>
              <a:rPr lang="en-US" dirty="0"/>
              <a:t>Homework Problem 3</a:t>
            </a:r>
          </a:p>
        </p:txBody>
      </p:sp>
      <p:sp>
        <p:nvSpPr>
          <p:cNvPr id="3" name="Text Placeholder 2">
            <a:extLst>
              <a:ext uri="{FF2B5EF4-FFF2-40B4-BE49-F238E27FC236}">
                <a16:creationId xmlns:a16="http://schemas.microsoft.com/office/drawing/2014/main" id="{A1E95FEB-900F-4D11-8FAC-FFDF13A7D9EC}"/>
              </a:ext>
            </a:extLst>
          </p:cNvPr>
          <p:cNvSpPr>
            <a:spLocks noGrp="1"/>
          </p:cNvSpPr>
          <p:nvPr>
            <p:ph type="body" sz="quarter" idx="10"/>
          </p:nvPr>
        </p:nvSpPr>
        <p:spPr>
          <a:xfrm>
            <a:off x="228600" y="1295400"/>
            <a:ext cx="10896600" cy="1507373"/>
          </a:xfrm>
        </p:spPr>
        <p:txBody>
          <a:bodyPr/>
          <a:lstStyle/>
          <a:p>
            <a:pPr marL="0" indent="0">
              <a:buNone/>
            </a:pPr>
            <a:r>
              <a:rPr lang="en-US" sz="1800" dirty="0"/>
              <a:t>Using the swing equation: A 60 Hz generator is supplying 150 MW and 0 Mvar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 </a:t>
            </a:r>
            <a:r>
              <a:rPr lang="en-US" sz="1800" strike="sngStrike" dirty="0"/>
              <a:t>Assume no damping. </a:t>
            </a:r>
            <a:r>
              <a:rPr lang="en-US" sz="1800" dirty="0">
                <a:solidFill>
                  <a:schemeClr val="accent4">
                    <a:lumMod val="50000"/>
                    <a:lumOff val="50000"/>
                  </a:schemeClr>
                </a:solidFill>
              </a:rPr>
              <a:t>Damping constant D=0.1.</a:t>
            </a:r>
          </a:p>
          <a:p>
            <a:pPr marL="0" indent="0">
              <a:buNone/>
            </a:pPr>
            <a:endParaRPr lang="en-US" sz="18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ACEB52-F6AD-42AF-881D-35C021F85AD9}"/>
                  </a:ext>
                </a:extLst>
              </p:cNvPr>
              <p:cNvSpPr txBox="1"/>
              <p:nvPr/>
            </p:nvSpPr>
            <p:spPr>
              <a:xfrm>
                <a:off x="5067302" y="-4317"/>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4" name="TextBox 3">
                <a:extLst>
                  <a:ext uri="{FF2B5EF4-FFF2-40B4-BE49-F238E27FC236}">
                    <a16:creationId xmlns:a16="http://schemas.microsoft.com/office/drawing/2014/main" id="{A5ACEB52-F6AD-42AF-881D-35C021F85AD9}"/>
                  </a:ext>
                </a:extLst>
              </p:cNvPr>
              <p:cNvSpPr txBox="1">
                <a:spLocks noRot="1" noChangeAspect="1" noMove="1" noResize="1" noEditPoints="1" noAdjustHandles="1" noChangeArrowheads="1" noChangeShapeType="1" noTextEdit="1"/>
              </p:cNvSpPr>
              <p:nvPr/>
            </p:nvSpPr>
            <p:spPr>
              <a:xfrm>
                <a:off x="5067302" y="-4317"/>
                <a:ext cx="4648200" cy="1076770"/>
              </a:xfrm>
              <a:prstGeom prst="rect">
                <a:avLst/>
              </a:prstGeom>
              <a:blipFill>
                <a:blip r:embed="rId3"/>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id="{6A3833DC-B12C-416D-81F6-091BBB110018}"/>
                  </a:ext>
                </a:extLst>
              </p:cNvPr>
              <p:cNvSpPr txBox="1">
                <a:spLocks noChangeArrowheads="1"/>
              </p:cNvSpPr>
              <p:nvPr/>
            </p:nvSpPr>
            <p:spPr bwMode="auto">
              <a:xfrm>
                <a:off x="9715502" y="-4317"/>
                <a:ext cx="2476498" cy="690117"/>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a:effectLst/>
                    <a:latin typeface="+mj-lt"/>
                    <a:ea typeface="DengXian" panose="02010600030101010101" pitchFamily="2" charset="-122"/>
                    <a:cs typeface="Times New Roman" panose="02020603050405020304" pitchFamily="18" charset="0"/>
                  </a:rPr>
                  <a:t>Euler’s method</a:t>
                </a:r>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 </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mj-lt"/>
                    <a:ea typeface="DengXian" panose="02010600030101010101" pitchFamily="2" charset="-122"/>
                    <a:cs typeface="Times New Roman" panose="02020603050405020304" pitchFamily="18" charset="0"/>
                  </a:rPr>
                  <a:t>Where </a:t>
                </a:r>
                <a14:m>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endParaRPr lang="en-US" sz="1200">
                  <a:effectLst/>
                  <a:latin typeface="+mj-lt"/>
                  <a:ea typeface="Calibri" panose="020F0502020204030204" pitchFamily="34" charset="0"/>
                  <a:cs typeface="Times New Roman" panose="02020603050405020304" pitchFamily="18" charset="0"/>
                </a:endParaRPr>
              </a:p>
            </p:txBody>
          </p:sp>
        </mc:Choice>
        <mc:Fallback xmlns="">
          <p:sp>
            <p:nvSpPr>
              <p:cNvPr id="5" name="Text Box 2">
                <a:extLst>
                  <a:ext uri="{FF2B5EF4-FFF2-40B4-BE49-F238E27FC236}">
                    <a16:creationId xmlns:a16="http://schemas.microsoft.com/office/drawing/2014/main" id="{6A3833DC-B12C-416D-81F6-091BBB110018}"/>
                  </a:ext>
                </a:extLst>
              </p:cNvPr>
              <p:cNvSpPr txBox="1">
                <a:spLocks noRot="1" noChangeAspect="1" noMove="1" noResize="1" noEditPoints="1" noAdjustHandles="1" noChangeArrowheads="1" noChangeShapeType="1" noTextEdit="1"/>
              </p:cNvSpPr>
              <p:nvPr/>
            </p:nvSpPr>
            <p:spPr bwMode="auto">
              <a:xfrm>
                <a:off x="9715502" y="-4317"/>
                <a:ext cx="2476498" cy="690117"/>
              </a:xfrm>
              <a:prstGeom prst="rect">
                <a:avLst/>
              </a:prstGeom>
              <a:blipFill>
                <a:blip r:embed="rId4"/>
                <a:stretch>
                  <a:fillRect/>
                </a:stretch>
              </a:blipFill>
              <a:ln w="38100">
                <a:solidFill>
                  <a:srgbClr val="FF0000"/>
                </a:solidFill>
                <a:miter lim="800000"/>
                <a:headEnd/>
                <a:tailEnd/>
              </a:ln>
            </p:spPr>
            <p:txBody>
              <a:bodyPr/>
              <a:lstStyle/>
              <a:p>
                <a:r>
                  <a:rPr lang="en-US">
                    <a:noFill/>
                  </a:rPr>
                  <a:t> </a:t>
                </a:r>
              </a:p>
            </p:txBody>
          </p:sp>
        </mc:Fallback>
      </mc:AlternateContent>
      <p:grpSp>
        <p:nvGrpSpPr>
          <p:cNvPr id="7" name="Group 6">
            <a:extLst>
              <a:ext uri="{FF2B5EF4-FFF2-40B4-BE49-F238E27FC236}">
                <a16:creationId xmlns:a16="http://schemas.microsoft.com/office/drawing/2014/main" id="{1A813B47-F75D-4BC4-9CAC-364071CCFDBB}"/>
              </a:ext>
            </a:extLst>
          </p:cNvPr>
          <p:cNvGrpSpPr/>
          <p:nvPr/>
        </p:nvGrpSpPr>
        <p:grpSpPr>
          <a:xfrm>
            <a:off x="6324600" y="3348549"/>
            <a:ext cx="4485140" cy="1512421"/>
            <a:chOff x="1087789" y="4531928"/>
            <a:chExt cx="4485140" cy="1512421"/>
          </a:xfrm>
        </p:grpSpPr>
        <p:grpSp>
          <p:nvGrpSpPr>
            <p:cNvPr id="8" name="Group 7">
              <a:extLst>
                <a:ext uri="{FF2B5EF4-FFF2-40B4-BE49-F238E27FC236}">
                  <a16:creationId xmlns:a16="http://schemas.microsoft.com/office/drawing/2014/main" id="{D557F311-EBC4-4618-ADBA-8AE803324658}"/>
                </a:ext>
              </a:extLst>
            </p:cNvPr>
            <p:cNvGrpSpPr/>
            <p:nvPr/>
          </p:nvGrpSpPr>
          <p:grpSpPr>
            <a:xfrm>
              <a:off x="1087789" y="4691088"/>
              <a:ext cx="4485140" cy="1353261"/>
              <a:chOff x="3619972" y="4783396"/>
              <a:chExt cx="4485140" cy="1353261"/>
            </a:xfrm>
          </p:grpSpPr>
          <p:grpSp>
            <p:nvGrpSpPr>
              <p:cNvPr id="12" name="Group 11">
                <a:extLst>
                  <a:ext uri="{FF2B5EF4-FFF2-40B4-BE49-F238E27FC236}">
                    <a16:creationId xmlns:a16="http://schemas.microsoft.com/office/drawing/2014/main" id="{FCD27DCB-6001-4994-9817-07919A047123}"/>
                  </a:ext>
                </a:extLst>
              </p:cNvPr>
              <p:cNvGrpSpPr/>
              <p:nvPr/>
            </p:nvGrpSpPr>
            <p:grpSpPr>
              <a:xfrm>
                <a:off x="5198067" y="4950295"/>
                <a:ext cx="1286012" cy="236961"/>
                <a:chOff x="7737365" y="3034093"/>
                <a:chExt cx="2057400" cy="304800"/>
              </a:xfrm>
            </p:grpSpPr>
            <p:cxnSp>
              <p:nvCxnSpPr>
                <p:cNvPr id="94" name="Straight Connector 93">
                  <a:extLst>
                    <a:ext uri="{FF2B5EF4-FFF2-40B4-BE49-F238E27FC236}">
                      <a16:creationId xmlns:a16="http://schemas.microsoft.com/office/drawing/2014/main" id="{8A7D6294-E746-493E-94D4-824731500F9E}"/>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F4684ED8-4A09-461E-84D5-F7976E036F0A}"/>
                    </a:ext>
                  </a:extLst>
                </p:cNvPr>
                <p:cNvGrpSpPr/>
                <p:nvPr/>
              </p:nvGrpSpPr>
              <p:grpSpPr>
                <a:xfrm rot="16200000">
                  <a:off x="8602640" y="2748256"/>
                  <a:ext cx="304800" cy="876473"/>
                  <a:chOff x="4114800" y="1538205"/>
                  <a:chExt cx="1839433" cy="1759661"/>
                </a:xfrm>
              </p:grpSpPr>
              <p:grpSp>
                <p:nvGrpSpPr>
                  <p:cNvPr id="97" name="Group 96">
                    <a:extLst>
                      <a:ext uri="{FF2B5EF4-FFF2-40B4-BE49-F238E27FC236}">
                        <a16:creationId xmlns:a16="http://schemas.microsoft.com/office/drawing/2014/main" id="{B49EC38A-6638-47CB-BF35-5554417C8986}"/>
                      </a:ext>
                    </a:extLst>
                  </p:cNvPr>
                  <p:cNvGrpSpPr/>
                  <p:nvPr/>
                </p:nvGrpSpPr>
                <p:grpSpPr>
                  <a:xfrm>
                    <a:off x="4114800" y="1538205"/>
                    <a:ext cx="1828800" cy="595395"/>
                    <a:chOff x="5105400" y="3358473"/>
                    <a:chExt cx="1752600" cy="971053"/>
                  </a:xfrm>
                </p:grpSpPr>
                <p:sp>
                  <p:nvSpPr>
                    <p:cNvPr id="116" name="Arc 115">
                      <a:extLst>
                        <a:ext uri="{FF2B5EF4-FFF2-40B4-BE49-F238E27FC236}">
                          <a16:creationId xmlns:a16="http://schemas.microsoft.com/office/drawing/2014/main" id="{902179E2-1E41-4E89-84B4-9B9C2438092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17" name="Arc 116">
                      <a:extLst>
                        <a:ext uri="{FF2B5EF4-FFF2-40B4-BE49-F238E27FC236}">
                          <a16:creationId xmlns:a16="http://schemas.microsoft.com/office/drawing/2014/main" id="{5D3D9B30-6003-4C26-AA4B-4E37AEA07BCB}"/>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98" name="Group 97">
                    <a:extLst>
                      <a:ext uri="{FF2B5EF4-FFF2-40B4-BE49-F238E27FC236}">
                        <a16:creationId xmlns:a16="http://schemas.microsoft.com/office/drawing/2014/main" id="{79F02637-D312-45C1-A078-045BE86B8DFF}"/>
                      </a:ext>
                    </a:extLst>
                  </p:cNvPr>
                  <p:cNvGrpSpPr/>
                  <p:nvPr/>
                </p:nvGrpSpPr>
                <p:grpSpPr>
                  <a:xfrm flipH="1">
                    <a:off x="4125433" y="1943042"/>
                    <a:ext cx="1828800" cy="182645"/>
                    <a:chOff x="5105400" y="3358473"/>
                    <a:chExt cx="1752600" cy="971053"/>
                  </a:xfrm>
                </p:grpSpPr>
                <p:sp>
                  <p:nvSpPr>
                    <p:cNvPr id="114" name="Arc 113">
                      <a:extLst>
                        <a:ext uri="{FF2B5EF4-FFF2-40B4-BE49-F238E27FC236}">
                          <a16:creationId xmlns:a16="http://schemas.microsoft.com/office/drawing/2014/main" id="{5CB5FD31-41CC-4DB3-9DC5-00FC7FE70D1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15" name="Arc 114">
                      <a:extLst>
                        <a:ext uri="{FF2B5EF4-FFF2-40B4-BE49-F238E27FC236}">
                          <a16:creationId xmlns:a16="http://schemas.microsoft.com/office/drawing/2014/main" id="{1369E8C8-3485-487C-957D-EE9AA9D60DF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99" name="Group 98">
                    <a:extLst>
                      <a:ext uri="{FF2B5EF4-FFF2-40B4-BE49-F238E27FC236}">
                        <a16:creationId xmlns:a16="http://schemas.microsoft.com/office/drawing/2014/main" id="{BBE69101-E3C8-4617-8F35-666F31FE7D35}"/>
                      </a:ext>
                    </a:extLst>
                  </p:cNvPr>
                  <p:cNvGrpSpPr/>
                  <p:nvPr/>
                </p:nvGrpSpPr>
                <p:grpSpPr>
                  <a:xfrm>
                    <a:off x="4114800" y="1940471"/>
                    <a:ext cx="1828800" cy="595395"/>
                    <a:chOff x="5105400" y="3358473"/>
                    <a:chExt cx="1752600" cy="971053"/>
                  </a:xfrm>
                </p:grpSpPr>
                <p:sp>
                  <p:nvSpPr>
                    <p:cNvPr id="112" name="Arc 111">
                      <a:extLst>
                        <a:ext uri="{FF2B5EF4-FFF2-40B4-BE49-F238E27FC236}">
                          <a16:creationId xmlns:a16="http://schemas.microsoft.com/office/drawing/2014/main" id="{C19C1C5D-323A-4FD4-B302-BD46B1707DA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13" name="Arc 112">
                      <a:extLst>
                        <a:ext uri="{FF2B5EF4-FFF2-40B4-BE49-F238E27FC236}">
                          <a16:creationId xmlns:a16="http://schemas.microsoft.com/office/drawing/2014/main" id="{99F56103-05E4-49CF-9B44-023AC3B2910F}"/>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00" name="Group 99">
                    <a:extLst>
                      <a:ext uri="{FF2B5EF4-FFF2-40B4-BE49-F238E27FC236}">
                        <a16:creationId xmlns:a16="http://schemas.microsoft.com/office/drawing/2014/main" id="{9A1458BB-5360-4218-A669-B43580570EE0}"/>
                      </a:ext>
                    </a:extLst>
                  </p:cNvPr>
                  <p:cNvGrpSpPr/>
                  <p:nvPr/>
                </p:nvGrpSpPr>
                <p:grpSpPr>
                  <a:xfrm flipH="1">
                    <a:off x="4125433" y="2351567"/>
                    <a:ext cx="1828800" cy="182645"/>
                    <a:chOff x="5105400" y="3358473"/>
                    <a:chExt cx="1752600" cy="971053"/>
                  </a:xfrm>
                </p:grpSpPr>
                <p:sp>
                  <p:nvSpPr>
                    <p:cNvPr id="110" name="Arc 109">
                      <a:extLst>
                        <a:ext uri="{FF2B5EF4-FFF2-40B4-BE49-F238E27FC236}">
                          <a16:creationId xmlns:a16="http://schemas.microsoft.com/office/drawing/2014/main" id="{4D83C455-8FDB-4F49-9C42-05C912278F2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11" name="Arc 110">
                      <a:extLst>
                        <a:ext uri="{FF2B5EF4-FFF2-40B4-BE49-F238E27FC236}">
                          <a16:creationId xmlns:a16="http://schemas.microsoft.com/office/drawing/2014/main" id="{00FF0845-B9B7-438A-B70A-07DEF161376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01" name="Group 100">
                    <a:extLst>
                      <a:ext uri="{FF2B5EF4-FFF2-40B4-BE49-F238E27FC236}">
                        <a16:creationId xmlns:a16="http://schemas.microsoft.com/office/drawing/2014/main" id="{3C6F2CF5-A40E-447F-B1B6-441830C4CFF5}"/>
                      </a:ext>
                    </a:extLst>
                  </p:cNvPr>
                  <p:cNvGrpSpPr/>
                  <p:nvPr/>
                </p:nvGrpSpPr>
                <p:grpSpPr>
                  <a:xfrm>
                    <a:off x="4114800" y="2340934"/>
                    <a:ext cx="1828800" cy="595395"/>
                    <a:chOff x="5105400" y="3358473"/>
                    <a:chExt cx="1752600" cy="971053"/>
                  </a:xfrm>
                </p:grpSpPr>
                <p:sp>
                  <p:nvSpPr>
                    <p:cNvPr id="108" name="Arc 107">
                      <a:extLst>
                        <a:ext uri="{FF2B5EF4-FFF2-40B4-BE49-F238E27FC236}">
                          <a16:creationId xmlns:a16="http://schemas.microsoft.com/office/drawing/2014/main" id="{9A5A38D5-C669-476A-A5E4-F135FCA3D046}"/>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09" name="Arc 108">
                      <a:extLst>
                        <a:ext uri="{FF2B5EF4-FFF2-40B4-BE49-F238E27FC236}">
                          <a16:creationId xmlns:a16="http://schemas.microsoft.com/office/drawing/2014/main" id="{B44D1708-2CEA-4366-BDA4-2693B3CD636C}"/>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02" name="Group 101">
                    <a:extLst>
                      <a:ext uri="{FF2B5EF4-FFF2-40B4-BE49-F238E27FC236}">
                        <a16:creationId xmlns:a16="http://schemas.microsoft.com/office/drawing/2014/main" id="{A3E36AE3-40E0-4F94-BDBB-E13DE9C16E86}"/>
                      </a:ext>
                    </a:extLst>
                  </p:cNvPr>
                  <p:cNvGrpSpPr/>
                  <p:nvPr/>
                </p:nvGrpSpPr>
                <p:grpSpPr>
                  <a:xfrm flipH="1">
                    <a:off x="4125433" y="2709532"/>
                    <a:ext cx="1828800" cy="221001"/>
                    <a:chOff x="5105400" y="3358473"/>
                    <a:chExt cx="1752600" cy="971053"/>
                  </a:xfrm>
                </p:grpSpPr>
                <p:sp>
                  <p:nvSpPr>
                    <p:cNvPr id="106" name="Arc 105">
                      <a:extLst>
                        <a:ext uri="{FF2B5EF4-FFF2-40B4-BE49-F238E27FC236}">
                          <a16:creationId xmlns:a16="http://schemas.microsoft.com/office/drawing/2014/main" id="{1337291D-334D-46F3-9CA7-E35A7F7C692A}"/>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07" name="Arc 106">
                      <a:extLst>
                        <a:ext uri="{FF2B5EF4-FFF2-40B4-BE49-F238E27FC236}">
                          <a16:creationId xmlns:a16="http://schemas.microsoft.com/office/drawing/2014/main" id="{F02F906F-59ED-4415-80B3-8733F550A8B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03" name="Group 102">
                    <a:extLst>
                      <a:ext uri="{FF2B5EF4-FFF2-40B4-BE49-F238E27FC236}">
                        <a16:creationId xmlns:a16="http://schemas.microsoft.com/office/drawing/2014/main" id="{4B89DAAF-D88D-46D9-9ECA-FE7BB035756C}"/>
                      </a:ext>
                    </a:extLst>
                  </p:cNvPr>
                  <p:cNvGrpSpPr/>
                  <p:nvPr/>
                </p:nvGrpSpPr>
                <p:grpSpPr>
                  <a:xfrm>
                    <a:off x="4114800" y="2702471"/>
                    <a:ext cx="1828800" cy="595395"/>
                    <a:chOff x="5105400" y="3358473"/>
                    <a:chExt cx="1752600" cy="971053"/>
                  </a:xfrm>
                </p:grpSpPr>
                <p:sp>
                  <p:nvSpPr>
                    <p:cNvPr id="104" name="Arc 103">
                      <a:extLst>
                        <a:ext uri="{FF2B5EF4-FFF2-40B4-BE49-F238E27FC236}">
                          <a16:creationId xmlns:a16="http://schemas.microsoft.com/office/drawing/2014/main" id="{BCFA19BB-DBC9-443F-B1FF-9E0819AECFF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05" name="Arc 104">
                      <a:extLst>
                        <a:ext uri="{FF2B5EF4-FFF2-40B4-BE49-F238E27FC236}">
                          <a16:creationId xmlns:a16="http://schemas.microsoft.com/office/drawing/2014/main" id="{6BFFA3A9-4D8D-4663-ADFF-307B9F191FD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96" name="Straight Connector 95">
                  <a:extLst>
                    <a:ext uri="{FF2B5EF4-FFF2-40B4-BE49-F238E27FC236}">
                      <a16:creationId xmlns:a16="http://schemas.microsoft.com/office/drawing/2014/main" id="{0048A20E-DC47-43AF-A8FD-080405B11000}"/>
                    </a:ext>
                  </a:extLst>
                </p:cNvPr>
                <p:cNvCxnSpPr>
                  <a:cxnSpLocks/>
                  <a:endCxn id="105"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ACD8ACB-037A-4425-A0F1-FE570EB0BD15}"/>
                  </a:ext>
                </a:extLst>
              </p:cNvPr>
              <p:cNvGrpSpPr/>
              <p:nvPr/>
            </p:nvGrpSpPr>
            <p:grpSpPr>
              <a:xfrm>
                <a:off x="5192426" y="5451998"/>
                <a:ext cx="1286012" cy="143972"/>
                <a:chOff x="7737365" y="3034093"/>
                <a:chExt cx="2057400" cy="304800"/>
              </a:xfrm>
            </p:grpSpPr>
            <p:cxnSp>
              <p:nvCxnSpPr>
                <p:cNvPr id="70" name="Straight Connector 69">
                  <a:extLst>
                    <a:ext uri="{FF2B5EF4-FFF2-40B4-BE49-F238E27FC236}">
                      <a16:creationId xmlns:a16="http://schemas.microsoft.com/office/drawing/2014/main" id="{0E22F767-07DE-489C-9EF9-489A0EE1AB94}"/>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36DCBE33-3E81-4115-A5CF-5A8C7C46798A}"/>
                    </a:ext>
                  </a:extLst>
                </p:cNvPr>
                <p:cNvGrpSpPr/>
                <p:nvPr/>
              </p:nvGrpSpPr>
              <p:grpSpPr>
                <a:xfrm rot="16200000">
                  <a:off x="8602640" y="2748256"/>
                  <a:ext cx="304800" cy="876473"/>
                  <a:chOff x="4114800" y="1538205"/>
                  <a:chExt cx="1839433" cy="1759661"/>
                </a:xfrm>
              </p:grpSpPr>
              <p:grpSp>
                <p:nvGrpSpPr>
                  <p:cNvPr id="73" name="Group 72">
                    <a:extLst>
                      <a:ext uri="{FF2B5EF4-FFF2-40B4-BE49-F238E27FC236}">
                        <a16:creationId xmlns:a16="http://schemas.microsoft.com/office/drawing/2014/main" id="{ABE7B36A-F5C1-4F0B-BB8D-BD3375C7E19A}"/>
                      </a:ext>
                    </a:extLst>
                  </p:cNvPr>
                  <p:cNvGrpSpPr/>
                  <p:nvPr/>
                </p:nvGrpSpPr>
                <p:grpSpPr>
                  <a:xfrm>
                    <a:off x="4114800" y="1538205"/>
                    <a:ext cx="1828800" cy="595395"/>
                    <a:chOff x="5105400" y="3358473"/>
                    <a:chExt cx="1752600" cy="971053"/>
                  </a:xfrm>
                </p:grpSpPr>
                <p:sp>
                  <p:nvSpPr>
                    <p:cNvPr id="92" name="Arc 91">
                      <a:extLst>
                        <a:ext uri="{FF2B5EF4-FFF2-40B4-BE49-F238E27FC236}">
                          <a16:creationId xmlns:a16="http://schemas.microsoft.com/office/drawing/2014/main" id="{30C4FC9B-E4DA-435B-B065-D92356E4C92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3" name="Arc 92">
                      <a:extLst>
                        <a:ext uri="{FF2B5EF4-FFF2-40B4-BE49-F238E27FC236}">
                          <a16:creationId xmlns:a16="http://schemas.microsoft.com/office/drawing/2014/main" id="{1C9F0ECC-91BF-4D97-844C-E25FE71B254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4" name="Group 73">
                    <a:extLst>
                      <a:ext uri="{FF2B5EF4-FFF2-40B4-BE49-F238E27FC236}">
                        <a16:creationId xmlns:a16="http://schemas.microsoft.com/office/drawing/2014/main" id="{15895D04-C280-49F0-A466-A0B71D12E6D9}"/>
                      </a:ext>
                    </a:extLst>
                  </p:cNvPr>
                  <p:cNvGrpSpPr/>
                  <p:nvPr/>
                </p:nvGrpSpPr>
                <p:grpSpPr>
                  <a:xfrm flipH="1">
                    <a:off x="4125433" y="1943042"/>
                    <a:ext cx="1828800" cy="182645"/>
                    <a:chOff x="5105400" y="3358473"/>
                    <a:chExt cx="1752600" cy="971053"/>
                  </a:xfrm>
                </p:grpSpPr>
                <p:sp>
                  <p:nvSpPr>
                    <p:cNvPr id="90" name="Arc 89">
                      <a:extLst>
                        <a:ext uri="{FF2B5EF4-FFF2-40B4-BE49-F238E27FC236}">
                          <a16:creationId xmlns:a16="http://schemas.microsoft.com/office/drawing/2014/main" id="{C9F58369-4857-4C9A-A0B7-16A86C3E09D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1" name="Arc 90">
                      <a:extLst>
                        <a:ext uri="{FF2B5EF4-FFF2-40B4-BE49-F238E27FC236}">
                          <a16:creationId xmlns:a16="http://schemas.microsoft.com/office/drawing/2014/main" id="{6B5FAD90-58B3-4281-9F3F-93128FB58ADA}"/>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5" name="Group 74">
                    <a:extLst>
                      <a:ext uri="{FF2B5EF4-FFF2-40B4-BE49-F238E27FC236}">
                        <a16:creationId xmlns:a16="http://schemas.microsoft.com/office/drawing/2014/main" id="{7DA9B85F-E660-4864-A4F9-1E7B46E1E35F}"/>
                      </a:ext>
                    </a:extLst>
                  </p:cNvPr>
                  <p:cNvGrpSpPr/>
                  <p:nvPr/>
                </p:nvGrpSpPr>
                <p:grpSpPr>
                  <a:xfrm>
                    <a:off x="4114800" y="1940471"/>
                    <a:ext cx="1828800" cy="595395"/>
                    <a:chOff x="5105400" y="3358473"/>
                    <a:chExt cx="1752600" cy="971053"/>
                  </a:xfrm>
                </p:grpSpPr>
                <p:sp>
                  <p:nvSpPr>
                    <p:cNvPr id="88" name="Arc 87">
                      <a:extLst>
                        <a:ext uri="{FF2B5EF4-FFF2-40B4-BE49-F238E27FC236}">
                          <a16:creationId xmlns:a16="http://schemas.microsoft.com/office/drawing/2014/main" id="{23B5B25C-BCBE-438A-87BB-AE61090856F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9" name="Arc 88">
                      <a:extLst>
                        <a:ext uri="{FF2B5EF4-FFF2-40B4-BE49-F238E27FC236}">
                          <a16:creationId xmlns:a16="http://schemas.microsoft.com/office/drawing/2014/main" id="{4939F4CC-D46E-42D9-B4A4-8B1A0EA5DF0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6" name="Group 75">
                    <a:extLst>
                      <a:ext uri="{FF2B5EF4-FFF2-40B4-BE49-F238E27FC236}">
                        <a16:creationId xmlns:a16="http://schemas.microsoft.com/office/drawing/2014/main" id="{743A31CD-1574-4FE3-B472-C77698480171}"/>
                      </a:ext>
                    </a:extLst>
                  </p:cNvPr>
                  <p:cNvGrpSpPr/>
                  <p:nvPr/>
                </p:nvGrpSpPr>
                <p:grpSpPr>
                  <a:xfrm flipH="1">
                    <a:off x="4125433" y="2351567"/>
                    <a:ext cx="1828800" cy="182645"/>
                    <a:chOff x="5105400" y="3358473"/>
                    <a:chExt cx="1752600" cy="971053"/>
                  </a:xfrm>
                </p:grpSpPr>
                <p:sp>
                  <p:nvSpPr>
                    <p:cNvPr id="86" name="Arc 85">
                      <a:extLst>
                        <a:ext uri="{FF2B5EF4-FFF2-40B4-BE49-F238E27FC236}">
                          <a16:creationId xmlns:a16="http://schemas.microsoft.com/office/drawing/2014/main" id="{5E742606-EFE1-44A2-A4B2-DE43EDCBAB99}"/>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7" name="Arc 86">
                      <a:extLst>
                        <a:ext uri="{FF2B5EF4-FFF2-40B4-BE49-F238E27FC236}">
                          <a16:creationId xmlns:a16="http://schemas.microsoft.com/office/drawing/2014/main" id="{C6EABDDD-DCDE-41ED-A323-9FC56D52E42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7" name="Group 76">
                    <a:extLst>
                      <a:ext uri="{FF2B5EF4-FFF2-40B4-BE49-F238E27FC236}">
                        <a16:creationId xmlns:a16="http://schemas.microsoft.com/office/drawing/2014/main" id="{644E3367-CD78-450B-BC4E-780C9E46FB16}"/>
                      </a:ext>
                    </a:extLst>
                  </p:cNvPr>
                  <p:cNvGrpSpPr/>
                  <p:nvPr/>
                </p:nvGrpSpPr>
                <p:grpSpPr>
                  <a:xfrm>
                    <a:off x="4114800" y="2340934"/>
                    <a:ext cx="1828800" cy="595395"/>
                    <a:chOff x="5105400" y="3358473"/>
                    <a:chExt cx="1752600" cy="971053"/>
                  </a:xfrm>
                </p:grpSpPr>
                <p:sp>
                  <p:nvSpPr>
                    <p:cNvPr id="84" name="Arc 83">
                      <a:extLst>
                        <a:ext uri="{FF2B5EF4-FFF2-40B4-BE49-F238E27FC236}">
                          <a16:creationId xmlns:a16="http://schemas.microsoft.com/office/drawing/2014/main" id="{F6A61E9B-36A9-4CA8-BC25-09904FFC449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5" name="Arc 84">
                      <a:extLst>
                        <a:ext uri="{FF2B5EF4-FFF2-40B4-BE49-F238E27FC236}">
                          <a16:creationId xmlns:a16="http://schemas.microsoft.com/office/drawing/2014/main" id="{33599611-8148-4BD2-A5D4-61146B467FC5}"/>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8" name="Group 77">
                    <a:extLst>
                      <a:ext uri="{FF2B5EF4-FFF2-40B4-BE49-F238E27FC236}">
                        <a16:creationId xmlns:a16="http://schemas.microsoft.com/office/drawing/2014/main" id="{964B78C6-8B1A-46F8-AF21-2D81C950DE0D}"/>
                      </a:ext>
                    </a:extLst>
                  </p:cNvPr>
                  <p:cNvGrpSpPr/>
                  <p:nvPr/>
                </p:nvGrpSpPr>
                <p:grpSpPr>
                  <a:xfrm flipH="1">
                    <a:off x="4125433" y="2709532"/>
                    <a:ext cx="1828800" cy="221001"/>
                    <a:chOff x="5105400" y="3358473"/>
                    <a:chExt cx="1752600" cy="971053"/>
                  </a:xfrm>
                </p:grpSpPr>
                <p:sp>
                  <p:nvSpPr>
                    <p:cNvPr id="82" name="Arc 81">
                      <a:extLst>
                        <a:ext uri="{FF2B5EF4-FFF2-40B4-BE49-F238E27FC236}">
                          <a16:creationId xmlns:a16="http://schemas.microsoft.com/office/drawing/2014/main" id="{758E5286-5F3A-4C54-BECB-958D0FAE8BC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3" name="Arc 82">
                      <a:extLst>
                        <a:ext uri="{FF2B5EF4-FFF2-40B4-BE49-F238E27FC236}">
                          <a16:creationId xmlns:a16="http://schemas.microsoft.com/office/drawing/2014/main" id="{A0B2E7B6-79C8-4EC6-893A-8A7C47BA650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9" name="Group 78">
                    <a:extLst>
                      <a:ext uri="{FF2B5EF4-FFF2-40B4-BE49-F238E27FC236}">
                        <a16:creationId xmlns:a16="http://schemas.microsoft.com/office/drawing/2014/main" id="{67CFAADA-59C2-41F6-B98D-573B8CF625A4}"/>
                      </a:ext>
                    </a:extLst>
                  </p:cNvPr>
                  <p:cNvGrpSpPr/>
                  <p:nvPr/>
                </p:nvGrpSpPr>
                <p:grpSpPr>
                  <a:xfrm>
                    <a:off x="4114800" y="2702471"/>
                    <a:ext cx="1828800" cy="595395"/>
                    <a:chOff x="5105400" y="3358473"/>
                    <a:chExt cx="1752600" cy="971053"/>
                  </a:xfrm>
                </p:grpSpPr>
                <p:sp>
                  <p:nvSpPr>
                    <p:cNvPr id="80" name="Arc 79">
                      <a:extLst>
                        <a:ext uri="{FF2B5EF4-FFF2-40B4-BE49-F238E27FC236}">
                          <a16:creationId xmlns:a16="http://schemas.microsoft.com/office/drawing/2014/main" id="{A409599F-DFFB-428B-A902-E116EB8A264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1" name="Arc 80">
                      <a:extLst>
                        <a:ext uri="{FF2B5EF4-FFF2-40B4-BE49-F238E27FC236}">
                          <a16:creationId xmlns:a16="http://schemas.microsoft.com/office/drawing/2014/main" id="{E737407A-C395-4F01-B71B-8906F704ECD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72" name="Straight Connector 71">
                  <a:extLst>
                    <a:ext uri="{FF2B5EF4-FFF2-40B4-BE49-F238E27FC236}">
                      <a16:creationId xmlns:a16="http://schemas.microsoft.com/office/drawing/2014/main" id="{A43CFA84-D93F-4EBD-8E93-F9C28A731939}"/>
                    </a:ext>
                  </a:extLst>
                </p:cNvPr>
                <p:cNvCxnSpPr>
                  <a:cxnSpLocks/>
                  <a:endCxn id="81"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8B1D5FA-F389-4923-A678-E726CC424CB1}"/>
                  </a:ext>
                </a:extLst>
              </p:cNvPr>
              <p:cNvGrpSpPr/>
              <p:nvPr/>
            </p:nvGrpSpPr>
            <p:grpSpPr>
              <a:xfrm>
                <a:off x="4467097" y="5184430"/>
                <a:ext cx="753045" cy="236961"/>
                <a:chOff x="7737365" y="3034093"/>
                <a:chExt cx="2057400" cy="304800"/>
              </a:xfrm>
            </p:grpSpPr>
            <p:cxnSp>
              <p:nvCxnSpPr>
                <p:cNvPr id="46" name="Straight Connector 45">
                  <a:extLst>
                    <a:ext uri="{FF2B5EF4-FFF2-40B4-BE49-F238E27FC236}">
                      <a16:creationId xmlns:a16="http://schemas.microsoft.com/office/drawing/2014/main" id="{58095811-7BB2-435D-90A4-94D6866B146B}"/>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72B51AD6-DF56-42AE-871E-ED7C4A1DFDD1}"/>
                    </a:ext>
                  </a:extLst>
                </p:cNvPr>
                <p:cNvGrpSpPr/>
                <p:nvPr/>
              </p:nvGrpSpPr>
              <p:grpSpPr>
                <a:xfrm rot="16200000">
                  <a:off x="8602640" y="2748256"/>
                  <a:ext cx="304800" cy="876473"/>
                  <a:chOff x="4114800" y="1538205"/>
                  <a:chExt cx="1839433" cy="1759661"/>
                </a:xfrm>
              </p:grpSpPr>
              <p:grpSp>
                <p:nvGrpSpPr>
                  <p:cNvPr id="49" name="Group 48">
                    <a:extLst>
                      <a:ext uri="{FF2B5EF4-FFF2-40B4-BE49-F238E27FC236}">
                        <a16:creationId xmlns:a16="http://schemas.microsoft.com/office/drawing/2014/main" id="{2AA7A527-7C4F-465F-85BF-74D95E2F24D0}"/>
                      </a:ext>
                    </a:extLst>
                  </p:cNvPr>
                  <p:cNvGrpSpPr/>
                  <p:nvPr/>
                </p:nvGrpSpPr>
                <p:grpSpPr>
                  <a:xfrm>
                    <a:off x="4114800" y="1538205"/>
                    <a:ext cx="1828800" cy="595395"/>
                    <a:chOff x="5105400" y="3358473"/>
                    <a:chExt cx="1752600" cy="971053"/>
                  </a:xfrm>
                </p:grpSpPr>
                <p:sp>
                  <p:nvSpPr>
                    <p:cNvPr id="68" name="Arc 67">
                      <a:extLst>
                        <a:ext uri="{FF2B5EF4-FFF2-40B4-BE49-F238E27FC236}">
                          <a16:creationId xmlns:a16="http://schemas.microsoft.com/office/drawing/2014/main" id="{2D6A607E-E8BA-4B6B-AF5B-4A6C9F4DA32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9" name="Arc 68">
                      <a:extLst>
                        <a:ext uri="{FF2B5EF4-FFF2-40B4-BE49-F238E27FC236}">
                          <a16:creationId xmlns:a16="http://schemas.microsoft.com/office/drawing/2014/main" id="{00CC5C60-9690-4A8E-95E3-A77139F1A0F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0" name="Group 49">
                    <a:extLst>
                      <a:ext uri="{FF2B5EF4-FFF2-40B4-BE49-F238E27FC236}">
                        <a16:creationId xmlns:a16="http://schemas.microsoft.com/office/drawing/2014/main" id="{4E6C6A4E-D0FA-4A71-9458-AC2813EB3B64}"/>
                      </a:ext>
                    </a:extLst>
                  </p:cNvPr>
                  <p:cNvGrpSpPr/>
                  <p:nvPr/>
                </p:nvGrpSpPr>
                <p:grpSpPr>
                  <a:xfrm flipH="1">
                    <a:off x="4125433" y="1943042"/>
                    <a:ext cx="1828800" cy="182645"/>
                    <a:chOff x="5105400" y="3358473"/>
                    <a:chExt cx="1752600" cy="971053"/>
                  </a:xfrm>
                </p:grpSpPr>
                <p:sp>
                  <p:nvSpPr>
                    <p:cNvPr id="66" name="Arc 65">
                      <a:extLst>
                        <a:ext uri="{FF2B5EF4-FFF2-40B4-BE49-F238E27FC236}">
                          <a16:creationId xmlns:a16="http://schemas.microsoft.com/office/drawing/2014/main" id="{FAF9EE54-DA1C-4382-AE06-6B7F075213EE}"/>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7" name="Arc 66">
                      <a:extLst>
                        <a:ext uri="{FF2B5EF4-FFF2-40B4-BE49-F238E27FC236}">
                          <a16:creationId xmlns:a16="http://schemas.microsoft.com/office/drawing/2014/main" id="{C5549CB2-D8CD-4A6C-AF30-4B8C7B86B54C}"/>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1" name="Group 50">
                    <a:extLst>
                      <a:ext uri="{FF2B5EF4-FFF2-40B4-BE49-F238E27FC236}">
                        <a16:creationId xmlns:a16="http://schemas.microsoft.com/office/drawing/2014/main" id="{F1D6ADA7-8C5C-483B-AB0A-4771BC41DDF4}"/>
                      </a:ext>
                    </a:extLst>
                  </p:cNvPr>
                  <p:cNvGrpSpPr/>
                  <p:nvPr/>
                </p:nvGrpSpPr>
                <p:grpSpPr>
                  <a:xfrm>
                    <a:off x="4114800" y="1940471"/>
                    <a:ext cx="1828800" cy="595395"/>
                    <a:chOff x="5105400" y="3358473"/>
                    <a:chExt cx="1752600" cy="971053"/>
                  </a:xfrm>
                </p:grpSpPr>
                <p:sp>
                  <p:nvSpPr>
                    <p:cNvPr id="64" name="Arc 63">
                      <a:extLst>
                        <a:ext uri="{FF2B5EF4-FFF2-40B4-BE49-F238E27FC236}">
                          <a16:creationId xmlns:a16="http://schemas.microsoft.com/office/drawing/2014/main" id="{6C6C9F74-13F1-463D-9A28-DB6D4C66A77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5" name="Arc 64">
                      <a:extLst>
                        <a:ext uri="{FF2B5EF4-FFF2-40B4-BE49-F238E27FC236}">
                          <a16:creationId xmlns:a16="http://schemas.microsoft.com/office/drawing/2014/main" id="{06404F1F-4D96-4234-8E1C-EB4BB31C311F}"/>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2" name="Group 51">
                    <a:extLst>
                      <a:ext uri="{FF2B5EF4-FFF2-40B4-BE49-F238E27FC236}">
                        <a16:creationId xmlns:a16="http://schemas.microsoft.com/office/drawing/2014/main" id="{88D882FC-7DB1-44E0-9F3D-01EFDE029704}"/>
                      </a:ext>
                    </a:extLst>
                  </p:cNvPr>
                  <p:cNvGrpSpPr/>
                  <p:nvPr/>
                </p:nvGrpSpPr>
                <p:grpSpPr>
                  <a:xfrm flipH="1">
                    <a:off x="4125433" y="2351567"/>
                    <a:ext cx="1828800" cy="182645"/>
                    <a:chOff x="5105400" y="3358473"/>
                    <a:chExt cx="1752600" cy="971053"/>
                  </a:xfrm>
                </p:grpSpPr>
                <p:sp>
                  <p:nvSpPr>
                    <p:cNvPr id="62" name="Arc 61">
                      <a:extLst>
                        <a:ext uri="{FF2B5EF4-FFF2-40B4-BE49-F238E27FC236}">
                          <a16:creationId xmlns:a16="http://schemas.microsoft.com/office/drawing/2014/main" id="{2F19BAF6-8B6C-48ED-8EA1-06619C47513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3" name="Arc 62">
                      <a:extLst>
                        <a:ext uri="{FF2B5EF4-FFF2-40B4-BE49-F238E27FC236}">
                          <a16:creationId xmlns:a16="http://schemas.microsoft.com/office/drawing/2014/main" id="{A315EEAA-A47F-4153-B857-EFA1CF34AB9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3" name="Group 52">
                    <a:extLst>
                      <a:ext uri="{FF2B5EF4-FFF2-40B4-BE49-F238E27FC236}">
                        <a16:creationId xmlns:a16="http://schemas.microsoft.com/office/drawing/2014/main" id="{E1303E0D-8B2C-411A-AE4F-29AC5C986AAA}"/>
                      </a:ext>
                    </a:extLst>
                  </p:cNvPr>
                  <p:cNvGrpSpPr/>
                  <p:nvPr/>
                </p:nvGrpSpPr>
                <p:grpSpPr>
                  <a:xfrm>
                    <a:off x="4114800" y="2340934"/>
                    <a:ext cx="1828800" cy="595395"/>
                    <a:chOff x="5105400" y="3358473"/>
                    <a:chExt cx="1752600" cy="971053"/>
                  </a:xfrm>
                </p:grpSpPr>
                <p:sp>
                  <p:nvSpPr>
                    <p:cNvPr id="60" name="Arc 59">
                      <a:extLst>
                        <a:ext uri="{FF2B5EF4-FFF2-40B4-BE49-F238E27FC236}">
                          <a16:creationId xmlns:a16="http://schemas.microsoft.com/office/drawing/2014/main" id="{2CB6AFF9-C933-4683-88E4-FD11DC9C9F4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1" name="Arc 60">
                      <a:extLst>
                        <a:ext uri="{FF2B5EF4-FFF2-40B4-BE49-F238E27FC236}">
                          <a16:creationId xmlns:a16="http://schemas.microsoft.com/office/drawing/2014/main" id="{97D9A370-0A75-4696-923E-79345DE0ED6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4" name="Group 53">
                    <a:extLst>
                      <a:ext uri="{FF2B5EF4-FFF2-40B4-BE49-F238E27FC236}">
                        <a16:creationId xmlns:a16="http://schemas.microsoft.com/office/drawing/2014/main" id="{91A39B23-864A-4E4F-A525-BBB4CAFC5763}"/>
                      </a:ext>
                    </a:extLst>
                  </p:cNvPr>
                  <p:cNvGrpSpPr/>
                  <p:nvPr/>
                </p:nvGrpSpPr>
                <p:grpSpPr>
                  <a:xfrm flipH="1">
                    <a:off x="4125433" y="2709532"/>
                    <a:ext cx="1828800" cy="221001"/>
                    <a:chOff x="5105400" y="3358473"/>
                    <a:chExt cx="1752600" cy="971053"/>
                  </a:xfrm>
                </p:grpSpPr>
                <p:sp>
                  <p:nvSpPr>
                    <p:cNvPr id="58" name="Arc 57">
                      <a:extLst>
                        <a:ext uri="{FF2B5EF4-FFF2-40B4-BE49-F238E27FC236}">
                          <a16:creationId xmlns:a16="http://schemas.microsoft.com/office/drawing/2014/main" id="{DE666599-B4AE-49E6-9D0C-316F10AE94E9}"/>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9" name="Arc 58">
                      <a:extLst>
                        <a:ext uri="{FF2B5EF4-FFF2-40B4-BE49-F238E27FC236}">
                          <a16:creationId xmlns:a16="http://schemas.microsoft.com/office/drawing/2014/main" id="{BDB42BE0-A946-41EF-A32F-0C4250E0ECB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5" name="Group 54">
                    <a:extLst>
                      <a:ext uri="{FF2B5EF4-FFF2-40B4-BE49-F238E27FC236}">
                        <a16:creationId xmlns:a16="http://schemas.microsoft.com/office/drawing/2014/main" id="{219C10FE-D669-49B2-8D55-5E4EE1AE3544}"/>
                      </a:ext>
                    </a:extLst>
                  </p:cNvPr>
                  <p:cNvGrpSpPr/>
                  <p:nvPr/>
                </p:nvGrpSpPr>
                <p:grpSpPr>
                  <a:xfrm>
                    <a:off x="4114800" y="2702471"/>
                    <a:ext cx="1828800" cy="595395"/>
                    <a:chOff x="5105400" y="3358473"/>
                    <a:chExt cx="1752600" cy="971053"/>
                  </a:xfrm>
                </p:grpSpPr>
                <p:sp>
                  <p:nvSpPr>
                    <p:cNvPr id="56" name="Arc 55">
                      <a:extLst>
                        <a:ext uri="{FF2B5EF4-FFF2-40B4-BE49-F238E27FC236}">
                          <a16:creationId xmlns:a16="http://schemas.microsoft.com/office/drawing/2014/main" id="{4E98FBDE-3F91-472B-A4CB-BC5E255D6C0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7" name="Arc 56">
                      <a:extLst>
                        <a:ext uri="{FF2B5EF4-FFF2-40B4-BE49-F238E27FC236}">
                          <a16:creationId xmlns:a16="http://schemas.microsoft.com/office/drawing/2014/main" id="{37C991B3-52B7-444D-B545-17974495E20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48" name="Straight Connector 47">
                  <a:extLst>
                    <a:ext uri="{FF2B5EF4-FFF2-40B4-BE49-F238E27FC236}">
                      <a16:creationId xmlns:a16="http://schemas.microsoft.com/office/drawing/2014/main" id="{ACF73F75-B2CB-44D9-9BE8-432FF8CE737F}"/>
                    </a:ext>
                  </a:extLst>
                </p:cNvPr>
                <p:cNvCxnSpPr>
                  <a:cxnSpLocks/>
                  <a:endCxn id="57"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AFBBEEDC-41C5-4C0C-9DCC-ED066293C3CE}"/>
                  </a:ext>
                </a:extLst>
              </p:cNvPr>
              <p:cNvCxnSpPr>
                <a:cxnSpLocks/>
              </p:cNvCxnSpPr>
              <p:nvPr/>
            </p:nvCxnSpPr>
            <p:spPr>
              <a:xfrm flipV="1">
                <a:off x="5216231" y="478641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64483B-A73A-4BB6-882F-3339BBB770E0}"/>
                  </a:ext>
                </a:extLst>
              </p:cNvPr>
              <p:cNvCxnSpPr>
                <a:cxnSpLocks/>
              </p:cNvCxnSpPr>
              <p:nvPr/>
            </p:nvCxnSpPr>
            <p:spPr>
              <a:xfrm flipV="1">
                <a:off x="6459907" y="478339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7AD0C95-73C3-4496-BC52-6B5FBBC50A3F}"/>
                      </a:ext>
                    </a:extLst>
                  </p:cNvPr>
                  <p:cNvSpPr txBox="1"/>
                  <p:nvPr/>
                </p:nvSpPr>
                <p:spPr>
                  <a:xfrm>
                    <a:off x="7385043" y="5451997"/>
                    <a:ext cx="720069" cy="369332"/>
                  </a:xfrm>
                  <a:prstGeom prst="rect">
                    <a:avLst/>
                  </a:prstGeom>
                  <a:noFill/>
                  <a:ln>
                    <a:noFill/>
                  </a:ln>
                </p:spPr>
                <p:txBody>
                  <a:bodyPr wrap="none" rtlCol="0">
                    <a:spAutoFit/>
                  </a:bodyPr>
                  <a:lstStyle/>
                  <a:p>
                    <a:r>
                      <a:rPr lang="en-US" sz="1800" b="0" dirty="0"/>
                      <a:t>1</a:t>
                    </a:r>
                    <a14:m>
                      <m:oMath xmlns:m="http://schemas.openxmlformats.org/officeDocument/2006/math">
                        <m:r>
                          <a:rPr lang="en-US" sz="1800" i="1" smtClean="0">
                            <a:latin typeface="Cambria Math" panose="02040503050406030204" pitchFamily="18" charset="0"/>
                          </a:rPr>
                          <m:t>∠</m:t>
                        </m:r>
                        <m:r>
                          <a:rPr lang="en-US" sz="1800" b="0" i="1" smtClean="0">
                            <a:latin typeface="Cambria Math" panose="02040503050406030204" pitchFamily="18" charset="0"/>
                          </a:rPr>
                          <m:t>0° </m:t>
                        </m:r>
                      </m:oMath>
                    </a14:m>
                    <a:endParaRPr lang="en-US" sz="1800" dirty="0"/>
                  </a:p>
                </p:txBody>
              </p:sp>
            </mc:Choice>
            <mc:Fallback xmlns="">
              <p:sp>
                <p:nvSpPr>
                  <p:cNvPr id="262" name="TextBox 261">
                    <a:extLst>
                      <a:ext uri="{FF2B5EF4-FFF2-40B4-BE49-F238E27FC236}">
                        <a16:creationId xmlns:a16="http://schemas.microsoft.com/office/drawing/2014/main" id="{7AAE903A-85B7-46E1-BE20-CB4AE5B9B898}"/>
                      </a:ext>
                    </a:extLst>
                  </p:cNvPr>
                  <p:cNvSpPr txBox="1">
                    <a:spLocks noRot="1" noChangeAspect="1" noMove="1" noResize="1" noEditPoints="1" noAdjustHandles="1" noChangeArrowheads="1" noChangeShapeType="1" noTextEdit="1"/>
                  </p:cNvSpPr>
                  <p:nvPr/>
                </p:nvSpPr>
                <p:spPr>
                  <a:xfrm>
                    <a:off x="7385043" y="5451997"/>
                    <a:ext cx="720069" cy="369332"/>
                  </a:xfrm>
                  <a:prstGeom prst="rect">
                    <a:avLst/>
                  </a:prstGeom>
                  <a:blipFill>
                    <a:blip r:embed="rId9"/>
                    <a:stretch>
                      <a:fillRect l="-6780" t="-8197" b="-24590"/>
                    </a:stretch>
                  </a:blipFill>
                  <a:ln>
                    <a:noFill/>
                  </a:ln>
                </p:spPr>
                <p:txBody>
                  <a:bodyPr/>
                  <a:lstStyle/>
                  <a:p>
                    <a:r>
                      <a:rPr lang="en-US">
                        <a:noFill/>
                      </a:rPr>
                      <a:t> </a:t>
                    </a:r>
                  </a:p>
                </p:txBody>
              </p:sp>
            </mc:Fallback>
          </mc:AlternateContent>
          <p:sp>
            <p:nvSpPr>
              <p:cNvPr id="18" name="Oval 17">
                <a:extLst>
                  <a:ext uri="{FF2B5EF4-FFF2-40B4-BE49-F238E27FC236}">
                    <a16:creationId xmlns:a16="http://schemas.microsoft.com/office/drawing/2014/main" id="{C0207DAC-76C5-4C77-BC97-E4BCCE353680}"/>
                  </a:ext>
                </a:extLst>
              </p:cNvPr>
              <p:cNvSpPr/>
              <p:nvPr/>
            </p:nvSpPr>
            <p:spPr>
              <a:xfrm>
                <a:off x="6871166" y="537258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19" name="TextBox 18">
                <a:extLst>
                  <a:ext uri="{FF2B5EF4-FFF2-40B4-BE49-F238E27FC236}">
                    <a16:creationId xmlns:a16="http://schemas.microsoft.com/office/drawing/2014/main" id="{2D92B541-F59A-4A0E-A634-EEC841E49ABC}"/>
                  </a:ext>
                </a:extLst>
              </p:cNvPr>
              <p:cNvSpPr txBox="1"/>
              <p:nvPr/>
            </p:nvSpPr>
            <p:spPr>
              <a:xfrm>
                <a:off x="6790467" y="5118941"/>
                <a:ext cx="319318" cy="369332"/>
              </a:xfrm>
              <a:prstGeom prst="rect">
                <a:avLst/>
              </a:prstGeom>
              <a:noFill/>
              <a:ln>
                <a:noFill/>
              </a:ln>
            </p:spPr>
            <p:txBody>
              <a:bodyPr wrap="none" rtlCol="0">
                <a:spAutoFit/>
              </a:bodyPr>
              <a:lstStyle/>
              <a:p>
                <a:r>
                  <a:rPr lang="en-US" sz="1800" dirty="0"/>
                  <a:t>+</a:t>
                </a:r>
              </a:p>
            </p:txBody>
          </p:sp>
          <p:sp>
            <p:nvSpPr>
              <p:cNvPr id="20" name="TextBox 19">
                <a:extLst>
                  <a:ext uri="{FF2B5EF4-FFF2-40B4-BE49-F238E27FC236}">
                    <a16:creationId xmlns:a16="http://schemas.microsoft.com/office/drawing/2014/main" id="{CE1AC4A0-9B6D-4D73-A915-19C2057AB069}"/>
                  </a:ext>
                </a:extLst>
              </p:cNvPr>
              <p:cNvSpPr txBox="1"/>
              <p:nvPr/>
            </p:nvSpPr>
            <p:spPr>
              <a:xfrm>
                <a:off x="6790467" y="5611641"/>
                <a:ext cx="252573" cy="367500"/>
              </a:xfrm>
              <a:prstGeom prst="rect">
                <a:avLst/>
              </a:prstGeom>
              <a:noFill/>
              <a:ln>
                <a:noFill/>
              </a:ln>
            </p:spPr>
            <p:txBody>
              <a:bodyPr wrap="square" rtlCol="0">
                <a:spAutoFit/>
              </a:bodyPr>
              <a:lstStyle/>
              <a:p>
                <a:r>
                  <a:rPr lang="en-US" sz="1800" dirty="0"/>
                  <a:t>_</a:t>
                </a:r>
              </a:p>
            </p:txBody>
          </p:sp>
          <p:grpSp>
            <p:nvGrpSpPr>
              <p:cNvPr id="21" name="Group 20">
                <a:extLst>
                  <a:ext uri="{FF2B5EF4-FFF2-40B4-BE49-F238E27FC236}">
                    <a16:creationId xmlns:a16="http://schemas.microsoft.com/office/drawing/2014/main" id="{9374CAEB-C046-418B-A65E-122AF54C6587}"/>
                  </a:ext>
                </a:extLst>
              </p:cNvPr>
              <p:cNvGrpSpPr/>
              <p:nvPr/>
            </p:nvGrpSpPr>
            <p:grpSpPr>
              <a:xfrm>
                <a:off x="6962496" y="5522897"/>
                <a:ext cx="276225" cy="195899"/>
                <a:chOff x="646265" y="3047948"/>
                <a:chExt cx="1895631" cy="938665"/>
              </a:xfrm>
            </p:grpSpPr>
            <p:grpSp>
              <p:nvGrpSpPr>
                <p:cNvPr id="40" name="Group 39">
                  <a:extLst>
                    <a:ext uri="{FF2B5EF4-FFF2-40B4-BE49-F238E27FC236}">
                      <a16:creationId xmlns:a16="http://schemas.microsoft.com/office/drawing/2014/main" id="{AE8113FE-176E-4F47-9746-0E5DD9624A77}"/>
                    </a:ext>
                  </a:extLst>
                </p:cNvPr>
                <p:cNvGrpSpPr/>
                <p:nvPr/>
              </p:nvGrpSpPr>
              <p:grpSpPr>
                <a:xfrm>
                  <a:off x="646265" y="3047948"/>
                  <a:ext cx="953935" cy="936393"/>
                  <a:chOff x="646265" y="3047948"/>
                  <a:chExt cx="953935" cy="936393"/>
                </a:xfrm>
              </p:grpSpPr>
              <p:sp>
                <p:nvSpPr>
                  <p:cNvPr id="44" name="Arc 43">
                    <a:extLst>
                      <a:ext uri="{FF2B5EF4-FFF2-40B4-BE49-F238E27FC236}">
                        <a16:creationId xmlns:a16="http://schemas.microsoft.com/office/drawing/2014/main" id="{B3F6520B-A9FA-4084-8B04-997C9AD848A8}"/>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79054320-11D0-4E0D-85F7-EB52712AEFDD}"/>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6F02AE8A-F470-41D3-A472-1C44E1E62DE7}"/>
                    </a:ext>
                  </a:extLst>
                </p:cNvPr>
                <p:cNvGrpSpPr/>
                <p:nvPr/>
              </p:nvGrpSpPr>
              <p:grpSpPr>
                <a:xfrm flipV="1">
                  <a:off x="1587961" y="3050220"/>
                  <a:ext cx="953935" cy="936393"/>
                  <a:chOff x="646265" y="3047948"/>
                  <a:chExt cx="953935" cy="936393"/>
                </a:xfrm>
              </p:grpSpPr>
              <p:sp>
                <p:nvSpPr>
                  <p:cNvPr id="42" name="Arc 41">
                    <a:extLst>
                      <a:ext uri="{FF2B5EF4-FFF2-40B4-BE49-F238E27FC236}">
                        <a16:creationId xmlns:a16="http://schemas.microsoft.com/office/drawing/2014/main" id="{70F22087-5359-40FF-A907-8E7CD27A6159}"/>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AD4B3871-9C7C-4BE9-81DE-082353AB2326}"/>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2" name="Straight Connector 21">
                <a:extLst>
                  <a:ext uri="{FF2B5EF4-FFF2-40B4-BE49-F238E27FC236}">
                    <a16:creationId xmlns:a16="http://schemas.microsoft.com/office/drawing/2014/main" id="{364FCFBD-C47B-4149-A775-462DB1BA8D1E}"/>
                  </a:ext>
                </a:extLst>
              </p:cNvPr>
              <p:cNvCxnSpPr>
                <a:cxnSpLocks/>
              </p:cNvCxnSpPr>
              <p:nvPr/>
            </p:nvCxnSpPr>
            <p:spPr>
              <a:xfrm flipH="1">
                <a:off x="6478439" y="4965885"/>
                <a:ext cx="6313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32B8B35-3CE5-4451-93B6-F49339062BEA}"/>
                  </a:ext>
                </a:extLst>
              </p:cNvPr>
              <p:cNvCxnSpPr>
                <a:cxnSpLocks/>
                <a:endCxn id="18" idx="0"/>
              </p:cNvCxnSpPr>
              <p:nvPr/>
            </p:nvCxnSpPr>
            <p:spPr>
              <a:xfrm>
                <a:off x="7099717" y="4965885"/>
                <a:ext cx="49" cy="40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28B92A-057E-4820-8EB7-F1AF27ACCB60}"/>
                  </a:ext>
                </a:extLst>
              </p:cNvPr>
              <p:cNvCxnSpPr>
                <a:cxnSpLocks/>
              </p:cNvCxnSpPr>
              <p:nvPr/>
            </p:nvCxnSpPr>
            <p:spPr>
              <a:xfrm>
                <a:off x="7099668" y="586082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969C2955-21D9-4C8C-83E1-998797657009}"/>
                  </a:ext>
                </a:extLst>
              </p:cNvPr>
              <p:cNvSpPr/>
              <p:nvPr/>
            </p:nvSpPr>
            <p:spPr>
              <a:xfrm flipV="1">
                <a:off x="7043040" y="606836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B45C8EE-0A50-455E-A2AE-10C606F3A0BA}"/>
                      </a:ext>
                    </a:extLst>
                  </p:cNvPr>
                  <p:cNvSpPr txBox="1"/>
                  <p:nvPr/>
                </p:nvSpPr>
                <p:spPr>
                  <a:xfrm>
                    <a:off x="3619972" y="5435938"/>
                    <a:ext cx="710451" cy="369332"/>
                  </a:xfrm>
                  <a:prstGeom prst="rect">
                    <a:avLst/>
                  </a:prstGeom>
                  <a:noFill/>
                  <a:ln>
                    <a:noFill/>
                  </a:ln>
                </p:spPr>
                <p:txBody>
                  <a:bodyPr wrap="none" rtlCol="0">
                    <a:spAutoFit/>
                  </a:bodyPr>
                  <a:lstStyle/>
                  <a:p>
                    <a:r>
                      <a:rPr lang="en-US" sz="1800" b="0" dirty="0"/>
                      <a:t>E</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𝛿</m:t>
                        </m:r>
                        <m:r>
                          <a:rPr lang="en-US" sz="1800" b="0" i="1" smtClean="0">
                            <a:latin typeface="Cambria Math" panose="02040503050406030204" pitchFamily="18" charset="0"/>
                          </a:rPr>
                          <m:t>° </m:t>
                        </m:r>
                      </m:oMath>
                    </a14:m>
                    <a:endParaRPr lang="en-US" sz="1800" dirty="0"/>
                  </a:p>
                </p:txBody>
              </p:sp>
            </mc:Choice>
            <mc:Fallback xmlns="">
              <p:sp>
                <p:nvSpPr>
                  <p:cNvPr id="271" name="TextBox 270">
                    <a:extLst>
                      <a:ext uri="{FF2B5EF4-FFF2-40B4-BE49-F238E27FC236}">
                        <a16:creationId xmlns:a16="http://schemas.microsoft.com/office/drawing/2014/main" id="{645DCBA6-12BB-4F7A-BF71-3C65750003E9}"/>
                      </a:ext>
                    </a:extLst>
                  </p:cNvPr>
                  <p:cNvSpPr txBox="1">
                    <a:spLocks noRot="1" noChangeAspect="1" noMove="1" noResize="1" noEditPoints="1" noAdjustHandles="1" noChangeArrowheads="1" noChangeShapeType="1" noTextEdit="1"/>
                  </p:cNvSpPr>
                  <p:nvPr/>
                </p:nvSpPr>
                <p:spPr>
                  <a:xfrm>
                    <a:off x="3619972" y="5435938"/>
                    <a:ext cx="710451" cy="369332"/>
                  </a:xfrm>
                  <a:prstGeom prst="rect">
                    <a:avLst/>
                  </a:prstGeom>
                  <a:blipFill>
                    <a:blip r:embed="rId10"/>
                    <a:stretch>
                      <a:fillRect l="-7759" t="-10000" b="-26667"/>
                    </a:stretch>
                  </a:blipFill>
                  <a:ln>
                    <a:noFill/>
                  </a:ln>
                </p:spPr>
                <p:txBody>
                  <a:bodyPr/>
                  <a:lstStyle/>
                  <a:p>
                    <a:r>
                      <a:rPr lang="en-US">
                        <a:noFill/>
                      </a:rPr>
                      <a:t> </a:t>
                    </a:r>
                  </a:p>
                </p:txBody>
              </p:sp>
            </mc:Fallback>
          </mc:AlternateContent>
          <p:sp>
            <p:nvSpPr>
              <p:cNvPr id="27" name="Oval 26">
                <a:extLst>
                  <a:ext uri="{FF2B5EF4-FFF2-40B4-BE49-F238E27FC236}">
                    <a16:creationId xmlns:a16="http://schemas.microsoft.com/office/drawing/2014/main" id="{8E6D7063-632F-4551-A449-4DF4C0D215E2}"/>
                  </a:ext>
                </a:extLst>
              </p:cNvPr>
              <p:cNvSpPr/>
              <p:nvPr/>
            </p:nvSpPr>
            <p:spPr>
              <a:xfrm>
                <a:off x="4219412" y="537258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8" name="TextBox 27">
                <a:extLst>
                  <a:ext uri="{FF2B5EF4-FFF2-40B4-BE49-F238E27FC236}">
                    <a16:creationId xmlns:a16="http://schemas.microsoft.com/office/drawing/2014/main" id="{6D699627-EC1A-4543-BDDD-44B3B30DDCC9}"/>
                  </a:ext>
                </a:extLst>
              </p:cNvPr>
              <p:cNvSpPr txBox="1"/>
              <p:nvPr/>
            </p:nvSpPr>
            <p:spPr>
              <a:xfrm>
                <a:off x="4112218" y="5150978"/>
                <a:ext cx="319318" cy="369332"/>
              </a:xfrm>
              <a:prstGeom prst="rect">
                <a:avLst/>
              </a:prstGeom>
              <a:noFill/>
              <a:ln>
                <a:noFill/>
              </a:ln>
            </p:spPr>
            <p:txBody>
              <a:bodyPr wrap="none" rtlCol="0">
                <a:spAutoFit/>
              </a:bodyPr>
              <a:lstStyle/>
              <a:p>
                <a:r>
                  <a:rPr lang="en-US" sz="1800" dirty="0"/>
                  <a:t>+</a:t>
                </a:r>
              </a:p>
            </p:txBody>
          </p:sp>
          <p:sp>
            <p:nvSpPr>
              <p:cNvPr id="29" name="TextBox 28">
                <a:extLst>
                  <a:ext uri="{FF2B5EF4-FFF2-40B4-BE49-F238E27FC236}">
                    <a16:creationId xmlns:a16="http://schemas.microsoft.com/office/drawing/2014/main" id="{25460B73-D85A-4BE8-A9DB-2363DB59FAE4}"/>
                  </a:ext>
                </a:extLst>
              </p:cNvPr>
              <p:cNvSpPr txBox="1"/>
              <p:nvPr/>
            </p:nvSpPr>
            <p:spPr>
              <a:xfrm>
                <a:off x="4127545" y="5581572"/>
                <a:ext cx="252573" cy="367500"/>
              </a:xfrm>
              <a:prstGeom prst="rect">
                <a:avLst/>
              </a:prstGeom>
              <a:noFill/>
              <a:ln>
                <a:noFill/>
              </a:ln>
            </p:spPr>
            <p:txBody>
              <a:bodyPr wrap="square" rtlCol="0">
                <a:spAutoFit/>
              </a:bodyPr>
              <a:lstStyle/>
              <a:p>
                <a:r>
                  <a:rPr lang="en-US" sz="1800" dirty="0"/>
                  <a:t>_</a:t>
                </a:r>
              </a:p>
            </p:txBody>
          </p:sp>
          <p:grpSp>
            <p:nvGrpSpPr>
              <p:cNvPr id="30" name="Group 29">
                <a:extLst>
                  <a:ext uri="{FF2B5EF4-FFF2-40B4-BE49-F238E27FC236}">
                    <a16:creationId xmlns:a16="http://schemas.microsoft.com/office/drawing/2014/main" id="{7E980190-922E-4024-839D-0A8AC5CB3D6C}"/>
                  </a:ext>
                </a:extLst>
              </p:cNvPr>
              <p:cNvGrpSpPr/>
              <p:nvPr/>
            </p:nvGrpSpPr>
            <p:grpSpPr>
              <a:xfrm>
                <a:off x="4310742" y="5522897"/>
                <a:ext cx="276225" cy="195899"/>
                <a:chOff x="646265" y="3047948"/>
                <a:chExt cx="1895631" cy="938665"/>
              </a:xfrm>
            </p:grpSpPr>
            <p:grpSp>
              <p:nvGrpSpPr>
                <p:cNvPr id="34" name="Group 33">
                  <a:extLst>
                    <a:ext uri="{FF2B5EF4-FFF2-40B4-BE49-F238E27FC236}">
                      <a16:creationId xmlns:a16="http://schemas.microsoft.com/office/drawing/2014/main" id="{F82DE30F-BF00-4685-BB53-688AECA24E11}"/>
                    </a:ext>
                  </a:extLst>
                </p:cNvPr>
                <p:cNvGrpSpPr/>
                <p:nvPr/>
              </p:nvGrpSpPr>
              <p:grpSpPr>
                <a:xfrm>
                  <a:off x="646265" y="3047948"/>
                  <a:ext cx="953935" cy="936393"/>
                  <a:chOff x="646265" y="3047948"/>
                  <a:chExt cx="953935" cy="936393"/>
                </a:xfrm>
              </p:grpSpPr>
              <p:sp>
                <p:nvSpPr>
                  <p:cNvPr id="38" name="Arc 37">
                    <a:extLst>
                      <a:ext uri="{FF2B5EF4-FFF2-40B4-BE49-F238E27FC236}">
                        <a16:creationId xmlns:a16="http://schemas.microsoft.com/office/drawing/2014/main" id="{BFD28FDC-BC80-4889-AC78-C2060A323168}"/>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C2A6F2C7-C94B-42C9-ABD2-C87C791425A9}"/>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80876D2-BBE1-4A1C-9C6E-327C4D33C10F}"/>
                    </a:ext>
                  </a:extLst>
                </p:cNvPr>
                <p:cNvGrpSpPr/>
                <p:nvPr/>
              </p:nvGrpSpPr>
              <p:grpSpPr>
                <a:xfrm flipV="1">
                  <a:off x="1587961" y="3050220"/>
                  <a:ext cx="953935" cy="936393"/>
                  <a:chOff x="646265" y="3047948"/>
                  <a:chExt cx="953935" cy="936393"/>
                </a:xfrm>
              </p:grpSpPr>
              <p:sp>
                <p:nvSpPr>
                  <p:cNvPr id="36" name="Arc 35">
                    <a:extLst>
                      <a:ext uri="{FF2B5EF4-FFF2-40B4-BE49-F238E27FC236}">
                        <a16:creationId xmlns:a16="http://schemas.microsoft.com/office/drawing/2014/main" id="{A15C155B-80B3-46FD-B0CD-B43E706A7365}"/>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6BA3CAC8-913B-4207-94F3-A3771C8FE7EA}"/>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31" name="Straight Connector 30">
                <a:extLst>
                  <a:ext uri="{FF2B5EF4-FFF2-40B4-BE49-F238E27FC236}">
                    <a16:creationId xmlns:a16="http://schemas.microsoft.com/office/drawing/2014/main" id="{1D0A17EC-7113-4EA4-8E03-A14E5CEDC88A}"/>
                  </a:ext>
                </a:extLst>
              </p:cNvPr>
              <p:cNvCxnSpPr>
                <a:cxnSpLocks/>
                <a:endCxn id="27" idx="0"/>
              </p:cNvCxnSpPr>
              <p:nvPr/>
            </p:nvCxnSpPr>
            <p:spPr>
              <a:xfrm flipH="1">
                <a:off x="4448012" y="5303607"/>
                <a:ext cx="10019" cy="6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BF99103-7051-4054-8E61-4406B834D638}"/>
                  </a:ext>
                </a:extLst>
              </p:cNvPr>
              <p:cNvCxnSpPr>
                <a:cxnSpLocks/>
              </p:cNvCxnSpPr>
              <p:nvPr/>
            </p:nvCxnSpPr>
            <p:spPr>
              <a:xfrm>
                <a:off x="4447914" y="586082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Isosceles Triangle 32">
                <a:extLst>
                  <a:ext uri="{FF2B5EF4-FFF2-40B4-BE49-F238E27FC236}">
                    <a16:creationId xmlns:a16="http://schemas.microsoft.com/office/drawing/2014/main" id="{33AF7BE5-8C27-4649-8BA0-D801CB8F960F}"/>
                  </a:ext>
                </a:extLst>
              </p:cNvPr>
              <p:cNvSpPr/>
              <p:nvPr/>
            </p:nvSpPr>
            <p:spPr>
              <a:xfrm flipV="1">
                <a:off x="4391286" y="606836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 name="TextBox 8">
              <a:extLst>
                <a:ext uri="{FF2B5EF4-FFF2-40B4-BE49-F238E27FC236}">
                  <a16:creationId xmlns:a16="http://schemas.microsoft.com/office/drawing/2014/main" id="{76831890-0401-4570-B845-F1A045B0D910}"/>
                </a:ext>
              </a:extLst>
            </p:cNvPr>
            <p:cNvSpPr txBox="1"/>
            <p:nvPr/>
          </p:nvSpPr>
          <p:spPr>
            <a:xfrm>
              <a:off x="1977849" y="4751821"/>
              <a:ext cx="684803" cy="369332"/>
            </a:xfrm>
            <a:prstGeom prst="rect">
              <a:avLst/>
            </a:prstGeom>
            <a:noFill/>
          </p:spPr>
          <p:txBody>
            <a:bodyPr wrap="none" rtlCol="0">
              <a:spAutoFit/>
            </a:bodyPr>
            <a:lstStyle/>
            <a:p>
              <a:r>
                <a:rPr lang="en-US" sz="1800" dirty="0">
                  <a:latin typeface="+mj-lt"/>
                </a:rPr>
                <a:t>j0.01</a:t>
              </a:r>
            </a:p>
          </p:txBody>
        </p:sp>
        <p:sp>
          <p:nvSpPr>
            <p:cNvPr id="10" name="TextBox 9">
              <a:extLst>
                <a:ext uri="{FF2B5EF4-FFF2-40B4-BE49-F238E27FC236}">
                  <a16:creationId xmlns:a16="http://schemas.microsoft.com/office/drawing/2014/main" id="{DAF3A6E5-7874-47E7-A942-BF6E0A91DA18}"/>
                </a:ext>
              </a:extLst>
            </p:cNvPr>
            <p:cNvSpPr txBox="1"/>
            <p:nvPr/>
          </p:nvSpPr>
          <p:spPr>
            <a:xfrm>
              <a:off x="2983123" y="4531928"/>
              <a:ext cx="684803" cy="369332"/>
            </a:xfrm>
            <a:prstGeom prst="rect">
              <a:avLst/>
            </a:prstGeom>
            <a:noFill/>
          </p:spPr>
          <p:txBody>
            <a:bodyPr wrap="none" rtlCol="0">
              <a:spAutoFit/>
            </a:bodyPr>
            <a:lstStyle/>
            <a:p>
              <a:r>
                <a:rPr lang="en-US" sz="1800" dirty="0">
                  <a:latin typeface="+mj-lt"/>
                </a:rPr>
                <a:t>j0.06</a:t>
              </a:r>
            </a:p>
          </p:txBody>
        </p:sp>
        <p:sp>
          <p:nvSpPr>
            <p:cNvPr id="11" name="TextBox 10">
              <a:extLst>
                <a:ext uri="{FF2B5EF4-FFF2-40B4-BE49-F238E27FC236}">
                  <a16:creationId xmlns:a16="http://schemas.microsoft.com/office/drawing/2014/main" id="{498A256B-C7BE-4FBD-998B-06BE30F475EF}"/>
                </a:ext>
              </a:extLst>
            </p:cNvPr>
            <p:cNvSpPr txBox="1"/>
            <p:nvPr/>
          </p:nvSpPr>
          <p:spPr>
            <a:xfrm>
              <a:off x="3084174" y="5444851"/>
              <a:ext cx="684803" cy="369332"/>
            </a:xfrm>
            <a:prstGeom prst="rect">
              <a:avLst/>
            </a:prstGeom>
            <a:noFill/>
          </p:spPr>
          <p:txBody>
            <a:bodyPr wrap="none" rtlCol="0">
              <a:spAutoFit/>
            </a:bodyPr>
            <a:lstStyle/>
            <a:p>
              <a:r>
                <a:rPr lang="en-US" sz="1800" dirty="0">
                  <a:latin typeface="+mj-lt"/>
                </a:rPr>
                <a:t>j0.06</a:t>
              </a:r>
            </a:p>
          </p:txBody>
        </p:sp>
      </p:gr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3A9ACFD6-57EC-4510-94C3-63D6ACE594FF}"/>
                  </a:ext>
                </a:extLst>
              </p:cNvPr>
              <p:cNvSpPr txBox="1"/>
              <p:nvPr/>
            </p:nvSpPr>
            <p:spPr>
              <a:xfrm>
                <a:off x="2128064" y="2967798"/>
                <a:ext cx="3959240" cy="338554"/>
              </a:xfrm>
              <a:prstGeom prst="rect">
                <a:avLst/>
              </a:prstGeom>
              <a:noFill/>
            </p:spPr>
            <p:txBody>
              <a:bodyPr wrap="square" rtlCol="0">
                <a:spAutoFit/>
              </a:bodyPr>
              <a:lstStyle/>
              <a:p>
                <a:pPr algn="l"/>
                <a14:m>
                  <m:oMath xmlns:m="http://schemas.openxmlformats.org/officeDocument/2006/math">
                    <m:r>
                      <a:rPr lang="en-US" sz="1600" b="0" i="1" dirty="0" smtClean="0">
                        <a:latin typeface="Cambria Math" panose="02040503050406030204" pitchFamily="18" charset="0"/>
                      </a:rPr>
                      <m:t>𝐻</m:t>
                    </m:r>
                    <m:r>
                      <a:rPr lang="en-US" sz="1600" b="0" i="1" dirty="0" smtClean="0">
                        <a:latin typeface="Cambria Math" panose="02040503050406030204" pitchFamily="18" charset="0"/>
                      </a:rPr>
                      <m:t>=4 </m:t>
                    </m:r>
                  </m:oMath>
                </a14:m>
                <a:r>
                  <a:rPr lang="en-US" sz="1600" b="0" i="0" dirty="0">
                    <a:latin typeface="+mj-lt"/>
                  </a:rPr>
                  <a:t>seconds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𝑑</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=0.01</m:t>
                    </m:r>
                  </m:oMath>
                </a14:m>
                <a:endParaRPr lang="en-US" sz="1600" dirty="0">
                  <a:latin typeface="+mj-lt"/>
                </a:endParaRPr>
              </a:p>
            </p:txBody>
          </p:sp>
        </mc:Choice>
        <mc:Fallback xmlns="">
          <p:sp>
            <p:nvSpPr>
              <p:cNvPr id="118" name="TextBox 117">
                <a:extLst>
                  <a:ext uri="{FF2B5EF4-FFF2-40B4-BE49-F238E27FC236}">
                    <a16:creationId xmlns:a16="http://schemas.microsoft.com/office/drawing/2014/main" id="{3A9ACFD6-57EC-4510-94C3-63D6ACE594FF}"/>
                  </a:ext>
                </a:extLst>
              </p:cNvPr>
              <p:cNvSpPr txBox="1">
                <a:spLocks noRot="1" noChangeAspect="1" noMove="1" noResize="1" noEditPoints="1" noAdjustHandles="1" noChangeArrowheads="1" noChangeShapeType="1" noTextEdit="1"/>
              </p:cNvSpPr>
              <p:nvPr/>
            </p:nvSpPr>
            <p:spPr>
              <a:xfrm>
                <a:off x="2128064" y="2967798"/>
                <a:ext cx="3959240" cy="338554"/>
              </a:xfrm>
              <a:prstGeom prst="rect">
                <a:avLst/>
              </a:prstGeom>
              <a:blipFill>
                <a:blip r:embed="rId11"/>
                <a:stretch>
                  <a:fillRect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B51A65A1-BABE-40B0-8ECF-6522A9AF263C}"/>
                  </a:ext>
                </a:extLst>
              </p:cNvPr>
              <p:cNvSpPr txBox="1"/>
              <p:nvPr/>
            </p:nvSpPr>
            <p:spPr>
              <a:xfrm>
                <a:off x="7277767" y="5222295"/>
                <a:ext cx="1812718" cy="929485"/>
              </a:xfrm>
              <a:prstGeom prst="rect">
                <a:avLst/>
              </a:prstGeom>
              <a:solidFill>
                <a:srgbClr val="D6D2C4"/>
              </a:solidFill>
            </p:spPr>
            <p:txBody>
              <a:bodyPr wrap="square" rtlCol="0">
                <a:spAutoFit/>
              </a:bodyPr>
              <a:lstStyle/>
              <a:p>
                <a:r>
                  <a:rPr lang="en-US" sz="1600" dirty="0">
                    <a:latin typeface="+mj-lt"/>
                  </a:rPr>
                  <a:t>Initial values:</a:t>
                </a:r>
              </a:p>
              <a:p>
                <a14:m>
                  <m:oMath xmlns:m="http://schemas.openxmlformats.org/officeDocument/2006/math">
                    <m:r>
                      <a:rPr lang="en-US" sz="1600" b="0" i="1" smtClean="0">
                        <a:latin typeface="Cambria Math" panose="02040503050406030204" pitchFamily="18" charset="0"/>
                      </a:rPr>
                      <m:t>𝛿</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r>
                      <a:rPr lang="en-US" sz="1600" b="0" i="1" smtClean="0">
                        <a:latin typeface="Cambria Math" panose="02040503050406030204" pitchFamily="18" charset="0"/>
                      </a:rPr>
                      <m:t>=0.0599</m:t>
                    </m:r>
                  </m:oMath>
                </a14:m>
                <a:r>
                  <a:rPr lang="en-US" sz="1600" b="0" dirty="0">
                    <a:latin typeface="+mj-lt"/>
                  </a:rPr>
                  <a:t> </a:t>
                </a:r>
              </a:p>
              <a:p>
                <a14:m>
                  <m:oMath xmlns:m="http://schemas.openxmlformats.org/officeDocument/2006/math">
                    <m:r>
                      <a:rPr lang="en-US" sz="1600" b="0" i="1" smtClean="0">
                        <a:latin typeface="Cambria Math" panose="02040503050406030204" pitchFamily="18" charset="0"/>
                      </a:rPr>
                      <m:t>𝜔</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r>
                      <a:rPr lang="en-US" sz="1600" b="0" i="1" smtClean="0">
                        <a:latin typeface="Cambria Math" panose="02040503050406030204" pitchFamily="18" charset="0"/>
                      </a:rPr>
                      <m:t>=0</m:t>
                    </m:r>
                  </m:oMath>
                </a14:m>
                <a:r>
                  <a:rPr lang="en-US" sz="1600" dirty="0">
                    <a:latin typeface="+mj-lt"/>
                  </a:rPr>
                  <a:t> </a:t>
                </a:r>
              </a:p>
            </p:txBody>
          </p:sp>
        </mc:Choice>
        <mc:Fallback xmlns="">
          <p:sp>
            <p:nvSpPr>
              <p:cNvPr id="119" name="TextBox 118">
                <a:extLst>
                  <a:ext uri="{FF2B5EF4-FFF2-40B4-BE49-F238E27FC236}">
                    <a16:creationId xmlns:a16="http://schemas.microsoft.com/office/drawing/2014/main" id="{B51A65A1-BABE-40B0-8ECF-6522A9AF263C}"/>
                  </a:ext>
                </a:extLst>
              </p:cNvPr>
              <p:cNvSpPr txBox="1">
                <a:spLocks noRot="1" noChangeAspect="1" noMove="1" noResize="1" noEditPoints="1" noAdjustHandles="1" noChangeArrowheads="1" noChangeShapeType="1" noTextEdit="1"/>
              </p:cNvSpPr>
              <p:nvPr/>
            </p:nvSpPr>
            <p:spPr>
              <a:xfrm>
                <a:off x="7277767" y="5222295"/>
                <a:ext cx="1812718" cy="929485"/>
              </a:xfrm>
              <a:prstGeom prst="rect">
                <a:avLst/>
              </a:prstGeom>
              <a:blipFill>
                <a:blip r:embed="rId12"/>
                <a:stretch>
                  <a:fillRect l="-2020" t="-1974"/>
                </a:stretch>
              </a:blipFill>
            </p:spPr>
            <p:txBody>
              <a:bodyPr/>
              <a:lstStyle/>
              <a:p>
                <a:r>
                  <a:rPr lang="en-US">
                    <a:noFill/>
                  </a:rPr>
                  <a:t> </a:t>
                </a:r>
              </a:p>
            </p:txBody>
          </p:sp>
        </mc:Fallback>
      </mc:AlternateContent>
    </p:spTree>
    <p:extLst>
      <p:ext uri="{BB962C8B-B14F-4D97-AF65-F5344CB8AC3E}">
        <p14:creationId xmlns:p14="http://schemas.microsoft.com/office/powerpoint/2010/main" val="3183004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DDF5DE6-E4A6-4760-AA4B-1B185D82834E}"/>
                  </a:ext>
                </a:extLst>
              </p:cNvPr>
              <p:cNvSpPr txBox="1"/>
              <p:nvPr/>
            </p:nvSpPr>
            <p:spPr>
              <a:xfrm>
                <a:off x="230225" y="2807703"/>
                <a:ext cx="11744326" cy="3896772"/>
              </a:xfrm>
              <a:prstGeom prst="rect">
                <a:avLst/>
              </a:prstGeom>
              <a:solidFill>
                <a:schemeClr val="bg1"/>
              </a:solidFill>
              <a:ln w="38100">
                <a:solidFill>
                  <a:srgbClr val="00CC00"/>
                </a:solidFill>
              </a:ln>
            </p:spPr>
            <p:txBody>
              <a:bodyPr wrap="square" rtlCol="0">
                <a:spAutoFit/>
              </a:bodyPr>
              <a:lstStyle/>
              <a:p>
                <a:pPr algn="l"/>
                <a:r>
                  <a:rPr lang="en-US" sz="1600" u="sng" dirty="0">
                    <a:latin typeface="+mj-lt"/>
                  </a:rPr>
                  <a:t>After the fault</a:t>
                </a:r>
              </a:p>
              <a:p>
                <a:r>
                  <a:rPr lang="en-US" sz="1600" dirty="0">
                    <a:latin typeface="+mj-lt"/>
                  </a:rPr>
                  <a:t>The Thevenin equivalent changes. </a:t>
                </a:r>
                <a:endParaRPr lang="en-US" sz="1600" i="1" dirty="0">
                  <a:latin typeface="+mj-lt"/>
                </a:endParaRP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i="1">
                            <a:latin typeface="Cambria Math" panose="02040503050406030204" pitchFamily="18" charset="0"/>
                          </a:rPr>
                          <m:t>𝑣𝑠</m:t>
                        </m:r>
                      </m:sub>
                    </m:sSub>
                    <m:r>
                      <a:rPr lang="en-US" sz="1600" i="1">
                        <a:latin typeface="Cambria Math" panose="02040503050406030204" pitchFamily="18" charset="0"/>
                      </a:rPr>
                      <m:t>=1.0 </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0.02</m:t>
                            </m:r>
                          </m:num>
                          <m:den>
                            <m:r>
                              <a:rPr lang="en-US" sz="1600" i="1">
                                <a:latin typeface="Cambria Math" panose="02040503050406030204" pitchFamily="18" charset="0"/>
                              </a:rPr>
                              <m:t>0.02+0.0</m:t>
                            </m:r>
                            <m:r>
                              <a:rPr lang="en-US" sz="1600" b="0" i="1" smtClean="0">
                                <a:latin typeface="Cambria Math" panose="02040503050406030204" pitchFamily="18" charset="0"/>
                              </a:rPr>
                              <m:t>6</m:t>
                            </m:r>
                          </m:den>
                        </m:f>
                      </m:e>
                    </m:d>
                    <m:r>
                      <a:rPr lang="en-US" sz="1600" i="1">
                        <a:latin typeface="Cambria Math" panose="02040503050406030204" pitchFamily="18" charset="0"/>
                      </a:rPr>
                      <m:t>=0.</m:t>
                    </m:r>
                    <m:r>
                      <a:rPr lang="en-US" sz="1600" b="0" i="1" smtClean="0">
                        <a:latin typeface="Cambria Math" panose="02040503050406030204" pitchFamily="18" charset="0"/>
                      </a:rPr>
                      <m:t>25</m:t>
                    </m:r>
                    <m:r>
                      <a:rPr lang="en-US" sz="1600" i="1">
                        <a:latin typeface="Cambria Math" panose="02040503050406030204" pitchFamily="18" charset="0"/>
                      </a:rPr>
                      <m:t>∠0</m:t>
                    </m:r>
                  </m:oMath>
                </a14:m>
                <a:r>
                  <a:rPr lang="en-US" sz="1600" dirty="0">
                    <a:latin typeface="+mj-lt"/>
                  </a:rPr>
                  <a:t>         </a:t>
                </a:r>
              </a:p>
              <a:p>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𝑋</m:t>
                        </m:r>
                      </m:e>
                      <m:sub>
                        <m:r>
                          <a:rPr lang="en-US" sz="1600" i="1" dirty="0">
                            <a:latin typeface="Cambria Math" panose="02040503050406030204" pitchFamily="18" charset="0"/>
                          </a:rPr>
                          <m:t>𝑒𝑝</m:t>
                        </m:r>
                      </m:sub>
                    </m:sSub>
                    <m:r>
                      <a:rPr lang="en-US" sz="1600" i="1" dirty="0">
                        <a:latin typeface="Cambria Math" panose="02040503050406030204" pitchFamily="18" charset="0"/>
                      </a:rPr>
                      <m:t>=</m:t>
                    </m:r>
                    <m:r>
                      <a:rPr lang="en-US" sz="1600" i="1" dirty="0">
                        <a:latin typeface="Cambria Math" panose="02040503050406030204" pitchFamily="18" charset="0"/>
                      </a:rPr>
                      <m:t>𝑗</m:t>
                    </m:r>
                    <m:r>
                      <a:rPr lang="en-US" sz="1600" i="1" dirty="0">
                        <a:latin typeface="Cambria Math" panose="02040503050406030204" pitchFamily="18" charset="0"/>
                      </a:rPr>
                      <m:t>0.06||</m:t>
                    </m:r>
                    <m:r>
                      <a:rPr lang="en-US" sz="1600" i="1" dirty="0">
                        <a:latin typeface="Cambria Math" panose="02040503050406030204" pitchFamily="18" charset="0"/>
                      </a:rPr>
                      <m:t>𝑗</m:t>
                    </m:r>
                    <m:r>
                      <a:rPr lang="en-US" sz="1600" i="1" dirty="0">
                        <a:latin typeface="Cambria Math" panose="02040503050406030204" pitchFamily="18" charset="0"/>
                      </a:rPr>
                      <m:t>0.02=</m:t>
                    </m:r>
                    <m:r>
                      <a:rPr lang="en-US" sz="1600" i="1" dirty="0">
                        <a:latin typeface="Cambria Math" panose="02040503050406030204" pitchFamily="18" charset="0"/>
                      </a:rPr>
                      <m:t>𝑗</m:t>
                    </m:r>
                    <m:r>
                      <a:rPr lang="en-US" sz="1600" i="1" dirty="0">
                        <a:latin typeface="Cambria Math" panose="02040503050406030204" pitchFamily="18" charset="0"/>
                      </a:rPr>
                      <m:t>0.015</m:t>
                    </m:r>
                  </m:oMath>
                </a14:m>
                <a:r>
                  <a:rPr lang="en-US" sz="1600" dirty="0">
                    <a:latin typeface="+mj-lt"/>
                  </a:rPr>
                  <a:t> </a:t>
                </a:r>
              </a:p>
              <a:p>
                <a:r>
                  <a:rPr lang="en-US" sz="1600" dirty="0">
                    <a:latin typeface="+mj-lt"/>
                  </a:rPr>
                  <a:t>Now rewrite the swing equation</a:t>
                </a:r>
              </a:p>
              <a:p>
                <a14:m>
                  <m:oMath xmlns:m="http://schemas.openxmlformats.org/officeDocument/2006/math">
                    <m:f>
                      <m:fPr>
                        <m:ctrlPr>
                          <a:rPr lang="en-US" sz="1600" i="1">
                            <a:latin typeface="Cambria Math" panose="02040503050406030204" pitchFamily="18" charset="0"/>
                          </a:rPr>
                        </m:ctrlPr>
                      </m:fPr>
                      <m:num>
                        <m:r>
                          <a:rPr lang="en-US" sz="1600" b="0" i="1" smtClean="0">
                            <a:latin typeface="Cambria Math" panose="02040503050406030204" pitchFamily="18" charset="0"/>
                          </a:rPr>
                          <m:t>8</m:t>
                        </m:r>
                      </m:num>
                      <m:den>
                        <m:r>
                          <a:rPr lang="en-US" sz="1600" i="1">
                            <a:latin typeface="Cambria Math" panose="02040503050406030204" pitchFamily="18" charset="0"/>
                          </a:rPr>
                          <m:t>2</m:t>
                        </m:r>
                        <m:r>
                          <a:rPr lang="en-US" sz="1600" i="1">
                            <a:latin typeface="Cambria Math" panose="02040503050406030204" pitchFamily="18" charset="0"/>
                          </a:rPr>
                          <m:t>𝜋</m:t>
                        </m:r>
                        <m:r>
                          <a:rPr lang="en-US" sz="1600" i="1">
                            <a:latin typeface="Cambria Math" panose="02040503050406030204" pitchFamily="18" charset="0"/>
                          </a:rPr>
                          <m:t>60</m:t>
                        </m:r>
                      </m:den>
                    </m:f>
                    <m:acc>
                      <m:accPr>
                        <m:chr m:val="̇"/>
                        <m:ctrlPr>
                          <a:rPr lang="en-US" sz="1600" i="1">
                            <a:latin typeface="Cambria Math" panose="02040503050406030204" pitchFamily="18" charset="0"/>
                          </a:rPr>
                        </m:ctrlPr>
                      </m:accPr>
                      <m:e>
                        <m:r>
                          <a:rPr lang="en-US" sz="1600">
                            <a:latin typeface="Cambria Math" panose="02040503050406030204" pitchFamily="18" charset="0"/>
                          </a:rPr>
                          <m:t>𝜔</m:t>
                        </m:r>
                      </m:e>
                    </m:acc>
                    <m:r>
                      <a:rPr lang="en-US" sz="1600" dirty="0">
                        <a:latin typeface="Cambria Math" panose="02040503050406030204" pitchFamily="18" charset="0"/>
                      </a:rPr>
                      <m:t>=</m:t>
                    </m:r>
                    <m:r>
                      <a:rPr lang="en-US" sz="1600" b="0" i="1" dirty="0" smtClean="0">
                        <a:latin typeface="Cambria Math" panose="02040503050406030204" pitchFamily="18" charset="0"/>
                      </a:rPr>
                      <m:t>1.5</m:t>
                    </m:r>
                    <m:r>
                      <a:rPr lang="en-US" sz="1600" dirty="0">
                        <a:latin typeface="Cambria Math" panose="02040503050406030204" pitchFamily="18" charset="0"/>
                      </a:rPr>
                      <m:t>−</m:t>
                    </m:r>
                    <m:f>
                      <m:fPr>
                        <m:ctrlPr>
                          <a:rPr lang="en-US" sz="1600" i="1" dirty="0">
                            <a:latin typeface="Cambria Math" panose="02040503050406030204" pitchFamily="18" charset="0"/>
                          </a:rPr>
                        </m:ctrlPr>
                      </m:fPr>
                      <m:num>
                        <m:r>
                          <a:rPr lang="en-US" sz="1600" i="1" dirty="0">
                            <a:latin typeface="Cambria Math" panose="02040503050406030204" pitchFamily="18" charset="0"/>
                          </a:rPr>
                          <m:t>1.00</m:t>
                        </m:r>
                        <m:r>
                          <a:rPr lang="en-US" sz="1600" b="0" i="1" dirty="0" smtClean="0">
                            <a:latin typeface="Cambria Math" panose="02040503050406030204" pitchFamily="18" charset="0"/>
                          </a:rPr>
                          <m:t>180</m:t>
                        </m:r>
                        <m:r>
                          <a:rPr lang="en-US" sz="1600" i="1" dirty="0">
                            <a:latin typeface="Cambria Math" panose="02040503050406030204" pitchFamily="18" charset="0"/>
                          </a:rPr>
                          <m:t>⋅0.</m:t>
                        </m:r>
                        <m:r>
                          <a:rPr lang="en-US" sz="1600" b="0" i="1" dirty="0" smtClean="0">
                            <a:latin typeface="Cambria Math" panose="02040503050406030204" pitchFamily="18" charset="0"/>
                          </a:rPr>
                          <m:t>25</m:t>
                        </m:r>
                      </m:num>
                      <m:den>
                        <m:r>
                          <a:rPr lang="en-US" sz="1600" i="1" dirty="0">
                            <a:latin typeface="Cambria Math" panose="02040503050406030204" pitchFamily="18" charset="0"/>
                          </a:rPr>
                          <m:t>0.0</m:t>
                        </m:r>
                        <m:r>
                          <a:rPr lang="en-US" sz="1600" b="0" i="1" dirty="0" smtClean="0">
                            <a:latin typeface="Cambria Math" panose="02040503050406030204" pitchFamily="18" charset="0"/>
                          </a:rPr>
                          <m:t>1</m:t>
                        </m:r>
                        <m:r>
                          <a:rPr lang="en-US" sz="1600" dirty="0">
                            <a:latin typeface="Cambria Math" panose="02040503050406030204" pitchFamily="18" charset="0"/>
                          </a:rPr>
                          <m:t>+</m:t>
                        </m:r>
                        <m:r>
                          <a:rPr lang="en-US" sz="1600" i="1" dirty="0">
                            <a:latin typeface="Cambria Math" panose="02040503050406030204" pitchFamily="18" charset="0"/>
                          </a:rPr>
                          <m:t>0.0</m:t>
                        </m:r>
                        <m:r>
                          <a:rPr lang="en-US" sz="1600" b="0" i="1" dirty="0" smtClean="0">
                            <a:latin typeface="Cambria Math" panose="02040503050406030204" pitchFamily="18" charset="0"/>
                          </a:rPr>
                          <m:t>15</m:t>
                        </m:r>
                      </m:den>
                    </m:f>
                    <m:func>
                      <m:funcPr>
                        <m:ctrlPr>
                          <a:rPr lang="en-US" sz="1600" i="1" dirty="0">
                            <a:latin typeface="Cambria Math" panose="02040503050406030204" pitchFamily="18" charset="0"/>
                          </a:rPr>
                        </m:ctrlPr>
                      </m:funcPr>
                      <m:fName>
                        <m:r>
                          <m:rPr>
                            <m:sty m:val="p"/>
                          </m:rPr>
                          <a:rPr lang="en-US" sz="1600" dirty="0">
                            <a:latin typeface="Cambria Math" panose="02040503050406030204" pitchFamily="18" charset="0"/>
                          </a:rPr>
                          <m:t>sin</m:t>
                        </m:r>
                      </m:fName>
                      <m:e>
                        <m:d>
                          <m:dPr>
                            <m:ctrlPr>
                              <a:rPr lang="en-US" sz="1600" i="1" dirty="0">
                                <a:latin typeface="Cambria Math" panose="02040503050406030204" pitchFamily="18" charset="0"/>
                              </a:rPr>
                            </m:ctrlPr>
                          </m:dPr>
                          <m:e>
                            <m:r>
                              <a:rPr lang="en-US" sz="1600" dirty="0">
                                <a:latin typeface="Cambria Math" panose="02040503050406030204" pitchFamily="18" charset="0"/>
                              </a:rPr>
                              <m:t>𝛿</m:t>
                            </m:r>
                          </m:e>
                        </m:d>
                      </m:e>
                    </m:func>
                    <m:r>
                      <a:rPr lang="en-US" sz="1600" b="0" i="0" dirty="0" smtClean="0">
                        <a:solidFill>
                          <a:schemeClr val="accent4">
                            <a:lumMod val="50000"/>
                            <a:lumOff val="50000"/>
                          </a:schemeClr>
                        </a:solidFill>
                        <a:latin typeface="Cambria Math" panose="02040503050406030204" pitchFamily="18" charset="0"/>
                      </a:rPr>
                      <m:t>+0.1</m:t>
                    </m:r>
                    <m:r>
                      <a:rPr lang="en-US" sz="1600" b="0" i="1" dirty="0" smtClean="0">
                        <a:solidFill>
                          <a:schemeClr val="accent4">
                            <a:lumMod val="50000"/>
                            <a:lumOff val="50000"/>
                          </a:schemeClr>
                        </a:solidFill>
                        <a:latin typeface="Cambria Math" panose="02040503050406030204" pitchFamily="18" charset="0"/>
                      </a:rPr>
                      <m:t>𝜔</m:t>
                    </m:r>
                  </m:oMath>
                </a14:m>
                <a:r>
                  <a:rPr lang="en-US" sz="1600" dirty="0">
                    <a:latin typeface="+mj-lt"/>
                  </a:rPr>
                  <a:t> </a:t>
                </a: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p:txBody>
          </p:sp>
        </mc:Choice>
        <mc:Fallback>
          <p:sp>
            <p:nvSpPr>
              <p:cNvPr id="6" name="TextBox 5">
                <a:extLst>
                  <a:ext uri="{FF2B5EF4-FFF2-40B4-BE49-F238E27FC236}">
                    <a16:creationId xmlns:a16="http://schemas.microsoft.com/office/drawing/2014/main" id="{7DDF5DE6-E4A6-4760-AA4B-1B185D82834E}"/>
                  </a:ext>
                </a:extLst>
              </p:cNvPr>
              <p:cNvSpPr txBox="1">
                <a:spLocks noRot="1" noChangeAspect="1" noMove="1" noResize="1" noEditPoints="1" noAdjustHandles="1" noChangeArrowheads="1" noChangeShapeType="1" noTextEdit="1"/>
              </p:cNvSpPr>
              <p:nvPr/>
            </p:nvSpPr>
            <p:spPr>
              <a:xfrm>
                <a:off x="230225" y="2807703"/>
                <a:ext cx="11744326" cy="3896772"/>
              </a:xfrm>
              <a:prstGeom prst="rect">
                <a:avLst/>
              </a:prstGeom>
              <a:blipFill>
                <a:blip r:embed="rId2"/>
                <a:stretch>
                  <a:fillRect l="-155"/>
                </a:stretch>
              </a:blipFill>
              <a:ln w="38100">
                <a:solidFill>
                  <a:srgbClr val="00CC00"/>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806F2B76-8BB9-4800-BC0F-0C1B931F61CB}"/>
              </a:ext>
            </a:extLst>
          </p:cNvPr>
          <p:cNvSpPr>
            <a:spLocks noGrp="1"/>
          </p:cNvSpPr>
          <p:nvPr>
            <p:ph type="title"/>
          </p:nvPr>
        </p:nvSpPr>
        <p:spPr/>
        <p:txBody>
          <a:bodyPr/>
          <a:lstStyle/>
          <a:p>
            <a:r>
              <a:rPr lang="en-US" dirty="0"/>
              <a:t>Homework Problem 3</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1E95FEB-900F-4D11-8FAC-FFDF13A7D9EC}"/>
                  </a:ext>
                </a:extLst>
              </p:cNvPr>
              <p:cNvSpPr>
                <a:spLocks noGrp="1"/>
              </p:cNvSpPr>
              <p:nvPr>
                <p:ph type="body" sz="quarter" idx="10"/>
              </p:nvPr>
            </p:nvSpPr>
            <p:spPr>
              <a:xfrm>
                <a:off x="228600" y="1295400"/>
                <a:ext cx="10896600" cy="1507373"/>
              </a:xfrm>
            </p:spPr>
            <p:txBody>
              <a:bodyPr/>
              <a:lstStyle/>
              <a:p>
                <a:pPr marL="0" indent="0">
                  <a:buNone/>
                </a:pPr>
                <a:r>
                  <a:rPr lang="en-US" sz="1800" dirty="0"/>
                  <a:t>Using the swing equation: A 60 Hz generator is supplying 150 MW and 0 Mvar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 </a:t>
                </a:r>
                <a:r>
                  <a:rPr lang="en-US" sz="1800" dirty="0">
                    <a:solidFill>
                      <a:schemeClr val="accent4">
                        <a:lumMod val="50000"/>
                        <a:lumOff val="50000"/>
                      </a:schemeClr>
                    </a:solidFill>
                  </a:rPr>
                  <a:t>Damping constant D=0.1. </a:t>
                </a:r>
                <a:r>
                  <a:rPr lang="en-US" sz="1800" dirty="0"/>
                  <a:t>(Use </a:t>
                </a:r>
                <a14:m>
                  <m:oMath xmlns:m="http://schemas.openxmlformats.org/officeDocument/2006/math">
                    <m:r>
                      <m:rPr>
                        <m:sty m:val="p"/>
                      </m:rPr>
                      <a:rPr lang="en-US" sz="1800" b="0" i="0" smtClean="0">
                        <a:latin typeface="Cambria Math" panose="02040503050406030204" pitchFamily="18" charset="0"/>
                      </a:rPr>
                      <m:t>Δ</m:t>
                    </m:r>
                    <m:r>
                      <a:rPr lang="en-US" sz="1800" b="0" i="1" smtClean="0">
                        <a:latin typeface="Cambria Math" panose="02040503050406030204" pitchFamily="18" charset="0"/>
                      </a:rPr>
                      <m:t>𝑡</m:t>
                    </m:r>
                    <m:r>
                      <a:rPr lang="en-US" sz="1800" b="0" i="1" smtClean="0">
                        <a:latin typeface="Cambria Math" panose="02040503050406030204" pitchFamily="18" charset="0"/>
                      </a:rPr>
                      <m:t>=0.025</m:t>
                    </m:r>
                  </m:oMath>
                </a14:m>
                <a:r>
                  <a:rPr lang="en-US" sz="1800" dirty="0"/>
                  <a:t> and calculate 3 time steps.)</a:t>
                </a:r>
              </a:p>
              <a:p>
                <a:pPr marL="0" indent="0">
                  <a:buNone/>
                </a:pPr>
                <a:endParaRPr lang="en-US" sz="1800" dirty="0"/>
              </a:p>
            </p:txBody>
          </p:sp>
        </mc:Choice>
        <mc:Fallback>
          <p:sp>
            <p:nvSpPr>
              <p:cNvPr id="3" name="Text Placeholder 2">
                <a:extLst>
                  <a:ext uri="{FF2B5EF4-FFF2-40B4-BE49-F238E27FC236}">
                    <a16:creationId xmlns:a16="http://schemas.microsoft.com/office/drawing/2014/main" id="{A1E95FEB-900F-4D11-8FAC-FFDF13A7D9EC}"/>
                  </a:ext>
                </a:extLst>
              </p:cNvPr>
              <p:cNvSpPr>
                <a:spLocks noGrp="1" noRot="1" noChangeAspect="1" noMove="1" noResize="1" noEditPoints="1" noAdjustHandles="1" noChangeArrowheads="1" noChangeShapeType="1" noTextEdit="1"/>
              </p:cNvSpPr>
              <p:nvPr>
                <p:ph type="body" sz="quarter" idx="10"/>
              </p:nvPr>
            </p:nvSpPr>
            <p:spPr>
              <a:xfrm>
                <a:off x="228600" y="1295400"/>
                <a:ext cx="10896600" cy="1507373"/>
              </a:xfrm>
              <a:blipFill>
                <a:blip r:embed="rId3"/>
                <a:stretch>
                  <a:fillRect l="-504" t="-2429" r="-392" b="-3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ACEB52-F6AD-42AF-881D-35C021F85AD9}"/>
                  </a:ext>
                </a:extLst>
              </p:cNvPr>
              <p:cNvSpPr txBox="1"/>
              <p:nvPr/>
            </p:nvSpPr>
            <p:spPr>
              <a:xfrm>
                <a:off x="5067302" y="-4317"/>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4" name="TextBox 3">
                <a:extLst>
                  <a:ext uri="{FF2B5EF4-FFF2-40B4-BE49-F238E27FC236}">
                    <a16:creationId xmlns:a16="http://schemas.microsoft.com/office/drawing/2014/main" id="{A5ACEB52-F6AD-42AF-881D-35C021F85AD9}"/>
                  </a:ext>
                </a:extLst>
              </p:cNvPr>
              <p:cNvSpPr txBox="1">
                <a:spLocks noRot="1" noChangeAspect="1" noMove="1" noResize="1" noEditPoints="1" noAdjustHandles="1" noChangeArrowheads="1" noChangeShapeType="1" noTextEdit="1"/>
              </p:cNvSpPr>
              <p:nvPr/>
            </p:nvSpPr>
            <p:spPr>
              <a:xfrm>
                <a:off x="5067302" y="-4317"/>
                <a:ext cx="4648200" cy="1076770"/>
              </a:xfrm>
              <a:prstGeom prst="rect">
                <a:avLst/>
              </a:prstGeom>
              <a:blipFill>
                <a:blip r:embed="rId4"/>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id="{6A3833DC-B12C-416D-81F6-091BBB110018}"/>
                  </a:ext>
                </a:extLst>
              </p:cNvPr>
              <p:cNvSpPr txBox="1">
                <a:spLocks noChangeArrowheads="1"/>
              </p:cNvSpPr>
              <p:nvPr/>
            </p:nvSpPr>
            <p:spPr bwMode="auto">
              <a:xfrm>
                <a:off x="9715502" y="-4317"/>
                <a:ext cx="2476498" cy="690117"/>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a:effectLst/>
                    <a:latin typeface="+mj-lt"/>
                    <a:ea typeface="DengXian" panose="02010600030101010101" pitchFamily="2" charset="-122"/>
                    <a:cs typeface="Times New Roman" panose="02020603050405020304" pitchFamily="18" charset="0"/>
                  </a:rPr>
                  <a:t>Euler’s method</a:t>
                </a:r>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 </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mj-lt"/>
                    <a:ea typeface="DengXian" panose="02010600030101010101" pitchFamily="2" charset="-122"/>
                    <a:cs typeface="Times New Roman" panose="02020603050405020304" pitchFamily="18" charset="0"/>
                  </a:rPr>
                  <a:t>Where </a:t>
                </a:r>
                <a14:m>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endParaRPr lang="en-US" sz="1200">
                  <a:effectLst/>
                  <a:latin typeface="+mj-lt"/>
                  <a:ea typeface="Calibri" panose="020F0502020204030204" pitchFamily="34" charset="0"/>
                  <a:cs typeface="Times New Roman" panose="02020603050405020304" pitchFamily="18" charset="0"/>
                </a:endParaRPr>
              </a:p>
            </p:txBody>
          </p:sp>
        </mc:Choice>
        <mc:Fallback xmlns="">
          <p:sp>
            <p:nvSpPr>
              <p:cNvPr id="5" name="Text Box 2">
                <a:extLst>
                  <a:ext uri="{FF2B5EF4-FFF2-40B4-BE49-F238E27FC236}">
                    <a16:creationId xmlns:a16="http://schemas.microsoft.com/office/drawing/2014/main" id="{6A3833DC-B12C-416D-81F6-091BBB110018}"/>
                  </a:ext>
                </a:extLst>
              </p:cNvPr>
              <p:cNvSpPr txBox="1">
                <a:spLocks noRot="1" noChangeAspect="1" noMove="1" noResize="1" noEditPoints="1" noAdjustHandles="1" noChangeArrowheads="1" noChangeShapeType="1" noTextEdit="1"/>
              </p:cNvSpPr>
              <p:nvPr/>
            </p:nvSpPr>
            <p:spPr bwMode="auto">
              <a:xfrm>
                <a:off x="9715502" y="-4317"/>
                <a:ext cx="2476498" cy="690117"/>
              </a:xfrm>
              <a:prstGeom prst="rect">
                <a:avLst/>
              </a:prstGeom>
              <a:blipFill>
                <a:blip r:embed="rId5"/>
                <a:stretch>
                  <a:fillRect/>
                </a:stretch>
              </a:blipFill>
              <a:ln w="38100">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3A9ACFD6-57EC-4510-94C3-63D6ACE594FF}"/>
                  </a:ext>
                </a:extLst>
              </p:cNvPr>
              <p:cNvSpPr txBox="1"/>
              <p:nvPr/>
            </p:nvSpPr>
            <p:spPr>
              <a:xfrm>
                <a:off x="1992472" y="2853246"/>
                <a:ext cx="3959240" cy="338554"/>
              </a:xfrm>
              <a:prstGeom prst="rect">
                <a:avLst/>
              </a:prstGeom>
              <a:noFill/>
            </p:spPr>
            <p:txBody>
              <a:bodyPr wrap="square" rtlCol="0">
                <a:spAutoFit/>
              </a:bodyPr>
              <a:lstStyle/>
              <a:p>
                <a:pPr algn="l"/>
                <a14:m>
                  <m:oMath xmlns:m="http://schemas.openxmlformats.org/officeDocument/2006/math">
                    <m:r>
                      <a:rPr lang="en-US" sz="1600" b="0" i="1" dirty="0" smtClean="0">
                        <a:latin typeface="Cambria Math" panose="02040503050406030204" pitchFamily="18" charset="0"/>
                      </a:rPr>
                      <m:t>𝐻</m:t>
                    </m:r>
                    <m:r>
                      <a:rPr lang="en-US" sz="1600" b="0" i="1" dirty="0" smtClean="0">
                        <a:latin typeface="Cambria Math" panose="02040503050406030204" pitchFamily="18" charset="0"/>
                      </a:rPr>
                      <m:t>=4 </m:t>
                    </m:r>
                  </m:oMath>
                </a14:m>
                <a:r>
                  <a:rPr lang="en-US" sz="1600" b="0" i="0" dirty="0">
                    <a:latin typeface="+mj-lt"/>
                  </a:rPr>
                  <a:t>seconds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𝑑</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=0.01</m:t>
                    </m:r>
                  </m:oMath>
                </a14:m>
                <a:endParaRPr lang="en-US" sz="1600" dirty="0">
                  <a:latin typeface="+mj-lt"/>
                </a:endParaRPr>
              </a:p>
            </p:txBody>
          </p:sp>
        </mc:Choice>
        <mc:Fallback xmlns="">
          <p:sp>
            <p:nvSpPr>
              <p:cNvPr id="118" name="TextBox 117">
                <a:extLst>
                  <a:ext uri="{FF2B5EF4-FFF2-40B4-BE49-F238E27FC236}">
                    <a16:creationId xmlns:a16="http://schemas.microsoft.com/office/drawing/2014/main" id="{3A9ACFD6-57EC-4510-94C3-63D6ACE594FF}"/>
                  </a:ext>
                </a:extLst>
              </p:cNvPr>
              <p:cNvSpPr txBox="1">
                <a:spLocks noRot="1" noChangeAspect="1" noMove="1" noResize="1" noEditPoints="1" noAdjustHandles="1" noChangeArrowheads="1" noChangeShapeType="1" noTextEdit="1"/>
              </p:cNvSpPr>
              <p:nvPr/>
            </p:nvSpPr>
            <p:spPr>
              <a:xfrm>
                <a:off x="1992472" y="2853246"/>
                <a:ext cx="3959240" cy="338554"/>
              </a:xfrm>
              <a:prstGeom prst="rect">
                <a:avLst/>
              </a:prstGeom>
              <a:blipFill>
                <a:blip r:embed="rId6"/>
                <a:stretch>
                  <a:fillRect t="-5357" b="-21429"/>
                </a:stretch>
              </a:blipFill>
            </p:spPr>
            <p:txBody>
              <a:bodyPr/>
              <a:lstStyle/>
              <a:p>
                <a:r>
                  <a:rPr lang="en-US">
                    <a:noFill/>
                  </a:rPr>
                  <a:t> </a:t>
                </a:r>
              </a:p>
            </p:txBody>
          </p:sp>
        </mc:Fallback>
      </mc:AlternateContent>
      <p:grpSp>
        <p:nvGrpSpPr>
          <p:cNvPr id="398" name="Group 397">
            <a:extLst>
              <a:ext uri="{FF2B5EF4-FFF2-40B4-BE49-F238E27FC236}">
                <a16:creationId xmlns:a16="http://schemas.microsoft.com/office/drawing/2014/main" id="{9057574E-5DBD-46FE-B8F0-07B5C5FF6F7E}"/>
              </a:ext>
            </a:extLst>
          </p:cNvPr>
          <p:cNvGrpSpPr/>
          <p:nvPr/>
        </p:nvGrpSpPr>
        <p:grpSpPr>
          <a:xfrm>
            <a:off x="381000" y="4874717"/>
            <a:ext cx="5203012" cy="1536133"/>
            <a:chOff x="6057900" y="3532599"/>
            <a:chExt cx="5203012" cy="1536133"/>
          </a:xfrm>
        </p:grpSpPr>
        <p:grpSp>
          <p:nvGrpSpPr>
            <p:cNvPr id="257" name="Group 256">
              <a:extLst>
                <a:ext uri="{FF2B5EF4-FFF2-40B4-BE49-F238E27FC236}">
                  <a16:creationId xmlns:a16="http://schemas.microsoft.com/office/drawing/2014/main" id="{E7A7A35B-E938-49D5-B444-3508D351D7E5}"/>
                </a:ext>
              </a:extLst>
            </p:cNvPr>
            <p:cNvGrpSpPr/>
            <p:nvPr/>
          </p:nvGrpSpPr>
          <p:grpSpPr>
            <a:xfrm>
              <a:off x="6057900" y="3700440"/>
              <a:ext cx="5203012" cy="1368292"/>
              <a:chOff x="6691457" y="4517176"/>
              <a:chExt cx="5203012" cy="1368292"/>
            </a:xfrm>
          </p:grpSpPr>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58A4F89F-4CA1-49D7-A56E-4553186D5524}"/>
                      </a:ext>
                    </a:extLst>
                  </p:cNvPr>
                  <p:cNvSpPr txBox="1"/>
                  <p:nvPr/>
                </p:nvSpPr>
                <p:spPr>
                  <a:xfrm>
                    <a:off x="11174400" y="5200808"/>
                    <a:ext cx="720069" cy="369332"/>
                  </a:xfrm>
                  <a:prstGeom prst="rect">
                    <a:avLst/>
                  </a:prstGeom>
                  <a:noFill/>
                  <a:ln>
                    <a:noFill/>
                  </a:ln>
                </p:spPr>
                <p:txBody>
                  <a:bodyPr wrap="none" rtlCol="0">
                    <a:spAutoFit/>
                  </a:bodyPr>
                  <a:lstStyle/>
                  <a:p>
                    <a:r>
                      <a:rPr lang="en-US" sz="1800" b="0" dirty="0"/>
                      <a:t>1</a:t>
                    </a:r>
                    <a14:m>
                      <m:oMath xmlns:m="http://schemas.openxmlformats.org/officeDocument/2006/math">
                        <m:r>
                          <a:rPr lang="en-US" sz="1800" i="1" smtClean="0">
                            <a:latin typeface="Cambria Math" panose="02040503050406030204" pitchFamily="18" charset="0"/>
                          </a:rPr>
                          <m:t>∠</m:t>
                        </m:r>
                        <m:r>
                          <a:rPr lang="en-US" sz="1800" b="0" i="1" smtClean="0">
                            <a:latin typeface="Cambria Math" panose="02040503050406030204" pitchFamily="18" charset="0"/>
                          </a:rPr>
                          <m:t>0° </m:t>
                        </m:r>
                      </m:oMath>
                    </a14:m>
                    <a:endParaRPr lang="en-US" sz="1800" dirty="0"/>
                  </a:p>
                </p:txBody>
              </p:sp>
            </mc:Choice>
            <mc:Fallback xmlns="">
              <p:sp>
                <p:nvSpPr>
                  <p:cNvPr id="115" name="TextBox 114">
                    <a:extLst>
                      <a:ext uri="{FF2B5EF4-FFF2-40B4-BE49-F238E27FC236}">
                        <a16:creationId xmlns:a16="http://schemas.microsoft.com/office/drawing/2014/main" id="{DC66BE06-417C-4AEB-A493-31C3F0FB5696}"/>
                      </a:ext>
                    </a:extLst>
                  </p:cNvPr>
                  <p:cNvSpPr txBox="1">
                    <a:spLocks noRot="1" noChangeAspect="1" noMove="1" noResize="1" noEditPoints="1" noAdjustHandles="1" noChangeArrowheads="1" noChangeShapeType="1" noTextEdit="1"/>
                  </p:cNvSpPr>
                  <p:nvPr/>
                </p:nvSpPr>
                <p:spPr>
                  <a:xfrm>
                    <a:off x="11174400" y="5200808"/>
                    <a:ext cx="720069" cy="369332"/>
                  </a:xfrm>
                  <a:prstGeom prst="rect">
                    <a:avLst/>
                  </a:prstGeom>
                  <a:blipFill>
                    <a:blip r:embed="rId7"/>
                    <a:stretch>
                      <a:fillRect l="-7627" t="-8197" b="-24590"/>
                    </a:stretch>
                  </a:blipFill>
                  <a:ln>
                    <a:noFill/>
                  </a:ln>
                </p:spPr>
                <p:txBody>
                  <a:bodyPr/>
                  <a:lstStyle/>
                  <a:p>
                    <a:r>
                      <a:rPr lang="en-US">
                        <a:noFill/>
                      </a:rPr>
                      <a:t> </a:t>
                    </a:r>
                  </a:p>
                </p:txBody>
              </p:sp>
            </mc:Fallback>
          </mc:AlternateContent>
          <p:grpSp>
            <p:nvGrpSpPr>
              <p:cNvPr id="259" name="Group 258">
                <a:extLst>
                  <a:ext uri="{FF2B5EF4-FFF2-40B4-BE49-F238E27FC236}">
                    <a16:creationId xmlns:a16="http://schemas.microsoft.com/office/drawing/2014/main" id="{20A63AB1-06DD-4FA4-8802-16196D45208B}"/>
                  </a:ext>
                </a:extLst>
              </p:cNvPr>
              <p:cNvGrpSpPr/>
              <p:nvPr/>
            </p:nvGrpSpPr>
            <p:grpSpPr>
              <a:xfrm>
                <a:off x="6691457" y="4517176"/>
                <a:ext cx="4426266" cy="1368292"/>
                <a:chOff x="6691457" y="4517176"/>
                <a:chExt cx="4426266" cy="1368292"/>
              </a:xfrm>
            </p:grpSpPr>
            <p:grpSp>
              <p:nvGrpSpPr>
                <p:cNvPr id="260" name="Group 259">
                  <a:extLst>
                    <a:ext uri="{FF2B5EF4-FFF2-40B4-BE49-F238E27FC236}">
                      <a16:creationId xmlns:a16="http://schemas.microsoft.com/office/drawing/2014/main" id="{04426985-9286-4C2A-B438-0BAAD89964F7}"/>
                    </a:ext>
                  </a:extLst>
                </p:cNvPr>
                <p:cNvGrpSpPr/>
                <p:nvPr/>
              </p:nvGrpSpPr>
              <p:grpSpPr>
                <a:xfrm>
                  <a:off x="8269551" y="4681055"/>
                  <a:ext cx="1961129" cy="236961"/>
                  <a:chOff x="7737365" y="3034093"/>
                  <a:chExt cx="2057400" cy="304800"/>
                </a:xfrm>
              </p:grpSpPr>
              <p:cxnSp>
                <p:nvCxnSpPr>
                  <p:cNvPr id="370" name="Straight Connector 369">
                    <a:extLst>
                      <a:ext uri="{FF2B5EF4-FFF2-40B4-BE49-F238E27FC236}">
                        <a16:creationId xmlns:a16="http://schemas.microsoft.com/office/drawing/2014/main" id="{5DE3F8F5-1059-445E-8705-771922BA0488}"/>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1" name="Group 370">
                    <a:extLst>
                      <a:ext uri="{FF2B5EF4-FFF2-40B4-BE49-F238E27FC236}">
                        <a16:creationId xmlns:a16="http://schemas.microsoft.com/office/drawing/2014/main" id="{692FBD0A-4B81-49FA-AF82-5B2505A0DEA2}"/>
                      </a:ext>
                    </a:extLst>
                  </p:cNvPr>
                  <p:cNvGrpSpPr/>
                  <p:nvPr/>
                </p:nvGrpSpPr>
                <p:grpSpPr>
                  <a:xfrm rot="16200000">
                    <a:off x="8602640" y="2748256"/>
                    <a:ext cx="304800" cy="876473"/>
                    <a:chOff x="4114800" y="1538205"/>
                    <a:chExt cx="1839433" cy="1759661"/>
                  </a:xfrm>
                </p:grpSpPr>
                <p:grpSp>
                  <p:nvGrpSpPr>
                    <p:cNvPr id="373" name="Group 372">
                      <a:extLst>
                        <a:ext uri="{FF2B5EF4-FFF2-40B4-BE49-F238E27FC236}">
                          <a16:creationId xmlns:a16="http://schemas.microsoft.com/office/drawing/2014/main" id="{88BCC1E4-6DF2-4649-90E9-F7BF2BD3C568}"/>
                        </a:ext>
                      </a:extLst>
                    </p:cNvPr>
                    <p:cNvGrpSpPr/>
                    <p:nvPr/>
                  </p:nvGrpSpPr>
                  <p:grpSpPr>
                    <a:xfrm>
                      <a:off x="4114800" y="1538205"/>
                      <a:ext cx="1828800" cy="595395"/>
                      <a:chOff x="5105400" y="3358473"/>
                      <a:chExt cx="1752600" cy="971053"/>
                    </a:xfrm>
                  </p:grpSpPr>
                  <p:sp>
                    <p:nvSpPr>
                      <p:cNvPr id="392" name="Arc 391">
                        <a:extLst>
                          <a:ext uri="{FF2B5EF4-FFF2-40B4-BE49-F238E27FC236}">
                            <a16:creationId xmlns:a16="http://schemas.microsoft.com/office/drawing/2014/main" id="{F6D34053-14D7-45DC-A9F7-43962344B4E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93" name="Arc 392">
                        <a:extLst>
                          <a:ext uri="{FF2B5EF4-FFF2-40B4-BE49-F238E27FC236}">
                            <a16:creationId xmlns:a16="http://schemas.microsoft.com/office/drawing/2014/main" id="{192DA2EB-2D8B-45FE-A2EC-2985C76A2E6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4" name="Group 373">
                      <a:extLst>
                        <a:ext uri="{FF2B5EF4-FFF2-40B4-BE49-F238E27FC236}">
                          <a16:creationId xmlns:a16="http://schemas.microsoft.com/office/drawing/2014/main" id="{76B0DBD5-1B31-47EC-8818-9DB842BCCAE8}"/>
                        </a:ext>
                      </a:extLst>
                    </p:cNvPr>
                    <p:cNvGrpSpPr/>
                    <p:nvPr/>
                  </p:nvGrpSpPr>
                  <p:grpSpPr>
                    <a:xfrm flipH="1">
                      <a:off x="4125433" y="1943042"/>
                      <a:ext cx="1828800" cy="182645"/>
                      <a:chOff x="5105400" y="3358473"/>
                      <a:chExt cx="1752600" cy="971053"/>
                    </a:xfrm>
                  </p:grpSpPr>
                  <p:sp>
                    <p:nvSpPr>
                      <p:cNvPr id="390" name="Arc 389">
                        <a:extLst>
                          <a:ext uri="{FF2B5EF4-FFF2-40B4-BE49-F238E27FC236}">
                            <a16:creationId xmlns:a16="http://schemas.microsoft.com/office/drawing/2014/main" id="{96162695-CEB9-43FC-865B-C94B89D89AA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91" name="Arc 390">
                        <a:extLst>
                          <a:ext uri="{FF2B5EF4-FFF2-40B4-BE49-F238E27FC236}">
                            <a16:creationId xmlns:a16="http://schemas.microsoft.com/office/drawing/2014/main" id="{F3E54EF7-F00E-4705-BCFD-8FFF534F784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5" name="Group 374">
                      <a:extLst>
                        <a:ext uri="{FF2B5EF4-FFF2-40B4-BE49-F238E27FC236}">
                          <a16:creationId xmlns:a16="http://schemas.microsoft.com/office/drawing/2014/main" id="{853F2DC7-8326-412C-B4AE-200680876FDB}"/>
                        </a:ext>
                      </a:extLst>
                    </p:cNvPr>
                    <p:cNvGrpSpPr/>
                    <p:nvPr/>
                  </p:nvGrpSpPr>
                  <p:grpSpPr>
                    <a:xfrm>
                      <a:off x="4114800" y="1940471"/>
                      <a:ext cx="1828800" cy="595395"/>
                      <a:chOff x="5105400" y="3358473"/>
                      <a:chExt cx="1752600" cy="971053"/>
                    </a:xfrm>
                  </p:grpSpPr>
                  <p:sp>
                    <p:nvSpPr>
                      <p:cNvPr id="388" name="Arc 387">
                        <a:extLst>
                          <a:ext uri="{FF2B5EF4-FFF2-40B4-BE49-F238E27FC236}">
                            <a16:creationId xmlns:a16="http://schemas.microsoft.com/office/drawing/2014/main" id="{0EDAC0D9-13A2-47B1-BDE6-A76DD068FA2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89" name="Arc 388">
                        <a:extLst>
                          <a:ext uri="{FF2B5EF4-FFF2-40B4-BE49-F238E27FC236}">
                            <a16:creationId xmlns:a16="http://schemas.microsoft.com/office/drawing/2014/main" id="{5C396D2E-91F5-4D5A-9E64-3EE7FFBBE70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6" name="Group 375">
                      <a:extLst>
                        <a:ext uri="{FF2B5EF4-FFF2-40B4-BE49-F238E27FC236}">
                          <a16:creationId xmlns:a16="http://schemas.microsoft.com/office/drawing/2014/main" id="{CC2E0464-0CAE-4F78-8172-268E06D4AC05}"/>
                        </a:ext>
                      </a:extLst>
                    </p:cNvPr>
                    <p:cNvGrpSpPr/>
                    <p:nvPr/>
                  </p:nvGrpSpPr>
                  <p:grpSpPr>
                    <a:xfrm flipH="1">
                      <a:off x="4125433" y="2351567"/>
                      <a:ext cx="1828800" cy="182645"/>
                      <a:chOff x="5105400" y="3358473"/>
                      <a:chExt cx="1752600" cy="971053"/>
                    </a:xfrm>
                  </p:grpSpPr>
                  <p:sp>
                    <p:nvSpPr>
                      <p:cNvPr id="386" name="Arc 385">
                        <a:extLst>
                          <a:ext uri="{FF2B5EF4-FFF2-40B4-BE49-F238E27FC236}">
                            <a16:creationId xmlns:a16="http://schemas.microsoft.com/office/drawing/2014/main" id="{E5C53764-960E-45FD-87AC-6F8EA51099F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87" name="Arc 386">
                        <a:extLst>
                          <a:ext uri="{FF2B5EF4-FFF2-40B4-BE49-F238E27FC236}">
                            <a16:creationId xmlns:a16="http://schemas.microsoft.com/office/drawing/2014/main" id="{2E104054-B981-42D6-8A31-1AF846E5FBA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7" name="Group 376">
                      <a:extLst>
                        <a:ext uri="{FF2B5EF4-FFF2-40B4-BE49-F238E27FC236}">
                          <a16:creationId xmlns:a16="http://schemas.microsoft.com/office/drawing/2014/main" id="{7643E8B5-3A8F-4AAE-AB47-5A26D2AB5706}"/>
                        </a:ext>
                      </a:extLst>
                    </p:cNvPr>
                    <p:cNvGrpSpPr/>
                    <p:nvPr/>
                  </p:nvGrpSpPr>
                  <p:grpSpPr>
                    <a:xfrm>
                      <a:off x="4114800" y="2340934"/>
                      <a:ext cx="1828800" cy="595395"/>
                      <a:chOff x="5105400" y="3358473"/>
                      <a:chExt cx="1752600" cy="971053"/>
                    </a:xfrm>
                  </p:grpSpPr>
                  <p:sp>
                    <p:nvSpPr>
                      <p:cNvPr id="384" name="Arc 383">
                        <a:extLst>
                          <a:ext uri="{FF2B5EF4-FFF2-40B4-BE49-F238E27FC236}">
                            <a16:creationId xmlns:a16="http://schemas.microsoft.com/office/drawing/2014/main" id="{42505DF8-A1CA-4C4F-8B8D-5BEAA7AF6106}"/>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85" name="Arc 384">
                        <a:extLst>
                          <a:ext uri="{FF2B5EF4-FFF2-40B4-BE49-F238E27FC236}">
                            <a16:creationId xmlns:a16="http://schemas.microsoft.com/office/drawing/2014/main" id="{A6A05C37-A047-4F15-B16B-362BE2BD35A3}"/>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8" name="Group 377">
                      <a:extLst>
                        <a:ext uri="{FF2B5EF4-FFF2-40B4-BE49-F238E27FC236}">
                          <a16:creationId xmlns:a16="http://schemas.microsoft.com/office/drawing/2014/main" id="{52787D1B-4B73-4569-A841-98109285EFAA}"/>
                        </a:ext>
                      </a:extLst>
                    </p:cNvPr>
                    <p:cNvGrpSpPr/>
                    <p:nvPr/>
                  </p:nvGrpSpPr>
                  <p:grpSpPr>
                    <a:xfrm flipH="1">
                      <a:off x="4125433" y="2709532"/>
                      <a:ext cx="1828800" cy="221001"/>
                      <a:chOff x="5105400" y="3358473"/>
                      <a:chExt cx="1752600" cy="971053"/>
                    </a:xfrm>
                  </p:grpSpPr>
                  <p:sp>
                    <p:nvSpPr>
                      <p:cNvPr id="382" name="Arc 381">
                        <a:extLst>
                          <a:ext uri="{FF2B5EF4-FFF2-40B4-BE49-F238E27FC236}">
                            <a16:creationId xmlns:a16="http://schemas.microsoft.com/office/drawing/2014/main" id="{81B3DFD6-666D-4574-968B-D17020531F0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83" name="Arc 382">
                        <a:extLst>
                          <a:ext uri="{FF2B5EF4-FFF2-40B4-BE49-F238E27FC236}">
                            <a16:creationId xmlns:a16="http://schemas.microsoft.com/office/drawing/2014/main" id="{9E8D6D65-795B-4A0E-B7CA-E08DA9517BD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9" name="Group 378">
                      <a:extLst>
                        <a:ext uri="{FF2B5EF4-FFF2-40B4-BE49-F238E27FC236}">
                          <a16:creationId xmlns:a16="http://schemas.microsoft.com/office/drawing/2014/main" id="{3A45141A-9F9C-4B36-AAFA-13D0B28BB9EA}"/>
                        </a:ext>
                      </a:extLst>
                    </p:cNvPr>
                    <p:cNvGrpSpPr/>
                    <p:nvPr/>
                  </p:nvGrpSpPr>
                  <p:grpSpPr>
                    <a:xfrm>
                      <a:off x="4114800" y="2702471"/>
                      <a:ext cx="1828800" cy="595395"/>
                      <a:chOff x="5105400" y="3358473"/>
                      <a:chExt cx="1752600" cy="971053"/>
                    </a:xfrm>
                  </p:grpSpPr>
                  <p:sp>
                    <p:nvSpPr>
                      <p:cNvPr id="380" name="Arc 379">
                        <a:extLst>
                          <a:ext uri="{FF2B5EF4-FFF2-40B4-BE49-F238E27FC236}">
                            <a16:creationId xmlns:a16="http://schemas.microsoft.com/office/drawing/2014/main" id="{34234EF8-5C92-4285-962B-09D3F5A6D44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81" name="Arc 380">
                        <a:extLst>
                          <a:ext uri="{FF2B5EF4-FFF2-40B4-BE49-F238E27FC236}">
                            <a16:creationId xmlns:a16="http://schemas.microsoft.com/office/drawing/2014/main" id="{9C207E4D-41AC-492C-AD58-0FB2EA5E5EF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372" name="Straight Connector 371">
                    <a:extLst>
                      <a:ext uri="{FF2B5EF4-FFF2-40B4-BE49-F238E27FC236}">
                        <a16:creationId xmlns:a16="http://schemas.microsoft.com/office/drawing/2014/main" id="{E45DFB5E-5B93-45FE-B190-BE78B615003B}"/>
                      </a:ext>
                    </a:extLst>
                  </p:cNvPr>
                  <p:cNvCxnSpPr>
                    <a:cxnSpLocks/>
                    <a:endCxn id="381"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1" name="Group 260">
                  <a:extLst>
                    <a:ext uri="{FF2B5EF4-FFF2-40B4-BE49-F238E27FC236}">
                      <a16:creationId xmlns:a16="http://schemas.microsoft.com/office/drawing/2014/main" id="{6466FB72-63B3-44E8-80DE-2A9566327C4B}"/>
                    </a:ext>
                  </a:extLst>
                </p:cNvPr>
                <p:cNvGrpSpPr/>
                <p:nvPr/>
              </p:nvGrpSpPr>
              <p:grpSpPr>
                <a:xfrm>
                  <a:off x="8263911" y="5182757"/>
                  <a:ext cx="975228" cy="266313"/>
                  <a:chOff x="7737365" y="3034093"/>
                  <a:chExt cx="2057400" cy="304800"/>
                </a:xfrm>
              </p:grpSpPr>
              <p:cxnSp>
                <p:nvCxnSpPr>
                  <p:cNvPr id="346" name="Straight Connector 345">
                    <a:extLst>
                      <a:ext uri="{FF2B5EF4-FFF2-40B4-BE49-F238E27FC236}">
                        <a16:creationId xmlns:a16="http://schemas.microsoft.com/office/drawing/2014/main" id="{3738864C-A6AB-4BEA-AC1A-E053BA8D46FC}"/>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7" name="Group 346">
                    <a:extLst>
                      <a:ext uri="{FF2B5EF4-FFF2-40B4-BE49-F238E27FC236}">
                        <a16:creationId xmlns:a16="http://schemas.microsoft.com/office/drawing/2014/main" id="{D1200A7A-D9B7-4863-97BA-9CBCABD139AC}"/>
                      </a:ext>
                    </a:extLst>
                  </p:cNvPr>
                  <p:cNvGrpSpPr/>
                  <p:nvPr/>
                </p:nvGrpSpPr>
                <p:grpSpPr>
                  <a:xfrm rot="16200000">
                    <a:off x="8602640" y="2748256"/>
                    <a:ext cx="304800" cy="876473"/>
                    <a:chOff x="4114800" y="1538205"/>
                    <a:chExt cx="1839433" cy="1759661"/>
                  </a:xfrm>
                </p:grpSpPr>
                <p:grpSp>
                  <p:nvGrpSpPr>
                    <p:cNvPr id="349" name="Group 348">
                      <a:extLst>
                        <a:ext uri="{FF2B5EF4-FFF2-40B4-BE49-F238E27FC236}">
                          <a16:creationId xmlns:a16="http://schemas.microsoft.com/office/drawing/2014/main" id="{8C425B45-EDE7-41A1-9DB5-ED53229DF4CB}"/>
                        </a:ext>
                      </a:extLst>
                    </p:cNvPr>
                    <p:cNvGrpSpPr/>
                    <p:nvPr/>
                  </p:nvGrpSpPr>
                  <p:grpSpPr>
                    <a:xfrm>
                      <a:off x="4114800" y="1538205"/>
                      <a:ext cx="1828800" cy="595395"/>
                      <a:chOff x="5105400" y="3358473"/>
                      <a:chExt cx="1752600" cy="971053"/>
                    </a:xfrm>
                  </p:grpSpPr>
                  <p:sp>
                    <p:nvSpPr>
                      <p:cNvPr id="368" name="Arc 367">
                        <a:extLst>
                          <a:ext uri="{FF2B5EF4-FFF2-40B4-BE49-F238E27FC236}">
                            <a16:creationId xmlns:a16="http://schemas.microsoft.com/office/drawing/2014/main" id="{F70E6BF0-9CD6-4515-9A4A-C3CBF0F200F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9" name="Arc 368">
                        <a:extLst>
                          <a:ext uri="{FF2B5EF4-FFF2-40B4-BE49-F238E27FC236}">
                            <a16:creationId xmlns:a16="http://schemas.microsoft.com/office/drawing/2014/main" id="{262D6FC4-B900-4BCC-BD9C-1AE734CFB1A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0" name="Group 349">
                      <a:extLst>
                        <a:ext uri="{FF2B5EF4-FFF2-40B4-BE49-F238E27FC236}">
                          <a16:creationId xmlns:a16="http://schemas.microsoft.com/office/drawing/2014/main" id="{8C080402-BE18-4524-8013-3FA3B95C759E}"/>
                        </a:ext>
                      </a:extLst>
                    </p:cNvPr>
                    <p:cNvGrpSpPr/>
                    <p:nvPr/>
                  </p:nvGrpSpPr>
                  <p:grpSpPr>
                    <a:xfrm flipH="1">
                      <a:off x="4125433" y="1943042"/>
                      <a:ext cx="1828800" cy="182645"/>
                      <a:chOff x="5105400" y="3358473"/>
                      <a:chExt cx="1752600" cy="971053"/>
                    </a:xfrm>
                  </p:grpSpPr>
                  <p:sp>
                    <p:nvSpPr>
                      <p:cNvPr id="366" name="Arc 365">
                        <a:extLst>
                          <a:ext uri="{FF2B5EF4-FFF2-40B4-BE49-F238E27FC236}">
                            <a16:creationId xmlns:a16="http://schemas.microsoft.com/office/drawing/2014/main" id="{CEBE8A92-4805-453E-9A9A-8E8A2B6D2285}"/>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7" name="Arc 366">
                        <a:extLst>
                          <a:ext uri="{FF2B5EF4-FFF2-40B4-BE49-F238E27FC236}">
                            <a16:creationId xmlns:a16="http://schemas.microsoft.com/office/drawing/2014/main" id="{D43DFCB5-E9E5-4C01-AA2D-8EE5B0DED06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1" name="Group 350">
                      <a:extLst>
                        <a:ext uri="{FF2B5EF4-FFF2-40B4-BE49-F238E27FC236}">
                          <a16:creationId xmlns:a16="http://schemas.microsoft.com/office/drawing/2014/main" id="{7736735A-7761-4D80-B2A1-1F2BF0CFB596}"/>
                        </a:ext>
                      </a:extLst>
                    </p:cNvPr>
                    <p:cNvGrpSpPr/>
                    <p:nvPr/>
                  </p:nvGrpSpPr>
                  <p:grpSpPr>
                    <a:xfrm>
                      <a:off x="4114800" y="1940471"/>
                      <a:ext cx="1828800" cy="595395"/>
                      <a:chOff x="5105400" y="3358473"/>
                      <a:chExt cx="1752600" cy="971053"/>
                    </a:xfrm>
                  </p:grpSpPr>
                  <p:sp>
                    <p:nvSpPr>
                      <p:cNvPr id="364" name="Arc 363">
                        <a:extLst>
                          <a:ext uri="{FF2B5EF4-FFF2-40B4-BE49-F238E27FC236}">
                            <a16:creationId xmlns:a16="http://schemas.microsoft.com/office/drawing/2014/main" id="{95321DCC-21F1-498D-96D6-CD53F9C66F3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5" name="Arc 364">
                        <a:extLst>
                          <a:ext uri="{FF2B5EF4-FFF2-40B4-BE49-F238E27FC236}">
                            <a16:creationId xmlns:a16="http://schemas.microsoft.com/office/drawing/2014/main" id="{498ABBA4-F3D2-4A49-A4AD-0790933D833B}"/>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2" name="Group 351">
                      <a:extLst>
                        <a:ext uri="{FF2B5EF4-FFF2-40B4-BE49-F238E27FC236}">
                          <a16:creationId xmlns:a16="http://schemas.microsoft.com/office/drawing/2014/main" id="{5E43CF70-9CDA-4622-972D-3D0E5613E316}"/>
                        </a:ext>
                      </a:extLst>
                    </p:cNvPr>
                    <p:cNvGrpSpPr/>
                    <p:nvPr/>
                  </p:nvGrpSpPr>
                  <p:grpSpPr>
                    <a:xfrm flipH="1">
                      <a:off x="4125433" y="2351567"/>
                      <a:ext cx="1828800" cy="182645"/>
                      <a:chOff x="5105400" y="3358473"/>
                      <a:chExt cx="1752600" cy="971053"/>
                    </a:xfrm>
                  </p:grpSpPr>
                  <p:sp>
                    <p:nvSpPr>
                      <p:cNvPr id="362" name="Arc 361">
                        <a:extLst>
                          <a:ext uri="{FF2B5EF4-FFF2-40B4-BE49-F238E27FC236}">
                            <a16:creationId xmlns:a16="http://schemas.microsoft.com/office/drawing/2014/main" id="{F57F77FB-3195-4048-957E-1C91D60C2CF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3" name="Arc 362">
                        <a:extLst>
                          <a:ext uri="{FF2B5EF4-FFF2-40B4-BE49-F238E27FC236}">
                            <a16:creationId xmlns:a16="http://schemas.microsoft.com/office/drawing/2014/main" id="{040C9337-D542-4C80-890E-55E41820199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3" name="Group 352">
                      <a:extLst>
                        <a:ext uri="{FF2B5EF4-FFF2-40B4-BE49-F238E27FC236}">
                          <a16:creationId xmlns:a16="http://schemas.microsoft.com/office/drawing/2014/main" id="{3A3A52AD-8A86-445F-85C1-7AC12781F5D1}"/>
                        </a:ext>
                      </a:extLst>
                    </p:cNvPr>
                    <p:cNvGrpSpPr/>
                    <p:nvPr/>
                  </p:nvGrpSpPr>
                  <p:grpSpPr>
                    <a:xfrm>
                      <a:off x="4114800" y="2340934"/>
                      <a:ext cx="1828800" cy="595395"/>
                      <a:chOff x="5105400" y="3358473"/>
                      <a:chExt cx="1752600" cy="971053"/>
                    </a:xfrm>
                  </p:grpSpPr>
                  <p:sp>
                    <p:nvSpPr>
                      <p:cNvPr id="360" name="Arc 359">
                        <a:extLst>
                          <a:ext uri="{FF2B5EF4-FFF2-40B4-BE49-F238E27FC236}">
                            <a16:creationId xmlns:a16="http://schemas.microsoft.com/office/drawing/2014/main" id="{91DFDB25-28D5-4EAE-93F4-E33C69DDB33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1" name="Arc 360">
                        <a:extLst>
                          <a:ext uri="{FF2B5EF4-FFF2-40B4-BE49-F238E27FC236}">
                            <a16:creationId xmlns:a16="http://schemas.microsoft.com/office/drawing/2014/main" id="{6A30382B-3EB5-46FA-B77B-165893C9E26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4" name="Group 353">
                      <a:extLst>
                        <a:ext uri="{FF2B5EF4-FFF2-40B4-BE49-F238E27FC236}">
                          <a16:creationId xmlns:a16="http://schemas.microsoft.com/office/drawing/2014/main" id="{466C3A2F-54D5-4B28-9A4E-4F0AE5A1F8F8}"/>
                        </a:ext>
                      </a:extLst>
                    </p:cNvPr>
                    <p:cNvGrpSpPr/>
                    <p:nvPr/>
                  </p:nvGrpSpPr>
                  <p:grpSpPr>
                    <a:xfrm flipH="1">
                      <a:off x="4125433" y="2709532"/>
                      <a:ext cx="1828800" cy="221001"/>
                      <a:chOff x="5105400" y="3358473"/>
                      <a:chExt cx="1752600" cy="971053"/>
                    </a:xfrm>
                  </p:grpSpPr>
                  <p:sp>
                    <p:nvSpPr>
                      <p:cNvPr id="358" name="Arc 357">
                        <a:extLst>
                          <a:ext uri="{FF2B5EF4-FFF2-40B4-BE49-F238E27FC236}">
                            <a16:creationId xmlns:a16="http://schemas.microsoft.com/office/drawing/2014/main" id="{7312626E-33F5-4C7E-A8F4-592B63258810}"/>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59" name="Arc 358">
                        <a:extLst>
                          <a:ext uri="{FF2B5EF4-FFF2-40B4-BE49-F238E27FC236}">
                            <a16:creationId xmlns:a16="http://schemas.microsoft.com/office/drawing/2014/main" id="{AFE154B3-A8D8-4A25-A234-24AF91CAC9BB}"/>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5" name="Group 354">
                      <a:extLst>
                        <a:ext uri="{FF2B5EF4-FFF2-40B4-BE49-F238E27FC236}">
                          <a16:creationId xmlns:a16="http://schemas.microsoft.com/office/drawing/2014/main" id="{BC79155F-DB94-4B65-8E5B-6AA0CEBB86D1}"/>
                        </a:ext>
                      </a:extLst>
                    </p:cNvPr>
                    <p:cNvGrpSpPr/>
                    <p:nvPr/>
                  </p:nvGrpSpPr>
                  <p:grpSpPr>
                    <a:xfrm>
                      <a:off x="4114800" y="2702471"/>
                      <a:ext cx="1828800" cy="595395"/>
                      <a:chOff x="5105400" y="3358473"/>
                      <a:chExt cx="1752600" cy="971053"/>
                    </a:xfrm>
                  </p:grpSpPr>
                  <p:sp>
                    <p:nvSpPr>
                      <p:cNvPr id="356" name="Arc 355">
                        <a:extLst>
                          <a:ext uri="{FF2B5EF4-FFF2-40B4-BE49-F238E27FC236}">
                            <a16:creationId xmlns:a16="http://schemas.microsoft.com/office/drawing/2014/main" id="{F8AE502B-36C6-4E42-AE1C-44AF8593677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57" name="Arc 356">
                        <a:extLst>
                          <a:ext uri="{FF2B5EF4-FFF2-40B4-BE49-F238E27FC236}">
                            <a16:creationId xmlns:a16="http://schemas.microsoft.com/office/drawing/2014/main" id="{CDD30361-AFB1-4E04-9350-8E94EE2ACEB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348" name="Straight Connector 347">
                    <a:extLst>
                      <a:ext uri="{FF2B5EF4-FFF2-40B4-BE49-F238E27FC236}">
                        <a16:creationId xmlns:a16="http://schemas.microsoft.com/office/drawing/2014/main" id="{18BC12F8-48E1-464A-A459-35109FA46D99}"/>
                      </a:ext>
                    </a:extLst>
                  </p:cNvPr>
                  <p:cNvCxnSpPr>
                    <a:cxnSpLocks/>
                    <a:endCxn id="357"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2" name="Group 261">
                  <a:extLst>
                    <a:ext uri="{FF2B5EF4-FFF2-40B4-BE49-F238E27FC236}">
                      <a16:creationId xmlns:a16="http://schemas.microsoft.com/office/drawing/2014/main" id="{C1EBEE32-1B2D-42C3-9218-CE3B457C2B23}"/>
                    </a:ext>
                  </a:extLst>
                </p:cNvPr>
                <p:cNvGrpSpPr/>
                <p:nvPr/>
              </p:nvGrpSpPr>
              <p:grpSpPr>
                <a:xfrm>
                  <a:off x="7538582" y="4915190"/>
                  <a:ext cx="753045" cy="236961"/>
                  <a:chOff x="7737365" y="3034093"/>
                  <a:chExt cx="2057400" cy="304800"/>
                </a:xfrm>
              </p:grpSpPr>
              <p:cxnSp>
                <p:nvCxnSpPr>
                  <p:cNvPr id="322" name="Straight Connector 321">
                    <a:extLst>
                      <a:ext uri="{FF2B5EF4-FFF2-40B4-BE49-F238E27FC236}">
                        <a16:creationId xmlns:a16="http://schemas.microsoft.com/office/drawing/2014/main" id="{66470CFE-1E83-4D88-A999-4790A2D423B8}"/>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3" name="Group 322">
                    <a:extLst>
                      <a:ext uri="{FF2B5EF4-FFF2-40B4-BE49-F238E27FC236}">
                        <a16:creationId xmlns:a16="http://schemas.microsoft.com/office/drawing/2014/main" id="{DA56E7CA-4B38-45DE-A6E2-7892A4B9A738}"/>
                      </a:ext>
                    </a:extLst>
                  </p:cNvPr>
                  <p:cNvGrpSpPr/>
                  <p:nvPr/>
                </p:nvGrpSpPr>
                <p:grpSpPr>
                  <a:xfrm rot="16200000">
                    <a:off x="8602640" y="2748256"/>
                    <a:ext cx="304800" cy="876473"/>
                    <a:chOff x="4114800" y="1538205"/>
                    <a:chExt cx="1839433" cy="1759661"/>
                  </a:xfrm>
                </p:grpSpPr>
                <p:grpSp>
                  <p:nvGrpSpPr>
                    <p:cNvPr id="325" name="Group 324">
                      <a:extLst>
                        <a:ext uri="{FF2B5EF4-FFF2-40B4-BE49-F238E27FC236}">
                          <a16:creationId xmlns:a16="http://schemas.microsoft.com/office/drawing/2014/main" id="{D967773E-3B97-46DA-A07A-E23A015A89EC}"/>
                        </a:ext>
                      </a:extLst>
                    </p:cNvPr>
                    <p:cNvGrpSpPr/>
                    <p:nvPr/>
                  </p:nvGrpSpPr>
                  <p:grpSpPr>
                    <a:xfrm>
                      <a:off x="4114800" y="1538205"/>
                      <a:ext cx="1828800" cy="595395"/>
                      <a:chOff x="5105400" y="3358473"/>
                      <a:chExt cx="1752600" cy="971053"/>
                    </a:xfrm>
                  </p:grpSpPr>
                  <p:sp>
                    <p:nvSpPr>
                      <p:cNvPr id="344" name="Arc 343">
                        <a:extLst>
                          <a:ext uri="{FF2B5EF4-FFF2-40B4-BE49-F238E27FC236}">
                            <a16:creationId xmlns:a16="http://schemas.microsoft.com/office/drawing/2014/main" id="{A2A0A531-8168-42E4-ACC7-9EF47701BE7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45" name="Arc 344">
                        <a:extLst>
                          <a:ext uri="{FF2B5EF4-FFF2-40B4-BE49-F238E27FC236}">
                            <a16:creationId xmlns:a16="http://schemas.microsoft.com/office/drawing/2014/main" id="{E0406A8A-BFD4-49A8-9C6F-1EC2CC0ABBD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6" name="Group 325">
                      <a:extLst>
                        <a:ext uri="{FF2B5EF4-FFF2-40B4-BE49-F238E27FC236}">
                          <a16:creationId xmlns:a16="http://schemas.microsoft.com/office/drawing/2014/main" id="{41F112D7-39D6-40CC-9F57-DA36D63CAAC6}"/>
                        </a:ext>
                      </a:extLst>
                    </p:cNvPr>
                    <p:cNvGrpSpPr/>
                    <p:nvPr/>
                  </p:nvGrpSpPr>
                  <p:grpSpPr>
                    <a:xfrm flipH="1">
                      <a:off x="4125433" y="1943042"/>
                      <a:ext cx="1828800" cy="182645"/>
                      <a:chOff x="5105400" y="3358473"/>
                      <a:chExt cx="1752600" cy="971053"/>
                    </a:xfrm>
                  </p:grpSpPr>
                  <p:sp>
                    <p:nvSpPr>
                      <p:cNvPr id="342" name="Arc 341">
                        <a:extLst>
                          <a:ext uri="{FF2B5EF4-FFF2-40B4-BE49-F238E27FC236}">
                            <a16:creationId xmlns:a16="http://schemas.microsoft.com/office/drawing/2014/main" id="{125A4AA0-C815-4B89-992A-D5E59CC70B99}"/>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43" name="Arc 342">
                        <a:extLst>
                          <a:ext uri="{FF2B5EF4-FFF2-40B4-BE49-F238E27FC236}">
                            <a16:creationId xmlns:a16="http://schemas.microsoft.com/office/drawing/2014/main" id="{8E3DE3EB-BF3B-4946-85A8-5FE82D82BEB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7" name="Group 326">
                      <a:extLst>
                        <a:ext uri="{FF2B5EF4-FFF2-40B4-BE49-F238E27FC236}">
                          <a16:creationId xmlns:a16="http://schemas.microsoft.com/office/drawing/2014/main" id="{004F96D6-EF7C-4A4D-98A1-3C1533613632}"/>
                        </a:ext>
                      </a:extLst>
                    </p:cNvPr>
                    <p:cNvGrpSpPr/>
                    <p:nvPr/>
                  </p:nvGrpSpPr>
                  <p:grpSpPr>
                    <a:xfrm>
                      <a:off x="4114800" y="1940471"/>
                      <a:ext cx="1828800" cy="595395"/>
                      <a:chOff x="5105400" y="3358473"/>
                      <a:chExt cx="1752600" cy="971053"/>
                    </a:xfrm>
                  </p:grpSpPr>
                  <p:sp>
                    <p:nvSpPr>
                      <p:cNvPr id="340" name="Arc 339">
                        <a:extLst>
                          <a:ext uri="{FF2B5EF4-FFF2-40B4-BE49-F238E27FC236}">
                            <a16:creationId xmlns:a16="http://schemas.microsoft.com/office/drawing/2014/main" id="{4F390C36-6AD3-403F-9512-A0E0ED58B9B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41" name="Arc 340">
                        <a:extLst>
                          <a:ext uri="{FF2B5EF4-FFF2-40B4-BE49-F238E27FC236}">
                            <a16:creationId xmlns:a16="http://schemas.microsoft.com/office/drawing/2014/main" id="{9D6AAC45-E153-4242-9365-584DB397574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8" name="Group 327">
                      <a:extLst>
                        <a:ext uri="{FF2B5EF4-FFF2-40B4-BE49-F238E27FC236}">
                          <a16:creationId xmlns:a16="http://schemas.microsoft.com/office/drawing/2014/main" id="{D0F1C93D-7F9C-41D0-BBC2-E1A9959301C2}"/>
                        </a:ext>
                      </a:extLst>
                    </p:cNvPr>
                    <p:cNvGrpSpPr/>
                    <p:nvPr/>
                  </p:nvGrpSpPr>
                  <p:grpSpPr>
                    <a:xfrm flipH="1">
                      <a:off x="4125433" y="2351567"/>
                      <a:ext cx="1828800" cy="182645"/>
                      <a:chOff x="5105400" y="3358473"/>
                      <a:chExt cx="1752600" cy="971053"/>
                    </a:xfrm>
                  </p:grpSpPr>
                  <p:sp>
                    <p:nvSpPr>
                      <p:cNvPr id="338" name="Arc 337">
                        <a:extLst>
                          <a:ext uri="{FF2B5EF4-FFF2-40B4-BE49-F238E27FC236}">
                            <a16:creationId xmlns:a16="http://schemas.microsoft.com/office/drawing/2014/main" id="{FF8D0C1B-4549-4FDE-8733-C7FA80FEC42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9" name="Arc 338">
                        <a:extLst>
                          <a:ext uri="{FF2B5EF4-FFF2-40B4-BE49-F238E27FC236}">
                            <a16:creationId xmlns:a16="http://schemas.microsoft.com/office/drawing/2014/main" id="{0A52B58C-9069-4C24-B232-96F2D5DAE9F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9" name="Group 328">
                      <a:extLst>
                        <a:ext uri="{FF2B5EF4-FFF2-40B4-BE49-F238E27FC236}">
                          <a16:creationId xmlns:a16="http://schemas.microsoft.com/office/drawing/2014/main" id="{DA83EE24-97AA-48F8-B2B1-CB11F4F0182C}"/>
                        </a:ext>
                      </a:extLst>
                    </p:cNvPr>
                    <p:cNvGrpSpPr/>
                    <p:nvPr/>
                  </p:nvGrpSpPr>
                  <p:grpSpPr>
                    <a:xfrm>
                      <a:off x="4114800" y="2340934"/>
                      <a:ext cx="1828800" cy="595395"/>
                      <a:chOff x="5105400" y="3358473"/>
                      <a:chExt cx="1752600" cy="971053"/>
                    </a:xfrm>
                  </p:grpSpPr>
                  <p:sp>
                    <p:nvSpPr>
                      <p:cNvPr id="336" name="Arc 335">
                        <a:extLst>
                          <a:ext uri="{FF2B5EF4-FFF2-40B4-BE49-F238E27FC236}">
                            <a16:creationId xmlns:a16="http://schemas.microsoft.com/office/drawing/2014/main" id="{79DB9EF9-8B0D-463E-A020-C94BB2A0F6B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7" name="Arc 336">
                        <a:extLst>
                          <a:ext uri="{FF2B5EF4-FFF2-40B4-BE49-F238E27FC236}">
                            <a16:creationId xmlns:a16="http://schemas.microsoft.com/office/drawing/2014/main" id="{67C8CAD6-6030-4101-BA0C-FD8FF7D0733C}"/>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30" name="Group 329">
                      <a:extLst>
                        <a:ext uri="{FF2B5EF4-FFF2-40B4-BE49-F238E27FC236}">
                          <a16:creationId xmlns:a16="http://schemas.microsoft.com/office/drawing/2014/main" id="{2DA66E51-6BC9-4D32-BFD8-0C3787EDC45E}"/>
                        </a:ext>
                      </a:extLst>
                    </p:cNvPr>
                    <p:cNvGrpSpPr/>
                    <p:nvPr/>
                  </p:nvGrpSpPr>
                  <p:grpSpPr>
                    <a:xfrm flipH="1">
                      <a:off x="4125433" y="2709532"/>
                      <a:ext cx="1828800" cy="221001"/>
                      <a:chOff x="5105400" y="3358473"/>
                      <a:chExt cx="1752600" cy="971053"/>
                    </a:xfrm>
                  </p:grpSpPr>
                  <p:sp>
                    <p:nvSpPr>
                      <p:cNvPr id="334" name="Arc 333">
                        <a:extLst>
                          <a:ext uri="{FF2B5EF4-FFF2-40B4-BE49-F238E27FC236}">
                            <a16:creationId xmlns:a16="http://schemas.microsoft.com/office/drawing/2014/main" id="{135D4679-1610-4ED7-AAB6-EB3F3D3FD8E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5" name="Arc 334">
                        <a:extLst>
                          <a:ext uri="{FF2B5EF4-FFF2-40B4-BE49-F238E27FC236}">
                            <a16:creationId xmlns:a16="http://schemas.microsoft.com/office/drawing/2014/main" id="{CFF7D4E1-C289-4DBA-84C1-FDA4531CCE6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31" name="Group 330">
                      <a:extLst>
                        <a:ext uri="{FF2B5EF4-FFF2-40B4-BE49-F238E27FC236}">
                          <a16:creationId xmlns:a16="http://schemas.microsoft.com/office/drawing/2014/main" id="{2603BA6D-9229-4987-8EBE-CA8BF825CB0C}"/>
                        </a:ext>
                      </a:extLst>
                    </p:cNvPr>
                    <p:cNvGrpSpPr/>
                    <p:nvPr/>
                  </p:nvGrpSpPr>
                  <p:grpSpPr>
                    <a:xfrm>
                      <a:off x="4114800" y="2702471"/>
                      <a:ext cx="1828800" cy="595395"/>
                      <a:chOff x="5105400" y="3358473"/>
                      <a:chExt cx="1752600" cy="971053"/>
                    </a:xfrm>
                  </p:grpSpPr>
                  <p:sp>
                    <p:nvSpPr>
                      <p:cNvPr id="332" name="Arc 331">
                        <a:extLst>
                          <a:ext uri="{FF2B5EF4-FFF2-40B4-BE49-F238E27FC236}">
                            <a16:creationId xmlns:a16="http://schemas.microsoft.com/office/drawing/2014/main" id="{67B0C26E-0A28-4C80-80A6-3CDBAFB7C16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3" name="Arc 332">
                        <a:extLst>
                          <a:ext uri="{FF2B5EF4-FFF2-40B4-BE49-F238E27FC236}">
                            <a16:creationId xmlns:a16="http://schemas.microsoft.com/office/drawing/2014/main" id="{396AE03A-0F5C-40F1-A6BA-929AC32C212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324" name="Straight Connector 323">
                    <a:extLst>
                      <a:ext uri="{FF2B5EF4-FFF2-40B4-BE49-F238E27FC236}">
                        <a16:creationId xmlns:a16="http://schemas.microsoft.com/office/drawing/2014/main" id="{7BAFBA7D-EFFC-4363-AEEE-5409BE62DE4B}"/>
                      </a:ext>
                    </a:extLst>
                  </p:cNvPr>
                  <p:cNvCxnSpPr>
                    <a:cxnSpLocks/>
                    <a:endCxn id="333"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3" name="Straight Connector 262">
                  <a:extLst>
                    <a:ext uri="{FF2B5EF4-FFF2-40B4-BE49-F238E27FC236}">
                      <a16:creationId xmlns:a16="http://schemas.microsoft.com/office/drawing/2014/main" id="{DB438A1D-A696-402F-91F0-13B2692B4A24}"/>
                    </a:ext>
                  </a:extLst>
                </p:cNvPr>
                <p:cNvCxnSpPr>
                  <a:cxnSpLocks/>
                </p:cNvCxnSpPr>
                <p:nvPr/>
              </p:nvCxnSpPr>
              <p:spPr>
                <a:xfrm flipV="1">
                  <a:off x="8287716" y="451717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82B6E64-3FED-43AB-9CCC-54F59CE0040A}"/>
                    </a:ext>
                  </a:extLst>
                </p:cNvPr>
                <p:cNvCxnSpPr>
                  <a:cxnSpLocks/>
                </p:cNvCxnSpPr>
                <p:nvPr/>
              </p:nvCxnSpPr>
              <p:spPr>
                <a:xfrm flipV="1">
                  <a:off x="10249264" y="4532207"/>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Oval 264">
                  <a:extLst>
                    <a:ext uri="{FF2B5EF4-FFF2-40B4-BE49-F238E27FC236}">
                      <a16:creationId xmlns:a16="http://schemas.microsoft.com/office/drawing/2014/main" id="{8ADA4DC6-CC4C-4737-8083-6AAE1149050B}"/>
                    </a:ext>
                  </a:extLst>
                </p:cNvPr>
                <p:cNvSpPr/>
                <p:nvPr/>
              </p:nvSpPr>
              <p:spPr>
                <a:xfrm>
                  <a:off x="10660523" y="5121393"/>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266" name="TextBox 265">
                  <a:extLst>
                    <a:ext uri="{FF2B5EF4-FFF2-40B4-BE49-F238E27FC236}">
                      <a16:creationId xmlns:a16="http://schemas.microsoft.com/office/drawing/2014/main" id="{6685E2B7-1382-4FA3-9980-F1A18DACDCC5}"/>
                    </a:ext>
                  </a:extLst>
                </p:cNvPr>
                <p:cNvSpPr txBox="1"/>
                <p:nvPr/>
              </p:nvSpPr>
              <p:spPr>
                <a:xfrm>
                  <a:off x="10579824" y="4867752"/>
                  <a:ext cx="319318" cy="369332"/>
                </a:xfrm>
                <a:prstGeom prst="rect">
                  <a:avLst/>
                </a:prstGeom>
                <a:noFill/>
                <a:ln>
                  <a:noFill/>
                </a:ln>
              </p:spPr>
              <p:txBody>
                <a:bodyPr wrap="none" rtlCol="0">
                  <a:spAutoFit/>
                </a:bodyPr>
                <a:lstStyle/>
                <a:p>
                  <a:r>
                    <a:rPr lang="en-US" sz="1800" dirty="0"/>
                    <a:t>+</a:t>
                  </a:r>
                </a:p>
              </p:txBody>
            </p:sp>
            <p:sp>
              <p:nvSpPr>
                <p:cNvPr id="267" name="TextBox 266">
                  <a:extLst>
                    <a:ext uri="{FF2B5EF4-FFF2-40B4-BE49-F238E27FC236}">
                      <a16:creationId xmlns:a16="http://schemas.microsoft.com/office/drawing/2014/main" id="{A4A7D0A9-7487-40F8-A750-B6F47BB09B87}"/>
                    </a:ext>
                  </a:extLst>
                </p:cNvPr>
                <p:cNvSpPr txBox="1"/>
                <p:nvPr/>
              </p:nvSpPr>
              <p:spPr>
                <a:xfrm>
                  <a:off x="10579824" y="5360452"/>
                  <a:ext cx="252573" cy="367500"/>
                </a:xfrm>
                <a:prstGeom prst="rect">
                  <a:avLst/>
                </a:prstGeom>
                <a:noFill/>
                <a:ln>
                  <a:noFill/>
                </a:ln>
              </p:spPr>
              <p:txBody>
                <a:bodyPr wrap="square" rtlCol="0">
                  <a:spAutoFit/>
                </a:bodyPr>
                <a:lstStyle/>
                <a:p>
                  <a:r>
                    <a:rPr lang="en-US" sz="1800" dirty="0"/>
                    <a:t>_</a:t>
                  </a:r>
                </a:p>
              </p:txBody>
            </p:sp>
            <p:grpSp>
              <p:nvGrpSpPr>
                <p:cNvPr id="268" name="Group 267">
                  <a:extLst>
                    <a:ext uri="{FF2B5EF4-FFF2-40B4-BE49-F238E27FC236}">
                      <a16:creationId xmlns:a16="http://schemas.microsoft.com/office/drawing/2014/main" id="{DF0EC350-D824-4456-BEC4-61DF628473DA}"/>
                    </a:ext>
                  </a:extLst>
                </p:cNvPr>
                <p:cNvGrpSpPr/>
                <p:nvPr/>
              </p:nvGrpSpPr>
              <p:grpSpPr>
                <a:xfrm>
                  <a:off x="10751853" y="5271708"/>
                  <a:ext cx="276225" cy="195899"/>
                  <a:chOff x="646265" y="3047948"/>
                  <a:chExt cx="1895631" cy="938665"/>
                </a:xfrm>
              </p:grpSpPr>
              <p:grpSp>
                <p:nvGrpSpPr>
                  <p:cNvPr id="316" name="Group 315">
                    <a:extLst>
                      <a:ext uri="{FF2B5EF4-FFF2-40B4-BE49-F238E27FC236}">
                        <a16:creationId xmlns:a16="http://schemas.microsoft.com/office/drawing/2014/main" id="{4CA0F515-5FC7-40FF-83A9-A60BB41E4E73}"/>
                      </a:ext>
                    </a:extLst>
                  </p:cNvPr>
                  <p:cNvGrpSpPr/>
                  <p:nvPr/>
                </p:nvGrpSpPr>
                <p:grpSpPr>
                  <a:xfrm>
                    <a:off x="646265" y="3047948"/>
                    <a:ext cx="953935" cy="936393"/>
                    <a:chOff x="646265" y="3047948"/>
                    <a:chExt cx="953935" cy="936393"/>
                  </a:xfrm>
                </p:grpSpPr>
                <p:sp>
                  <p:nvSpPr>
                    <p:cNvPr id="320" name="Arc 319">
                      <a:extLst>
                        <a:ext uri="{FF2B5EF4-FFF2-40B4-BE49-F238E27FC236}">
                          <a16:creationId xmlns:a16="http://schemas.microsoft.com/office/drawing/2014/main" id="{758F6ABE-FDEA-4C3B-BE09-97581884F406}"/>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Arc 320">
                      <a:extLst>
                        <a:ext uri="{FF2B5EF4-FFF2-40B4-BE49-F238E27FC236}">
                          <a16:creationId xmlns:a16="http://schemas.microsoft.com/office/drawing/2014/main" id="{3DE95B26-EBFE-404C-B244-3D614E77D750}"/>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7" name="Group 316">
                    <a:extLst>
                      <a:ext uri="{FF2B5EF4-FFF2-40B4-BE49-F238E27FC236}">
                        <a16:creationId xmlns:a16="http://schemas.microsoft.com/office/drawing/2014/main" id="{63D941FA-A80B-49B5-9562-3651B8E76BA5}"/>
                      </a:ext>
                    </a:extLst>
                  </p:cNvPr>
                  <p:cNvGrpSpPr/>
                  <p:nvPr/>
                </p:nvGrpSpPr>
                <p:grpSpPr>
                  <a:xfrm flipV="1">
                    <a:off x="1587961" y="3050220"/>
                    <a:ext cx="953935" cy="936393"/>
                    <a:chOff x="646265" y="3047948"/>
                    <a:chExt cx="953935" cy="936393"/>
                  </a:xfrm>
                </p:grpSpPr>
                <p:sp>
                  <p:nvSpPr>
                    <p:cNvPr id="318" name="Arc 317">
                      <a:extLst>
                        <a:ext uri="{FF2B5EF4-FFF2-40B4-BE49-F238E27FC236}">
                          <a16:creationId xmlns:a16="http://schemas.microsoft.com/office/drawing/2014/main" id="{465D03E0-971D-4339-809D-822E969E12B4}"/>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Arc 318">
                      <a:extLst>
                        <a:ext uri="{FF2B5EF4-FFF2-40B4-BE49-F238E27FC236}">
                          <a16:creationId xmlns:a16="http://schemas.microsoft.com/office/drawing/2014/main" id="{F48E9715-9CE7-431E-A10B-5D812870CCFB}"/>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9" name="Straight Connector 268">
                  <a:extLst>
                    <a:ext uri="{FF2B5EF4-FFF2-40B4-BE49-F238E27FC236}">
                      <a16:creationId xmlns:a16="http://schemas.microsoft.com/office/drawing/2014/main" id="{0D3B4EF0-698F-4357-8648-58090C62F6D1}"/>
                    </a:ext>
                  </a:extLst>
                </p:cNvPr>
                <p:cNvCxnSpPr>
                  <a:cxnSpLocks/>
                </p:cNvCxnSpPr>
                <p:nvPr/>
              </p:nvCxnSpPr>
              <p:spPr>
                <a:xfrm flipH="1">
                  <a:off x="10267796" y="4714696"/>
                  <a:ext cx="6313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0925991-55EF-41AD-B6DF-40A057AE2746}"/>
                    </a:ext>
                  </a:extLst>
                </p:cNvPr>
                <p:cNvCxnSpPr>
                  <a:cxnSpLocks/>
                  <a:endCxn id="265" idx="0"/>
                </p:cNvCxnSpPr>
                <p:nvPr/>
              </p:nvCxnSpPr>
              <p:spPr>
                <a:xfrm>
                  <a:off x="10889074" y="4714696"/>
                  <a:ext cx="49" cy="40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737E2448-AC23-4C10-A9DD-C03B20BFA837}"/>
                    </a:ext>
                  </a:extLst>
                </p:cNvPr>
                <p:cNvCxnSpPr>
                  <a:cxnSpLocks/>
                </p:cNvCxnSpPr>
                <p:nvPr/>
              </p:nvCxnSpPr>
              <p:spPr>
                <a:xfrm>
                  <a:off x="10889025" y="5609634"/>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Isosceles Triangle 271">
                  <a:extLst>
                    <a:ext uri="{FF2B5EF4-FFF2-40B4-BE49-F238E27FC236}">
                      <a16:creationId xmlns:a16="http://schemas.microsoft.com/office/drawing/2014/main" id="{FB0A548D-3503-415F-BEBF-6E29D4F43F7F}"/>
                    </a:ext>
                  </a:extLst>
                </p:cNvPr>
                <p:cNvSpPr/>
                <p:nvPr/>
              </p:nvSpPr>
              <p:spPr>
                <a:xfrm flipV="1">
                  <a:off x="10832397" y="5817172"/>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EEE582D4-7295-465D-892D-79B14D513EE8}"/>
                        </a:ext>
                      </a:extLst>
                    </p:cNvPr>
                    <p:cNvSpPr txBox="1"/>
                    <p:nvPr/>
                  </p:nvSpPr>
                  <p:spPr>
                    <a:xfrm>
                      <a:off x="6691457" y="5166698"/>
                      <a:ext cx="710451" cy="369332"/>
                    </a:xfrm>
                    <a:prstGeom prst="rect">
                      <a:avLst/>
                    </a:prstGeom>
                    <a:noFill/>
                    <a:ln>
                      <a:noFill/>
                    </a:ln>
                  </p:spPr>
                  <p:txBody>
                    <a:bodyPr wrap="none" rtlCol="0">
                      <a:spAutoFit/>
                    </a:bodyPr>
                    <a:lstStyle/>
                    <a:p>
                      <a:r>
                        <a:rPr lang="en-US" sz="1800" b="0" dirty="0"/>
                        <a:t>E</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𝛿</m:t>
                          </m:r>
                          <m:r>
                            <a:rPr lang="en-US" sz="1800" b="0" i="1" smtClean="0">
                              <a:latin typeface="Cambria Math" panose="02040503050406030204" pitchFamily="18" charset="0"/>
                            </a:rPr>
                            <m:t>° </m:t>
                          </m:r>
                        </m:oMath>
                      </a14:m>
                      <a:endParaRPr lang="en-US" sz="1800" dirty="0"/>
                    </a:p>
                  </p:txBody>
                </p:sp>
              </mc:Choice>
              <mc:Fallback xmlns="">
                <p:sp>
                  <p:nvSpPr>
                    <p:cNvPr id="130" name="TextBox 129">
                      <a:extLst>
                        <a:ext uri="{FF2B5EF4-FFF2-40B4-BE49-F238E27FC236}">
                          <a16:creationId xmlns:a16="http://schemas.microsoft.com/office/drawing/2014/main" id="{6DB5DD4F-2A12-480C-8B31-267272D77BD2}"/>
                        </a:ext>
                      </a:extLst>
                    </p:cNvPr>
                    <p:cNvSpPr txBox="1">
                      <a:spLocks noRot="1" noChangeAspect="1" noMove="1" noResize="1" noEditPoints="1" noAdjustHandles="1" noChangeArrowheads="1" noChangeShapeType="1" noTextEdit="1"/>
                    </p:cNvSpPr>
                    <p:nvPr/>
                  </p:nvSpPr>
                  <p:spPr>
                    <a:xfrm>
                      <a:off x="6691457" y="5166698"/>
                      <a:ext cx="710451" cy="369332"/>
                    </a:xfrm>
                    <a:prstGeom prst="rect">
                      <a:avLst/>
                    </a:prstGeom>
                    <a:blipFill>
                      <a:blip r:embed="rId8"/>
                      <a:stretch>
                        <a:fillRect l="-6838" t="-8197" b="-24590"/>
                      </a:stretch>
                    </a:blipFill>
                    <a:ln>
                      <a:noFill/>
                    </a:ln>
                  </p:spPr>
                  <p:txBody>
                    <a:bodyPr/>
                    <a:lstStyle/>
                    <a:p>
                      <a:r>
                        <a:rPr lang="en-US">
                          <a:noFill/>
                        </a:rPr>
                        <a:t> </a:t>
                      </a:r>
                    </a:p>
                  </p:txBody>
                </p:sp>
              </mc:Fallback>
            </mc:AlternateContent>
            <p:sp>
              <p:nvSpPr>
                <p:cNvPr id="274" name="Oval 273">
                  <a:extLst>
                    <a:ext uri="{FF2B5EF4-FFF2-40B4-BE49-F238E27FC236}">
                      <a16:creationId xmlns:a16="http://schemas.microsoft.com/office/drawing/2014/main" id="{5BF504CC-A7DF-4117-A4C6-1CB90A579814}"/>
                    </a:ext>
                  </a:extLst>
                </p:cNvPr>
                <p:cNvSpPr/>
                <p:nvPr/>
              </p:nvSpPr>
              <p:spPr>
                <a:xfrm>
                  <a:off x="7290897" y="510334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75" name="TextBox 274">
                  <a:extLst>
                    <a:ext uri="{FF2B5EF4-FFF2-40B4-BE49-F238E27FC236}">
                      <a16:creationId xmlns:a16="http://schemas.microsoft.com/office/drawing/2014/main" id="{B9AFFC76-8085-4261-BD12-A5D8E6605DDF}"/>
                    </a:ext>
                  </a:extLst>
                </p:cNvPr>
                <p:cNvSpPr txBox="1"/>
                <p:nvPr/>
              </p:nvSpPr>
              <p:spPr>
                <a:xfrm>
                  <a:off x="7183703" y="4881738"/>
                  <a:ext cx="319318" cy="369332"/>
                </a:xfrm>
                <a:prstGeom prst="rect">
                  <a:avLst/>
                </a:prstGeom>
                <a:noFill/>
                <a:ln>
                  <a:noFill/>
                </a:ln>
              </p:spPr>
              <p:txBody>
                <a:bodyPr wrap="none" rtlCol="0">
                  <a:spAutoFit/>
                </a:bodyPr>
                <a:lstStyle/>
                <a:p>
                  <a:r>
                    <a:rPr lang="en-US" sz="1800" dirty="0"/>
                    <a:t>+</a:t>
                  </a:r>
                </a:p>
              </p:txBody>
            </p:sp>
            <p:sp>
              <p:nvSpPr>
                <p:cNvPr id="276" name="TextBox 275">
                  <a:extLst>
                    <a:ext uri="{FF2B5EF4-FFF2-40B4-BE49-F238E27FC236}">
                      <a16:creationId xmlns:a16="http://schemas.microsoft.com/office/drawing/2014/main" id="{C0D4B211-ACA5-400B-9458-24B30566FD16}"/>
                    </a:ext>
                  </a:extLst>
                </p:cNvPr>
                <p:cNvSpPr txBox="1"/>
                <p:nvPr/>
              </p:nvSpPr>
              <p:spPr>
                <a:xfrm>
                  <a:off x="7199030" y="5312332"/>
                  <a:ext cx="252573" cy="367500"/>
                </a:xfrm>
                <a:prstGeom prst="rect">
                  <a:avLst/>
                </a:prstGeom>
                <a:noFill/>
                <a:ln>
                  <a:noFill/>
                </a:ln>
              </p:spPr>
              <p:txBody>
                <a:bodyPr wrap="square" rtlCol="0">
                  <a:spAutoFit/>
                </a:bodyPr>
                <a:lstStyle/>
                <a:p>
                  <a:r>
                    <a:rPr lang="en-US" sz="1800" dirty="0"/>
                    <a:t>_</a:t>
                  </a:r>
                </a:p>
              </p:txBody>
            </p:sp>
            <p:grpSp>
              <p:nvGrpSpPr>
                <p:cNvPr id="277" name="Group 276">
                  <a:extLst>
                    <a:ext uri="{FF2B5EF4-FFF2-40B4-BE49-F238E27FC236}">
                      <a16:creationId xmlns:a16="http://schemas.microsoft.com/office/drawing/2014/main" id="{4BFE5D83-CB49-4D1C-B068-AD5EBC56FAF0}"/>
                    </a:ext>
                  </a:extLst>
                </p:cNvPr>
                <p:cNvGrpSpPr/>
                <p:nvPr/>
              </p:nvGrpSpPr>
              <p:grpSpPr>
                <a:xfrm>
                  <a:off x="7382227" y="5253657"/>
                  <a:ext cx="276225" cy="195899"/>
                  <a:chOff x="646265" y="3047948"/>
                  <a:chExt cx="1895631" cy="938665"/>
                </a:xfrm>
              </p:grpSpPr>
              <p:grpSp>
                <p:nvGrpSpPr>
                  <p:cNvPr id="310" name="Group 309">
                    <a:extLst>
                      <a:ext uri="{FF2B5EF4-FFF2-40B4-BE49-F238E27FC236}">
                        <a16:creationId xmlns:a16="http://schemas.microsoft.com/office/drawing/2014/main" id="{F7E4361E-214D-4042-88DC-000B5B9ECCE0}"/>
                      </a:ext>
                    </a:extLst>
                  </p:cNvPr>
                  <p:cNvGrpSpPr/>
                  <p:nvPr/>
                </p:nvGrpSpPr>
                <p:grpSpPr>
                  <a:xfrm>
                    <a:off x="646265" y="3047948"/>
                    <a:ext cx="953935" cy="936393"/>
                    <a:chOff x="646265" y="3047948"/>
                    <a:chExt cx="953935" cy="936393"/>
                  </a:xfrm>
                </p:grpSpPr>
                <p:sp>
                  <p:nvSpPr>
                    <p:cNvPr id="314" name="Arc 313">
                      <a:extLst>
                        <a:ext uri="{FF2B5EF4-FFF2-40B4-BE49-F238E27FC236}">
                          <a16:creationId xmlns:a16="http://schemas.microsoft.com/office/drawing/2014/main" id="{C14A7E9E-43EB-4732-8355-2DB6B99DB3D8}"/>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Arc 314">
                      <a:extLst>
                        <a:ext uri="{FF2B5EF4-FFF2-40B4-BE49-F238E27FC236}">
                          <a16:creationId xmlns:a16="http://schemas.microsoft.com/office/drawing/2014/main" id="{92D41656-BAAD-4C4E-9E88-AA4EAEB8DF40}"/>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1" name="Group 310">
                    <a:extLst>
                      <a:ext uri="{FF2B5EF4-FFF2-40B4-BE49-F238E27FC236}">
                        <a16:creationId xmlns:a16="http://schemas.microsoft.com/office/drawing/2014/main" id="{1BF05378-94B6-4161-8E3B-8FBDDBC39D95}"/>
                      </a:ext>
                    </a:extLst>
                  </p:cNvPr>
                  <p:cNvGrpSpPr/>
                  <p:nvPr/>
                </p:nvGrpSpPr>
                <p:grpSpPr>
                  <a:xfrm flipV="1">
                    <a:off x="1587961" y="3050220"/>
                    <a:ext cx="953935" cy="936393"/>
                    <a:chOff x="646265" y="3047948"/>
                    <a:chExt cx="953935" cy="936393"/>
                  </a:xfrm>
                </p:grpSpPr>
                <p:sp>
                  <p:nvSpPr>
                    <p:cNvPr id="312" name="Arc 311">
                      <a:extLst>
                        <a:ext uri="{FF2B5EF4-FFF2-40B4-BE49-F238E27FC236}">
                          <a16:creationId xmlns:a16="http://schemas.microsoft.com/office/drawing/2014/main" id="{217A20FE-EC83-48C2-9043-ACF02D7EC090}"/>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Arc 312">
                      <a:extLst>
                        <a:ext uri="{FF2B5EF4-FFF2-40B4-BE49-F238E27FC236}">
                          <a16:creationId xmlns:a16="http://schemas.microsoft.com/office/drawing/2014/main" id="{6C997C71-AB33-4AF5-A326-487BAA60B89D}"/>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78" name="Straight Connector 277">
                  <a:extLst>
                    <a:ext uri="{FF2B5EF4-FFF2-40B4-BE49-F238E27FC236}">
                      <a16:creationId xmlns:a16="http://schemas.microsoft.com/office/drawing/2014/main" id="{91C4B10A-F206-4933-B576-8A841C6F9CE9}"/>
                    </a:ext>
                  </a:extLst>
                </p:cNvPr>
                <p:cNvCxnSpPr>
                  <a:cxnSpLocks/>
                  <a:endCxn id="274" idx="0"/>
                </p:cNvCxnSpPr>
                <p:nvPr/>
              </p:nvCxnSpPr>
              <p:spPr>
                <a:xfrm flipH="1">
                  <a:off x="7519497" y="5034367"/>
                  <a:ext cx="10019" cy="6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64B2BCC-FF76-4BC6-A40E-7CF6B995BA90}"/>
                    </a:ext>
                  </a:extLst>
                </p:cNvPr>
                <p:cNvCxnSpPr>
                  <a:cxnSpLocks/>
                </p:cNvCxnSpPr>
                <p:nvPr/>
              </p:nvCxnSpPr>
              <p:spPr>
                <a:xfrm>
                  <a:off x="7519399" y="559158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Isosceles Triangle 279">
                  <a:extLst>
                    <a:ext uri="{FF2B5EF4-FFF2-40B4-BE49-F238E27FC236}">
                      <a16:creationId xmlns:a16="http://schemas.microsoft.com/office/drawing/2014/main" id="{0BE38FB8-2AFF-4111-9959-78463AE4792E}"/>
                    </a:ext>
                  </a:extLst>
                </p:cNvPr>
                <p:cNvSpPr/>
                <p:nvPr/>
              </p:nvSpPr>
              <p:spPr>
                <a:xfrm flipV="1">
                  <a:off x="7462771" y="579912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1" name="Group 280">
                  <a:extLst>
                    <a:ext uri="{FF2B5EF4-FFF2-40B4-BE49-F238E27FC236}">
                      <a16:creationId xmlns:a16="http://schemas.microsoft.com/office/drawing/2014/main" id="{F4613177-5239-4E13-9DE2-9849ADB6AF9C}"/>
                    </a:ext>
                  </a:extLst>
                </p:cNvPr>
                <p:cNvGrpSpPr/>
                <p:nvPr/>
              </p:nvGrpSpPr>
              <p:grpSpPr>
                <a:xfrm>
                  <a:off x="9209493" y="5152453"/>
                  <a:ext cx="1056608" cy="314659"/>
                  <a:chOff x="7737365" y="3034093"/>
                  <a:chExt cx="2057400" cy="304800"/>
                </a:xfrm>
              </p:grpSpPr>
              <p:cxnSp>
                <p:nvCxnSpPr>
                  <p:cNvPr id="286" name="Straight Connector 285">
                    <a:extLst>
                      <a:ext uri="{FF2B5EF4-FFF2-40B4-BE49-F238E27FC236}">
                        <a16:creationId xmlns:a16="http://schemas.microsoft.com/office/drawing/2014/main" id="{E605CE4A-B624-4357-A7DB-E321283385C0}"/>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7" name="Group 286">
                    <a:extLst>
                      <a:ext uri="{FF2B5EF4-FFF2-40B4-BE49-F238E27FC236}">
                        <a16:creationId xmlns:a16="http://schemas.microsoft.com/office/drawing/2014/main" id="{325F3418-E563-4D21-9BDE-B2093964929B}"/>
                      </a:ext>
                    </a:extLst>
                  </p:cNvPr>
                  <p:cNvGrpSpPr/>
                  <p:nvPr/>
                </p:nvGrpSpPr>
                <p:grpSpPr>
                  <a:xfrm rot="16200000">
                    <a:off x="8602640" y="2748256"/>
                    <a:ext cx="304800" cy="876473"/>
                    <a:chOff x="4114800" y="1538205"/>
                    <a:chExt cx="1839433" cy="1759661"/>
                  </a:xfrm>
                </p:grpSpPr>
                <p:grpSp>
                  <p:nvGrpSpPr>
                    <p:cNvPr id="289" name="Group 288">
                      <a:extLst>
                        <a:ext uri="{FF2B5EF4-FFF2-40B4-BE49-F238E27FC236}">
                          <a16:creationId xmlns:a16="http://schemas.microsoft.com/office/drawing/2014/main" id="{99DFB49D-C241-43C2-A140-91E0484708DA}"/>
                        </a:ext>
                      </a:extLst>
                    </p:cNvPr>
                    <p:cNvGrpSpPr/>
                    <p:nvPr/>
                  </p:nvGrpSpPr>
                  <p:grpSpPr>
                    <a:xfrm>
                      <a:off x="4114800" y="1538205"/>
                      <a:ext cx="1828800" cy="595395"/>
                      <a:chOff x="5105400" y="3358473"/>
                      <a:chExt cx="1752600" cy="971053"/>
                    </a:xfrm>
                  </p:grpSpPr>
                  <p:sp>
                    <p:nvSpPr>
                      <p:cNvPr id="308" name="Arc 307">
                        <a:extLst>
                          <a:ext uri="{FF2B5EF4-FFF2-40B4-BE49-F238E27FC236}">
                            <a16:creationId xmlns:a16="http://schemas.microsoft.com/office/drawing/2014/main" id="{735C595B-6F55-4AEE-93B7-AF451C7CF2F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9" name="Arc 308">
                        <a:extLst>
                          <a:ext uri="{FF2B5EF4-FFF2-40B4-BE49-F238E27FC236}">
                            <a16:creationId xmlns:a16="http://schemas.microsoft.com/office/drawing/2014/main" id="{B3DF2F5D-9758-4AF6-9B92-C6531A01B53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0" name="Group 289">
                      <a:extLst>
                        <a:ext uri="{FF2B5EF4-FFF2-40B4-BE49-F238E27FC236}">
                          <a16:creationId xmlns:a16="http://schemas.microsoft.com/office/drawing/2014/main" id="{3DD15B14-9EF3-42DF-845D-5E774B1497F2}"/>
                        </a:ext>
                      </a:extLst>
                    </p:cNvPr>
                    <p:cNvGrpSpPr/>
                    <p:nvPr/>
                  </p:nvGrpSpPr>
                  <p:grpSpPr>
                    <a:xfrm flipH="1">
                      <a:off x="4125433" y="1943042"/>
                      <a:ext cx="1828800" cy="182645"/>
                      <a:chOff x="5105400" y="3358473"/>
                      <a:chExt cx="1752600" cy="971053"/>
                    </a:xfrm>
                  </p:grpSpPr>
                  <p:sp>
                    <p:nvSpPr>
                      <p:cNvPr id="306" name="Arc 305">
                        <a:extLst>
                          <a:ext uri="{FF2B5EF4-FFF2-40B4-BE49-F238E27FC236}">
                            <a16:creationId xmlns:a16="http://schemas.microsoft.com/office/drawing/2014/main" id="{D08DA0AD-3539-4558-BD0A-948618DA411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7" name="Arc 306">
                        <a:extLst>
                          <a:ext uri="{FF2B5EF4-FFF2-40B4-BE49-F238E27FC236}">
                            <a16:creationId xmlns:a16="http://schemas.microsoft.com/office/drawing/2014/main" id="{9A1FEBB0-4A52-477F-8DAA-AF4C2F008215}"/>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1" name="Group 290">
                      <a:extLst>
                        <a:ext uri="{FF2B5EF4-FFF2-40B4-BE49-F238E27FC236}">
                          <a16:creationId xmlns:a16="http://schemas.microsoft.com/office/drawing/2014/main" id="{F259787C-76D0-48B4-88F2-1799243E5F9E}"/>
                        </a:ext>
                      </a:extLst>
                    </p:cNvPr>
                    <p:cNvGrpSpPr/>
                    <p:nvPr/>
                  </p:nvGrpSpPr>
                  <p:grpSpPr>
                    <a:xfrm>
                      <a:off x="4114800" y="1940471"/>
                      <a:ext cx="1828800" cy="595395"/>
                      <a:chOff x="5105400" y="3358473"/>
                      <a:chExt cx="1752600" cy="971053"/>
                    </a:xfrm>
                  </p:grpSpPr>
                  <p:sp>
                    <p:nvSpPr>
                      <p:cNvPr id="304" name="Arc 303">
                        <a:extLst>
                          <a:ext uri="{FF2B5EF4-FFF2-40B4-BE49-F238E27FC236}">
                            <a16:creationId xmlns:a16="http://schemas.microsoft.com/office/drawing/2014/main" id="{B23775D2-B3B7-4B4D-828A-96B5CC33153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5" name="Arc 304">
                        <a:extLst>
                          <a:ext uri="{FF2B5EF4-FFF2-40B4-BE49-F238E27FC236}">
                            <a16:creationId xmlns:a16="http://schemas.microsoft.com/office/drawing/2014/main" id="{8D80DC33-C277-48F5-9D4F-95F49BCCF72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2" name="Group 291">
                      <a:extLst>
                        <a:ext uri="{FF2B5EF4-FFF2-40B4-BE49-F238E27FC236}">
                          <a16:creationId xmlns:a16="http://schemas.microsoft.com/office/drawing/2014/main" id="{6A550A05-1589-4486-9666-D715A84D3578}"/>
                        </a:ext>
                      </a:extLst>
                    </p:cNvPr>
                    <p:cNvGrpSpPr/>
                    <p:nvPr/>
                  </p:nvGrpSpPr>
                  <p:grpSpPr>
                    <a:xfrm flipH="1">
                      <a:off x="4125433" y="2351567"/>
                      <a:ext cx="1828800" cy="182645"/>
                      <a:chOff x="5105400" y="3358473"/>
                      <a:chExt cx="1752600" cy="971053"/>
                    </a:xfrm>
                  </p:grpSpPr>
                  <p:sp>
                    <p:nvSpPr>
                      <p:cNvPr id="302" name="Arc 301">
                        <a:extLst>
                          <a:ext uri="{FF2B5EF4-FFF2-40B4-BE49-F238E27FC236}">
                            <a16:creationId xmlns:a16="http://schemas.microsoft.com/office/drawing/2014/main" id="{E3F2DE85-9DFA-4A22-99D0-A2C199BB8A46}"/>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3" name="Arc 302">
                        <a:extLst>
                          <a:ext uri="{FF2B5EF4-FFF2-40B4-BE49-F238E27FC236}">
                            <a16:creationId xmlns:a16="http://schemas.microsoft.com/office/drawing/2014/main" id="{F4CB1A24-E1CD-4D8B-B064-336D7065E14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3" name="Group 292">
                      <a:extLst>
                        <a:ext uri="{FF2B5EF4-FFF2-40B4-BE49-F238E27FC236}">
                          <a16:creationId xmlns:a16="http://schemas.microsoft.com/office/drawing/2014/main" id="{BEE39752-C3C2-4118-82BD-37AC9527B2C4}"/>
                        </a:ext>
                      </a:extLst>
                    </p:cNvPr>
                    <p:cNvGrpSpPr/>
                    <p:nvPr/>
                  </p:nvGrpSpPr>
                  <p:grpSpPr>
                    <a:xfrm>
                      <a:off x="4114800" y="2340934"/>
                      <a:ext cx="1828800" cy="595395"/>
                      <a:chOff x="5105400" y="3358473"/>
                      <a:chExt cx="1752600" cy="971053"/>
                    </a:xfrm>
                  </p:grpSpPr>
                  <p:sp>
                    <p:nvSpPr>
                      <p:cNvPr id="300" name="Arc 299">
                        <a:extLst>
                          <a:ext uri="{FF2B5EF4-FFF2-40B4-BE49-F238E27FC236}">
                            <a16:creationId xmlns:a16="http://schemas.microsoft.com/office/drawing/2014/main" id="{DC12BE4B-5F81-4A59-8E9B-1A0806755F2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1" name="Arc 300">
                        <a:extLst>
                          <a:ext uri="{FF2B5EF4-FFF2-40B4-BE49-F238E27FC236}">
                            <a16:creationId xmlns:a16="http://schemas.microsoft.com/office/drawing/2014/main" id="{AB5D77DF-F814-48DB-8B8F-0BF6E806ED19}"/>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4" name="Group 293">
                      <a:extLst>
                        <a:ext uri="{FF2B5EF4-FFF2-40B4-BE49-F238E27FC236}">
                          <a16:creationId xmlns:a16="http://schemas.microsoft.com/office/drawing/2014/main" id="{5015B63F-D7FE-4E28-97F2-FAD852BED5A9}"/>
                        </a:ext>
                      </a:extLst>
                    </p:cNvPr>
                    <p:cNvGrpSpPr/>
                    <p:nvPr/>
                  </p:nvGrpSpPr>
                  <p:grpSpPr>
                    <a:xfrm flipH="1">
                      <a:off x="4125433" y="2709532"/>
                      <a:ext cx="1828800" cy="221001"/>
                      <a:chOff x="5105400" y="3358473"/>
                      <a:chExt cx="1752600" cy="971053"/>
                    </a:xfrm>
                  </p:grpSpPr>
                  <p:sp>
                    <p:nvSpPr>
                      <p:cNvPr id="298" name="Arc 297">
                        <a:extLst>
                          <a:ext uri="{FF2B5EF4-FFF2-40B4-BE49-F238E27FC236}">
                            <a16:creationId xmlns:a16="http://schemas.microsoft.com/office/drawing/2014/main" id="{2865212E-51A5-4E0D-ADB9-E437FD842C8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99" name="Arc 298">
                        <a:extLst>
                          <a:ext uri="{FF2B5EF4-FFF2-40B4-BE49-F238E27FC236}">
                            <a16:creationId xmlns:a16="http://schemas.microsoft.com/office/drawing/2014/main" id="{4B287F50-E229-46B5-A93A-80A9D295485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5" name="Group 294">
                      <a:extLst>
                        <a:ext uri="{FF2B5EF4-FFF2-40B4-BE49-F238E27FC236}">
                          <a16:creationId xmlns:a16="http://schemas.microsoft.com/office/drawing/2014/main" id="{C5CF9979-DC15-4A58-9C21-FB3741812C9E}"/>
                        </a:ext>
                      </a:extLst>
                    </p:cNvPr>
                    <p:cNvGrpSpPr/>
                    <p:nvPr/>
                  </p:nvGrpSpPr>
                  <p:grpSpPr>
                    <a:xfrm>
                      <a:off x="4114800" y="2702471"/>
                      <a:ext cx="1828800" cy="595395"/>
                      <a:chOff x="5105400" y="3358473"/>
                      <a:chExt cx="1752600" cy="971053"/>
                    </a:xfrm>
                  </p:grpSpPr>
                  <p:sp>
                    <p:nvSpPr>
                      <p:cNvPr id="296" name="Arc 295">
                        <a:extLst>
                          <a:ext uri="{FF2B5EF4-FFF2-40B4-BE49-F238E27FC236}">
                            <a16:creationId xmlns:a16="http://schemas.microsoft.com/office/drawing/2014/main" id="{06904023-AF00-428F-9E39-422045F100E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97" name="Arc 296">
                        <a:extLst>
                          <a:ext uri="{FF2B5EF4-FFF2-40B4-BE49-F238E27FC236}">
                            <a16:creationId xmlns:a16="http://schemas.microsoft.com/office/drawing/2014/main" id="{43F66495-B40B-4CD8-8A1C-ECD362C9F86F}"/>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288" name="Straight Connector 287">
                    <a:extLst>
                      <a:ext uri="{FF2B5EF4-FFF2-40B4-BE49-F238E27FC236}">
                        <a16:creationId xmlns:a16="http://schemas.microsoft.com/office/drawing/2014/main" id="{1EDCD6F9-E386-4A88-8989-71934996C447}"/>
                      </a:ext>
                    </a:extLst>
                  </p:cNvPr>
                  <p:cNvCxnSpPr>
                    <a:cxnSpLocks/>
                    <a:endCxn id="297"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Straight Connector 281">
                  <a:extLst>
                    <a:ext uri="{FF2B5EF4-FFF2-40B4-BE49-F238E27FC236}">
                      <a16:creationId xmlns:a16="http://schemas.microsoft.com/office/drawing/2014/main" id="{40B4C5F7-8278-4C47-BF4B-565E86391231}"/>
                    </a:ext>
                  </a:extLst>
                </p:cNvPr>
                <p:cNvCxnSpPr>
                  <a:cxnSpLocks/>
                </p:cNvCxnSpPr>
                <p:nvPr/>
              </p:nvCxnSpPr>
              <p:spPr>
                <a:xfrm flipV="1">
                  <a:off x="9240944" y="5066404"/>
                  <a:ext cx="1242" cy="55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A7BF608-C83F-4889-B3A9-F0C2007A984B}"/>
                    </a:ext>
                  </a:extLst>
                </p:cNvPr>
                <p:cNvCxnSpPr>
                  <a:cxnSpLocks/>
                </p:cNvCxnSpPr>
                <p:nvPr/>
              </p:nvCxnSpPr>
              <p:spPr>
                <a:xfrm>
                  <a:off x="9099360" y="5505352"/>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Isosceles Triangle 283">
                  <a:extLst>
                    <a:ext uri="{FF2B5EF4-FFF2-40B4-BE49-F238E27FC236}">
                      <a16:creationId xmlns:a16="http://schemas.microsoft.com/office/drawing/2014/main" id="{CF2E1EAD-0192-44EC-AC71-99ADE1223C85}"/>
                    </a:ext>
                  </a:extLst>
                </p:cNvPr>
                <p:cNvSpPr/>
                <p:nvPr/>
              </p:nvSpPr>
              <p:spPr>
                <a:xfrm flipV="1">
                  <a:off x="9056378" y="5720934"/>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85" name="Straight Connector 284">
                  <a:extLst>
                    <a:ext uri="{FF2B5EF4-FFF2-40B4-BE49-F238E27FC236}">
                      <a16:creationId xmlns:a16="http://schemas.microsoft.com/office/drawing/2014/main" id="{5A97D3F5-6874-4A4A-9EF8-4B64EE1015A5}"/>
                    </a:ext>
                  </a:extLst>
                </p:cNvPr>
                <p:cNvCxnSpPr>
                  <a:cxnSpLocks/>
                </p:cNvCxnSpPr>
                <p:nvPr/>
              </p:nvCxnSpPr>
              <p:spPr>
                <a:xfrm>
                  <a:off x="9103635" y="5496082"/>
                  <a:ext cx="137840" cy="7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94" name="TextBox 393">
              <a:extLst>
                <a:ext uri="{FF2B5EF4-FFF2-40B4-BE49-F238E27FC236}">
                  <a16:creationId xmlns:a16="http://schemas.microsoft.com/office/drawing/2014/main" id="{CEB4B76D-6DE8-40CA-9F1C-5AB669EF7D00}"/>
                </a:ext>
              </a:extLst>
            </p:cNvPr>
            <p:cNvSpPr txBox="1"/>
            <p:nvPr/>
          </p:nvSpPr>
          <p:spPr>
            <a:xfrm>
              <a:off x="6891116" y="3802327"/>
              <a:ext cx="684803" cy="369332"/>
            </a:xfrm>
            <a:prstGeom prst="rect">
              <a:avLst/>
            </a:prstGeom>
            <a:noFill/>
          </p:spPr>
          <p:txBody>
            <a:bodyPr wrap="none" rtlCol="0">
              <a:spAutoFit/>
            </a:bodyPr>
            <a:lstStyle/>
            <a:p>
              <a:r>
                <a:rPr lang="en-US" sz="1800" dirty="0">
                  <a:latin typeface="+mj-lt"/>
                </a:rPr>
                <a:t>j0.01</a:t>
              </a:r>
            </a:p>
          </p:txBody>
        </p:sp>
        <p:sp>
          <p:nvSpPr>
            <p:cNvPr id="395" name="TextBox 394">
              <a:extLst>
                <a:ext uri="{FF2B5EF4-FFF2-40B4-BE49-F238E27FC236}">
                  <a16:creationId xmlns:a16="http://schemas.microsoft.com/office/drawing/2014/main" id="{75071875-C69C-4143-BDA4-AD28B7F6E591}"/>
                </a:ext>
              </a:extLst>
            </p:cNvPr>
            <p:cNvSpPr txBox="1"/>
            <p:nvPr/>
          </p:nvSpPr>
          <p:spPr>
            <a:xfrm>
              <a:off x="8250863" y="3532599"/>
              <a:ext cx="684803" cy="369332"/>
            </a:xfrm>
            <a:prstGeom prst="rect">
              <a:avLst/>
            </a:prstGeom>
            <a:noFill/>
          </p:spPr>
          <p:txBody>
            <a:bodyPr wrap="none" rtlCol="0">
              <a:spAutoFit/>
            </a:bodyPr>
            <a:lstStyle/>
            <a:p>
              <a:r>
                <a:rPr lang="en-US" sz="1800" dirty="0">
                  <a:latin typeface="+mj-lt"/>
                </a:rPr>
                <a:t>j0.06</a:t>
              </a:r>
            </a:p>
          </p:txBody>
        </p:sp>
        <p:sp>
          <p:nvSpPr>
            <p:cNvPr id="396" name="TextBox 395">
              <a:extLst>
                <a:ext uri="{FF2B5EF4-FFF2-40B4-BE49-F238E27FC236}">
                  <a16:creationId xmlns:a16="http://schemas.microsoft.com/office/drawing/2014/main" id="{943A4F2D-AE0C-4FCC-88F0-D0F6B59628B6}"/>
                </a:ext>
              </a:extLst>
            </p:cNvPr>
            <p:cNvSpPr txBox="1"/>
            <p:nvPr/>
          </p:nvSpPr>
          <p:spPr>
            <a:xfrm>
              <a:off x="7783188" y="4550570"/>
              <a:ext cx="684803" cy="369332"/>
            </a:xfrm>
            <a:prstGeom prst="rect">
              <a:avLst/>
            </a:prstGeom>
            <a:noFill/>
          </p:spPr>
          <p:txBody>
            <a:bodyPr wrap="none" rtlCol="0">
              <a:spAutoFit/>
            </a:bodyPr>
            <a:lstStyle/>
            <a:p>
              <a:r>
                <a:rPr lang="en-US" sz="1800" dirty="0">
                  <a:latin typeface="+mj-lt"/>
                </a:rPr>
                <a:t>j0.02</a:t>
              </a:r>
            </a:p>
          </p:txBody>
        </p:sp>
        <p:sp>
          <p:nvSpPr>
            <p:cNvPr id="397" name="TextBox 396">
              <a:extLst>
                <a:ext uri="{FF2B5EF4-FFF2-40B4-BE49-F238E27FC236}">
                  <a16:creationId xmlns:a16="http://schemas.microsoft.com/office/drawing/2014/main" id="{F5BDAE6E-DEE7-4CF3-A3D6-97A68A426253}"/>
                </a:ext>
              </a:extLst>
            </p:cNvPr>
            <p:cNvSpPr txBox="1"/>
            <p:nvPr/>
          </p:nvSpPr>
          <p:spPr>
            <a:xfrm>
              <a:off x="8783452" y="4577191"/>
              <a:ext cx="684803" cy="369332"/>
            </a:xfrm>
            <a:prstGeom prst="rect">
              <a:avLst/>
            </a:prstGeom>
            <a:noFill/>
          </p:spPr>
          <p:txBody>
            <a:bodyPr wrap="none" rtlCol="0">
              <a:spAutoFit/>
            </a:bodyPr>
            <a:lstStyle/>
            <a:p>
              <a:r>
                <a:rPr lang="en-US" sz="1800" dirty="0">
                  <a:latin typeface="+mj-lt"/>
                </a:rPr>
                <a:t>j0.04</a:t>
              </a:r>
            </a:p>
          </p:txBody>
        </p:sp>
      </p:grpSp>
      <mc:AlternateContent xmlns:mc="http://schemas.openxmlformats.org/markup-compatibility/2006" xmlns:a14="http://schemas.microsoft.com/office/drawing/2010/main">
        <mc:Choice Requires="a14">
          <p:graphicFrame>
            <p:nvGraphicFramePr>
              <p:cNvPr id="399" name="Table 398">
                <a:extLst>
                  <a:ext uri="{FF2B5EF4-FFF2-40B4-BE49-F238E27FC236}">
                    <a16:creationId xmlns:a16="http://schemas.microsoft.com/office/drawing/2014/main" id="{F4CF655F-1975-4382-917C-0DB0590E2102}"/>
                  </a:ext>
                </a:extLst>
              </p:cNvPr>
              <p:cNvGraphicFramePr>
                <a:graphicFrameLocks noGrp="1"/>
              </p:cNvGraphicFramePr>
              <p:nvPr/>
            </p:nvGraphicFramePr>
            <p:xfrm>
              <a:off x="6397508" y="3453980"/>
              <a:ext cx="4902200" cy="2123567"/>
            </p:xfrm>
            <a:graphic>
              <a:graphicData uri="http://schemas.openxmlformats.org/drawingml/2006/table">
                <a:tbl>
                  <a:tblPr firstRow="1" bandRow="1">
                    <a:tableStyleId>{5940675A-B579-460E-94D1-54222C63F5DA}</a:tableStyleId>
                  </a:tblPr>
                  <a:tblGrid>
                    <a:gridCol w="980440">
                      <a:extLst>
                        <a:ext uri="{9D8B030D-6E8A-4147-A177-3AD203B41FA5}">
                          <a16:colId xmlns:a16="http://schemas.microsoft.com/office/drawing/2014/main" val="2178441661"/>
                        </a:ext>
                      </a:extLst>
                    </a:gridCol>
                    <a:gridCol w="980440">
                      <a:extLst>
                        <a:ext uri="{9D8B030D-6E8A-4147-A177-3AD203B41FA5}">
                          <a16:colId xmlns:a16="http://schemas.microsoft.com/office/drawing/2014/main" val="2018846766"/>
                        </a:ext>
                      </a:extLst>
                    </a:gridCol>
                    <a:gridCol w="980440">
                      <a:extLst>
                        <a:ext uri="{9D8B030D-6E8A-4147-A177-3AD203B41FA5}">
                          <a16:colId xmlns:a16="http://schemas.microsoft.com/office/drawing/2014/main" val="601222718"/>
                        </a:ext>
                      </a:extLst>
                    </a:gridCol>
                    <a:gridCol w="980440">
                      <a:extLst>
                        <a:ext uri="{9D8B030D-6E8A-4147-A177-3AD203B41FA5}">
                          <a16:colId xmlns:a16="http://schemas.microsoft.com/office/drawing/2014/main" val="2133453811"/>
                        </a:ext>
                      </a:extLst>
                    </a:gridCol>
                    <a:gridCol w="980440">
                      <a:extLst>
                        <a:ext uri="{9D8B030D-6E8A-4147-A177-3AD203B41FA5}">
                          <a16:colId xmlns:a16="http://schemas.microsoft.com/office/drawing/2014/main" val="2787371270"/>
                        </a:ext>
                      </a:extLst>
                    </a:gridCol>
                  </a:tblGrid>
                  <a:tr h="0">
                    <a:tc>
                      <a:txBody>
                        <a:bodyPr/>
                        <a:lstStyle/>
                        <a:p>
                          <a:r>
                            <a:rPr lang="en-US" sz="1600" dirty="0">
                              <a:latin typeface="+mj-lt"/>
                            </a:rPr>
                            <a:t>t</a:t>
                          </a:r>
                        </a:p>
                      </a:txBody>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𝛿</m:t>
                                </m:r>
                              </m:oMath>
                            </m:oMathPara>
                          </a14:m>
                          <a:endParaRPr lang="en-US" sz="1600" dirty="0">
                            <a:latin typeface="+mj-lt"/>
                          </a:endParaRPr>
                        </a:p>
                      </a:txBody>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𝜔</m:t>
                                </m:r>
                              </m:oMath>
                            </m:oMathPara>
                          </a14:m>
                          <a:endParaRPr lang="en-US" sz="1600" dirty="0">
                            <a:latin typeface="+mj-lt"/>
                          </a:endParaRP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𝛿</m:t>
                                    </m:r>
                                  </m:e>
                                </m:acc>
                              </m:oMath>
                            </m:oMathPara>
                          </a14:m>
                          <a:endParaRPr lang="en-US" sz="1600" dirty="0">
                            <a:latin typeface="+mj-lt"/>
                          </a:endParaRP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𝜔</m:t>
                                    </m:r>
                                  </m:e>
                                </m:acc>
                              </m:oMath>
                            </m:oMathPara>
                          </a14:m>
                          <a:endParaRPr lang="en-US" sz="1600" dirty="0">
                            <a:latin typeface="+mj-lt"/>
                          </a:endParaRPr>
                        </a:p>
                      </a:txBody>
                      <a:tcPr/>
                    </a:tc>
                    <a:extLst>
                      <a:ext uri="{0D108BD9-81ED-4DB2-BD59-A6C34878D82A}">
                        <a16:rowId xmlns:a16="http://schemas.microsoft.com/office/drawing/2014/main" val="1251211138"/>
                      </a:ext>
                    </a:extLst>
                  </a:tr>
                  <a:tr h="0">
                    <a:tc>
                      <a:txBody>
                        <a:bodyPr/>
                        <a:lstStyle/>
                        <a:p>
                          <a:pPr algn="r" fontAlgn="b"/>
                          <a:r>
                            <a:rPr lang="en-US" sz="1600" b="0" i="0" u="none" strike="noStrike" dirty="0">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0.0599</a:t>
                          </a:r>
                        </a:p>
                      </a:txBody>
                      <a:tcPr marL="9525" marR="9525" marT="9525" marB="0" anchor="b"/>
                    </a:tc>
                    <a:tc>
                      <a:txBody>
                        <a:bodyPr/>
                        <a:lstStyle/>
                        <a:p>
                          <a:pPr algn="r" fontAlgn="b"/>
                          <a:r>
                            <a:rPr lang="en-US" sz="1600" b="0" i="0" u="none" strike="noStrike">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42.42472</a:t>
                          </a:r>
                        </a:p>
                      </a:txBody>
                      <a:tcPr marL="9525" marR="9525" marT="9525" marB="0" anchor="b"/>
                    </a:tc>
                    <a:extLst>
                      <a:ext uri="{0D108BD9-81ED-4DB2-BD59-A6C34878D82A}">
                        <a16:rowId xmlns:a16="http://schemas.microsoft.com/office/drawing/2014/main" val="399858599"/>
                      </a:ext>
                    </a:extLst>
                  </a:tr>
                  <a:tr h="0">
                    <a:tc>
                      <a:txBody>
                        <a:bodyPr/>
                        <a:lstStyle/>
                        <a:p>
                          <a:pPr algn="r" fontAlgn="b"/>
                          <a:r>
                            <a:rPr lang="en-US" sz="1600" b="0" i="0" u="none" strike="noStrike">
                              <a:solidFill>
                                <a:srgbClr val="000000"/>
                              </a:solidFill>
                              <a:effectLst/>
                              <a:latin typeface="+mj-lt"/>
                            </a:rPr>
                            <a:t>0.025</a:t>
                          </a:r>
                        </a:p>
                      </a:txBody>
                      <a:tcPr marL="9525" marR="9525" marT="9525" marB="0" anchor="b"/>
                    </a:tc>
                    <a:tc>
                      <a:txBody>
                        <a:bodyPr/>
                        <a:lstStyle/>
                        <a:p>
                          <a:pPr algn="r" fontAlgn="b"/>
                          <a:r>
                            <a:rPr lang="en-US" sz="1600" b="0" i="0" u="none" strike="noStrike">
                              <a:solidFill>
                                <a:srgbClr val="000000"/>
                              </a:solidFill>
                              <a:effectLst/>
                              <a:latin typeface="+mj-lt"/>
                            </a:rPr>
                            <a:t>0.0599</a:t>
                          </a:r>
                        </a:p>
                      </a:txBody>
                      <a:tcPr marL="9525" marR="9525" marT="9525" marB="0" anchor="b"/>
                    </a:tc>
                    <a:tc>
                      <a:txBody>
                        <a:bodyPr/>
                        <a:lstStyle/>
                        <a:p>
                          <a:pPr algn="r" fontAlgn="b"/>
                          <a:r>
                            <a:rPr lang="en-US" sz="1600" b="0" i="0" u="none" strike="noStrike">
                              <a:solidFill>
                                <a:srgbClr val="000000"/>
                              </a:solidFill>
                              <a:effectLst/>
                              <a:latin typeface="+mj-lt"/>
                            </a:rPr>
                            <a:t>1.060618</a:t>
                          </a:r>
                        </a:p>
                      </a:txBody>
                      <a:tcPr marL="9525" marR="9525" marT="9525" marB="0" anchor="b"/>
                    </a:tc>
                    <a:tc>
                      <a:txBody>
                        <a:bodyPr/>
                        <a:lstStyle/>
                        <a:p>
                          <a:pPr algn="r" fontAlgn="b"/>
                          <a:r>
                            <a:rPr lang="en-US" sz="1600" b="0" i="0" u="none" strike="noStrike">
                              <a:solidFill>
                                <a:srgbClr val="000000"/>
                              </a:solidFill>
                              <a:effectLst/>
                              <a:latin typeface="+mj-lt"/>
                            </a:rPr>
                            <a:t>1.060618</a:t>
                          </a:r>
                        </a:p>
                      </a:txBody>
                      <a:tcPr marL="9525" marR="9525" marT="9525" marB="0" anchor="b"/>
                    </a:tc>
                    <a:tc>
                      <a:txBody>
                        <a:bodyPr/>
                        <a:lstStyle/>
                        <a:p>
                          <a:pPr algn="r" fontAlgn="b"/>
                          <a:r>
                            <a:rPr lang="en-US" sz="1600" b="0" i="0" u="none" strike="noStrike">
                              <a:solidFill>
                                <a:srgbClr val="000000"/>
                              </a:solidFill>
                              <a:effectLst/>
                              <a:latin typeface="+mj-lt"/>
                            </a:rPr>
                            <a:t>37.42668</a:t>
                          </a:r>
                        </a:p>
                      </a:txBody>
                      <a:tcPr marL="9525" marR="9525" marT="9525" marB="0" anchor="b"/>
                    </a:tc>
                    <a:extLst>
                      <a:ext uri="{0D108BD9-81ED-4DB2-BD59-A6C34878D82A}">
                        <a16:rowId xmlns:a16="http://schemas.microsoft.com/office/drawing/2014/main" val="1454978004"/>
                      </a:ext>
                    </a:extLst>
                  </a:tr>
                  <a:tr h="0">
                    <a:tc>
                      <a:txBody>
                        <a:bodyPr/>
                        <a:lstStyle/>
                        <a:p>
                          <a:pPr algn="r" fontAlgn="b"/>
                          <a:r>
                            <a:rPr lang="en-US" sz="1600" b="0" i="0" u="none" strike="noStrike">
                              <a:solidFill>
                                <a:srgbClr val="000000"/>
                              </a:solidFill>
                              <a:effectLst/>
                              <a:latin typeface="+mj-lt"/>
                            </a:rPr>
                            <a:t>0.05</a:t>
                          </a:r>
                        </a:p>
                      </a:txBody>
                      <a:tcPr marL="9525" marR="9525" marT="9525" marB="0" anchor="b"/>
                    </a:tc>
                    <a:tc>
                      <a:txBody>
                        <a:bodyPr/>
                        <a:lstStyle/>
                        <a:p>
                          <a:pPr algn="r" fontAlgn="b"/>
                          <a:r>
                            <a:rPr lang="en-US" sz="1600" b="0" i="0" u="none" strike="noStrike">
                              <a:solidFill>
                                <a:srgbClr val="000000"/>
                              </a:solidFill>
                              <a:effectLst/>
                              <a:latin typeface="+mj-lt"/>
                            </a:rPr>
                            <a:t>0.086415</a:t>
                          </a:r>
                        </a:p>
                      </a:txBody>
                      <a:tcPr marL="9525" marR="9525" marT="9525" marB="0" anchor="b"/>
                    </a:tc>
                    <a:tc>
                      <a:txBody>
                        <a:bodyPr/>
                        <a:lstStyle/>
                        <a:p>
                          <a:pPr algn="r" fontAlgn="b"/>
                          <a:r>
                            <a:rPr lang="en-US" sz="1600" b="0" i="0" u="none" strike="noStrike">
                              <a:solidFill>
                                <a:srgbClr val="000000"/>
                              </a:solidFill>
                              <a:effectLst/>
                              <a:latin typeface="+mj-lt"/>
                            </a:rPr>
                            <a:t>1.996285</a:t>
                          </a:r>
                        </a:p>
                      </a:txBody>
                      <a:tcPr marL="9525" marR="9525" marT="9525" marB="0" anchor="b"/>
                    </a:tc>
                    <a:tc>
                      <a:txBody>
                        <a:bodyPr/>
                        <a:lstStyle/>
                        <a:p>
                          <a:pPr algn="r" fontAlgn="b"/>
                          <a:r>
                            <a:rPr lang="en-US" sz="1600" b="0" i="0" u="none" strike="noStrike">
                              <a:solidFill>
                                <a:srgbClr val="000000"/>
                              </a:solidFill>
                              <a:effectLst/>
                              <a:latin typeface="+mj-lt"/>
                            </a:rPr>
                            <a:t>1.996285</a:t>
                          </a:r>
                        </a:p>
                      </a:txBody>
                      <a:tcPr marL="9525" marR="9525" marT="9525" marB="0" anchor="b"/>
                    </a:tc>
                    <a:tc>
                      <a:txBody>
                        <a:bodyPr/>
                        <a:lstStyle/>
                        <a:p>
                          <a:pPr algn="r" fontAlgn="b"/>
                          <a:r>
                            <a:rPr lang="en-US" sz="1600" b="0" i="0" u="none" strike="noStrike">
                              <a:solidFill>
                                <a:srgbClr val="000000"/>
                              </a:solidFill>
                              <a:effectLst/>
                              <a:latin typeface="+mj-lt"/>
                            </a:rPr>
                            <a:t>20.5337</a:t>
                          </a:r>
                        </a:p>
                      </a:txBody>
                      <a:tcPr marL="9525" marR="9525" marT="9525" marB="0" anchor="b"/>
                    </a:tc>
                    <a:extLst>
                      <a:ext uri="{0D108BD9-81ED-4DB2-BD59-A6C34878D82A}">
                        <a16:rowId xmlns:a16="http://schemas.microsoft.com/office/drawing/2014/main" val="3390458834"/>
                      </a:ext>
                    </a:extLst>
                  </a:tr>
                  <a:tr h="0">
                    <a:tc>
                      <a:txBody>
                        <a:bodyPr/>
                        <a:lstStyle/>
                        <a:p>
                          <a:pPr algn="r" fontAlgn="b"/>
                          <a:r>
                            <a:rPr lang="en-US" sz="1600" b="0" i="0" u="none" strike="noStrike">
                              <a:solidFill>
                                <a:srgbClr val="000000"/>
                              </a:solidFill>
                              <a:effectLst/>
                              <a:latin typeface="+mj-lt"/>
                            </a:rPr>
                            <a:t>0.075</a:t>
                          </a:r>
                        </a:p>
                      </a:txBody>
                      <a:tcPr marL="9525" marR="9525" marT="9525" marB="0" anchor="b"/>
                    </a:tc>
                    <a:tc>
                      <a:txBody>
                        <a:bodyPr/>
                        <a:lstStyle/>
                        <a:p>
                          <a:pPr algn="r" fontAlgn="b"/>
                          <a:r>
                            <a:rPr lang="en-US" sz="1600" b="0" i="0" u="none" strike="noStrike">
                              <a:solidFill>
                                <a:srgbClr val="000000"/>
                              </a:solidFill>
                              <a:effectLst/>
                              <a:latin typeface="+mj-lt"/>
                            </a:rPr>
                            <a:t>0.136323</a:t>
                          </a:r>
                        </a:p>
                      </a:txBody>
                      <a:tcPr marL="9525" marR="9525" marT="9525" marB="0" anchor="b"/>
                    </a:tc>
                    <a:tc>
                      <a:txBody>
                        <a:bodyPr/>
                        <a:lstStyle/>
                        <a:p>
                          <a:pPr algn="r" fontAlgn="b"/>
                          <a:r>
                            <a:rPr lang="en-US" sz="1600" b="0" i="0" u="none" strike="noStrike">
                              <a:solidFill>
                                <a:srgbClr val="000000"/>
                              </a:solidFill>
                              <a:effectLst/>
                              <a:latin typeface="+mj-lt"/>
                            </a:rPr>
                            <a:t>2.509627</a:t>
                          </a:r>
                        </a:p>
                      </a:txBody>
                      <a:tcPr marL="9525" marR="9525" marT="9525" marB="0" anchor="b"/>
                    </a:tc>
                    <a:tc>
                      <a:txBody>
                        <a:bodyPr/>
                        <a:lstStyle/>
                        <a:p>
                          <a:pPr algn="r" fontAlgn="b"/>
                          <a:r>
                            <a:rPr lang="en-US" sz="1600" b="0" i="0" u="none" strike="noStrike">
                              <a:solidFill>
                                <a:srgbClr val="000000"/>
                              </a:solidFill>
                              <a:effectLst/>
                              <a:latin typeface="+mj-lt"/>
                            </a:rPr>
                            <a:t>2.509627</a:t>
                          </a:r>
                        </a:p>
                      </a:txBody>
                      <a:tcPr marL="9525" marR="9525" marT="9525" marB="0" anchor="b"/>
                    </a:tc>
                    <a:tc>
                      <a:txBody>
                        <a:bodyPr/>
                        <a:lstStyle/>
                        <a:p>
                          <a:pPr algn="r" fontAlgn="b"/>
                          <a:r>
                            <a:rPr lang="en-US" sz="1600" b="0" i="0" u="none" strike="noStrike">
                              <a:solidFill>
                                <a:srgbClr val="000000"/>
                              </a:solidFill>
                              <a:effectLst/>
                              <a:latin typeface="+mj-lt"/>
                            </a:rPr>
                            <a:t>-5.29749</a:t>
                          </a:r>
                        </a:p>
                      </a:txBody>
                      <a:tcPr marL="9525" marR="9525" marT="9525" marB="0" anchor="b"/>
                    </a:tc>
                    <a:extLst>
                      <a:ext uri="{0D108BD9-81ED-4DB2-BD59-A6C34878D82A}">
                        <a16:rowId xmlns:a16="http://schemas.microsoft.com/office/drawing/2014/main" val="2825843612"/>
                      </a:ext>
                    </a:extLst>
                  </a:tr>
                  <a:tr h="0">
                    <a:tc>
                      <a:txBody>
                        <a:bodyPr/>
                        <a:lstStyle/>
                        <a:p>
                          <a:pPr algn="r" fontAlgn="b"/>
                          <a:r>
                            <a:rPr lang="en-US" sz="1600" b="0" i="0" u="none" strike="noStrike">
                              <a:solidFill>
                                <a:srgbClr val="000000"/>
                              </a:solidFill>
                              <a:effectLst/>
                              <a:latin typeface="+mj-lt"/>
                            </a:rPr>
                            <a:t>0.1</a:t>
                          </a:r>
                        </a:p>
                      </a:txBody>
                      <a:tcPr marL="9525" marR="9525" marT="9525" marB="0" anchor="b"/>
                    </a:tc>
                    <a:tc>
                      <a:txBody>
                        <a:bodyPr/>
                        <a:lstStyle/>
                        <a:p>
                          <a:pPr algn="r" fontAlgn="b"/>
                          <a:r>
                            <a:rPr lang="en-US" sz="1600" b="0" i="0" u="none" strike="noStrike">
                              <a:solidFill>
                                <a:srgbClr val="000000"/>
                              </a:solidFill>
                              <a:effectLst/>
                              <a:latin typeface="+mj-lt"/>
                            </a:rPr>
                            <a:t>0.199063</a:t>
                          </a:r>
                        </a:p>
                      </a:txBody>
                      <a:tcPr marL="9525" marR="9525" marT="9525" marB="0" anchor="b"/>
                    </a:tc>
                    <a:tc>
                      <a:txBody>
                        <a:bodyPr/>
                        <a:lstStyle/>
                        <a:p>
                          <a:pPr algn="r" fontAlgn="b"/>
                          <a:r>
                            <a:rPr lang="en-US" sz="1600" b="0" i="0" u="none" strike="noStrike">
                              <a:solidFill>
                                <a:srgbClr val="000000"/>
                              </a:solidFill>
                              <a:effectLst/>
                              <a:latin typeface="+mj-lt"/>
                            </a:rPr>
                            <a:t>2.37719</a:t>
                          </a:r>
                        </a:p>
                      </a:txBody>
                      <a:tcPr marL="9525" marR="9525" marT="9525" marB="0" anchor="b"/>
                    </a:tc>
                    <a:tc>
                      <a:txBody>
                        <a:bodyPr/>
                        <a:lstStyle/>
                        <a:p>
                          <a:pPr algn="r" fontAlgn="b"/>
                          <a:r>
                            <a:rPr lang="en-US" sz="1600" b="0" i="0" u="none" strike="noStrike">
                              <a:solidFill>
                                <a:srgbClr val="000000"/>
                              </a:solidFill>
                              <a:effectLst/>
                              <a:latin typeface="+mj-lt"/>
                            </a:rPr>
                            <a:t>2.37719</a:t>
                          </a:r>
                        </a:p>
                      </a:txBody>
                      <a:tcPr marL="9525" marR="9525" marT="9525" marB="0" anchor="b"/>
                    </a:tc>
                    <a:tc>
                      <a:txBody>
                        <a:bodyPr/>
                        <a:lstStyle/>
                        <a:p>
                          <a:pPr algn="r" fontAlgn="b"/>
                          <a:r>
                            <a:rPr lang="en-US" sz="1600" b="0" i="0" u="none" strike="noStrike">
                              <a:solidFill>
                                <a:srgbClr val="000000"/>
                              </a:solidFill>
                              <a:effectLst/>
                              <a:latin typeface="+mj-lt"/>
                            </a:rPr>
                            <a:t>-33.8722</a:t>
                          </a:r>
                        </a:p>
                      </a:txBody>
                      <a:tcPr marL="9525" marR="9525" marT="9525" marB="0" anchor="b"/>
                    </a:tc>
                    <a:extLst>
                      <a:ext uri="{0D108BD9-81ED-4DB2-BD59-A6C34878D82A}">
                        <a16:rowId xmlns:a16="http://schemas.microsoft.com/office/drawing/2014/main" val="3122476427"/>
                      </a:ext>
                    </a:extLst>
                  </a:tr>
                  <a:tr h="0">
                    <a:tc>
                      <a:txBody>
                        <a:bodyPr/>
                        <a:lstStyle/>
                        <a:p>
                          <a:pPr algn="r" fontAlgn="b"/>
                          <a:r>
                            <a:rPr lang="en-US" sz="1600" b="0" i="0" u="none" strike="noStrike">
                              <a:solidFill>
                                <a:srgbClr val="000000"/>
                              </a:solidFill>
                              <a:effectLst/>
                              <a:latin typeface="+mj-lt"/>
                            </a:rPr>
                            <a:t>0.125</a:t>
                          </a:r>
                        </a:p>
                      </a:txBody>
                      <a:tcPr marL="9525" marR="9525" marT="9525" marB="0" anchor="b"/>
                    </a:tc>
                    <a:tc>
                      <a:txBody>
                        <a:bodyPr/>
                        <a:lstStyle/>
                        <a:p>
                          <a:pPr algn="r" fontAlgn="b"/>
                          <a:r>
                            <a:rPr lang="en-US" sz="1600" b="0" i="0" u="none" strike="noStrike">
                              <a:solidFill>
                                <a:srgbClr val="000000"/>
                              </a:solidFill>
                              <a:effectLst/>
                              <a:latin typeface="+mj-lt"/>
                            </a:rPr>
                            <a:t>0.258493</a:t>
                          </a:r>
                        </a:p>
                      </a:txBody>
                      <a:tcPr marL="9525" marR="9525" marT="9525" marB="0" anchor="b"/>
                    </a:tc>
                    <a:tc>
                      <a:txBody>
                        <a:bodyPr/>
                        <a:lstStyle/>
                        <a:p>
                          <a:pPr algn="r" fontAlgn="b"/>
                          <a:r>
                            <a:rPr lang="en-US" sz="1600" b="0" i="0" u="none" strike="noStrike">
                              <a:solidFill>
                                <a:srgbClr val="000000"/>
                              </a:solidFill>
                              <a:effectLst/>
                              <a:latin typeface="+mj-lt"/>
                            </a:rPr>
                            <a:t>1.530385</a:t>
                          </a:r>
                        </a:p>
                      </a:txBody>
                      <a:tcPr marL="9525" marR="9525" marT="9525" marB="0" anchor="b"/>
                    </a:tc>
                    <a:tc>
                      <a:txBody>
                        <a:bodyPr/>
                        <a:lstStyle/>
                        <a:p>
                          <a:pPr algn="r" fontAlgn="b"/>
                          <a:r>
                            <a:rPr lang="en-US" sz="1600" b="0" i="0" u="none" strike="noStrike">
                              <a:solidFill>
                                <a:srgbClr val="000000"/>
                              </a:solidFill>
                              <a:effectLst/>
                              <a:latin typeface="+mj-lt"/>
                            </a:rPr>
                            <a:t>1.530385</a:t>
                          </a:r>
                        </a:p>
                      </a:txBody>
                      <a:tcPr marL="9525" marR="9525" marT="9525" marB="0" anchor="b"/>
                    </a:tc>
                    <a:tc>
                      <a:txBody>
                        <a:bodyPr/>
                        <a:lstStyle/>
                        <a:p>
                          <a:pPr algn="r" fontAlgn="b"/>
                          <a:r>
                            <a:rPr lang="en-US" sz="1600" b="0" i="0" u="none" strike="noStrike">
                              <a:solidFill>
                                <a:srgbClr val="000000"/>
                              </a:solidFill>
                              <a:effectLst/>
                              <a:latin typeface="+mj-lt"/>
                            </a:rPr>
                            <a:t>-57.2027</a:t>
                          </a:r>
                        </a:p>
                      </a:txBody>
                      <a:tcPr marL="9525" marR="9525" marT="9525" marB="0" anchor="b"/>
                    </a:tc>
                    <a:extLst>
                      <a:ext uri="{0D108BD9-81ED-4DB2-BD59-A6C34878D82A}">
                        <a16:rowId xmlns:a16="http://schemas.microsoft.com/office/drawing/2014/main" val="544440057"/>
                      </a:ext>
                    </a:extLst>
                  </a:tr>
                  <a:tr h="0">
                    <a:tc>
                      <a:txBody>
                        <a:bodyPr/>
                        <a:lstStyle/>
                        <a:p>
                          <a:pPr algn="r" fontAlgn="b"/>
                          <a:r>
                            <a:rPr lang="en-US" sz="1600" b="0" i="0" u="none" strike="noStrike">
                              <a:solidFill>
                                <a:srgbClr val="000000"/>
                              </a:solidFill>
                              <a:effectLst/>
                              <a:latin typeface="+mj-lt"/>
                            </a:rPr>
                            <a:t>0.15</a:t>
                          </a:r>
                        </a:p>
                      </a:txBody>
                      <a:tcPr marL="9525" marR="9525" marT="9525" marB="0" anchor="b"/>
                    </a:tc>
                    <a:tc>
                      <a:txBody>
                        <a:bodyPr/>
                        <a:lstStyle/>
                        <a:p>
                          <a:pPr algn="r" fontAlgn="b"/>
                          <a:r>
                            <a:rPr lang="en-US" sz="1600" b="0" i="0" u="none" strike="noStrike">
                              <a:solidFill>
                                <a:srgbClr val="000000"/>
                              </a:solidFill>
                              <a:effectLst/>
                              <a:latin typeface="+mj-lt"/>
                            </a:rPr>
                            <a:t>0.296753</a:t>
                          </a:r>
                        </a:p>
                      </a:txBody>
                      <a:tcPr marL="9525" marR="9525" marT="9525" marB="0" anchor="b"/>
                    </a:tc>
                    <a:tc>
                      <a:txBody>
                        <a:bodyPr/>
                        <a:lstStyle/>
                        <a:p>
                          <a:pPr algn="r" fontAlgn="b"/>
                          <a:r>
                            <a:rPr lang="en-US" sz="1600" b="0" i="0" u="none" strike="noStrike">
                              <a:solidFill>
                                <a:srgbClr val="000000"/>
                              </a:solidFill>
                              <a:effectLst/>
                              <a:latin typeface="+mj-lt"/>
                            </a:rPr>
                            <a:t>0.100318</a:t>
                          </a:r>
                        </a:p>
                      </a:txBody>
                      <a:tcPr marL="9525" marR="9525" marT="9525" marB="0" anchor="b"/>
                    </a:tc>
                    <a:tc>
                      <a:txBody>
                        <a:bodyPr/>
                        <a:lstStyle/>
                        <a:p>
                          <a:pPr algn="r" fontAlgn="b"/>
                          <a:r>
                            <a:rPr lang="en-US" sz="1600" b="0" i="0" u="none" strike="noStrike">
                              <a:solidFill>
                                <a:srgbClr val="000000"/>
                              </a:solidFill>
                              <a:effectLst/>
                              <a:latin typeface="+mj-lt"/>
                            </a:rPr>
                            <a:t>0.100318</a:t>
                          </a:r>
                        </a:p>
                      </a:txBody>
                      <a:tcPr marL="9525" marR="9525" marT="9525" marB="0" anchor="b"/>
                    </a:tc>
                    <a:tc>
                      <a:txBody>
                        <a:bodyPr/>
                        <a:lstStyle/>
                        <a:p>
                          <a:pPr algn="r" fontAlgn="b"/>
                          <a:r>
                            <a:rPr lang="en-US" sz="1600" b="0" i="0" u="none" strike="noStrike" dirty="0">
                              <a:solidFill>
                                <a:srgbClr val="000000"/>
                              </a:solidFill>
                              <a:effectLst/>
                              <a:latin typeface="+mj-lt"/>
                            </a:rPr>
                            <a:t>-67.8329</a:t>
                          </a:r>
                        </a:p>
                      </a:txBody>
                      <a:tcPr marL="9525" marR="9525" marT="9525" marB="0" anchor="b"/>
                    </a:tc>
                    <a:extLst>
                      <a:ext uri="{0D108BD9-81ED-4DB2-BD59-A6C34878D82A}">
                        <a16:rowId xmlns:a16="http://schemas.microsoft.com/office/drawing/2014/main" val="3397353321"/>
                      </a:ext>
                    </a:extLst>
                  </a:tr>
                </a:tbl>
              </a:graphicData>
            </a:graphic>
          </p:graphicFrame>
        </mc:Choice>
        <mc:Fallback xmlns="">
          <p:graphicFrame>
            <p:nvGraphicFramePr>
              <p:cNvPr id="399" name="Table 398">
                <a:extLst>
                  <a:ext uri="{FF2B5EF4-FFF2-40B4-BE49-F238E27FC236}">
                    <a16:creationId xmlns:a16="http://schemas.microsoft.com/office/drawing/2014/main" id="{F4CF655F-1975-4382-917C-0DB0590E2102}"/>
                  </a:ext>
                </a:extLst>
              </p:cNvPr>
              <p:cNvGraphicFramePr>
                <a:graphicFrameLocks noGrp="1"/>
              </p:cNvGraphicFramePr>
              <p:nvPr>
                <p:extLst>
                  <p:ext uri="{D42A27DB-BD31-4B8C-83A1-F6EECF244321}">
                    <p14:modId xmlns:p14="http://schemas.microsoft.com/office/powerpoint/2010/main" val="3070243024"/>
                  </p:ext>
                </p:extLst>
              </p:nvPr>
            </p:nvGraphicFramePr>
            <p:xfrm>
              <a:off x="6397508" y="3453980"/>
              <a:ext cx="4902200" cy="2123567"/>
            </p:xfrm>
            <a:graphic>
              <a:graphicData uri="http://schemas.openxmlformats.org/drawingml/2006/table">
                <a:tbl>
                  <a:tblPr firstRow="1" bandRow="1">
                    <a:tableStyleId>{5940675A-B579-460E-94D1-54222C63F5DA}</a:tableStyleId>
                  </a:tblPr>
                  <a:tblGrid>
                    <a:gridCol w="980440">
                      <a:extLst>
                        <a:ext uri="{9D8B030D-6E8A-4147-A177-3AD203B41FA5}">
                          <a16:colId xmlns:a16="http://schemas.microsoft.com/office/drawing/2014/main" val="2178441661"/>
                        </a:ext>
                      </a:extLst>
                    </a:gridCol>
                    <a:gridCol w="980440">
                      <a:extLst>
                        <a:ext uri="{9D8B030D-6E8A-4147-A177-3AD203B41FA5}">
                          <a16:colId xmlns:a16="http://schemas.microsoft.com/office/drawing/2014/main" val="2018846766"/>
                        </a:ext>
                      </a:extLst>
                    </a:gridCol>
                    <a:gridCol w="980440">
                      <a:extLst>
                        <a:ext uri="{9D8B030D-6E8A-4147-A177-3AD203B41FA5}">
                          <a16:colId xmlns:a16="http://schemas.microsoft.com/office/drawing/2014/main" val="601222718"/>
                        </a:ext>
                      </a:extLst>
                    </a:gridCol>
                    <a:gridCol w="980440">
                      <a:extLst>
                        <a:ext uri="{9D8B030D-6E8A-4147-A177-3AD203B41FA5}">
                          <a16:colId xmlns:a16="http://schemas.microsoft.com/office/drawing/2014/main" val="2133453811"/>
                        </a:ext>
                      </a:extLst>
                    </a:gridCol>
                    <a:gridCol w="980440">
                      <a:extLst>
                        <a:ext uri="{9D8B030D-6E8A-4147-A177-3AD203B41FA5}">
                          <a16:colId xmlns:a16="http://schemas.microsoft.com/office/drawing/2014/main" val="2787371270"/>
                        </a:ext>
                      </a:extLst>
                    </a:gridCol>
                  </a:tblGrid>
                  <a:tr h="350012">
                    <a:tc>
                      <a:txBody>
                        <a:bodyPr/>
                        <a:lstStyle/>
                        <a:p>
                          <a:r>
                            <a:rPr lang="en-US" sz="1600" dirty="0">
                              <a:latin typeface="+mj-lt"/>
                            </a:rPr>
                            <a:t>t</a:t>
                          </a:r>
                        </a:p>
                      </a:txBody>
                      <a:tcPr/>
                    </a:tc>
                    <a:tc>
                      <a:txBody>
                        <a:bodyPr/>
                        <a:lstStyle/>
                        <a:p>
                          <a:endParaRPr lang="en-US"/>
                        </a:p>
                      </a:txBody>
                      <a:tcPr>
                        <a:blipFill>
                          <a:blip r:embed="rId9"/>
                          <a:stretch>
                            <a:fillRect l="-100621" t="-3448" r="-301242" b="-536207"/>
                          </a:stretch>
                        </a:blipFill>
                      </a:tcPr>
                    </a:tc>
                    <a:tc>
                      <a:txBody>
                        <a:bodyPr/>
                        <a:lstStyle/>
                        <a:p>
                          <a:endParaRPr lang="en-US"/>
                        </a:p>
                      </a:txBody>
                      <a:tcPr>
                        <a:blipFill>
                          <a:blip r:embed="rId9"/>
                          <a:stretch>
                            <a:fillRect l="-200621" t="-3448" r="-201242" b="-536207"/>
                          </a:stretch>
                        </a:blipFill>
                      </a:tcPr>
                    </a:tc>
                    <a:tc>
                      <a:txBody>
                        <a:bodyPr/>
                        <a:lstStyle/>
                        <a:p>
                          <a:endParaRPr lang="en-US"/>
                        </a:p>
                      </a:txBody>
                      <a:tcPr>
                        <a:blipFill>
                          <a:blip r:embed="rId9"/>
                          <a:stretch>
                            <a:fillRect l="-300621" t="-3448" r="-101242" b="-536207"/>
                          </a:stretch>
                        </a:blipFill>
                      </a:tcPr>
                    </a:tc>
                    <a:tc>
                      <a:txBody>
                        <a:bodyPr/>
                        <a:lstStyle/>
                        <a:p>
                          <a:endParaRPr lang="en-US"/>
                        </a:p>
                      </a:txBody>
                      <a:tcPr>
                        <a:blipFill>
                          <a:blip r:embed="rId9"/>
                          <a:stretch>
                            <a:fillRect l="-400621" t="-3448" r="-1242" b="-536207"/>
                          </a:stretch>
                        </a:blipFill>
                      </a:tcPr>
                    </a:tc>
                    <a:extLst>
                      <a:ext uri="{0D108BD9-81ED-4DB2-BD59-A6C34878D82A}">
                        <a16:rowId xmlns:a16="http://schemas.microsoft.com/office/drawing/2014/main" val="1251211138"/>
                      </a:ext>
                    </a:extLst>
                  </a:tr>
                  <a:tr h="253365">
                    <a:tc>
                      <a:txBody>
                        <a:bodyPr/>
                        <a:lstStyle/>
                        <a:p>
                          <a:pPr algn="r" fontAlgn="b"/>
                          <a:r>
                            <a:rPr lang="en-US" sz="1600" b="0" i="0" u="none" strike="noStrike" dirty="0">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0.0599</a:t>
                          </a:r>
                        </a:p>
                      </a:txBody>
                      <a:tcPr marL="9525" marR="9525" marT="9525" marB="0" anchor="b"/>
                    </a:tc>
                    <a:tc>
                      <a:txBody>
                        <a:bodyPr/>
                        <a:lstStyle/>
                        <a:p>
                          <a:pPr algn="r" fontAlgn="b"/>
                          <a:r>
                            <a:rPr lang="en-US" sz="1600" b="0" i="0" u="none" strike="noStrike">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42.42472</a:t>
                          </a:r>
                        </a:p>
                      </a:txBody>
                      <a:tcPr marL="9525" marR="9525" marT="9525" marB="0" anchor="b"/>
                    </a:tc>
                    <a:extLst>
                      <a:ext uri="{0D108BD9-81ED-4DB2-BD59-A6C34878D82A}">
                        <a16:rowId xmlns:a16="http://schemas.microsoft.com/office/drawing/2014/main" val="399858599"/>
                      </a:ext>
                    </a:extLst>
                  </a:tr>
                  <a:tr h="253365">
                    <a:tc>
                      <a:txBody>
                        <a:bodyPr/>
                        <a:lstStyle/>
                        <a:p>
                          <a:pPr algn="r" fontAlgn="b"/>
                          <a:r>
                            <a:rPr lang="en-US" sz="1600" b="0" i="0" u="none" strike="noStrike">
                              <a:solidFill>
                                <a:srgbClr val="000000"/>
                              </a:solidFill>
                              <a:effectLst/>
                              <a:latin typeface="+mj-lt"/>
                            </a:rPr>
                            <a:t>0.025</a:t>
                          </a:r>
                        </a:p>
                      </a:txBody>
                      <a:tcPr marL="9525" marR="9525" marT="9525" marB="0" anchor="b"/>
                    </a:tc>
                    <a:tc>
                      <a:txBody>
                        <a:bodyPr/>
                        <a:lstStyle/>
                        <a:p>
                          <a:pPr algn="r" fontAlgn="b"/>
                          <a:r>
                            <a:rPr lang="en-US" sz="1600" b="0" i="0" u="none" strike="noStrike">
                              <a:solidFill>
                                <a:srgbClr val="000000"/>
                              </a:solidFill>
                              <a:effectLst/>
                              <a:latin typeface="+mj-lt"/>
                            </a:rPr>
                            <a:t>0.0599</a:t>
                          </a:r>
                        </a:p>
                      </a:txBody>
                      <a:tcPr marL="9525" marR="9525" marT="9525" marB="0" anchor="b"/>
                    </a:tc>
                    <a:tc>
                      <a:txBody>
                        <a:bodyPr/>
                        <a:lstStyle/>
                        <a:p>
                          <a:pPr algn="r" fontAlgn="b"/>
                          <a:r>
                            <a:rPr lang="en-US" sz="1600" b="0" i="0" u="none" strike="noStrike">
                              <a:solidFill>
                                <a:srgbClr val="000000"/>
                              </a:solidFill>
                              <a:effectLst/>
                              <a:latin typeface="+mj-lt"/>
                            </a:rPr>
                            <a:t>1.060618</a:t>
                          </a:r>
                        </a:p>
                      </a:txBody>
                      <a:tcPr marL="9525" marR="9525" marT="9525" marB="0" anchor="b"/>
                    </a:tc>
                    <a:tc>
                      <a:txBody>
                        <a:bodyPr/>
                        <a:lstStyle/>
                        <a:p>
                          <a:pPr algn="r" fontAlgn="b"/>
                          <a:r>
                            <a:rPr lang="en-US" sz="1600" b="0" i="0" u="none" strike="noStrike">
                              <a:solidFill>
                                <a:srgbClr val="000000"/>
                              </a:solidFill>
                              <a:effectLst/>
                              <a:latin typeface="+mj-lt"/>
                            </a:rPr>
                            <a:t>1.060618</a:t>
                          </a:r>
                        </a:p>
                      </a:txBody>
                      <a:tcPr marL="9525" marR="9525" marT="9525" marB="0" anchor="b"/>
                    </a:tc>
                    <a:tc>
                      <a:txBody>
                        <a:bodyPr/>
                        <a:lstStyle/>
                        <a:p>
                          <a:pPr algn="r" fontAlgn="b"/>
                          <a:r>
                            <a:rPr lang="en-US" sz="1600" b="0" i="0" u="none" strike="noStrike">
                              <a:solidFill>
                                <a:srgbClr val="000000"/>
                              </a:solidFill>
                              <a:effectLst/>
                              <a:latin typeface="+mj-lt"/>
                            </a:rPr>
                            <a:t>37.42668</a:t>
                          </a:r>
                        </a:p>
                      </a:txBody>
                      <a:tcPr marL="9525" marR="9525" marT="9525" marB="0" anchor="b"/>
                    </a:tc>
                    <a:extLst>
                      <a:ext uri="{0D108BD9-81ED-4DB2-BD59-A6C34878D82A}">
                        <a16:rowId xmlns:a16="http://schemas.microsoft.com/office/drawing/2014/main" val="1454978004"/>
                      </a:ext>
                    </a:extLst>
                  </a:tr>
                  <a:tr h="253365">
                    <a:tc>
                      <a:txBody>
                        <a:bodyPr/>
                        <a:lstStyle/>
                        <a:p>
                          <a:pPr algn="r" fontAlgn="b"/>
                          <a:r>
                            <a:rPr lang="en-US" sz="1600" b="0" i="0" u="none" strike="noStrike">
                              <a:solidFill>
                                <a:srgbClr val="000000"/>
                              </a:solidFill>
                              <a:effectLst/>
                              <a:latin typeface="+mj-lt"/>
                            </a:rPr>
                            <a:t>0.05</a:t>
                          </a:r>
                        </a:p>
                      </a:txBody>
                      <a:tcPr marL="9525" marR="9525" marT="9525" marB="0" anchor="b"/>
                    </a:tc>
                    <a:tc>
                      <a:txBody>
                        <a:bodyPr/>
                        <a:lstStyle/>
                        <a:p>
                          <a:pPr algn="r" fontAlgn="b"/>
                          <a:r>
                            <a:rPr lang="en-US" sz="1600" b="0" i="0" u="none" strike="noStrike">
                              <a:solidFill>
                                <a:srgbClr val="000000"/>
                              </a:solidFill>
                              <a:effectLst/>
                              <a:latin typeface="+mj-lt"/>
                            </a:rPr>
                            <a:t>0.086415</a:t>
                          </a:r>
                        </a:p>
                      </a:txBody>
                      <a:tcPr marL="9525" marR="9525" marT="9525" marB="0" anchor="b"/>
                    </a:tc>
                    <a:tc>
                      <a:txBody>
                        <a:bodyPr/>
                        <a:lstStyle/>
                        <a:p>
                          <a:pPr algn="r" fontAlgn="b"/>
                          <a:r>
                            <a:rPr lang="en-US" sz="1600" b="0" i="0" u="none" strike="noStrike">
                              <a:solidFill>
                                <a:srgbClr val="000000"/>
                              </a:solidFill>
                              <a:effectLst/>
                              <a:latin typeface="+mj-lt"/>
                            </a:rPr>
                            <a:t>1.996285</a:t>
                          </a:r>
                        </a:p>
                      </a:txBody>
                      <a:tcPr marL="9525" marR="9525" marT="9525" marB="0" anchor="b"/>
                    </a:tc>
                    <a:tc>
                      <a:txBody>
                        <a:bodyPr/>
                        <a:lstStyle/>
                        <a:p>
                          <a:pPr algn="r" fontAlgn="b"/>
                          <a:r>
                            <a:rPr lang="en-US" sz="1600" b="0" i="0" u="none" strike="noStrike">
                              <a:solidFill>
                                <a:srgbClr val="000000"/>
                              </a:solidFill>
                              <a:effectLst/>
                              <a:latin typeface="+mj-lt"/>
                            </a:rPr>
                            <a:t>1.996285</a:t>
                          </a:r>
                        </a:p>
                      </a:txBody>
                      <a:tcPr marL="9525" marR="9525" marT="9525" marB="0" anchor="b"/>
                    </a:tc>
                    <a:tc>
                      <a:txBody>
                        <a:bodyPr/>
                        <a:lstStyle/>
                        <a:p>
                          <a:pPr algn="r" fontAlgn="b"/>
                          <a:r>
                            <a:rPr lang="en-US" sz="1600" b="0" i="0" u="none" strike="noStrike">
                              <a:solidFill>
                                <a:srgbClr val="000000"/>
                              </a:solidFill>
                              <a:effectLst/>
                              <a:latin typeface="+mj-lt"/>
                            </a:rPr>
                            <a:t>20.5337</a:t>
                          </a:r>
                        </a:p>
                      </a:txBody>
                      <a:tcPr marL="9525" marR="9525" marT="9525" marB="0" anchor="b"/>
                    </a:tc>
                    <a:extLst>
                      <a:ext uri="{0D108BD9-81ED-4DB2-BD59-A6C34878D82A}">
                        <a16:rowId xmlns:a16="http://schemas.microsoft.com/office/drawing/2014/main" val="3390458834"/>
                      </a:ext>
                    </a:extLst>
                  </a:tr>
                  <a:tr h="253365">
                    <a:tc>
                      <a:txBody>
                        <a:bodyPr/>
                        <a:lstStyle/>
                        <a:p>
                          <a:pPr algn="r" fontAlgn="b"/>
                          <a:r>
                            <a:rPr lang="en-US" sz="1600" b="0" i="0" u="none" strike="noStrike">
                              <a:solidFill>
                                <a:srgbClr val="000000"/>
                              </a:solidFill>
                              <a:effectLst/>
                              <a:latin typeface="+mj-lt"/>
                            </a:rPr>
                            <a:t>0.075</a:t>
                          </a:r>
                        </a:p>
                      </a:txBody>
                      <a:tcPr marL="9525" marR="9525" marT="9525" marB="0" anchor="b"/>
                    </a:tc>
                    <a:tc>
                      <a:txBody>
                        <a:bodyPr/>
                        <a:lstStyle/>
                        <a:p>
                          <a:pPr algn="r" fontAlgn="b"/>
                          <a:r>
                            <a:rPr lang="en-US" sz="1600" b="0" i="0" u="none" strike="noStrike">
                              <a:solidFill>
                                <a:srgbClr val="000000"/>
                              </a:solidFill>
                              <a:effectLst/>
                              <a:latin typeface="+mj-lt"/>
                            </a:rPr>
                            <a:t>0.136323</a:t>
                          </a:r>
                        </a:p>
                      </a:txBody>
                      <a:tcPr marL="9525" marR="9525" marT="9525" marB="0" anchor="b"/>
                    </a:tc>
                    <a:tc>
                      <a:txBody>
                        <a:bodyPr/>
                        <a:lstStyle/>
                        <a:p>
                          <a:pPr algn="r" fontAlgn="b"/>
                          <a:r>
                            <a:rPr lang="en-US" sz="1600" b="0" i="0" u="none" strike="noStrike">
                              <a:solidFill>
                                <a:srgbClr val="000000"/>
                              </a:solidFill>
                              <a:effectLst/>
                              <a:latin typeface="+mj-lt"/>
                            </a:rPr>
                            <a:t>2.509627</a:t>
                          </a:r>
                        </a:p>
                      </a:txBody>
                      <a:tcPr marL="9525" marR="9525" marT="9525" marB="0" anchor="b"/>
                    </a:tc>
                    <a:tc>
                      <a:txBody>
                        <a:bodyPr/>
                        <a:lstStyle/>
                        <a:p>
                          <a:pPr algn="r" fontAlgn="b"/>
                          <a:r>
                            <a:rPr lang="en-US" sz="1600" b="0" i="0" u="none" strike="noStrike">
                              <a:solidFill>
                                <a:srgbClr val="000000"/>
                              </a:solidFill>
                              <a:effectLst/>
                              <a:latin typeface="+mj-lt"/>
                            </a:rPr>
                            <a:t>2.509627</a:t>
                          </a:r>
                        </a:p>
                      </a:txBody>
                      <a:tcPr marL="9525" marR="9525" marT="9525" marB="0" anchor="b"/>
                    </a:tc>
                    <a:tc>
                      <a:txBody>
                        <a:bodyPr/>
                        <a:lstStyle/>
                        <a:p>
                          <a:pPr algn="r" fontAlgn="b"/>
                          <a:r>
                            <a:rPr lang="en-US" sz="1600" b="0" i="0" u="none" strike="noStrike">
                              <a:solidFill>
                                <a:srgbClr val="000000"/>
                              </a:solidFill>
                              <a:effectLst/>
                              <a:latin typeface="+mj-lt"/>
                            </a:rPr>
                            <a:t>-5.29749</a:t>
                          </a:r>
                        </a:p>
                      </a:txBody>
                      <a:tcPr marL="9525" marR="9525" marT="9525" marB="0" anchor="b"/>
                    </a:tc>
                    <a:extLst>
                      <a:ext uri="{0D108BD9-81ED-4DB2-BD59-A6C34878D82A}">
                        <a16:rowId xmlns:a16="http://schemas.microsoft.com/office/drawing/2014/main" val="2825843612"/>
                      </a:ext>
                    </a:extLst>
                  </a:tr>
                  <a:tr h="253365">
                    <a:tc>
                      <a:txBody>
                        <a:bodyPr/>
                        <a:lstStyle/>
                        <a:p>
                          <a:pPr algn="r" fontAlgn="b"/>
                          <a:r>
                            <a:rPr lang="en-US" sz="1600" b="0" i="0" u="none" strike="noStrike">
                              <a:solidFill>
                                <a:srgbClr val="000000"/>
                              </a:solidFill>
                              <a:effectLst/>
                              <a:latin typeface="+mj-lt"/>
                            </a:rPr>
                            <a:t>0.1</a:t>
                          </a:r>
                        </a:p>
                      </a:txBody>
                      <a:tcPr marL="9525" marR="9525" marT="9525" marB="0" anchor="b"/>
                    </a:tc>
                    <a:tc>
                      <a:txBody>
                        <a:bodyPr/>
                        <a:lstStyle/>
                        <a:p>
                          <a:pPr algn="r" fontAlgn="b"/>
                          <a:r>
                            <a:rPr lang="en-US" sz="1600" b="0" i="0" u="none" strike="noStrike">
                              <a:solidFill>
                                <a:srgbClr val="000000"/>
                              </a:solidFill>
                              <a:effectLst/>
                              <a:latin typeface="+mj-lt"/>
                            </a:rPr>
                            <a:t>0.199063</a:t>
                          </a:r>
                        </a:p>
                      </a:txBody>
                      <a:tcPr marL="9525" marR="9525" marT="9525" marB="0" anchor="b"/>
                    </a:tc>
                    <a:tc>
                      <a:txBody>
                        <a:bodyPr/>
                        <a:lstStyle/>
                        <a:p>
                          <a:pPr algn="r" fontAlgn="b"/>
                          <a:r>
                            <a:rPr lang="en-US" sz="1600" b="0" i="0" u="none" strike="noStrike">
                              <a:solidFill>
                                <a:srgbClr val="000000"/>
                              </a:solidFill>
                              <a:effectLst/>
                              <a:latin typeface="+mj-lt"/>
                            </a:rPr>
                            <a:t>2.37719</a:t>
                          </a:r>
                        </a:p>
                      </a:txBody>
                      <a:tcPr marL="9525" marR="9525" marT="9525" marB="0" anchor="b"/>
                    </a:tc>
                    <a:tc>
                      <a:txBody>
                        <a:bodyPr/>
                        <a:lstStyle/>
                        <a:p>
                          <a:pPr algn="r" fontAlgn="b"/>
                          <a:r>
                            <a:rPr lang="en-US" sz="1600" b="0" i="0" u="none" strike="noStrike">
                              <a:solidFill>
                                <a:srgbClr val="000000"/>
                              </a:solidFill>
                              <a:effectLst/>
                              <a:latin typeface="+mj-lt"/>
                            </a:rPr>
                            <a:t>2.37719</a:t>
                          </a:r>
                        </a:p>
                      </a:txBody>
                      <a:tcPr marL="9525" marR="9525" marT="9525" marB="0" anchor="b"/>
                    </a:tc>
                    <a:tc>
                      <a:txBody>
                        <a:bodyPr/>
                        <a:lstStyle/>
                        <a:p>
                          <a:pPr algn="r" fontAlgn="b"/>
                          <a:r>
                            <a:rPr lang="en-US" sz="1600" b="0" i="0" u="none" strike="noStrike">
                              <a:solidFill>
                                <a:srgbClr val="000000"/>
                              </a:solidFill>
                              <a:effectLst/>
                              <a:latin typeface="+mj-lt"/>
                            </a:rPr>
                            <a:t>-33.8722</a:t>
                          </a:r>
                        </a:p>
                      </a:txBody>
                      <a:tcPr marL="9525" marR="9525" marT="9525" marB="0" anchor="b"/>
                    </a:tc>
                    <a:extLst>
                      <a:ext uri="{0D108BD9-81ED-4DB2-BD59-A6C34878D82A}">
                        <a16:rowId xmlns:a16="http://schemas.microsoft.com/office/drawing/2014/main" val="3122476427"/>
                      </a:ext>
                    </a:extLst>
                  </a:tr>
                  <a:tr h="253365">
                    <a:tc>
                      <a:txBody>
                        <a:bodyPr/>
                        <a:lstStyle/>
                        <a:p>
                          <a:pPr algn="r" fontAlgn="b"/>
                          <a:r>
                            <a:rPr lang="en-US" sz="1600" b="0" i="0" u="none" strike="noStrike">
                              <a:solidFill>
                                <a:srgbClr val="000000"/>
                              </a:solidFill>
                              <a:effectLst/>
                              <a:latin typeface="+mj-lt"/>
                            </a:rPr>
                            <a:t>0.125</a:t>
                          </a:r>
                        </a:p>
                      </a:txBody>
                      <a:tcPr marL="9525" marR="9525" marT="9525" marB="0" anchor="b"/>
                    </a:tc>
                    <a:tc>
                      <a:txBody>
                        <a:bodyPr/>
                        <a:lstStyle/>
                        <a:p>
                          <a:pPr algn="r" fontAlgn="b"/>
                          <a:r>
                            <a:rPr lang="en-US" sz="1600" b="0" i="0" u="none" strike="noStrike">
                              <a:solidFill>
                                <a:srgbClr val="000000"/>
                              </a:solidFill>
                              <a:effectLst/>
                              <a:latin typeface="+mj-lt"/>
                            </a:rPr>
                            <a:t>0.258493</a:t>
                          </a:r>
                        </a:p>
                      </a:txBody>
                      <a:tcPr marL="9525" marR="9525" marT="9525" marB="0" anchor="b"/>
                    </a:tc>
                    <a:tc>
                      <a:txBody>
                        <a:bodyPr/>
                        <a:lstStyle/>
                        <a:p>
                          <a:pPr algn="r" fontAlgn="b"/>
                          <a:r>
                            <a:rPr lang="en-US" sz="1600" b="0" i="0" u="none" strike="noStrike">
                              <a:solidFill>
                                <a:srgbClr val="000000"/>
                              </a:solidFill>
                              <a:effectLst/>
                              <a:latin typeface="+mj-lt"/>
                            </a:rPr>
                            <a:t>1.530385</a:t>
                          </a:r>
                        </a:p>
                      </a:txBody>
                      <a:tcPr marL="9525" marR="9525" marT="9525" marB="0" anchor="b"/>
                    </a:tc>
                    <a:tc>
                      <a:txBody>
                        <a:bodyPr/>
                        <a:lstStyle/>
                        <a:p>
                          <a:pPr algn="r" fontAlgn="b"/>
                          <a:r>
                            <a:rPr lang="en-US" sz="1600" b="0" i="0" u="none" strike="noStrike">
                              <a:solidFill>
                                <a:srgbClr val="000000"/>
                              </a:solidFill>
                              <a:effectLst/>
                              <a:latin typeface="+mj-lt"/>
                            </a:rPr>
                            <a:t>1.530385</a:t>
                          </a:r>
                        </a:p>
                      </a:txBody>
                      <a:tcPr marL="9525" marR="9525" marT="9525" marB="0" anchor="b"/>
                    </a:tc>
                    <a:tc>
                      <a:txBody>
                        <a:bodyPr/>
                        <a:lstStyle/>
                        <a:p>
                          <a:pPr algn="r" fontAlgn="b"/>
                          <a:r>
                            <a:rPr lang="en-US" sz="1600" b="0" i="0" u="none" strike="noStrike">
                              <a:solidFill>
                                <a:srgbClr val="000000"/>
                              </a:solidFill>
                              <a:effectLst/>
                              <a:latin typeface="+mj-lt"/>
                            </a:rPr>
                            <a:t>-57.2027</a:t>
                          </a:r>
                        </a:p>
                      </a:txBody>
                      <a:tcPr marL="9525" marR="9525" marT="9525" marB="0" anchor="b"/>
                    </a:tc>
                    <a:extLst>
                      <a:ext uri="{0D108BD9-81ED-4DB2-BD59-A6C34878D82A}">
                        <a16:rowId xmlns:a16="http://schemas.microsoft.com/office/drawing/2014/main" val="544440057"/>
                      </a:ext>
                    </a:extLst>
                  </a:tr>
                  <a:tr h="253365">
                    <a:tc>
                      <a:txBody>
                        <a:bodyPr/>
                        <a:lstStyle/>
                        <a:p>
                          <a:pPr algn="r" fontAlgn="b"/>
                          <a:r>
                            <a:rPr lang="en-US" sz="1600" b="0" i="0" u="none" strike="noStrike">
                              <a:solidFill>
                                <a:srgbClr val="000000"/>
                              </a:solidFill>
                              <a:effectLst/>
                              <a:latin typeface="+mj-lt"/>
                            </a:rPr>
                            <a:t>0.15</a:t>
                          </a:r>
                        </a:p>
                      </a:txBody>
                      <a:tcPr marL="9525" marR="9525" marT="9525" marB="0" anchor="b"/>
                    </a:tc>
                    <a:tc>
                      <a:txBody>
                        <a:bodyPr/>
                        <a:lstStyle/>
                        <a:p>
                          <a:pPr algn="r" fontAlgn="b"/>
                          <a:r>
                            <a:rPr lang="en-US" sz="1600" b="0" i="0" u="none" strike="noStrike">
                              <a:solidFill>
                                <a:srgbClr val="000000"/>
                              </a:solidFill>
                              <a:effectLst/>
                              <a:latin typeface="+mj-lt"/>
                            </a:rPr>
                            <a:t>0.296753</a:t>
                          </a:r>
                        </a:p>
                      </a:txBody>
                      <a:tcPr marL="9525" marR="9525" marT="9525" marB="0" anchor="b"/>
                    </a:tc>
                    <a:tc>
                      <a:txBody>
                        <a:bodyPr/>
                        <a:lstStyle/>
                        <a:p>
                          <a:pPr algn="r" fontAlgn="b"/>
                          <a:r>
                            <a:rPr lang="en-US" sz="1600" b="0" i="0" u="none" strike="noStrike">
                              <a:solidFill>
                                <a:srgbClr val="000000"/>
                              </a:solidFill>
                              <a:effectLst/>
                              <a:latin typeface="+mj-lt"/>
                            </a:rPr>
                            <a:t>0.100318</a:t>
                          </a:r>
                        </a:p>
                      </a:txBody>
                      <a:tcPr marL="9525" marR="9525" marT="9525" marB="0" anchor="b"/>
                    </a:tc>
                    <a:tc>
                      <a:txBody>
                        <a:bodyPr/>
                        <a:lstStyle/>
                        <a:p>
                          <a:pPr algn="r" fontAlgn="b"/>
                          <a:r>
                            <a:rPr lang="en-US" sz="1600" b="0" i="0" u="none" strike="noStrike">
                              <a:solidFill>
                                <a:srgbClr val="000000"/>
                              </a:solidFill>
                              <a:effectLst/>
                              <a:latin typeface="+mj-lt"/>
                            </a:rPr>
                            <a:t>0.100318</a:t>
                          </a:r>
                        </a:p>
                      </a:txBody>
                      <a:tcPr marL="9525" marR="9525" marT="9525" marB="0" anchor="b"/>
                    </a:tc>
                    <a:tc>
                      <a:txBody>
                        <a:bodyPr/>
                        <a:lstStyle/>
                        <a:p>
                          <a:pPr algn="r" fontAlgn="b"/>
                          <a:r>
                            <a:rPr lang="en-US" sz="1600" b="0" i="0" u="none" strike="noStrike" dirty="0">
                              <a:solidFill>
                                <a:srgbClr val="000000"/>
                              </a:solidFill>
                              <a:effectLst/>
                              <a:latin typeface="+mj-lt"/>
                            </a:rPr>
                            <a:t>-67.8329</a:t>
                          </a:r>
                        </a:p>
                      </a:txBody>
                      <a:tcPr marL="9525" marR="9525" marT="9525" marB="0" anchor="b"/>
                    </a:tc>
                    <a:extLst>
                      <a:ext uri="{0D108BD9-81ED-4DB2-BD59-A6C34878D82A}">
                        <a16:rowId xmlns:a16="http://schemas.microsoft.com/office/drawing/2014/main" val="3397353321"/>
                      </a:ext>
                    </a:extLst>
                  </a:tr>
                </a:tbl>
              </a:graphicData>
            </a:graphic>
          </p:graphicFrame>
        </mc:Fallback>
      </mc:AlternateContent>
      <mc:AlternateContent xmlns:mc="http://schemas.openxmlformats.org/markup-compatibility/2006" xmlns:a14="http://schemas.microsoft.com/office/drawing/2010/main">
        <mc:Choice Requires="a14">
          <p:sp>
            <p:nvSpPr>
              <p:cNvPr id="400" name="TextBox 399">
                <a:extLst>
                  <a:ext uri="{FF2B5EF4-FFF2-40B4-BE49-F238E27FC236}">
                    <a16:creationId xmlns:a16="http://schemas.microsoft.com/office/drawing/2014/main" id="{7301ACD5-F54D-4144-A411-6BE03D52C8AA}"/>
                  </a:ext>
                </a:extLst>
              </p:cNvPr>
              <p:cNvSpPr txBox="1"/>
              <p:nvPr/>
            </p:nvSpPr>
            <p:spPr>
              <a:xfrm>
                <a:off x="6629242" y="5945010"/>
                <a:ext cx="4865114" cy="634020"/>
              </a:xfrm>
              <a:prstGeom prst="rect">
                <a:avLst/>
              </a:prstGeom>
              <a:solidFill>
                <a:srgbClr val="D6D2C4"/>
              </a:solidFill>
            </p:spPr>
            <p:txBody>
              <a:bodyPr wrap="none" rtlCol="0">
                <a:spAutoFit/>
              </a:bodyPr>
              <a:lstStyle/>
              <a:p>
                <a:pPr algn="l"/>
                <a:r>
                  <a:rPr lang="en-US" sz="1600" dirty="0">
                    <a:latin typeface="+mj-lt"/>
                  </a:rPr>
                  <a:t>Note: </a:t>
                </a:r>
                <a14:m>
                  <m:oMath xmlns:m="http://schemas.openxmlformats.org/officeDocument/2006/math">
                    <m:r>
                      <a:rPr lang="en-US" sz="1600" b="0" i="1" smtClean="0">
                        <a:latin typeface="Cambria Math" panose="02040503050406030204" pitchFamily="18" charset="0"/>
                      </a:rPr>
                      <m:t>𝜔</m:t>
                    </m:r>
                  </m:oMath>
                </a14:m>
                <a:r>
                  <a:rPr lang="en-US" sz="1600" dirty="0">
                    <a:latin typeface="+mj-lt"/>
                  </a:rPr>
                  <a:t> units is radians/second above synchronous</a:t>
                </a:r>
              </a:p>
              <a:p>
                <a:pPr algn="l"/>
                <a:r>
                  <a:rPr lang="en-US" sz="1600" dirty="0">
                    <a:latin typeface="+mj-lt"/>
                  </a:rPr>
                  <a:t>i.e. 2.5 represents 60+2.5/(2</a:t>
                </a:r>
                <a14:m>
                  <m:oMath xmlns:m="http://schemas.openxmlformats.org/officeDocument/2006/math">
                    <m:r>
                      <a:rPr lang="en-US" sz="1600" b="0" i="1" smtClean="0">
                        <a:latin typeface="Cambria Math" panose="02040503050406030204" pitchFamily="18" charset="0"/>
                      </a:rPr>
                      <m:t>𝜋</m:t>
                    </m:r>
                  </m:oMath>
                </a14:m>
                <a:r>
                  <a:rPr lang="en-US" sz="1600" dirty="0">
                    <a:latin typeface="+mj-lt"/>
                  </a:rPr>
                  <a:t>)=60.4 Hz</a:t>
                </a:r>
              </a:p>
            </p:txBody>
          </p:sp>
        </mc:Choice>
        <mc:Fallback xmlns="">
          <p:sp>
            <p:nvSpPr>
              <p:cNvPr id="400" name="TextBox 399">
                <a:extLst>
                  <a:ext uri="{FF2B5EF4-FFF2-40B4-BE49-F238E27FC236}">
                    <a16:creationId xmlns:a16="http://schemas.microsoft.com/office/drawing/2014/main" id="{7301ACD5-F54D-4144-A411-6BE03D52C8AA}"/>
                  </a:ext>
                </a:extLst>
              </p:cNvPr>
              <p:cNvSpPr txBox="1">
                <a:spLocks noRot="1" noChangeAspect="1" noMove="1" noResize="1" noEditPoints="1" noAdjustHandles="1" noChangeArrowheads="1" noChangeShapeType="1" noTextEdit="1"/>
              </p:cNvSpPr>
              <p:nvPr/>
            </p:nvSpPr>
            <p:spPr>
              <a:xfrm>
                <a:off x="6629242" y="5945010"/>
                <a:ext cx="4865114" cy="634020"/>
              </a:xfrm>
              <a:prstGeom prst="rect">
                <a:avLst/>
              </a:prstGeom>
              <a:blipFill>
                <a:blip r:embed="rId10"/>
                <a:stretch>
                  <a:fillRect l="-626" t="-2885" b="-11538"/>
                </a:stretch>
              </a:blipFill>
            </p:spPr>
            <p:txBody>
              <a:bodyPr/>
              <a:lstStyle/>
              <a:p>
                <a:r>
                  <a:rPr lang="en-US">
                    <a:noFill/>
                  </a:rPr>
                  <a:t> </a:t>
                </a:r>
              </a:p>
            </p:txBody>
          </p:sp>
        </mc:Fallback>
      </mc:AlternateContent>
    </p:spTree>
    <p:extLst>
      <p:ext uri="{BB962C8B-B14F-4D97-AF65-F5344CB8AC3E}">
        <p14:creationId xmlns:p14="http://schemas.microsoft.com/office/powerpoint/2010/main" val="360048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Isochronous Gen Example</a:t>
            </a:r>
          </a:p>
        </p:txBody>
      </p:sp>
      <p:sp>
        <p:nvSpPr>
          <p:cNvPr id="3" name="Content Placeholder 2"/>
          <p:cNvSpPr>
            <a:spLocks noGrp="1"/>
          </p:cNvSpPr>
          <p:nvPr>
            <p:ph type="body" sz="quarter" idx="10"/>
          </p:nvPr>
        </p:nvSpPr>
        <p:spPr/>
        <p:txBody>
          <a:bodyPr/>
          <a:lstStyle/>
          <a:p>
            <a:r>
              <a:rPr lang="en-US" dirty="0"/>
              <a:t>WSCC 9 bus from before, gen 3 dropping (85 MW)</a:t>
            </a:r>
          </a:p>
          <a:p>
            <a:pPr lvl="1"/>
            <a:r>
              <a:rPr lang="en-US" dirty="0"/>
              <a:t>No infinite bus, gen 1 is modeled with an isochronous generator (PW ISOGov1 model)</a:t>
            </a:r>
          </a:p>
        </p:txBody>
      </p:sp>
      <p:pic>
        <p:nvPicPr>
          <p:cNvPr id="11960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4600" y="2819400"/>
            <a:ext cx="431131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6035"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2640" r="20602"/>
          <a:stretch/>
        </p:blipFill>
        <p:spPr bwMode="auto">
          <a:xfrm>
            <a:off x="381000" y="2743200"/>
            <a:ext cx="5029200" cy="314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2792" y="5995657"/>
            <a:ext cx="4844716" cy="369332"/>
          </a:xfrm>
          <a:prstGeom prst="rect">
            <a:avLst/>
          </a:prstGeom>
          <a:solidFill>
            <a:srgbClr val="D6D2C4"/>
          </a:solidFill>
        </p:spPr>
        <p:txBody>
          <a:bodyPr wrap="square" rtlCol="0">
            <a:spAutoFit/>
          </a:bodyPr>
          <a:lstStyle/>
          <a:p>
            <a:r>
              <a:rPr lang="en-US" sz="1800" dirty="0">
                <a:latin typeface="+mj-lt"/>
              </a:rPr>
              <a:t>Gen 2 is modeled with a TGOV1 governor</a:t>
            </a:r>
          </a:p>
        </p:txBody>
      </p:sp>
      <p:sp>
        <p:nvSpPr>
          <p:cNvPr id="8" name="TextBox 7"/>
          <p:cNvSpPr txBox="1"/>
          <p:nvPr/>
        </p:nvSpPr>
        <p:spPr>
          <a:xfrm>
            <a:off x="6172200" y="6248400"/>
            <a:ext cx="4411785" cy="523220"/>
          </a:xfrm>
          <a:prstGeom prst="rect">
            <a:avLst/>
          </a:prstGeom>
          <a:noFill/>
        </p:spPr>
        <p:txBody>
          <a:bodyPr wrap="none" rtlCol="0">
            <a:spAutoFit/>
          </a:bodyPr>
          <a:lstStyle/>
          <a:p>
            <a:r>
              <a:rPr lang="en-US" dirty="0">
                <a:solidFill>
                  <a:srgbClr val="FF0000"/>
                </a:solidFill>
              </a:rPr>
              <a:t>Case is wscc_9bus_ISOGOV</a:t>
            </a:r>
          </a:p>
        </p:txBody>
      </p:sp>
    </p:spTree>
    <p:extLst>
      <p:ext uri="{BB962C8B-B14F-4D97-AF65-F5344CB8AC3E}">
        <p14:creationId xmlns:p14="http://schemas.microsoft.com/office/powerpoint/2010/main" val="394237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Isochronous Gen Example</a:t>
            </a:r>
          </a:p>
        </p:txBody>
      </p:sp>
      <p:sp>
        <p:nvSpPr>
          <p:cNvPr id="3" name="Content Placeholder 2"/>
          <p:cNvSpPr>
            <a:spLocks noGrp="1"/>
          </p:cNvSpPr>
          <p:nvPr>
            <p:ph type="body" sz="quarter" idx="10"/>
          </p:nvPr>
        </p:nvSpPr>
        <p:spPr/>
        <p:txBody>
          <a:bodyPr/>
          <a:lstStyle/>
          <a:p>
            <a:r>
              <a:rPr lang="en-US" dirty="0"/>
              <a:t>Graph shows the change in the mechanical output</a:t>
            </a:r>
          </a:p>
        </p:txBody>
      </p:sp>
      <p:sp>
        <p:nvSpPr>
          <p:cNvPr id="6" name="TextBox 5"/>
          <p:cNvSpPr txBox="1"/>
          <p:nvPr/>
        </p:nvSpPr>
        <p:spPr>
          <a:xfrm>
            <a:off x="8229600" y="2286000"/>
            <a:ext cx="2286000" cy="3785652"/>
          </a:xfrm>
          <a:prstGeom prst="rect">
            <a:avLst/>
          </a:prstGeom>
          <a:solidFill>
            <a:srgbClr val="D6D2C4"/>
          </a:solidFill>
        </p:spPr>
        <p:txBody>
          <a:bodyPr wrap="square" rtlCol="0">
            <a:spAutoFit/>
          </a:bodyPr>
          <a:lstStyle/>
          <a:p>
            <a:r>
              <a:rPr lang="en-US" sz="2400" dirty="0">
                <a:latin typeface="+mj-lt"/>
              </a:rPr>
              <a:t>Most of the change</a:t>
            </a:r>
            <a:br>
              <a:rPr lang="en-US" sz="2400" dirty="0">
                <a:latin typeface="+mj-lt"/>
              </a:rPr>
            </a:br>
            <a:r>
              <a:rPr lang="en-US" sz="2400" dirty="0">
                <a:latin typeface="+mj-lt"/>
              </a:rPr>
              <a:t>in MWs due</a:t>
            </a:r>
            <a:br>
              <a:rPr lang="en-US" sz="2400" dirty="0">
                <a:latin typeface="+mj-lt"/>
              </a:rPr>
            </a:br>
            <a:r>
              <a:rPr lang="en-US" sz="2400" dirty="0">
                <a:latin typeface="+mj-lt"/>
              </a:rPr>
              <a:t>to the loss of</a:t>
            </a:r>
            <a:br>
              <a:rPr lang="en-US" sz="2400" dirty="0">
                <a:latin typeface="+mj-lt"/>
              </a:rPr>
            </a:br>
            <a:r>
              <a:rPr lang="en-US" sz="2400" dirty="0">
                <a:latin typeface="+mj-lt"/>
              </a:rPr>
              <a:t>gen 3 is </a:t>
            </a:r>
            <a:br>
              <a:rPr lang="en-US" sz="2400" dirty="0">
                <a:latin typeface="+mj-lt"/>
              </a:rPr>
            </a:br>
            <a:r>
              <a:rPr lang="en-US" sz="2400" dirty="0">
                <a:latin typeface="+mj-lt"/>
              </a:rPr>
              <a:t>being picked</a:t>
            </a:r>
            <a:br>
              <a:rPr lang="en-US" sz="2400" dirty="0">
                <a:latin typeface="+mj-lt"/>
              </a:rPr>
            </a:br>
            <a:r>
              <a:rPr lang="en-US" sz="2400" dirty="0">
                <a:latin typeface="+mj-lt"/>
              </a:rPr>
              <a:t>up by gen 1. This would not work in a large system.</a:t>
            </a:r>
          </a:p>
        </p:txBody>
      </p:sp>
      <p:pic>
        <p:nvPicPr>
          <p:cNvPr id="1884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828800"/>
            <a:ext cx="6324600" cy="479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59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Droop Control</a:t>
            </a:r>
            <a:endParaRPr lang="en-US" dirty="0"/>
          </a:p>
        </p:txBody>
      </p:sp>
      <p:sp>
        <p:nvSpPr>
          <p:cNvPr id="3" name="Content Placeholder 2"/>
          <p:cNvSpPr>
            <a:spLocks noGrp="1"/>
          </p:cNvSpPr>
          <p:nvPr>
            <p:ph type="body" sz="quarter" idx="10"/>
          </p:nvPr>
        </p:nvSpPr>
        <p:spPr/>
        <p:txBody>
          <a:bodyPr/>
          <a:lstStyle/>
          <a:p>
            <a:r>
              <a:rPr lang="en-US" altLang="en-US" dirty="0"/>
              <a:t>To allow power sharing between generators the solution is to use what is known as droop control, in which the desired set point frequency is dependent upon the generator’s output</a:t>
            </a: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2743199"/>
            <a:ext cx="5791200" cy="39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p:cNvGraphicFramePr>
            <a:graphicFrameLocks noChangeAspect="1"/>
          </p:cNvGraphicFramePr>
          <p:nvPr/>
        </p:nvGraphicFramePr>
        <p:xfrm>
          <a:off x="4191000" y="2819400"/>
          <a:ext cx="2360613" cy="763588"/>
        </p:xfrm>
        <a:graphic>
          <a:graphicData uri="http://schemas.openxmlformats.org/presentationml/2006/ole">
            <mc:AlternateContent xmlns:mc="http://schemas.openxmlformats.org/markup-compatibility/2006">
              <mc:Choice xmlns:v="urn:schemas-microsoft-com:vml" Requires="v">
                <p:oleObj name="Equation" r:id="rId3" imgW="1206360" imgH="393480" progId="Equation.DSMT4">
                  <p:embed/>
                </p:oleObj>
              </mc:Choice>
              <mc:Fallback>
                <p:oleObj name="Equation" r:id="rId3" imgW="1206360" imgH="393480" progId="Equation.DSMT4">
                  <p:embed/>
                  <p:pic>
                    <p:nvPicPr>
                      <p:cNvPr id="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819400"/>
                        <a:ext cx="2360613"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5"/>
          <p:cNvSpPr txBox="1">
            <a:spLocks noChangeArrowheads="1"/>
          </p:cNvSpPr>
          <p:nvPr/>
        </p:nvSpPr>
        <p:spPr bwMode="auto">
          <a:xfrm>
            <a:off x="7010400" y="3581400"/>
            <a:ext cx="4114800" cy="2369880"/>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dirty="0">
                <a:latin typeface="+mj-lt"/>
              </a:rPr>
              <a:t>R is known as the regulation constant or droop; a typical value is 4 or 5%.</a:t>
            </a:r>
          </a:p>
          <a:p>
            <a:pPr eaLnBrk="1" hangingPunct="1"/>
            <a:r>
              <a:rPr lang="en-US" altLang="en-US" sz="2000" dirty="0">
                <a:latin typeface="+mj-lt"/>
              </a:rPr>
              <a:t>At 60 Hz and a 5% droop, each 0.1 Hz change would change the output by 0.1/(60*0.05)=</a:t>
            </a:r>
          </a:p>
          <a:p>
            <a:pPr eaLnBrk="1" hangingPunct="1"/>
            <a:r>
              <a:rPr lang="en-US" altLang="en-US" sz="2000" dirty="0">
                <a:latin typeface="+mj-lt"/>
              </a:rPr>
              <a:t>3.33% </a:t>
            </a:r>
          </a:p>
        </p:txBody>
      </p:sp>
    </p:spTree>
    <p:extLst>
      <p:ext uri="{BB962C8B-B14F-4D97-AF65-F5344CB8AC3E}">
        <p14:creationId xmlns:p14="http://schemas.microsoft.com/office/powerpoint/2010/main" val="367165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a:t>
            </a:r>
          </a:p>
        </p:txBody>
      </p:sp>
      <p:sp>
        <p:nvSpPr>
          <p:cNvPr id="3" name="Content Placeholder 2"/>
          <p:cNvSpPr>
            <a:spLocks noGrp="1"/>
          </p:cNvSpPr>
          <p:nvPr>
            <p:ph type="body" sz="quarter" idx="10"/>
          </p:nvPr>
        </p:nvSpPr>
        <p:spPr>
          <a:xfrm>
            <a:off x="228600" y="1295400"/>
            <a:ext cx="4114800" cy="5181600"/>
          </a:xfrm>
        </p:spPr>
        <p:txBody>
          <a:bodyPr/>
          <a:lstStyle/>
          <a:p>
            <a:pPr marL="0" indent="0">
              <a:buNone/>
            </a:pPr>
            <a:r>
              <a:rPr lang="en-US" dirty="0"/>
              <a:t>Assume the previous gen 3 drop contingency (85 MW), and that gens 1 and 2 have ratings of 500 and 250 MVA respectively and governors with a 5% droop.  What is the final frequency (assuming no change in load)?</a:t>
            </a:r>
            <a:br>
              <a:rPr lang="en-US" dirty="0"/>
            </a:br>
            <a:endParaRPr lang="en-US" dirty="0"/>
          </a:p>
        </p:txBody>
      </p:sp>
      <mc:AlternateContent xmlns:mc="http://schemas.openxmlformats.org/markup-compatibility/2006" xmlns:a14="http://schemas.microsoft.com/office/drawing/2010/main">
        <mc:Choice Requires="a14">
          <p:sp>
            <p:nvSpPr>
              <p:cNvPr id="5" name="Object 4"/>
              <p:cNvSpPr txBox="1"/>
              <p:nvPr/>
            </p:nvSpPr>
            <p:spPr bwMode="auto">
              <a:xfrm>
                <a:off x="4876800" y="2209800"/>
                <a:ext cx="7135813" cy="3549650"/>
              </a:xfrm>
              <a:prstGeom prst="rect">
                <a:avLst/>
              </a:prstGeom>
              <a:noFill/>
              <a:ln>
                <a:noFill/>
              </a:ln>
            </p:spPr>
            <p:txBody>
              <a:bodyPr>
                <a:normAutofit fontScale="85000" lnSpcReduction="10000"/>
              </a:bodyPr>
              <a:lstStyle/>
              <a:p>
                <a:pPr/>
                <a:r>
                  <a:rPr lang="en-US" i="0" dirty="0">
                    <a:solidFill>
                      <a:srgbClr val="000000"/>
                    </a:solidFill>
                    <a:latin typeface="+mj-lt"/>
                  </a:rPr>
                  <a:t>To solve the problem in per unit, all values need to be on a common base (100 MVA)</a:t>
                </a: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=85/100=0.85</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1,100</m:t>
                          </m:r>
                          <m:r>
                            <a:rPr lang="en-US" i="1">
                              <a:solidFill>
                                <a:srgbClr val="000000"/>
                              </a:solidFill>
                              <a:latin typeface="Cambria Math" panose="02040503050406030204" pitchFamily="18" charset="0"/>
                            </a:rPr>
                            <m:t>𝑀𝑉𝐴</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1</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r>
                            <a:rPr lang="en-US" i="1">
                              <a:solidFill>
                                <a:srgbClr val="000000"/>
                              </a:solidFill>
                              <a:latin typeface="Cambria Math" panose="02040503050406030204" pitchFamily="18" charset="0"/>
                            </a:rPr>
                            <m:t>500</m:t>
                          </m:r>
                        </m:den>
                      </m:f>
                      <m:r>
                        <a:rPr lang="en-US" i="1">
                          <a:solidFill>
                            <a:srgbClr val="000000"/>
                          </a:solidFill>
                          <a:latin typeface="Cambria Math" panose="02040503050406030204" pitchFamily="18" charset="0"/>
                        </a:rPr>
                        <m:t>=0.01, 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2,100</m:t>
                          </m:r>
                          <m:r>
                            <a:rPr lang="en-US" i="1">
                              <a:solidFill>
                                <a:srgbClr val="000000"/>
                              </a:solidFill>
                              <a:latin typeface="Cambria Math" panose="02040503050406030204" pitchFamily="18" charset="0"/>
                            </a:rPr>
                            <m:t>𝑀𝑉𝐴</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r>
                            <a:rPr lang="en-US" i="1">
                              <a:solidFill>
                                <a:srgbClr val="000000"/>
                              </a:solidFill>
                              <a:latin typeface="Cambria Math" panose="02040503050406030204" pitchFamily="18" charset="0"/>
                            </a:rPr>
                            <m:t>250</m:t>
                          </m:r>
                        </m:den>
                      </m:f>
                      <m:r>
                        <a:rPr lang="en-US" i="1">
                          <a:solidFill>
                            <a:srgbClr val="000000"/>
                          </a:solidFill>
                          <a:latin typeface="Cambria Math" panose="02040503050406030204" pitchFamily="18" charset="0"/>
                        </a:rPr>
                        <m:t>=0.02</m:t>
                      </m:r>
                    </m:oMath>
                    <m:oMath xmlns:m="http://schemas.openxmlformats.org/officeDocument/2006/math">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1,100</m:t>
                                  </m:r>
                                  <m:r>
                                    <a:rPr lang="en-US" i="1">
                                      <a:solidFill>
                                        <a:srgbClr val="000000"/>
                                      </a:solidFill>
                                      <a:latin typeface="Cambria Math" panose="02040503050406030204" pitchFamily="18" charset="0"/>
                                    </a:rPr>
                                    <m:t>𝑀𝑉𝐴</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2,100</m:t>
                                  </m:r>
                                  <m:r>
                                    <a:rPr lang="en-US" i="1">
                                      <a:solidFill>
                                        <a:srgbClr val="000000"/>
                                      </a:solidFill>
                                      <a:latin typeface="Cambria Math" panose="02040503050406030204" pitchFamily="18" charset="0"/>
                                    </a:rPr>
                                    <m:t>𝑀𝑉𝐴</m:t>
                                  </m:r>
                                </m:sub>
                              </m:sSub>
                            </m:den>
                          </m:f>
                        </m:e>
                      </m:d>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=0.85</m:t>
                      </m:r>
                    </m:oMath>
                    <m:oMath xmlns:m="http://schemas.openxmlformats.org/officeDocument/2006/math">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=−.85/150=0.00567=−0.34</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Hz</m:t>
                      </m:r>
                      <m:r>
                        <a:rPr lang="en-US" i="1">
                          <a:solidFill>
                            <a:srgbClr val="000000"/>
                          </a:solidFill>
                          <a:latin typeface="Cambria Math" panose="02040503050406030204" pitchFamily="18" charset="0"/>
                        </a:rPr>
                        <m:t>→59.66</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Hz</m:t>
                      </m:r>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4876800" y="2209800"/>
                <a:ext cx="7135813" cy="3549650"/>
              </a:xfrm>
              <a:prstGeom prst="rect">
                <a:avLst/>
              </a:prstGeom>
              <a:blipFill>
                <a:blip r:embed="rId2"/>
                <a:stretch>
                  <a:fillRect l="-1281" t="-223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2149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a:t>
            </a:r>
          </a:p>
        </p:txBody>
      </p:sp>
      <p:sp>
        <p:nvSpPr>
          <p:cNvPr id="3" name="Content Placeholder 2"/>
          <p:cNvSpPr>
            <a:spLocks noGrp="1"/>
          </p:cNvSpPr>
          <p:nvPr>
            <p:ph type="body" sz="quarter" idx="10"/>
          </p:nvPr>
        </p:nvSpPr>
        <p:spPr/>
        <p:txBody>
          <a:bodyPr/>
          <a:lstStyle/>
          <a:p>
            <a:r>
              <a:rPr lang="en-US" dirty="0"/>
              <a:t>The below graphs compare the mechanical power and generator speed; note the steady-state values match the calculated 59.66 Hz value</a:t>
            </a:r>
          </a:p>
        </p:txBody>
      </p:sp>
      <p:pic>
        <p:nvPicPr>
          <p:cNvPr id="119910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2819400"/>
            <a:ext cx="4023361" cy="330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27120" y="6248400"/>
            <a:ext cx="4230645" cy="523220"/>
          </a:xfrm>
          <a:prstGeom prst="rect">
            <a:avLst/>
          </a:prstGeom>
          <a:noFill/>
        </p:spPr>
        <p:txBody>
          <a:bodyPr wrap="none" rtlCol="0">
            <a:spAutoFit/>
          </a:bodyPr>
          <a:lstStyle/>
          <a:p>
            <a:r>
              <a:rPr lang="en-US" dirty="0">
                <a:solidFill>
                  <a:srgbClr val="FF0000"/>
                </a:solidFill>
              </a:rPr>
              <a:t>Case is wscc_9bus_TGOV1</a:t>
            </a:r>
          </a:p>
        </p:txBody>
      </p:sp>
      <p:pic>
        <p:nvPicPr>
          <p:cNvPr id="1894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743200"/>
            <a:ext cx="4456610" cy="337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05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 R=0.01</a:t>
            </a:r>
          </a:p>
        </p:txBody>
      </p:sp>
      <p:sp>
        <p:nvSpPr>
          <p:cNvPr id="3" name="Content Placeholder 2"/>
          <p:cNvSpPr>
            <a:spLocks noGrp="1"/>
          </p:cNvSpPr>
          <p:nvPr>
            <p:ph type="body" sz="quarter" idx="10"/>
          </p:nvPr>
        </p:nvSpPr>
        <p:spPr/>
        <p:txBody>
          <a:bodyPr/>
          <a:lstStyle/>
          <a:p>
            <a:r>
              <a:rPr lang="en-US" dirty="0"/>
              <a:t>Changing to the droop to 0.01 results in less steady-state frequency error, but at the cost of a faster generator response</a:t>
            </a:r>
          </a:p>
        </p:txBody>
      </p:sp>
      <p:pic>
        <p:nvPicPr>
          <p:cNvPr id="1904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2688771"/>
            <a:ext cx="4267200" cy="323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46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8881" y="2736668"/>
            <a:ext cx="4027955" cy="305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355007"/>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100</TotalTime>
  <Words>2983</Words>
  <Application>Microsoft Office PowerPoint</Application>
  <PresentationFormat>Widescreen</PresentationFormat>
  <Paragraphs>302</Paragraphs>
  <Slides>34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Cambria Math</vt:lpstr>
      <vt:lpstr>Helvetica</vt:lpstr>
      <vt:lpstr>Times New Roman</vt:lpstr>
      <vt:lpstr>Wingdings</vt:lpstr>
      <vt:lpstr>Capsules</vt:lpstr>
      <vt:lpstr>Equation</vt:lpstr>
      <vt:lpstr>ECEN 460, Spring 2024 Power System Operation and Control</vt:lpstr>
      <vt:lpstr>The Generator Dynamic Equations We Will Use</vt:lpstr>
      <vt:lpstr>Control of Generation Overview</vt:lpstr>
      <vt:lpstr>Isochronous Gen Example</vt:lpstr>
      <vt:lpstr>Isochronous Gen Example</vt:lpstr>
      <vt:lpstr>Droop Control</vt:lpstr>
      <vt:lpstr>WSCC 9 Bus Droop Example</vt:lpstr>
      <vt:lpstr>WSCC 9 Bus Droop Example</vt:lpstr>
      <vt:lpstr>WSCC 9 Bus Droop Example: R=0.01</vt:lpstr>
      <vt:lpstr>Quick Interconnect Calculation</vt:lpstr>
      <vt:lpstr>Larger System Example (Prob 6.11)</vt:lpstr>
      <vt:lpstr>Frequency Response Measure</vt:lpstr>
      <vt:lpstr>WECC Interconnection Performance</vt:lpstr>
      <vt:lpstr>WECC Interconnect Frequency Response</vt:lpstr>
      <vt:lpstr>Eastern Interconnect Frequency Response</vt:lpstr>
      <vt:lpstr>ERCOT Frequency Response</vt:lpstr>
      <vt:lpstr>Frequency Response Definition</vt:lpstr>
      <vt:lpstr>ERCOT May 15, 2003 event </vt:lpstr>
      <vt:lpstr>Transient Stability Load Modeling</vt:lpstr>
      <vt:lpstr>Transient Stability Load Modeling</vt:lpstr>
      <vt:lpstr>Induction Motor Models</vt:lpstr>
      <vt:lpstr>Torque-Speed Curves</vt:lpstr>
      <vt:lpstr>Induction Motor Example Torque-speed Curves</vt:lpstr>
      <vt:lpstr>Induction Motor Classes</vt:lpstr>
      <vt:lpstr>Induction Motor Stalling</vt:lpstr>
      <vt:lpstr>Motor Stalling Example</vt:lpstr>
      <vt:lpstr>Composite Load Model</vt:lpstr>
      <vt:lpstr>Modeling Time Variation in Load</vt:lpstr>
      <vt:lpstr>The Generator Dynamic Equations We Will Use</vt:lpstr>
      <vt:lpstr>Homework Problem 3</vt:lpstr>
      <vt:lpstr>Homework Problem 3</vt:lpstr>
      <vt:lpstr>Homework Problem 3</vt:lpstr>
      <vt:lpstr>Homework Problem 3</vt:lpstr>
      <vt:lpstr>Homework Problem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Adam Birchfield</cp:lastModifiedBy>
  <cp:revision>112</cp:revision>
  <cp:lastPrinted>2011-08-22T16:49:24Z</cp:lastPrinted>
  <dcterms:created xsi:type="dcterms:W3CDTF">2022-08-23T14:02:40Z</dcterms:created>
  <dcterms:modified xsi:type="dcterms:W3CDTF">2024-05-04T18:26:07Z</dcterms:modified>
</cp:coreProperties>
</file>