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356" r:id="rId2"/>
    <p:sldId id="625" r:id="rId3"/>
    <p:sldId id="502" r:id="rId4"/>
    <p:sldId id="626" r:id="rId5"/>
    <p:sldId id="453" r:id="rId6"/>
    <p:sldId id="455" r:id="rId7"/>
    <p:sldId id="473" r:id="rId8"/>
    <p:sldId id="474" r:id="rId9"/>
    <p:sldId id="456" r:id="rId10"/>
    <p:sldId id="439" r:id="rId11"/>
    <p:sldId id="440" r:id="rId12"/>
    <p:sldId id="475" r:id="rId13"/>
    <p:sldId id="441" r:id="rId14"/>
    <p:sldId id="442" r:id="rId15"/>
    <p:sldId id="457" r:id="rId16"/>
    <p:sldId id="458" r:id="rId17"/>
    <p:sldId id="459" r:id="rId18"/>
    <p:sldId id="460" r:id="rId19"/>
    <p:sldId id="461" r:id="rId20"/>
    <p:sldId id="462" r:id="rId21"/>
    <p:sldId id="463" r:id="rId22"/>
    <p:sldId id="464" r:id="rId23"/>
    <p:sldId id="368" r:id="rId24"/>
  </p:sldIdLst>
  <p:sldSz cx="12192000" cy="6858000"/>
  <p:notesSz cx="7102475" cy="93884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D2C4"/>
    <a:srgbClr val="00CC00"/>
    <a:srgbClr val="66FF66"/>
    <a:srgbClr val="FF3300"/>
    <a:srgbClr val="D065F1"/>
    <a:srgbClr val="500000"/>
    <a:srgbClr val="FFFF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49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36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81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8575"/>
            <a:ext cx="307816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8918575"/>
            <a:ext cx="3078162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23863" y="704850"/>
            <a:ext cx="6254750" cy="3519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 smtClean="0"/>
              <a:pPr eaLnBrk="1" hangingPunct="1"/>
              <a:t>1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8182133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84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15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1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551" indent="-294443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769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8875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9983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092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199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307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414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D2A6FF-6148-44B9-AF00-52741A2990E1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712595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551" indent="-294443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769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8875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9983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092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199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307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414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C5F7D3-3D0C-406D-B2F4-1AEB8E3F98F4}" type="slidenum">
              <a:rPr lang="en-US" sz="1200"/>
              <a:pPr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24560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9181FC-D85A-4591-8BD1-5E6A6B17461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30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551" indent="-294443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769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8875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9983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092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199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307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414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36F09B-51C1-49EB-887E-4A2A9F62D069}" type="slidenum">
              <a:rPr lang="en-US" sz="1200"/>
              <a:pPr eaLnBrk="1" hangingPunct="1"/>
              <a:t>15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96024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551" indent="-294443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769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8875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9983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092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199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307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414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5E2CC25-39FB-418C-A7A9-96FF910B7845}" type="slidenum">
              <a:rPr lang="en-US" sz="1200"/>
              <a:pPr eaLnBrk="1" hangingPunct="1"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8789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0FA59D-E2E8-4CA7-83E5-F4B7B05E1FA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97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1pPr>
            <a:lvl2pPr marL="765551" indent="-294443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2pPr>
            <a:lvl3pPr marL="1177769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3pPr>
            <a:lvl4pPr marL="1648875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4pPr>
            <a:lvl5pPr marL="2119983" indent="-235554" eaLnBrk="0" hangingPunct="0">
              <a:defRPr sz="2900">
                <a:solidFill>
                  <a:schemeClr val="tx1"/>
                </a:solidFill>
                <a:latin typeface="Times New Roman" pitchFamily="18" charset="0"/>
              </a:defRPr>
            </a:lvl5pPr>
            <a:lvl6pPr marL="2591092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6pPr>
            <a:lvl7pPr marL="3062199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7pPr>
            <a:lvl8pPr marL="3533307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8pPr>
            <a:lvl9pPr marL="4004414" indent="-235554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9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F15349-C9B9-4D46-9C3F-10F15E5EB5C9}" type="slidenum">
              <a:rPr lang="en-US" sz="1200"/>
              <a:pPr eaLnBrk="1" hangingPunct="1"/>
              <a:t>18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828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447800"/>
          </a:xfrm>
        </p:spPr>
        <p:txBody>
          <a:bodyPr/>
          <a:lstStyle>
            <a:lvl1pPr algn="ctr">
              <a:defRPr sz="36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1" t="21962" r="8891" b="23556"/>
          <a:stretch/>
        </p:blipFill>
        <p:spPr bwMode="auto">
          <a:xfrm>
            <a:off x="228600" y="5181600"/>
            <a:ext cx="5029200" cy="141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07DB9B4-20CC-4130-B727-EDCD861C393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14400" y="1828800"/>
            <a:ext cx="10363200" cy="914400"/>
          </a:xfrm>
        </p:spPr>
        <p:txBody>
          <a:bodyPr anchor="ctr"/>
          <a:lstStyle>
            <a:lvl1pPr marL="0" indent="0" algn="ctr">
              <a:buNone/>
              <a:defRPr sz="3200" b="1"/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896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F3F77-D290-4901-85A8-48741AAFAB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475B3ED-EA8C-4A1D-8437-A6EA5B2929C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24600" y="1295400"/>
            <a:ext cx="4800600" cy="5181600"/>
          </a:xfrm>
        </p:spPr>
        <p:txBody>
          <a:bodyPr/>
          <a:lstStyle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78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08966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11049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280160"/>
            <a:ext cx="11734800" cy="519684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6334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762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91440"/>
            <a:ext cx="10947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95400"/>
            <a:ext cx="10947400" cy="512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77600" y="6858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3347023-713F-4E2A-B7AB-E48E430AAFEB}"/>
              </a:ext>
            </a:extLst>
          </p:cNvPr>
          <p:cNvSpPr txBox="1"/>
          <p:nvPr userDrawn="1"/>
        </p:nvSpPr>
        <p:spPr>
          <a:xfrm>
            <a:off x="11095827" y="-66675"/>
            <a:ext cx="1096172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fld id="{CBFC0AEE-5787-421D-938D-D26A4A374780}" type="slidenum">
              <a:rPr lang="en-US" sz="1800" smtClean="0">
                <a:solidFill>
                  <a:srgbClr val="500000"/>
                </a:solidFill>
                <a:latin typeface="+mj-lt"/>
              </a:rPr>
              <a:pPr algn="r"/>
              <a:t>‹#›</a:t>
            </a:fld>
            <a:endParaRPr lang="en-US" sz="1800" dirty="0">
              <a:solidFill>
                <a:srgbClr val="500000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34" r:id="rId3"/>
    <p:sldLayoutId id="2147483727" r:id="rId4"/>
    <p:sldLayoutId id="2147483735" r:id="rId5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en-US" sz="2400" dirty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lang="en-US" sz="2000" dirty="0">
          <a:solidFill>
            <a:schemeClr val="tx1"/>
          </a:solidFill>
          <a:latin typeface="+mj-lt"/>
        </a:defRPr>
      </a:lvl2pPr>
      <a:lvl3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lang="en-US" sz="2000" dirty="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2000" dirty="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lang="en-US" sz="2000" dirty="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birchfield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altLang="en-US" dirty="0"/>
              <a:t>ECEN 460, Spring 2024</a:t>
            </a:r>
            <a:br>
              <a:rPr lang="en-US" altLang="en-US" dirty="0"/>
            </a:br>
            <a:r>
              <a:rPr lang="en-US" altLang="en-US" dirty="0"/>
              <a:t>Power System Operation and Control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Prof. Adam Birchfield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abirchfield@tamu.edu</a:t>
            </a:r>
            <a:endParaRPr lang="en-US" dirty="0"/>
          </a:p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F870818-B59B-42F3-A080-7DD7CDDF6B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Class 24: A Smarter Grid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458487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248400" cy="5181600"/>
          </a:xfrm>
        </p:spPr>
        <p:txBody>
          <a:bodyPr/>
          <a:lstStyle/>
          <a:p>
            <a:r>
              <a:rPr lang="en-US" dirty="0"/>
              <a:t>The distribution system is the lower voltage portion (&lt; 50 kV) of the grid</a:t>
            </a:r>
          </a:p>
          <a:p>
            <a:pPr lvl="1"/>
            <a:r>
              <a:rPr lang="en-US" dirty="0"/>
              <a:t>Usually radial, though networked in some urban areas</a:t>
            </a:r>
          </a:p>
          <a:p>
            <a:pPr lvl="1"/>
            <a:r>
              <a:rPr lang="en-US" dirty="0"/>
              <a:t>Historically the power flow was from transmission, into distribution to load; </a:t>
            </a:r>
            <a:br>
              <a:rPr lang="en-US" dirty="0"/>
            </a:br>
            <a:r>
              <a:rPr lang="en-US" dirty="0"/>
              <a:t>but this is changing with more distributed generation</a:t>
            </a:r>
          </a:p>
          <a:p>
            <a:r>
              <a:rPr lang="en-US" dirty="0"/>
              <a:t>Much recent interest in the distribution system</a:t>
            </a:r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0" y="1295400"/>
            <a:ext cx="4724400" cy="5163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958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System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553200" cy="5181600"/>
          </a:xfrm>
        </p:spPr>
        <p:txBody>
          <a:bodyPr/>
          <a:lstStyle/>
          <a:p>
            <a:r>
              <a:rPr lang="en-US" dirty="0"/>
              <a:t>Primary distribution uses voltages between 34.5 kV down to 2.4, with 13.8 and 12.4 kV common</a:t>
            </a:r>
          </a:p>
          <a:p>
            <a:r>
              <a:rPr lang="en-US" dirty="0"/>
              <a:t>Secondary distribution uses the end customer utilization voltages (120/240, 208Y/120, 480Y/277 V)</a:t>
            </a:r>
          </a:p>
          <a:p>
            <a:r>
              <a:rPr lang="en-US" dirty="0"/>
              <a:t>Distribution transformers come in a wide variety of sizes; often they have load tap changers (LTCs) to control the voltage</a:t>
            </a:r>
          </a:p>
        </p:txBody>
      </p:sp>
      <p:pic>
        <p:nvPicPr>
          <p:cNvPr id="3174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62800" y="1295400"/>
            <a:ext cx="4114800" cy="4987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7133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System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 three-phase modeling is essential</a:t>
            </a:r>
          </a:p>
          <a:p>
            <a:pPr lvl="1"/>
            <a:r>
              <a:rPr lang="en-US" dirty="0"/>
              <a:t>Many sections of feeders are 1 or 2 phases</a:t>
            </a:r>
          </a:p>
          <a:p>
            <a:pPr lvl="1"/>
            <a:r>
              <a:rPr lang="en-US" dirty="0"/>
              <a:t>Customers tend to be single-phase: utilities often try to balance the customer load among the three phases</a:t>
            </a:r>
          </a:p>
          <a:p>
            <a:pPr lvl="1"/>
            <a:r>
              <a:rPr lang="en-US" dirty="0"/>
              <a:t>Single-phase and split-phase transformers</a:t>
            </a:r>
          </a:p>
          <a:p>
            <a:r>
              <a:rPr lang="en-US" dirty="0"/>
              <a:t>Usually studies in a decoupled way from the transmission system</a:t>
            </a:r>
          </a:p>
          <a:p>
            <a:r>
              <a:rPr lang="en-US" dirty="0"/>
              <a:t>Voltage regulation is a primary concern</a:t>
            </a:r>
          </a:p>
          <a:p>
            <a:r>
              <a:rPr lang="en-US" dirty="0"/>
              <a:t>European style is different: more common to have three-phase at the secondary level and more load on a single secondary transformer</a:t>
            </a:r>
          </a:p>
        </p:txBody>
      </p:sp>
    </p:spTree>
    <p:extLst>
      <p:ext uri="{BB962C8B-B14F-4D97-AF65-F5344CB8AC3E}">
        <p14:creationId xmlns:p14="http://schemas.microsoft.com/office/powerpoint/2010/main" val="2061528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and </a:t>
            </a:r>
            <a:r>
              <a:rPr lang="en-US" dirty="0" err="1"/>
              <a:t>Padmount</a:t>
            </a:r>
            <a:r>
              <a:rPr lang="en-US" dirty="0"/>
              <a:t> Transformers </a:t>
            </a:r>
          </a:p>
        </p:txBody>
      </p:sp>
      <p:pic>
        <p:nvPicPr>
          <p:cNvPr id="3194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1371600"/>
            <a:ext cx="4800600" cy="5280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94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43600" y="1447800"/>
            <a:ext cx="4953000" cy="504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054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System Components,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019800" cy="5181600"/>
          </a:xfrm>
        </p:spPr>
        <p:txBody>
          <a:bodyPr/>
          <a:lstStyle/>
          <a:p>
            <a:r>
              <a:rPr lang="en-US" dirty="0"/>
              <a:t>Maintaining adequate voltage levels to all customers is a key</a:t>
            </a:r>
            <a:br>
              <a:rPr lang="en-US" dirty="0"/>
            </a:br>
            <a:r>
              <a:rPr lang="en-US" dirty="0"/>
              <a:t>distribution system requirement</a:t>
            </a:r>
          </a:p>
          <a:p>
            <a:r>
              <a:rPr lang="en-US" dirty="0"/>
              <a:t>Shunt capacitors are widely used for voltage control</a:t>
            </a:r>
          </a:p>
          <a:p>
            <a:pPr lvl="1"/>
            <a:r>
              <a:rPr lang="en-US" dirty="0"/>
              <a:t>In the future some of this reactive power could come for solar PV inverters</a:t>
            </a:r>
          </a:p>
        </p:txBody>
      </p:sp>
      <p:pic>
        <p:nvPicPr>
          <p:cNvPr id="31846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4200" y="1295400"/>
            <a:ext cx="4572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6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81800" y="3859395"/>
            <a:ext cx="3914019" cy="27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82446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Grid and the Distribution system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5334000" cy="5181600"/>
          </a:xfrm>
        </p:spPr>
        <p:txBody>
          <a:bodyPr/>
          <a:lstStyle/>
          <a:p>
            <a:r>
              <a:rPr lang="en-US" dirty="0"/>
              <a:t>Distribution system automation has been making steady advances for many years, a trend that should accelerate with smart grid funding</a:t>
            </a:r>
          </a:p>
          <a:p>
            <a:r>
              <a:rPr lang="en-US" dirty="0"/>
              <a:t>Self-healing is often used to refer to automatic distribution</a:t>
            </a:r>
            <a:br>
              <a:rPr lang="en-US" dirty="0"/>
            </a:br>
            <a:r>
              <a:rPr lang="en-US" dirty="0"/>
              <a:t>system reconfiguration</a:t>
            </a:r>
          </a:p>
          <a:p>
            <a:r>
              <a:rPr lang="en-US" dirty="0"/>
              <a:t>Some EMSs already monitor portions of the distribution 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pic>
        <p:nvPicPr>
          <p:cNvPr id="33796" name="Picture 5" descr="S&amp;C IntelliRupter® PulseClos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76400"/>
            <a:ext cx="590640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6"/>
          <p:cNvSpPr>
            <a:spLocks noChangeArrowheads="1"/>
          </p:cNvSpPr>
          <p:nvPr/>
        </p:nvSpPr>
        <p:spPr bwMode="auto">
          <a:xfrm>
            <a:off x="7086600" y="6096000"/>
            <a:ext cx="3846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latin typeface="Arial" charset="0"/>
              </a:rPr>
              <a:t>S&amp;C </a:t>
            </a:r>
            <a:r>
              <a:rPr lang="en-US" sz="2000" dirty="0" err="1">
                <a:latin typeface="Arial" charset="0"/>
              </a:rPr>
              <a:t>IntelliRupter</a:t>
            </a:r>
            <a:r>
              <a:rPr lang="en-US" sz="2000" dirty="0">
                <a:latin typeface="Arial" charset="0"/>
              </a:rPr>
              <a:t>® </a:t>
            </a:r>
            <a:r>
              <a:rPr lang="en-US" sz="2000" dirty="0" err="1">
                <a:latin typeface="Arial" charset="0"/>
              </a:rPr>
              <a:t>PulseCloser</a:t>
            </a:r>
            <a:r>
              <a:rPr lang="en-US" sz="24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43367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Grid and Controllable Load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key goal of the smart grid is to make the load more flexible (controllable).  One advantage (to utilities) of smart meters is the ability to remotely disconnect folks.</a:t>
            </a:r>
          </a:p>
          <a:p>
            <a:r>
              <a:rPr lang="en-US" dirty="0"/>
              <a:t>This requires 1) two-way communication, and 2) at least some loads equipped with controls</a:t>
            </a:r>
          </a:p>
          <a:p>
            <a:r>
              <a:rPr lang="en-US" dirty="0"/>
              <a:t>The best methods for achieving this control are still being considered.  Communications is key, with the “last mile” the key challenge.  </a:t>
            </a:r>
          </a:p>
          <a:p>
            <a:r>
              <a:rPr lang="en-US" dirty="0"/>
              <a:t>Potential options are 1) use existing customer broadband connections, 2) broadband over power line (BPL), 3) meshed wireless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271980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Smart Grid Starts at the 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6629400" cy="5181600"/>
          </a:xfrm>
        </p:spPr>
        <p:txBody>
          <a:bodyPr/>
          <a:lstStyle/>
          <a:p>
            <a:r>
              <a:rPr lang="en-US" dirty="0"/>
              <a:t>Traditional electric meters integrated the electric demand and had no communication capability</a:t>
            </a:r>
          </a:p>
          <a:p>
            <a:pPr lvl="1"/>
            <a:r>
              <a:rPr lang="en-US" dirty="0"/>
              <a:t>needed to be read manually.  </a:t>
            </a:r>
          </a:p>
          <a:p>
            <a:r>
              <a:rPr lang="en-US" dirty="0"/>
              <a:t>Newer meters have the ability to </a:t>
            </a:r>
            <a:br>
              <a:rPr lang="en-US" dirty="0"/>
            </a:br>
            <a:r>
              <a:rPr lang="en-US" dirty="0"/>
              <a:t>measure the demand on a second</a:t>
            </a:r>
            <a:br>
              <a:rPr lang="en-US" dirty="0"/>
            </a:br>
            <a:r>
              <a:rPr lang="en-US" dirty="0"/>
              <a:t>by second basis, and have at least </a:t>
            </a:r>
            <a:br>
              <a:rPr lang="en-US" dirty="0"/>
            </a:br>
            <a:r>
              <a:rPr lang="en-US" dirty="0"/>
              <a:t>some communication capability</a:t>
            </a:r>
          </a:p>
          <a:p>
            <a:pPr lvl="1"/>
            <a:r>
              <a:rPr lang="en-US" dirty="0"/>
              <a:t>Can be used to provide consumer </a:t>
            </a:r>
            <a:br>
              <a:rPr lang="en-US" dirty="0"/>
            </a:br>
            <a:r>
              <a:rPr lang="en-US" dirty="0"/>
              <a:t>access to their electric demand, and also</a:t>
            </a:r>
            <a:br>
              <a:rPr lang="en-US" dirty="0"/>
            </a:br>
            <a:r>
              <a:rPr lang="en-US" dirty="0"/>
              <a:t>can be used by the utility to remotely disconnect customers 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pic>
        <p:nvPicPr>
          <p:cNvPr id="4" name="Picture 3" descr="C:\Users\Thomas Overbye\AppData\Local\Microsoft\Windows\Temporary Internet Files\Content.Outlook\KCEW9DZF\tcipg smart me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05000"/>
            <a:ext cx="4267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15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Vehicles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28600" y="1295400"/>
            <a:ext cx="6096000" cy="5181600"/>
          </a:xfrm>
        </p:spPr>
        <p:txBody>
          <a:bodyPr/>
          <a:lstStyle/>
          <a:p>
            <a:r>
              <a:rPr lang="en-US" dirty="0"/>
              <a:t>The real driver for widespread implementation of controllable electric load could well be electric vehicles (</a:t>
            </a:r>
            <a:r>
              <a:rPr lang="en-US" dirty="0" err="1"/>
              <a:t>Evs</a:t>
            </a:r>
            <a:r>
              <a:rPr lang="en-US" dirty="0"/>
              <a:t>) and pluggable hybrid electric vehicles</a:t>
            </a:r>
          </a:p>
          <a:p>
            <a:r>
              <a:rPr lang="en-US" dirty="0"/>
              <a:t>Recharging all EVs when their drivers return home at 5pm would be a really bad idea, so some type of load control is a must.</a:t>
            </a:r>
          </a:p>
          <a:p>
            <a:r>
              <a:rPr lang="en-US" dirty="0"/>
              <a:t>Range on the all-electric Tesla Model S (shown above) is about 396 miles with a 100 kWh battery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7848600" y="5029200"/>
            <a:ext cx="36975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Image: www.teslamotors.com/models/drive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24BFF8-A535-4544-A201-45FE2CA9D5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2057400"/>
            <a:ext cx="5695950" cy="281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7020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PHEVs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PHEVs give the range of a gas vehicle with the lower cost of an electric vehicle, allowing all electric travel for about 40 miles with an energy storage capacity of around 10 to 17 kWh</a:t>
            </a:r>
          </a:p>
          <a:p>
            <a:pPr lvl="1"/>
            <a:r>
              <a:rPr lang="en-US" dirty="0"/>
              <a:t>One gallon of gasoline has 36.6 kWh but the energy in the battery can be used with a much higher efficiency than that stored in chemical form in gasoline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pic>
        <p:nvPicPr>
          <p:cNvPr id="136196" name="Picture 4" descr="http://upload.wikimedia.org/wikipedia/commons/c/c9/Hybridseri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038600"/>
            <a:ext cx="640741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910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725E-0B0A-4C7F-A660-F48B29521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FC6F69-608F-4B8C-BD25-FD8C9A8435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Final exam May 6</a:t>
            </a:r>
            <a:r>
              <a:rPr lang="en-US" baseline="30000" dirty="0"/>
              <a:t>th</a:t>
            </a:r>
            <a:r>
              <a:rPr lang="en-US" dirty="0"/>
              <a:t> at 1:00pm</a:t>
            </a:r>
          </a:p>
          <a:p>
            <a:r>
              <a:rPr lang="en-US" dirty="0"/>
              <a:t>Three hand-written note sheets allowed</a:t>
            </a:r>
          </a:p>
          <a:p>
            <a:r>
              <a:rPr lang="en-US" dirty="0"/>
              <a:t>Main topics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Three-phase AC power calculations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Structure, history, and design of power systems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Modeling power system components: generators, load, transmission line, transformers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Power flow (Newton-Raphson method, DCPF approximation)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Large-scale power system operations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Power system economics and markets (economic dispatch)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Dynamics and stability of power systems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Emerging topics: high-impact, low-frequency events, smart grid, distribution system</a:t>
            </a:r>
          </a:p>
        </p:txBody>
      </p:sp>
    </p:spTree>
    <p:extLst>
      <p:ext uri="{BB962C8B-B14F-4D97-AF65-F5344CB8AC3E}">
        <p14:creationId xmlns:p14="http://schemas.microsoft.com/office/powerpoint/2010/main" val="122049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 Charging Rate and Demand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Power demand and time required to fully charge depend upon the energy needed and the charging voltage </a:t>
            </a:r>
          </a:p>
          <a:p>
            <a:pPr lvl="1"/>
            <a:r>
              <a:rPr lang="en-US" dirty="0"/>
              <a:t>A standard 120V, 20A outlet can provide a maximum of about 1.5 kW, requiring 6 hours to provide 9 kWh. </a:t>
            </a:r>
          </a:p>
          <a:p>
            <a:pPr lvl="1"/>
            <a:r>
              <a:rPr lang="en-US" dirty="0"/>
              <a:t>A 240V, 60A outlet could provide the same charge in about 1 hour at 9.0 kW. </a:t>
            </a:r>
          </a:p>
          <a:p>
            <a:r>
              <a:rPr lang="en-US" dirty="0"/>
              <a:t>Having people in a neighborhood trying to simultaneously charge their cars at high rates could overload the distribution system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12521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10591800" cy="5181600"/>
          </a:xfrm>
        </p:spPr>
        <p:txBody>
          <a:bodyPr/>
          <a:lstStyle/>
          <a:p>
            <a:r>
              <a:rPr lang="en-US" dirty="0"/>
              <a:t>Sales have increased dramatically in the last few years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7679FD-8D29-4FAC-9518-BF30CFCEE4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7" r="27205"/>
          <a:stretch/>
        </p:blipFill>
        <p:spPr>
          <a:xfrm>
            <a:off x="685800" y="1828800"/>
            <a:ext cx="5334000" cy="42333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 and PHEV Sales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71472" y="6314475"/>
            <a:ext cx="67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</a:rPr>
              <a:t>https://www.ev-volumes.com/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2C480A-32E9-4C92-B4ED-EEDA57E064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108513"/>
            <a:ext cx="4858305" cy="392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02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Storage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A30BA3-6317-2AC7-B409-F01508525F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5181600" cy="5181600"/>
          </a:xfrm>
        </p:spPr>
        <p:txBody>
          <a:bodyPr/>
          <a:lstStyle/>
          <a:p>
            <a:r>
              <a:rPr lang="en-US" dirty="0"/>
              <a:t>Texas has large numbers of energy storage (battery) installations in the queue.</a:t>
            </a:r>
          </a:p>
          <a:p>
            <a:r>
              <a:rPr lang="en-US" dirty="0"/>
              <a:t>Main function is smoothing out solar and wind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DE13D8-2D2C-3939-328A-986D1A198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768" y="0"/>
            <a:ext cx="653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53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9338-6A30-4A10-843E-79DFD8001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and Power Group at Texas A&amp;M</a:t>
            </a:r>
          </a:p>
        </p:txBody>
      </p:sp>
      <p:pic>
        <p:nvPicPr>
          <p:cNvPr id="5" name="Content Placeholder 4" descr="A picture containing text, indoor, person, room&#10;&#10;Description automatically generated">
            <a:extLst>
              <a:ext uri="{FF2B5EF4-FFF2-40B4-BE49-F238E27FC236}">
                <a16:creationId xmlns:a16="http://schemas.microsoft.com/office/drawing/2014/main" id="{8D1A2AF1-FA49-4A4B-B6EE-7F81E1A60556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263" y="1295400"/>
            <a:ext cx="5138737" cy="2895600"/>
          </a:xfrm>
        </p:spPr>
      </p:pic>
      <p:pic>
        <p:nvPicPr>
          <p:cNvPr id="8" name="Picture 4" descr="Image may contain: 10 people, including Olivia YiQiu Zhang, Tom Overbye, Ti Xu and Pooria Dehghanian, people smiling, people sitting, table and indoor">
            <a:extLst>
              <a:ext uri="{FF2B5EF4-FFF2-40B4-BE49-F238E27FC236}">
                <a16:creationId xmlns:a16="http://schemas.microsoft.com/office/drawing/2014/main" id="{4F561D8D-C8E3-4FE3-B48B-FFC779572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43800" y="4104643"/>
            <a:ext cx="4648200" cy="27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3DE8D8-7EA4-4A2B-9B9F-700A176D1468}"/>
              </a:ext>
            </a:extLst>
          </p:cNvPr>
          <p:cNvSpPr txBox="1"/>
          <p:nvPr/>
        </p:nvSpPr>
        <p:spPr>
          <a:xfrm>
            <a:off x="304800" y="1371600"/>
            <a:ext cx="6172200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Texas A&amp;M is a leader in power and energy research!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13+ Faculty members in various expertise areas of power systems, power electronics, and electric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Graduate school is a great way to learn more in-depth topics and contribute to research projects in electrical (M.S. or Ph.D.)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Undergraduate research opportunities may also be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If interested, I'm happy to talk to you about it!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348687-14A8-4920-9274-2A603B88F58F}"/>
              </a:ext>
            </a:extLst>
          </p:cNvPr>
          <p:cNvSpPr txBox="1"/>
          <p:nvPr/>
        </p:nvSpPr>
        <p:spPr>
          <a:xfrm>
            <a:off x="5638800" y="41910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Top: smart grid control center facility in the center for infrastructure renewal on the RELLIS campus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99D3D0-E2FD-4881-9F7D-54F0A5762F91}"/>
              </a:ext>
            </a:extLst>
          </p:cNvPr>
          <p:cNvSpPr txBox="1"/>
          <p:nvPr/>
        </p:nvSpPr>
        <p:spPr>
          <a:xfrm>
            <a:off x="5638800" y="57912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Right: end of semester research group lunch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2C98BA-E4A3-43A9-8950-AD0829104957}"/>
              </a:ext>
            </a:extLst>
          </p:cNvPr>
          <p:cNvSpPr txBox="1"/>
          <p:nvPr/>
        </p:nvSpPr>
        <p:spPr>
          <a:xfrm>
            <a:off x="152400" y="3733800"/>
            <a:ext cx="12953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Left: Graduate students plan and operate a sponsored IEEE technical conference every year, TPEC</a:t>
            </a:r>
          </a:p>
        </p:txBody>
      </p:sp>
      <p:pic>
        <p:nvPicPr>
          <p:cNvPr id="4" name="Picture 3" descr="A group of people sitting at tables&#10;&#10;Description automatically generated with low confidence">
            <a:extLst>
              <a:ext uri="{FF2B5EF4-FFF2-40B4-BE49-F238E27FC236}">
                <a16:creationId xmlns:a16="http://schemas.microsoft.com/office/drawing/2014/main" id="{7B4184F0-609B-4675-8D10-0E0AD695E48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6"/>
          <a:stretch/>
        </p:blipFill>
        <p:spPr>
          <a:xfrm>
            <a:off x="1371600" y="3581400"/>
            <a:ext cx="4265780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94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083C-4C22-4D73-B64C-3A9AF1BCC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End-of-Semester Feedback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B1D1-7A3D-433B-A3D8-666411851E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" y="1295400"/>
            <a:ext cx="8229600" cy="5181600"/>
          </a:xfrm>
        </p:spPr>
        <p:txBody>
          <a:bodyPr/>
          <a:lstStyle/>
          <a:p>
            <a:r>
              <a:rPr lang="en-US" sz="2400" dirty="0"/>
              <a:t>Please fill out your end-of-semester feedback if you haven't already!</a:t>
            </a:r>
          </a:p>
          <a:p>
            <a:r>
              <a:rPr lang="en-US" sz="2400" dirty="0"/>
              <a:t>End-of-semester student survey is used by instructors, TAs, ECEN department, College of Engineering, and the university for improving this course</a:t>
            </a:r>
          </a:p>
          <a:p>
            <a:r>
              <a:rPr lang="en-US" sz="2400" dirty="0"/>
              <a:t>We greatly value your feedback!</a:t>
            </a:r>
          </a:p>
          <a:p>
            <a:r>
              <a:rPr lang="en-US" sz="2400" dirty="0"/>
              <a:t>There is no grade associated with any of the student surveys</a:t>
            </a:r>
          </a:p>
          <a:p>
            <a:r>
              <a:rPr lang="en-US" sz="2400" b="1" u="sng" dirty="0">
                <a:solidFill>
                  <a:srgbClr val="500000"/>
                </a:solidFill>
              </a:rPr>
              <a:t>tamu.aefis.net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03B50B-23D3-4FD4-A00D-81756BE28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1447800"/>
            <a:ext cx="3086145" cy="477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5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B965FCA-4F67-F9B3-791A-7DF140C9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351384E-0484-D97D-33FD-D3B35EFFB5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6" y="0"/>
            <a:ext cx="11370906" cy="668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0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Smart Grid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As defined by DOE a Smart Grid has the following seven characteristics</a:t>
            </a:r>
          </a:p>
          <a:p>
            <a:pPr lvl="1"/>
            <a:r>
              <a:rPr lang="en-US" dirty="0"/>
              <a:t>Self-healing from power disturbance events </a:t>
            </a:r>
          </a:p>
          <a:p>
            <a:pPr lvl="1"/>
            <a:r>
              <a:rPr lang="en-US" dirty="0"/>
              <a:t>Enabling active participation by consumers in demand response </a:t>
            </a:r>
          </a:p>
          <a:p>
            <a:pPr lvl="1"/>
            <a:r>
              <a:rPr lang="en-US" dirty="0"/>
              <a:t>Operating resiliently against physical/cyber attack </a:t>
            </a:r>
          </a:p>
          <a:p>
            <a:pPr lvl="1"/>
            <a:r>
              <a:rPr lang="en-US" dirty="0"/>
              <a:t>Providing power quality for 21st century needs </a:t>
            </a:r>
          </a:p>
          <a:p>
            <a:pPr lvl="1"/>
            <a:r>
              <a:rPr lang="en-US" dirty="0"/>
              <a:t>Accommodating all generation and storage options </a:t>
            </a:r>
          </a:p>
          <a:p>
            <a:pPr lvl="1"/>
            <a:r>
              <a:rPr lang="en-US" dirty="0"/>
              <a:t>Enabling new products, services, and markets </a:t>
            </a:r>
          </a:p>
          <a:p>
            <a:pPr lvl="1"/>
            <a:r>
              <a:rPr lang="en-US" dirty="0"/>
              <a:t>Optimizing assets and operating efficiently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2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Utilities Have Been Leaders in the Use of Technology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71008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4038601" y="6183104"/>
            <a:ext cx="4676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latin typeface="Arial" charset="0"/>
              </a:rPr>
              <a:t>ISO New England Control Center</a:t>
            </a:r>
          </a:p>
        </p:txBody>
      </p:sp>
    </p:spTree>
    <p:extLst>
      <p:ext uri="{BB962C8B-B14F-4D97-AF65-F5344CB8AC3E}">
        <p14:creationId xmlns:p14="http://schemas.microsoft.com/office/powerpoint/2010/main" val="1342243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1600"/>
            <a:ext cx="5562600" cy="29704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Control 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5867400" cy="53540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4495799"/>
            <a:ext cx="3048000" cy="2031491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448800" y="4800600"/>
            <a:ext cx="2590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Arial" charset="0"/>
              </a:rPr>
              <a:t>Photos courtesy ERCOT, http://www.ercot.com/news/mediakit/corp_images</a:t>
            </a:r>
          </a:p>
        </p:txBody>
      </p:sp>
    </p:spTree>
    <p:extLst>
      <p:ext uri="{BB962C8B-B14F-4D97-AF65-F5344CB8AC3E}">
        <p14:creationId xmlns:p14="http://schemas.microsoft.com/office/powerpoint/2010/main" val="415852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Control Room Operator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7814035" cy="5208054"/>
          </a:xfrm>
          <a:prstGeom prst="rect">
            <a:avLst/>
          </a:prstGeom>
        </p:spPr>
      </p:pic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209800" y="6427254"/>
            <a:ext cx="803428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latin typeface="Arial" charset="0"/>
              </a:rPr>
              <a:t>Photos courtesy ERCOT, http://www.ercot.com/news/mediakit/corp_images</a:t>
            </a:r>
          </a:p>
        </p:txBody>
      </p:sp>
    </p:spTree>
    <p:extLst>
      <p:ext uri="{BB962C8B-B14F-4D97-AF65-F5344CB8AC3E}">
        <p14:creationId xmlns:p14="http://schemas.microsoft.com/office/powerpoint/2010/main" val="52985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Drivers for Smart Grid: Control and Improved Reliability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Key needs for the Smart Grid idea are to allow for the integration of much more non-controllable electric generation like wind and solar, and improved customer reliability</a:t>
            </a:r>
          </a:p>
          <a:p>
            <a:r>
              <a:rPr lang="en-US" dirty="0"/>
              <a:t>Adding electric vehicle loads also requires charging control</a:t>
            </a:r>
          </a:p>
          <a:p>
            <a:r>
              <a:rPr lang="en-US" dirty="0"/>
              <a:t>Germane Power Grid characteristics</a:t>
            </a:r>
          </a:p>
          <a:p>
            <a:pPr lvl="1"/>
            <a:r>
              <a:rPr lang="en-US" dirty="0"/>
              <a:t>Electric energy cannot be economically stored</a:t>
            </a:r>
          </a:p>
          <a:p>
            <a:pPr lvl="1"/>
            <a:r>
              <a:rPr lang="en-US" dirty="0"/>
              <a:t>Electric power flow is difficult to directly control</a:t>
            </a:r>
          </a:p>
          <a:p>
            <a:pPr lvl="1"/>
            <a:r>
              <a:rPr lang="en-US" dirty="0"/>
              <a:t>Customers have been in complete control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89990279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ustom 5">
      <a:dk1>
        <a:srgbClr val="000000"/>
      </a:dk1>
      <a:lt1>
        <a:srgbClr val="FFFFFF"/>
      </a:lt1>
      <a:dk2>
        <a:srgbClr val="500000"/>
      </a:dk2>
      <a:lt2>
        <a:srgbClr val="D1C394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500000"/>
      </a:hlink>
      <a:folHlink>
        <a:srgbClr val="5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rgbClr val="D6D2C4"/>
        </a:solidFill>
      </a:spPr>
      <a:bodyPr wrap="none" rtlCol="0">
        <a:spAutoFit/>
      </a:bodyPr>
      <a:lstStyle>
        <a:defPPr algn="l">
          <a:defRPr sz="1600" dirty="0" smtClean="0"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irchfield_Tamu.potx" id="{FF312D84-3120-46E1-8944-536EBF99E2D5}" vid="{7ACEDEEC-4EFC-4B6A-8B59-1EF3036F70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Birchfield_Tamu</Template>
  <TotalTime>753</TotalTime>
  <Words>1278</Words>
  <Application>Microsoft Office PowerPoint</Application>
  <PresentationFormat>Widescreen</PresentationFormat>
  <Paragraphs>132</Paragraphs>
  <Slides>23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Helvetica</vt:lpstr>
      <vt:lpstr>Times New Roman</vt:lpstr>
      <vt:lpstr>Wingdings</vt:lpstr>
      <vt:lpstr>Capsules</vt:lpstr>
      <vt:lpstr>ECEN 460, Spring 2024 Power System Operation and Control</vt:lpstr>
      <vt:lpstr>Announcements</vt:lpstr>
      <vt:lpstr>End-of-Semester Feedback</vt:lpstr>
      <vt:lpstr>PowerPoint Presentation</vt:lpstr>
      <vt:lpstr>The Smart Grid</vt:lpstr>
      <vt:lpstr>Electric Utilities Have Been Leaders in the Use of Technology</vt:lpstr>
      <vt:lpstr>ERCOT Control Room</vt:lpstr>
      <vt:lpstr>ERCOT Control Room Operator</vt:lpstr>
      <vt:lpstr>Key Drivers for Smart Grid: Control and Improved Reliability</vt:lpstr>
      <vt:lpstr>Distribution System</vt:lpstr>
      <vt:lpstr>Distribution System Components</vt:lpstr>
      <vt:lpstr>Distribution System Analysis</vt:lpstr>
      <vt:lpstr>Pole and Padmount Transformers </vt:lpstr>
      <vt:lpstr>Distribution System Components, Cont.</vt:lpstr>
      <vt:lpstr>Smart Grid and the Distribution system</vt:lpstr>
      <vt:lpstr>Smart Grid and Controllable Load</vt:lpstr>
      <vt:lpstr>The Smart Grid Starts at the Meter</vt:lpstr>
      <vt:lpstr>Electric Vehicles</vt:lpstr>
      <vt:lpstr>PHEVs</vt:lpstr>
      <vt:lpstr>EV Charging Rate and Demand</vt:lpstr>
      <vt:lpstr>EV and PHEV Sales</vt:lpstr>
      <vt:lpstr>Energy Storage</vt:lpstr>
      <vt:lpstr>Energy and Power Group at Texas A&amp;M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616, Fall 2022 Methods of Electric Power System Analysis</dc:title>
  <dc:creator>Birchfield, Adam Barlow</dc:creator>
  <cp:lastModifiedBy>Birchfield, Adam Barlow</cp:lastModifiedBy>
  <cp:revision>165</cp:revision>
  <cp:lastPrinted>2011-08-22T16:49:24Z</cp:lastPrinted>
  <dcterms:created xsi:type="dcterms:W3CDTF">2022-08-23T14:02:40Z</dcterms:created>
  <dcterms:modified xsi:type="dcterms:W3CDTF">2024-04-22T14:12:15Z</dcterms:modified>
</cp:coreProperties>
</file>