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9"/>
  </p:notesMasterIdLst>
  <p:handoutMasterIdLst>
    <p:handoutMasterId r:id="rId30"/>
  </p:handoutMasterIdLst>
  <p:sldIdLst>
    <p:sldId id="356" r:id="rId2"/>
    <p:sldId id="630" r:id="rId3"/>
    <p:sldId id="631" r:id="rId4"/>
    <p:sldId id="632" r:id="rId5"/>
    <p:sldId id="633" r:id="rId6"/>
    <p:sldId id="634" r:id="rId7"/>
    <p:sldId id="313" r:id="rId8"/>
    <p:sldId id="314" r:id="rId9"/>
    <p:sldId id="321" r:id="rId10"/>
    <p:sldId id="322" r:id="rId11"/>
    <p:sldId id="323" r:id="rId12"/>
    <p:sldId id="324" r:id="rId13"/>
    <p:sldId id="325"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5" r:id="rId27"/>
    <p:sldId id="500" r:id="rId28"/>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4/2/2024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00A9B110-1C16-4F91-B11F-6AF9D8276500}"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764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0453DE3C-474E-4F99-990D-228D9102DF29}"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845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1A013064-4862-4A7E-B501-059BBE0D756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114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15D70595-7571-4002-A3F4-1CE3EFFB4583}"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353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DA1F3AED-A2E5-4A09-9E1D-4FE868B91974}"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141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B04ED5AC-4F9E-46D2-B4BF-07B8C602E913}"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5033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08795868-08B6-4177-A6B6-FCD2BB9865D5}"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346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DD054D92-F4EF-4B52-8891-CD596DAB7586}"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7240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0ABF815F-7AC3-4355-A6B1-497E866D6A57}"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908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46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74238A23-61D2-4A7D-9A23-D738E132F37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77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E3099A21-57B4-4B6B-8664-16464714F95C}"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2944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F12EE052-F2B1-40F4-9272-03CBF77B3598}"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71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E529E53F-2E70-4797-BEF1-B3C9FB37C10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504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2BC5E75D-DB39-48C4-9963-5BC34FB17DB8}"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786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5A9BC739-773C-4CB3-80A5-ED8FF8F1D26B}"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405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fld id="{6D8431C9-6212-43D0-A601-4A8BEE473B8A}"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20000"/>
                </a:spcBef>
                <a:spcAft>
                  <a:spcPct val="0"/>
                </a:spcAft>
                <a:buClr>
                  <a:prstClr val="black"/>
                </a:buClr>
                <a:buSzPct val="100000"/>
                <a:buFont typeface="Wingdings" pitchFamily="2" charset="2"/>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127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88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8.png"/><Relationship Id="rId2" Type="http://schemas.openxmlformats.org/officeDocument/2006/relationships/oleObject" Target="../embeddings/oleObject9.bin"/><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16.bin"/><Relationship Id="rId18" Type="http://schemas.openxmlformats.org/officeDocument/2006/relationships/image" Target="../media/image26.wmf"/><Relationship Id="rId26" Type="http://schemas.openxmlformats.org/officeDocument/2006/relationships/image" Target="../media/image30.wmf"/><Relationship Id="rId21" Type="http://schemas.openxmlformats.org/officeDocument/2006/relationships/oleObject" Target="../embeddings/oleObject20.bin"/><Relationship Id="rId34" Type="http://schemas.openxmlformats.org/officeDocument/2006/relationships/oleObject" Target="../embeddings/oleObject27.bin"/><Relationship Id="rId7" Type="http://schemas.openxmlformats.org/officeDocument/2006/relationships/oleObject" Target="../embeddings/oleObject13.bin"/><Relationship Id="rId12" Type="http://schemas.openxmlformats.org/officeDocument/2006/relationships/image" Target="../media/image23.wmf"/><Relationship Id="rId17" Type="http://schemas.openxmlformats.org/officeDocument/2006/relationships/oleObject" Target="../embeddings/oleObject18.bin"/><Relationship Id="rId25" Type="http://schemas.openxmlformats.org/officeDocument/2006/relationships/oleObject" Target="../embeddings/oleObject22.bin"/><Relationship Id="rId33" Type="http://schemas.openxmlformats.org/officeDocument/2006/relationships/image" Target="../media/image33.wmf"/><Relationship Id="rId2" Type="http://schemas.openxmlformats.org/officeDocument/2006/relationships/notesSlide" Target="../notesSlides/notesSlide8.xml"/><Relationship Id="rId16" Type="http://schemas.openxmlformats.org/officeDocument/2006/relationships/image" Target="../media/image25.wmf"/><Relationship Id="rId20" Type="http://schemas.openxmlformats.org/officeDocument/2006/relationships/image" Target="../media/image27.wmf"/><Relationship Id="rId29" Type="http://schemas.openxmlformats.org/officeDocument/2006/relationships/image" Target="../media/image31.wmf"/><Relationship Id="rId1" Type="http://schemas.openxmlformats.org/officeDocument/2006/relationships/slideLayout" Target="../slideLayouts/slideLayout6.xml"/><Relationship Id="rId6" Type="http://schemas.openxmlformats.org/officeDocument/2006/relationships/image" Target="../media/image20.wmf"/><Relationship Id="rId11" Type="http://schemas.openxmlformats.org/officeDocument/2006/relationships/oleObject" Target="../embeddings/oleObject15.bin"/><Relationship Id="rId24" Type="http://schemas.openxmlformats.org/officeDocument/2006/relationships/image" Target="../media/image29.wmf"/><Relationship Id="rId32" Type="http://schemas.openxmlformats.org/officeDocument/2006/relationships/oleObject" Target="../embeddings/oleObject26.bin"/><Relationship Id="rId37" Type="http://schemas.openxmlformats.org/officeDocument/2006/relationships/image" Target="../media/image35.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28" Type="http://schemas.openxmlformats.org/officeDocument/2006/relationships/oleObject" Target="../embeddings/oleObject24.bin"/><Relationship Id="rId36" Type="http://schemas.openxmlformats.org/officeDocument/2006/relationships/oleObject" Target="../embeddings/oleObject28.bin"/><Relationship Id="rId10" Type="http://schemas.openxmlformats.org/officeDocument/2006/relationships/image" Target="../media/image22.wmf"/><Relationship Id="rId19" Type="http://schemas.openxmlformats.org/officeDocument/2006/relationships/oleObject" Target="../embeddings/oleObject19.bin"/><Relationship Id="rId31" Type="http://schemas.openxmlformats.org/officeDocument/2006/relationships/image" Target="../media/image32.wmf"/><Relationship Id="rId4" Type="http://schemas.openxmlformats.org/officeDocument/2006/relationships/image" Target="../media/image19.wmf"/><Relationship Id="rId9" Type="http://schemas.openxmlformats.org/officeDocument/2006/relationships/oleObject" Target="../embeddings/oleObject14.bin"/><Relationship Id="rId14" Type="http://schemas.openxmlformats.org/officeDocument/2006/relationships/image" Target="../media/image24.wmf"/><Relationship Id="rId22" Type="http://schemas.openxmlformats.org/officeDocument/2006/relationships/image" Target="../media/image28.wmf"/><Relationship Id="rId27" Type="http://schemas.openxmlformats.org/officeDocument/2006/relationships/oleObject" Target="../embeddings/oleObject23.bin"/><Relationship Id="rId30" Type="http://schemas.openxmlformats.org/officeDocument/2006/relationships/oleObject" Target="../embeddings/oleObject25.bin"/><Relationship Id="rId35" Type="http://schemas.openxmlformats.org/officeDocument/2006/relationships/image" Target="../media/image34.wmf"/><Relationship Id="rId8" Type="http://schemas.openxmlformats.org/officeDocument/2006/relationships/image" Target="../media/image21.wmf"/><Relationship Id="rId3"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6.bin"/><Relationship Id="rId18" Type="http://schemas.openxmlformats.org/officeDocument/2006/relationships/image" Target="../media/image48.wmf"/><Relationship Id="rId26" Type="http://schemas.openxmlformats.org/officeDocument/2006/relationships/image" Target="../media/image50.wmf"/><Relationship Id="rId3" Type="http://schemas.openxmlformats.org/officeDocument/2006/relationships/oleObject" Target="../embeddings/oleObject31.bin"/><Relationship Id="rId21" Type="http://schemas.openxmlformats.org/officeDocument/2006/relationships/image" Target="../media/image49.wmf"/><Relationship Id="rId7" Type="http://schemas.openxmlformats.org/officeDocument/2006/relationships/oleObject" Target="../embeddings/oleObject33.bin"/><Relationship Id="rId12" Type="http://schemas.openxmlformats.org/officeDocument/2006/relationships/image" Target="../media/image45.wmf"/><Relationship Id="rId17" Type="http://schemas.openxmlformats.org/officeDocument/2006/relationships/oleObject" Target="../embeddings/oleObject38.bin"/><Relationship Id="rId25" Type="http://schemas.openxmlformats.org/officeDocument/2006/relationships/oleObject" Target="../embeddings/oleObject43.bin"/><Relationship Id="rId2" Type="http://schemas.openxmlformats.org/officeDocument/2006/relationships/notesSlide" Target="../notesSlides/notesSlide15.xml"/><Relationship Id="rId16" Type="http://schemas.openxmlformats.org/officeDocument/2006/relationships/image" Target="../media/image47.wmf"/><Relationship Id="rId20" Type="http://schemas.openxmlformats.org/officeDocument/2006/relationships/oleObject" Target="../embeddings/oleObject40.bin"/><Relationship Id="rId29" Type="http://schemas.openxmlformats.org/officeDocument/2006/relationships/oleObject" Target="../embeddings/oleObject45.bin"/><Relationship Id="rId1" Type="http://schemas.openxmlformats.org/officeDocument/2006/relationships/slideLayout" Target="../slideLayouts/slideLayout6.xml"/><Relationship Id="rId6" Type="http://schemas.openxmlformats.org/officeDocument/2006/relationships/image" Target="../media/image42.wmf"/><Relationship Id="rId11" Type="http://schemas.openxmlformats.org/officeDocument/2006/relationships/oleObject" Target="../embeddings/oleObject35.bin"/><Relationship Id="rId24" Type="http://schemas.openxmlformats.org/officeDocument/2006/relationships/oleObject" Target="../embeddings/oleObject42.bin"/><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image" Target="../media/image21.wmf"/><Relationship Id="rId28" Type="http://schemas.openxmlformats.org/officeDocument/2006/relationships/image" Target="../media/image51.wmf"/><Relationship Id="rId10" Type="http://schemas.openxmlformats.org/officeDocument/2006/relationships/image" Target="../media/image44.wmf"/><Relationship Id="rId19" Type="http://schemas.openxmlformats.org/officeDocument/2006/relationships/oleObject" Target="../embeddings/oleObject39.bin"/><Relationship Id="rId4" Type="http://schemas.openxmlformats.org/officeDocument/2006/relationships/image" Target="../media/image41.wmf"/><Relationship Id="rId9" Type="http://schemas.openxmlformats.org/officeDocument/2006/relationships/oleObject" Target="../embeddings/oleObject34.bin"/><Relationship Id="rId14" Type="http://schemas.openxmlformats.org/officeDocument/2006/relationships/image" Target="../media/image46.wmf"/><Relationship Id="rId22" Type="http://schemas.openxmlformats.org/officeDocument/2006/relationships/oleObject" Target="../embeddings/oleObject41.bin"/><Relationship Id="rId27" Type="http://schemas.openxmlformats.org/officeDocument/2006/relationships/oleObject" Target="../embeddings/oleObject44.bin"/><Relationship Id="rId30"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21: Governors and Exciters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Machine Modeling</a:t>
            </a:r>
          </a:p>
        </p:txBody>
      </p:sp>
      <p:graphicFrame>
        <p:nvGraphicFramePr>
          <p:cNvPr id="4" name="Object 3"/>
          <p:cNvGraphicFramePr>
            <a:graphicFrameLocks noChangeAspect="1"/>
          </p:cNvGraphicFramePr>
          <p:nvPr/>
        </p:nvGraphicFramePr>
        <p:xfrm>
          <a:off x="1752600" y="1736403"/>
          <a:ext cx="5184693" cy="4703763"/>
        </p:xfrm>
        <a:graphic>
          <a:graphicData uri="http://schemas.openxmlformats.org/presentationml/2006/ole">
            <mc:AlternateContent xmlns:mc="http://schemas.openxmlformats.org/markup-compatibility/2006">
              <mc:Choice xmlns:v="urn:schemas-microsoft-com:vml" Requires="v">
                <p:oleObj name="Bitmap Image" r:id="rId2" imgW="13238095" imgH="13180952" progId="Paint.Picture">
                  <p:embed/>
                </p:oleObj>
              </mc:Choice>
              <mc:Fallback>
                <p:oleObj name="Bitmap Image" r:id="rId2" imgW="13238095" imgH="13180952" progId="Paint.Picture">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36403"/>
                        <a:ext cx="5184693" cy="4703763"/>
                      </a:xfrm>
                      <a:prstGeom prst="rect">
                        <a:avLst/>
                      </a:prstGeom>
                      <a:noFill/>
                      <a:ln>
                        <a:noFill/>
                      </a:ln>
                      <a:effectLst/>
                    </p:spPr>
                  </p:pic>
                </p:oleObj>
              </mc:Fallback>
            </mc:AlternateContent>
          </a:graphicData>
        </a:graphic>
      </p:graphicFrame>
      <p:sp>
        <p:nvSpPr>
          <p:cNvPr id="5" name="Rectangle 5"/>
          <p:cNvSpPr>
            <a:spLocks noChangeArrowheads="1"/>
          </p:cNvSpPr>
          <p:nvPr/>
        </p:nvSpPr>
        <p:spPr bwMode="auto">
          <a:xfrm>
            <a:off x="1905000" y="1447801"/>
            <a:ext cx="514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3</a:t>
            </a: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 bal. windings (</a:t>
            </a:r>
            <a:r>
              <a:rPr kumimoji="0" lang="en-US" altLang="en-US" sz="2800" b="0" i="0" u="none" strike="noStrike" kern="1200" cap="none" spc="0" normalizeH="0" baseline="0" noProof="0" dirty="0" err="1">
                <a:ln>
                  <a:noFill/>
                </a:ln>
                <a:solidFill>
                  <a:srgbClr val="000000"/>
                </a:solidFill>
                <a:effectLst/>
                <a:uLnTx/>
                <a:uFillTx/>
                <a:latin typeface="Arial"/>
                <a:ea typeface="+mn-ea"/>
                <a:cs typeface="+mn-cs"/>
                <a:sym typeface="Symbol" pitchFamily="18" charset="2"/>
              </a:rPr>
              <a:t>a,b,c</a:t>
            </a: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 – stator</a:t>
            </a:r>
          </a:p>
        </p:txBody>
      </p:sp>
      <p:sp>
        <p:nvSpPr>
          <p:cNvPr id="6" name="Rectangle 6"/>
          <p:cNvSpPr>
            <a:spLocks noChangeArrowheads="1"/>
          </p:cNvSpPr>
          <p:nvPr/>
        </p:nvSpPr>
        <p:spPr bwMode="auto">
          <a:xfrm>
            <a:off x="6477001" y="2895601"/>
            <a:ext cx="440942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Field winding (</a:t>
            </a:r>
            <a:r>
              <a:rPr kumimoji="0" lang="en-US" altLang="en-US" sz="2800" b="0" i="0" u="none" strike="noStrike" kern="1200" cap="none" spc="0" normalizeH="0" baseline="0" noProof="0" dirty="0" err="1">
                <a:ln>
                  <a:noFill/>
                </a:ln>
                <a:solidFill>
                  <a:srgbClr val="000000"/>
                </a:solidFill>
                <a:effectLst/>
                <a:uLnTx/>
                <a:uFillTx/>
                <a:latin typeface="Arial"/>
                <a:ea typeface="+mn-ea"/>
                <a:cs typeface="+mn-cs"/>
                <a:sym typeface="Symbol" pitchFamily="18" charset="2"/>
              </a:rPr>
              <a:t>fd</a:t>
            </a: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 on rotor</a:t>
            </a:r>
          </a:p>
        </p:txBody>
      </p:sp>
      <p:sp>
        <p:nvSpPr>
          <p:cNvPr id="7" name="Rectangle 7"/>
          <p:cNvSpPr>
            <a:spLocks noChangeArrowheads="1"/>
          </p:cNvSpPr>
          <p:nvPr/>
        </p:nvSpPr>
        <p:spPr bwMode="auto">
          <a:xfrm>
            <a:off x="6617898" y="3568143"/>
            <a:ext cx="322127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Damper in “d” axis</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(1d) on rotor</a:t>
            </a:r>
          </a:p>
        </p:txBody>
      </p:sp>
      <p:sp>
        <p:nvSpPr>
          <p:cNvPr id="8" name="Rectangle 8"/>
          <p:cNvSpPr>
            <a:spLocks noChangeArrowheads="1"/>
          </p:cNvSpPr>
          <p:nvPr/>
        </p:nvSpPr>
        <p:spPr bwMode="auto">
          <a:xfrm>
            <a:off x="5520907" y="4787661"/>
            <a:ext cx="3578414"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2 dampers in “q” axis</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sym typeface="Symbol" pitchFamily="18" charset="2"/>
              </a:rPr>
              <a:t>(1q, 2q) on rotor</a:t>
            </a:r>
          </a:p>
        </p:txBody>
      </p:sp>
      <p:sp>
        <p:nvSpPr>
          <p:cNvPr id="9" name="TextBox 8"/>
          <p:cNvSpPr txBox="1"/>
          <p:nvPr/>
        </p:nvSpPr>
        <p:spPr>
          <a:xfrm>
            <a:off x="7637302" y="1697053"/>
            <a:ext cx="3349707" cy="646331"/>
          </a:xfrm>
          <a:prstGeom prst="rect">
            <a:avLst/>
          </a:prstGeom>
          <a:solidFill>
            <a:srgbClr val="D6D2C4"/>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Damper windings are added to damp out oscillations</a:t>
            </a:r>
          </a:p>
        </p:txBody>
      </p:sp>
    </p:spTree>
    <p:extLst>
      <p:ext uri="{BB962C8B-B14F-4D97-AF65-F5344CB8AC3E}">
        <p14:creationId xmlns:p14="http://schemas.microsoft.com/office/powerpoint/2010/main" val="299378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Two Main Types of Synchronous Machines</a:t>
            </a:r>
          </a:p>
        </p:txBody>
      </p:sp>
      <p:sp>
        <p:nvSpPr>
          <p:cNvPr id="3" name="Content Placeholder 2"/>
          <p:cNvSpPr>
            <a:spLocks noGrp="1"/>
          </p:cNvSpPr>
          <p:nvPr>
            <p:ph type="body" sz="quarter" idx="10"/>
          </p:nvPr>
        </p:nvSpPr>
        <p:spPr/>
        <p:txBody>
          <a:bodyPr/>
          <a:lstStyle/>
          <a:p>
            <a:r>
              <a:rPr lang="en-US" dirty="0"/>
              <a:t>Round Rotor</a:t>
            </a:r>
          </a:p>
          <a:p>
            <a:pPr lvl="1"/>
            <a:r>
              <a:rPr lang="en-US" dirty="0"/>
              <a:t>Air-gap is constant, used with higher speed machines</a:t>
            </a:r>
          </a:p>
          <a:p>
            <a:r>
              <a:rPr lang="en-US" dirty="0"/>
              <a:t>Salient Rotor (often called Salient Pole) </a:t>
            </a:r>
          </a:p>
          <a:p>
            <a:pPr lvl="1"/>
            <a:r>
              <a:rPr lang="en-US" dirty="0"/>
              <a:t>Air-gap varies circumferentially</a:t>
            </a:r>
          </a:p>
          <a:p>
            <a:pPr lvl="1"/>
            <a:r>
              <a:rPr lang="en-US" dirty="0"/>
              <a:t>Used with many pole, slower machines such as hydro</a:t>
            </a:r>
          </a:p>
          <a:p>
            <a:pPr lvl="1"/>
            <a:r>
              <a:rPr lang="en-US" dirty="0"/>
              <a:t>Narrowest part of gap in the d-axis and the widest along the q-axis</a:t>
            </a:r>
          </a:p>
        </p:txBody>
      </p:sp>
    </p:spTree>
    <p:extLst>
      <p:ext uri="{BB962C8B-B14F-4D97-AF65-F5344CB8AC3E}">
        <p14:creationId xmlns:p14="http://schemas.microsoft.com/office/powerpoint/2010/main" val="277949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DQ Reference Frame </a:t>
            </a:r>
          </a:p>
        </p:txBody>
      </p:sp>
      <p:sp>
        <p:nvSpPr>
          <p:cNvPr id="18435" name="Content Placeholder 2"/>
          <p:cNvSpPr>
            <a:spLocks noGrp="1"/>
          </p:cNvSpPr>
          <p:nvPr>
            <p:ph type="body" sz="quarter" idx="10"/>
          </p:nvPr>
        </p:nvSpPr>
        <p:spPr/>
        <p:txBody>
          <a:bodyPr/>
          <a:lstStyle/>
          <a:p>
            <a:r>
              <a:rPr lang="en-US" altLang="en-US"/>
              <a:t>Machine voltage and current are “transformed” into the d-q reference frame using the rotor angle, </a:t>
            </a:r>
            <a:r>
              <a:rPr lang="en-US" altLang="en-US">
                <a:sym typeface="Symbol" pitchFamily="18" charset="2"/>
              </a:rPr>
              <a:t></a:t>
            </a:r>
          </a:p>
          <a:p>
            <a:pPr lvl="1"/>
            <a:r>
              <a:rPr lang="en-US" altLang="en-US">
                <a:sym typeface="Symbol" pitchFamily="18" charset="2"/>
              </a:rPr>
              <a:t>Terminal voltage in network (power flow) reference frame are VT = Vr - Vi</a:t>
            </a:r>
            <a:endParaRPr lang="en-US" altLang="en-US"/>
          </a:p>
          <a:p>
            <a:endParaRPr lang="en-US" altLang="en-US" dirty="0"/>
          </a:p>
        </p:txBody>
      </p:sp>
      <p:sp>
        <p:nvSpPr>
          <p:cNvPr id="18436"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8437" name="Object 1"/>
          <p:cNvGraphicFramePr>
            <a:graphicFrameLocks noChangeAspect="1"/>
          </p:cNvGraphicFramePr>
          <p:nvPr/>
        </p:nvGraphicFramePr>
        <p:xfrm>
          <a:off x="2057400" y="3276600"/>
          <a:ext cx="4168775" cy="1143000"/>
        </p:xfrm>
        <a:graphic>
          <a:graphicData uri="http://schemas.openxmlformats.org/presentationml/2006/ole">
            <mc:AlternateContent xmlns:mc="http://schemas.openxmlformats.org/markup-compatibility/2006">
              <mc:Choice xmlns:v="urn:schemas-microsoft-com:vml" Requires="v">
                <p:oleObj name="Equation" r:id="rId3" imgW="1777229" imgH="482391" progId="Equation.DSMT4">
                  <p:embed/>
                </p:oleObj>
              </mc:Choice>
              <mc:Fallback>
                <p:oleObj name="Equation" r:id="rId3" imgW="1777229" imgH="482391" progId="Equation.DSMT4">
                  <p:embed/>
                  <p:pic>
                    <p:nvPicPr>
                      <p:cNvPr id="1843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276600"/>
                        <a:ext cx="416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8439" name="Object 3"/>
          <p:cNvGraphicFramePr>
            <a:graphicFrameLocks noChangeAspect="1"/>
          </p:cNvGraphicFramePr>
          <p:nvPr/>
        </p:nvGraphicFramePr>
        <p:xfrm>
          <a:off x="1447800" y="4953000"/>
          <a:ext cx="4505325" cy="1143000"/>
        </p:xfrm>
        <a:graphic>
          <a:graphicData uri="http://schemas.openxmlformats.org/presentationml/2006/ole">
            <mc:AlternateContent xmlns:mc="http://schemas.openxmlformats.org/markup-compatibility/2006">
              <mc:Choice xmlns:v="urn:schemas-microsoft-com:vml" Requires="v">
                <p:oleObj name="Equation" r:id="rId5" imgW="1916868" imgH="482391" progId="Equation.DSMT4">
                  <p:embed/>
                </p:oleObj>
              </mc:Choice>
              <mc:Fallback>
                <p:oleObj name="Equation" r:id="rId5" imgW="1916868" imgH="482391" progId="Equation.DSMT4">
                  <p:embed/>
                  <p:pic>
                    <p:nvPicPr>
                      <p:cNvPr id="184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953000"/>
                        <a:ext cx="4505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7" descr="Fig_11_16.jpg"/>
          <p:cNvPicPr>
            <a:picLocks noChangeAspect="1" noChangeArrowheads="1"/>
          </p:cNvPicPr>
          <p:nvPr/>
        </p:nvPicPr>
        <p:blipFill>
          <a:blip r:embed="rId7" cstate="print">
            <a:extLst>
              <a:ext uri="{28A0092B-C50C-407E-A947-70E740481C1C}">
                <a14:useLocalDpi xmlns:a14="http://schemas.microsoft.com/office/drawing/2010/main" val="0"/>
              </a:ext>
            </a:extLst>
          </a:blip>
          <a:srcRect l="30588" t="18820" r="29411" b="56459"/>
          <a:stretch>
            <a:fillRect/>
          </a:stretch>
        </p:blipFill>
        <p:spPr bwMode="auto">
          <a:xfrm rot="21360000">
            <a:off x="6972196" y="3031546"/>
            <a:ext cx="4016969" cy="341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67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Two-Axis Model Equations</a:t>
            </a:r>
          </a:p>
        </p:txBody>
      </p:sp>
      <p:sp>
        <p:nvSpPr>
          <p:cNvPr id="19459" name="Content Placeholder 2"/>
          <p:cNvSpPr>
            <a:spLocks noGrp="1"/>
          </p:cNvSpPr>
          <p:nvPr>
            <p:ph type="body" sz="quarter" idx="10"/>
          </p:nvPr>
        </p:nvSpPr>
        <p:spPr>
          <a:xfrm>
            <a:off x="228600" y="1295400"/>
            <a:ext cx="4876800" cy="5181600"/>
          </a:xfrm>
        </p:spPr>
        <p:txBody>
          <a:bodyPr/>
          <a:lstStyle/>
          <a:p>
            <a:r>
              <a:rPr lang="en-US" altLang="en-US" dirty="0"/>
              <a:t>Numerous models exist for synchronous machines.  The following is a relatively simple model that represents the field winding and one damper winding; it also includes the generator swing eq.</a:t>
            </a:r>
          </a:p>
        </p:txBody>
      </p:sp>
      <p:sp>
        <p:nvSpPr>
          <p:cNvPr id="1946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9461" name="Object 1"/>
          <p:cNvGraphicFramePr>
            <a:graphicFrameLocks noChangeAspect="1"/>
          </p:cNvGraphicFramePr>
          <p:nvPr/>
        </p:nvGraphicFramePr>
        <p:xfrm>
          <a:off x="6553200" y="2057400"/>
          <a:ext cx="3048000" cy="579438"/>
        </p:xfrm>
        <a:graphic>
          <a:graphicData uri="http://schemas.openxmlformats.org/presentationml/2006/ole">
            <mc:AlternateContent xmlns:mc="http://schemas.openxmlformats.org/markup-compatibility/2006">
              <mc:Choice xmlns:v="urn:schemas-microsoft-com:vml" Requires="v">
                <p:oleObj name="Equation" r:id="rId3" imgW="1346040" imgH="253800" progId="Equation.DSMT4">
                  <p:embed/>
                </p:oleObj>
              </mc:Choice>
              <mc:Fallback>
                <p:oleObj name="Equation" r:id="rId3" imgW="1346040" imgH="253800" progId="Equation.DSMT4">
                  <p:embed/>
                  <p:pic>
                    <p:nvPicPr>
                      <p:cNvPr id="19461" name="Object 1"/>
                      <p:cNvPicPr>
                        <a:picLocks noChangeAspect="1" noChangeArrowheads="1"/>
                      </p:cNvPicPr>
                      <p:nvPr/>
                    </p:nvPicPr>
                    <p:blipFill>
                      <a:blip r:embed="rId4"/>
                      <a:srcRect/>
                      <a:stretch>
                        <a:fillRect/>
                      </a:stretch>
                    </p:blipFill>
                    <p:spPr bwMode="auto">
                      <a:xfrm>
                        <a:off x="6553200" y="20574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9463" name="Object 3"/>
          <p:cNvGraphicFramePr>
            <a:graphicFrameLocks noChangeAspect="1"/>
          </p:cNvGraphicFramePr>
          <p:nvPr/>
        </p:nvGraphicFramePr>
        <p:xfrm>
          <a:off x="6629400" y="2743200"/>
          <a:ext cx="3224213" cy="609600"/>
        </p:xfrm>
        <a:graphic>
          <a:graphicData uri="http://schemas.openxmlformats.org/presentationml/2006/ole">
            <mc:AlternateContent xmlns:mc="http://schemas.openxmlformats.org/markup-compatibility/2006">
              <mc:Choice xmlns:v="urn:schemas-microsoft-com:vml" Requires="v">
                <p:oleObj name="Equation" r:id="rId5" imgW="1358640" imgH="253800" progId="Equation.DSMT4">
                  <p:embed/>
                </p:oleObj>
              </mc:Choice>
              <mc:Fallback>
                <p:oleObj name="Equation" r:id="rId5" imgW="1358640" imgH="253800" progId="Equation.DSMT4">
                  <p:embed/>
                  <p:pic>
                    <p:nvPicPr>
                      <p:cNvPr id="19463" name="Object 3"/>
                      <p:cNvPicPr>
                        <a:picLocks noChangeAspect="1" noChangeArrowheads="1"/>
                      </p:cNvPicPr>
                      <p:nvPr/>
                    </p:nvPicPr>
                    <p:blipFill>
                      <a:blip r:embed="rId6"/>
                      <a:srcRect/>
                      <a:stretch>
                        <a:fillRect/>
                      </a:stretch>
                    </p:blipFill>
                    <p:spPr bwMode="auto">
                      <a:xfrm>
                        <a:off x="6629400" y="2743200"/>
                        <a:ext cx="3224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9465" name="Object 5"/>
          <p:cNvGraphicFramePr>
            <a:graphicFrameLocks noChangeAspect="1"/>
          </p:cNvGraphicFramePr>
          <p:nvPr/>
        </p:nvGraphicFramePr>
        <p:xfrm>
          <a:off x="6400800" y="3810000"/>
          <a:ext cx="4508500" cy="914400"/>
        </p:xfrm>
        <a:graphic>
          <a:graphicData uri="http://schemas.openxmlformats.org/presentationml/2006/ole">
            <mc:AlternateContent xmlns:mc="http://schemas.openxmlformats.org/markup-compatibility/2006">
              <mc:Choice xmlns:v="urn:schemas-microsoft-com:vml" Requires="v">
                <p:oleObj name="Equation" r:id="rId7" imgW="2286000" imgH="469800" progId="Equation.DSMT4">
                  <p:embed/>
                </p:oleObj>
              </mc:Choice>
              <mc:Fallback>
                <p:oleObj name="Equation" r:id="rId7" imgW="2286000" imgH="469800" progId="Equation.DSMT4">
                  <p:embed/>
                  <p:pic>
                    <p:nvPicPr>
                      <p:cNvPr id="19465" name="Object 5"/>
                      <p:cNvPicPr>
                        <a:picLocks noChangeAspect="1" noChangeArrowheads="1"/>
                      </p:cNvPicPr>
                      <p:nvPr/>
                    </p:nvPicPr>
                    <p:blipFill>
                      <a:blip r:embed="rId8"/>
                      <a:srcRect/>
                      <a:stretch>
                        <a:fillRect/>
                      </a:stretch>
                    </p:blipFill>
                    <p:spPr bwMode="auto">
                      <a:xfrm>
                        <a:off x="6400800" y="3810000"/>
                        <a:ext cx="4508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8"/>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9467" name="Object 7"/>
          <p:cNvGraphicFramePr>
            <a:graphicFrameLocks noChangeAspect="1"/>
          </p:cNvGraphicFramePr>
          <p:nvPr/>
        </p:nvGraphicFramePr>
        <p:xfrm>
          <a:off x="6400800" y="5181600"/>
          <a:ext cx="4098925" cy="990600"/>
        </p:xfrm>
        <a:graphic>
          <a:graphicData uri="http://schemas.openxmlformats.org/presentationml/2006/ole">
            <mc:AlternateContent xmlns:mc="http://schemas.openxmlformats.org/markup-compatibility/2006">
              <mc:Choice xmlns:v="urn:schemas-microsoft-com:vml" Requires="v">
                <p:oleObj name="Equation" r:id="rId9" imgW="1930320" imgH="469800" progId="Equation.DSMT4">
                  <p:embed/>
                </p:oleObj>
              </mc:Choice>
              <mc:Fallback>
                <p:oleObj name="Equation" r:id="rId9" imgW="1930320" imgH="469800" progId="Equation.DSMT4">
                  <p:embed/>
                  <p:pic>
                    <p:nvPicPr>
                      <p:cNvPr id="19467" name="Object 7"/>
                      <p:cNvPicPr>
                        <a:picLocks noChangeAspect="1" noChangeArrowheads="1"/>
                      </p:cNvPicPr>
                      <p:nvPr/>
                    </p:nvPicPr>
                    <p:blipFill>
                      <a:blip r:embed="rId10"/>
                      <a:srcRect/>
                      <a:stretch>
                        <a:fillRect/>
                      </a:stretch>
                    </p:blipFill>
                    <p:spPr bwMode="auto">
                      <a:xfrm>
                        <a:off x="6400800" y="5181600"/>
                        <a:ext cx="4098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570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76200"/>
            <a:ext cx="11049000" cy="1066800"/>
          </a:xfrm>
        </p:spPr>
        <p:txBody>
          <a:bodyPr/>
          <a:lstStyle/>
          <a:p>
            <a:r>
              <a:rPr lang="en-US" altLang="en-US" dirty="0"/>
              <a:t>Generator Exciters and Governors</a:t>
            </a:r>
          </a:p>
        </p:txBody>
      </p:sp>
      <p:sp>
        <p:nvSpPr>
          <p:cNvPr id="25603" name="Content Placeholder 2"/>
          <p:cNvSpPr>
            <a:spLocks noGrp="1"/>
          </p:cNvSpPr>
          <p:nvPr>
            <p:ph idx="1"/>
          </p:nvPr>
        </p:nvSpPr>
        <p:spPr>
          <a:xfrm>
            <a:off x="228600" y="1279525"/>
            <a:ext cx="2895600" cy="5197475"/>
          </a:xfrm>
        </p:spPr>
        <p:txBody>
          <a:bodyPr/>
          <a:lstStyle/>
          <a:p>
            <a:r>
              <a:rPr lang="en-US" altLang="en-US" sz="2400" dirty="0"/>
              <a:t>The two-axis synchronous model takes as an input the field voltage and the mechanical power.  The next section discusses how these values are controlled</a:t>
            </a:r>
          </a:p>
        </p:txBody>
      </p:sp>
      <p:pic>
        <p:nvPicPr>
          <p:cNvPr id="2560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69919" y="1600200"/>
            <a:ext cx="8991601" cy="45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3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76200"/>
            <a:ext cx="11049000" cy="1066800"/>
          </a:xfrm>
        </p:spPr>
        <p:txBody>
          <a:bodyPr/>
          <a:lstStyle/>
          <a:p>
            <a:r>
              <a:rPr lang="en-US" altLang="en-US" dirty="0"/>
              <a:t>Generator Exciters</a:t>
            </a:r>
          </a:p>
        </p:txBody>
      </p:sp>
      <p:sp>
        <p:nvSpPr>
          <p:cNvPr id="26627" name="Content Placeholder 2"/>
          <p:cNvSpPr>
            <a:spLocks noGrp="1"/>
          </p:cNvSpPr>
          <p:nvPr>
            <p:ph idx="1"/>
          </p:nvPr>
        </p:nvSpPr>
        <p:spPr>
          <a:xfrm>
            <a:off x="228600" y="1279525"/>
            <a:ext cx="8534400" cy="5197475"/>
          </a:xfrm>
        </p:spPr>
        <p:txBody>
          <a:bodyPr/>
          <a:lstStyle/>
          <a:p>
            <a:r>
              <a:rPr lang="en-US" altLang="en-US" dirty="0"/>
              <a:t>The purpose of the exciter is to maintain the generator terminal voltage (or other close by voltage) at a specified value.</a:t>
            </a:r>
          </a:p>
          <a:p>
            <a:pPr lvl="1"/>
            <a:r>
              <a:rPr lang="en-US" altLang="en-US" dirty="0"/>
              <a:t>Input is the sensed voltage</a:t>
            </a:r>
          </a:p>
          <a:p>
            <a:pPr lvl="1"/>
            <a:r>
              <a:rPr lang="en-US" altLang="en-US" dirty="0"/>
              <a:t>Output is the field voltage to the machine, </a:t>
            </a:r>
            <a:r>
              <a:rPr lang="en-US" altLang="en-US" dirty="0" err="1"/>
              <a:t>Efd</a:t>
            </a:r>
            <a:endParaRPr lang="en-US" altLang="en-US" dirty="0"/>
          </a:p>
          <a:p>
            <a:r>
              <a:rPr lang="en-US" altLang="en-US" dirty="0"/>
              <a:t>Physically several technologies are used.  </a:t>
            </a:r>
          </a:p>
          <a:p>
            <a:pPr lvl="1"/>
            <a:r>
              <a:rPr lang="en-US" altLang="en-US" dirty="0"/>
              <a:t>Older generators used dc machines with brushes transferring the power</a:t>
            </a:r>
          </a:p>
          <a:p>
            <a:pPr lvl="1"/>
            <a:r>
              <a:rPr lang="en-US" altLang="en-US" dirty="0"/>
              <a:t>With the newer brushless (or static) exciters power is obtained from an “inverted” synchronous generator whose field voltage is on the stator and armature windings are on rotor; output is rectified to create dc.</a:t>
            </a:r>
          </a:p>
        </p:txBody>
      </p:sp>
    </p:spTree>
    <p:extLst>
      <p:ext uri="{BB962C8B-B14F-4D97-AF65-F5344CB8AC3E}">
        <p14:creationId xmlns:p14="http://schemas.microsoft.com/office/powerpoint/2010/main" val="25464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049000" cy="1066800"/>
          </a:xfrm>
        </p:spPr>
        <p:txBody>
          <a:bodyPr/>
          <a:lstStyle/>
          <a:p>
            <a:r>
              <a:rPr lang="en-US" dirty="0"/>
              <a:t>ABB UNICITER Example</a:t>
            </a:r>
          </a:p>
        </p:txBody>
      </p:sp>
      <p:sp>
        <p:nvSpPr>
          <p:cNvPr id="8" name="Content Placeholder 7">
            <a:extLst>
              <a:ext uri="{FF2B5EF4-FFF2-40B4-BE49-F238E27FC236}">
                <a16:creationId xmlns:a16="http://schemas.microsoft.com/office/drawing/2014/main" id="{992BE909-26A5-4EA2-85CD-2A384C316E4C}"/>
              </a:ext>
            </a:extLst>
          </p:cNvPr>
          <p:cNvSpPr>
            <a:spLocks noGrp="1"/>
          </p:cNvSpPr>
          <p:nvPr>
            <p:ph idx="1"/>
          </p:nvPr>
        </p:nvSpPr>
        <p:spPr/>
        <p:txBody>
          <a:bodyPr/>
          <a:lstStyle/>
          <a:p>
            <a:endParaRPr lang="en-US" dirty="0"/>
          </a:p>
        </p:txBody>
      </p:sp>
      <p:graphicFrame>
        <p:nvGraphicFramePr>
          <p:cNvPr id="4" name="Object 3"/>
          <p:cNvGraphicFramePr>
            <a:graphicFrameLocks noChangeAspect="1"/>
          </p:cNvGraphicFramePr>
          <p:nvPr/>
        </p:nvGraphicFramePr>
        <p:xfrm>
          <a:off x="6019800" y="3333750"/>
          <a:ext cx="152400" cy="190500"/>
        </p:xfrm>
        <a:graphic>
          <a:graphicData uri="http://schemas.openxmlformats.org/presentationml/2006/ole">
            <mc:AlternateContent xmlns:mc="http://schemas.openxmlformats.org/markup-compatibility/2006">
              <mc:Choice xmlns:v="urn:schemas-microsoft-com:vml" Requires="v">
                <p:oleObj name="Equation" r:id="rId2" imgW="152280" imgH="190440" progId="Equation.DSMT4">
                  <p:embed/>
                </p:oleObj>
              </mc:Choice>
              <mc:Fallback>
                <p:oleObj name="Equation" r:id="rId2" imgW="152280" imgH="190440" progId="Equation.DSMT4">
                  <p:embed/>
                  <p:pic>
                    <p:nvPicPr>
                      <p:cNvPr id="4" name="Object 3"/>
                      <p:cNvPicPr/>
                      <p:nvPr/>
                    </p:nvPicPr>
                    <p:blipFill>
                      <a:blip r:embed="rId3"/>
                      <a:stretch>
                        <a:fillRect/>
                      </a:stretch>
                    </p:blipFill>
                    <p:spPr>
                      <a:xfrm>
                        <a:off x="6019800" y="3333750"/>
                        <a:ext cx="152400" cy="1905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6019800" y="3333750"/>
          <a:ext cx="152400" cy="190500"/>
        </p:xfrm>
        <a:graphic>
          <a:graphicData uri="http://schemas.openxmlformats.org/presentationml/2006/ole">
            <mc:AlternateContent xmlns:mc="http://schemas.openxmlformats.org/markup-compatibility/2006">
              <mc:Choice xmlns:v="urn:schemas-microsoft-com:vml" Requires="v">
                <p:oleObj name="Equation" r:id="rId4" imgW="152280" imgH="190440" progId="Equation.DSMT4">
                  <p:embed/>
                </p:oleObj>
              </mc:Choice>
              <mc:Fallback>
                <p:oleObj name="Equation" r:id="rId4" imgW="152280" imgH="190440" progId="Equation.DSMT4">
                  <p:embed/>
                  <p:pic>
                    <p:nvPicPr>
                      <p:cNvPr id="5" name="Object 4"/>
                      <p:cNvPicPr/>
                      <p:nvPr/>
                    </p:nvPicPr>
                    <p:blipFill>
                      <a:blip r:embed="rId3"/>
                      <a:stretch>
                        <a:fillRect/>
                      </a:stretch>
                    </p:blipFill>
                    <p:spPr>
                      <a:xfrm>
                        <a:off x="6019800" y="3333750"/>
                        <a:ext cx="152400" cy="190500"/>
                      </a:xfrm>
                      <a:prstGeom prst="rect">
                        <a:avLst/>
                      </a:prstGeom>
                    </p:spPr>
                  </p:pic>
                </p:oleObj>
              </mc:Fallback>
            </mc:AlternateContent>
          </a:graphicData>
        </a:graphic>
      </p:graphicFrame>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963" t="11398" r="25970" b="8330"/>
          <a:stretch/>
        </p:blipFill>
        <p:spPr bwMode="auto">
          <a:xfrm>
            <a:off x="0" y="1219200"/>
            <a:ext cx="5867400" cy="525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 y="6391981"/>
            <a:ext cx="37338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Image source: www02.abb.com, Brushless Excitation Systems Upgrade, </a:t>
            </a:r>
          </a:p>
        </p:txBody>
      </p:sp>
      <p:pic>
        <p:nvPicPr>
          <p:cNvPr id="460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4276967"/>
            <a:ext cx="3467265" cy="255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684" t="10995" r="17743" b="8561"/>
          <a:stretch/>
        </p:blipFill>
        <p:spPr bwMode="auto">
          <a:xfrm>
            <a:off x="6629400" y="1295400"/>
            <a:ext cx="4114800" cy="282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78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76200"/>
            <a:ext cx="11049000" cy="1066800"/>
          </a:xfrm>
        </p:spPr>
        <p:txBody>
          <a:bodyPr/>
          <a:lstStyle/>
          <a:p>
            <a:r>
              <a:rPr lang="en-US" altLang="en-US" dirty="0"/>
              <a:t>Exciter Block Diagrams</a:t>
            </a:r>
          </a:p>
        </p:txBody>
      </p:sp>
      <p:sp>
        <p:nvSpPr>
          <p:cNvPr id="27651" name="Content Placeholder 2"/>
          <p:cNvSpPr>
            <a:spLocks noGrp="1"/>
          </p:cNvSpPr>
          <p:nvPr>
            <p:ph idx="1"/>
          </p:nvPr>
        </p:nvSpPr>
        <p:spPr>
          <a:xfrm>
            <a:off x="228600" y="1279525"/>
            <a:ext cx="3886200" cy="5197475"/>
          </a:xfrm>
        </p:spPr>
        <p:txBody>
          <a:bodyPr/>
          <a:lstStyle/>
          <a:p>
            <a:r>
              <a:rPr lang="en-US" altLang="en-US" sz="2400" dirty="0"/>
              <a:t>Block diagrams are used to set up the transient stability models.  The common IEEE Type 1 exciter is shown below (neglecting saturation); this is a dc type exciter.  Initial state values are determined by knowing </a:t>
            </a:r>
            <a:r>
              <a:rPr lang="en-US" altLang="en-US" sz="2400" dirty="0" err="1"/>
              <a:t>Efd</a:t>
            </a:r>
            <a:r>
              <a:rPr lang="en-US" altLang="en-US" sz="2400" dirty="0"/>
              <a:t> and the terminal voltage Vt.  </a:t>
            </a:r>
          </a:p>
        </p:txBody>
      </p:sp>
      <p:sp>
        <p:nvSpPr>
          <p:cNvPr id="27652" name="Rectangle 44"/>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7653" name="Group 1"/>
          <p:cNvGrpSpPr>
            <a:grpSpLocks/>
          </p:cNvGrpSpPr>
          <p:nvPr/>
        </p:nvGrpSpPr>
        <p:grpSpPr bwMode="auto">
          <a:xfrm>
            <a:off x="4572000" y="2133600"/>
            <a:ext cx="7315200" cy="2971800"/>
            <a:chOff x="2140" y="1552"/>
            <a:chExt cx="9200" cy="2874"/>
          </a:xfrm>
        </p:grpSpPr>
        <p:graphicFrame>
          <p:nvGraphicFramePr>
            <p:cNvPr id="27654" name="Object 43"/>
            <p:cNvGraphicFramePr>
              <a:graphicFrameLocks noChangeAspect="1"/>
            </p:cNvGraphicFramePr>
            <p:nvPr/>
          </p:nvGraphicFramePr>
          <p:xfrm>
            <a:off x="7704" y="1552"/>
            <a:ext cx="437" cy="543"/>
          </p:xfrm>
          <a:graphic>
            <a:graphicData uri="http://schemas.openxmlformats.org/presentationml/2006/ole">
              <mc:AlternateContent xmlns:mc="http://schemas.openxmlformats.org/markup-compatibility/2006">
                <mc:Choice xmlns:v="urn:schemas-microsoft-com:vml" Requires="v">
                  <p:oleObj name="Equation" r:id="rId3" imgW="190417" imgH="241195" progId="Equation.DSMT4">
                    <p:embed/>
                  </p:oleObj>
                </mc:Choice>
                <mc:Fallback>
                  <p:oleObj name="Equation" r:id="rId3" imgW="190417" imgH="241195" progId="Equation.DSMT4">
                    <p:embed/>
                    <p:pic>
                      <p:nvPicPr>
                        <p:cNvPr id="27654"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 y="1552"/>
                          <a:ext cx="437"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55" name="Group 2"/>
            <p:cNvGrpSpPr>
              <a:grpSpLocks/>
            </p:cNvGrpSpPr>
            <p:nvPr/>
          </p:nvGrpSpPr>
          <p:grpSpPr bwMode="auto">
            <a:xfrm>
              <a:off x="2140" y="1811"/>
              <a:ext cx="9200" cy="2615"/>
              <a:chOff x="2372" y="2685"/>
              <a:chExt cx="10309" cy="3188"/>
            </a:xfrm>
          </p:grpSpPr>
          <p:sp>
            <p:nvSpPr>
              <p:cNvPr id="27656" name="Rectangle 42"/>
              <p:cNvSpPr>
                <a:spLocks noChangeArrowheads="1"/>
              </p:cNvSpPr>
              <p:nvPr/>
            </p:nvSpPr>
            <p:spPr bwMode="auto">
              <a:xfrm>
                <a:off x="2806" y="4305"/>
                <a:ext cx="718"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57" name="Object 41"/>
              <p:cNvGraphicFramePr>
                <a:graphicFrameLocks noChangeAspect="1"/>
              </p:cNvGraphicFramePr>
              <p:nvPr/>
            </p:nvGraphicFramePr>
            <p:xfrm>
              <a:off x="2801" y="4305"/>
              <a:ext cx="705" cy="661"/>
            </p:xfrm>
            <a:graphic>
              <a:graphicData uri="http://schemas.openxmlformats.org/presentationml/2006/ole">
                <mc:AlternateContent xmlns:mc="http://schemas.openxmlformats.org/markup-compatibility/2006">
                  <mc:Choice xmlns:v="urn:schemas-microsoft-com:vml" Requires="v">
                    <p:oleObj name="Equation" r:id="rId5" imgW="457200" imgH="431800" progId="Equation.DSMT4">
                      <p:embed/>
                    </p:oleObj>
                  </mc:Choice>
                  <mc:Fallback>
                    <p:oleObj name="Equation" r:id="rId5" imgW="457200" imgH="431800" progId="Equation.DSMT4">
                      <p:embed/>
                      <p:pic>
                        <p:nvPicPr>
                          <p:cNvPr id="27657"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 y="4305"/>
                            <a:ext cx="70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58" name="AutoShape 40"/>
              <p:cNvCxnSpPr>
                <a:cxnSpLocks noChangeShapeType="1"/>
              </p:cNvCxnSpPr>
              <p:nvPr/>
            </p:nvCxnSpPr>
            <p:spPr bwMode="auto">
              <a:xfrm>
                <a:off x="3525" y="4665"/>
                <a:ext cx="465"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59" name="AutoShape 39"/>
              <p:cNvCxnSpPr>
                <a:cxnSpLocks noChangeShapeType="1"/>
              </p:cNvCxnSpPr>
              <p:nvPr/>
            </p:nvCxnSpPr>
            <p:spPr bwMode="auto">
              <a:xfrm>
                <a:off x="4169" y="3945"/>
                <a:ext cx="1" cy="5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0" name="AutoShape 38"/>
              <p:cNvCxnSpPr>
                <a:cxnSpLocks noChangeShapeType="1"/>
              </p:cNvCxnSpPr>
              <p:nvPr/>
            </p:nvCxnSpPr>
            <p:spPr bwMode="auto">
              <a:xfrm>
                <a:off x="5610" y="4665"/>
                <a:ext cx="54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1" name="Oval 37"/>
              <p:cNvSpPr>
                <a:spLocks noChangeArrowheads="1"/>
              </p:cNvSpPr>
              <p:nvPr/>
            </p:nvSpPr>
            <p:spPr bwMode="auto">
              <a:xfrm>
                <a:off x="3989" y="4486"/>
                <a:ext cx="360"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62" name="Object 36"/>
              <p:cNvGraphicFramePr>
                <a:graphicFrameLocks noChangeAspect="1"/>
              </p:cNvGraphicFramePr>
              <p:nvPr/>
            </p:nvGraphicFramePr>
            <p:xfrm>
              <a:off x="4020" y="4500"/>
              <a:ext cx="345" cy="360"/>
            </p:xfrm>
            <a:graphic>
              <a:graphicData uri="http://schemas.openxmlformats.org/presentationml/2006/ole">
                <mc:AlternateContent xmlns:mc="http://schemas.openxmlformats.org/markup-compatibility/2006">
                  <mc:Choice xmlns:v="urn:schemas-microsoft-com:vml" Requires="v">
                    <p:oleObj name="Equation" r:id="rId7" imgW="139639" imgH="152334" progId="Equation.DSMT4">
                      <p:embed/>
                    </p:oleObj>
                  </mc:Choice>
                  <mc:Fallback>
                    <p:oleObj name="Equation" r:id="rId7" imgW="139639" imgH="152334" progId="Equation.DSMT4">
                      <p:embed/>
                      <p:pic>
                        <p:nvPicPr>
                          <p:cNvPr id="27662"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0" y="4500"/>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3" name="Rectangle 35"/>
              <p:cNvSpPr>
                <a:spLocks noChangeArrowheads="1"/>
              </p:cNvSpPr>
              <p:nvPr/>
            </p:nvSpPr>
            <p:spPr bwMode="auto">
              <a:xfrm>
                <a:off x="6151" y="4305"/>
                <a:ext cx="899" cy="722"/>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64" name="Object 34"/>
              <p:cNvGraphicFramePr>
                <a:graphicFrameLocks noChangeAspect="1"/>
              </p:cNvGraphicFramePr>
              <p:nvPr/>
            </p:nvGraphicFramePr>
            <p:xfrm>
              <a:off x="6265" y="4305"/>
              <a:ext cx="659" cy="720"/>
            </p:xfrm>
            <a:graphic>
              <a:graphicData uri="http://schemas.openxmlformats.org/presentationml/2006/ole">
                <mc:AlternateContent xmlns:mc="http://schemas.openxmlformats.org/markup-compatibility/2006">
                  <mc:Choice xmlns:v="urn:schemas-microsoft-com:vml" Requires="v">
                    <p:oleObj name="Equation" r:id="rId9" imgW="457200" imgH="431800" progId="Equation.DSMT4">
                      <p:embed/>
                    </p:oleObj>
                  </mc:Choice>
                  <mc:Fallback>
                    <p:oleObj name="Equation" r:id="rId9" imgW="457200" imgH="431800" progId="Equation.DSMT4">
                      <p:embed/>
                      <p:pic>
                        <p:nvPicPr>
                          <p:cNvPr id="27664"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5" y="4305"/>
                            <a:ext cx="65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5" name="Group 31"/>
              <p:cNvGrpSpPr>
                <a:grpSpLocks/>
              </p:cNvGrpSpPr>
              <p:nvPr/>
            </p:nvGrpSpPr>
            <p:grpSpPr bwMode="auto">
              <a:xfrm>
                <a:off x="6825" y="4037"/>
                <a:ext cx="332" cy="268"/>
                <a:chOff x="4825" y="2870"/>
                <a:chExt cx="332" cy="268"/>
              </a:xfrm>
            </p:grpSpPr>
            <p:cxnSp>
              <p:nvCxnSpPr>
                <p:cNvPr id="27694" name="AutoShape 33"/>
                <p:cNvCxnSpPr>
                  <a:cxnSpLocks noChangeShapeType="1"/>
                </p:cNvCxnSpPr>
                <p:nvPr/>
              </p:nvCxnSpPr>
              <p:spPr bwMode="auto">
                <a:xfrm flipV="1">
                  <a:off x="4825" y="2870"/>
                  <a:ext cx="100" cy="2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5" name="AutoShape 32"/>
                <p:cNvCxnSpPr>
                  <a:cxnSpLocks noChangeShapeType="1"/>
                </p:cNvCxnSpPr>
                <p:nvPr/>
              </p:nvCxnSpPr>
              <p:spPr bwMode="auto">
                <a:xfrm>
                  <a:off x="4925" y="2870"/>
                  <a:ext cx="2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6" name="Object 30"/>
              <p:cNvGraphicFramePr>
                <a:graphicFrameLocks noChangeAspect="1"/>
              </p:cNvGraphicFramePr>
              <p:nvPr/>
            </p:nvGraphicFramePr>
            <p:xfrm>
              <a:off x="6626" y="3405"/>
              <a:ext cx="953" cy="532"/>
            </p:xfrm>
            <a:graphic>
              <a:graphicData uri="http://schemas.openxmlformats.org/presentationml/2006/ole">
                <mc:AlternateContent xmlns:mc="http://schemas.openxmlformats.org/markup-compatibility/2006">
                  <mc:Choice xmlns:v="urn:schemas-microsoft-com:vml" Requires="v">
                    <p:oleObj name="Equation" r:id="rId11" imgW="368300" imgH="228600" progId="Equation.DSMT4">
                      <p:embed/>
                    </p:oleObj>
                  </mc:Choice>
                  <mc:Fallback>
                    <p:oleObj name="Equation" r:id="rId11" imgW="368300" imgH="228600" progId="Equation.DSMT4">
                      <p:embed/>
                      <p:pic>
                        <p:nvPicPr>
                          <p:cNvPr id="27666"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6" y="3405"/>
                            <a:ext cx="953"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67" name="Group 27"/>
              <p:cNvGrpSpPr>
                <a:grpSpLocks/>
              </p:cNvGrpSpPr>
              <p:nvPr/>
            </p:nvGrpSpPr>
            <p:grpSpPr bwMode="auto">
              <a:xfrm>
                <a:off x="6273" y="5025"/>
                <a:ext cx="336" cy="275"/>
                <a:chOff x="4507" y="3683"/>
                <a:chExt cx="336" cy="275"/>
              </a:xfrm>
            </p:grpSpPr>
            <p:cxnSp>
              <p:nvCxnSpPr>
                <p:cNvPr id="27692" name="AutoShape 29"/>
                <p:cNvCxnSpPr>
                  <a:cxnSpLocks noChangeShapeType="1"/>
                </p:cNvCxnSpPr>
                <p:nvPr/>
              </p:nvCxnSpPr>
              <p:spPr bwMode="auto">
                <a:xfrm flipH="1">
                  <a:off x="4737" y="3683"/>
                  <a:ext cx="106" cy="2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93" name="AutoShape 28"/>
                <p:cNvCxnSpPr>
                  <a:cxnSpLocks noChangeShapeType="1"/>
                </p:cNvCxnSpPr>
                <p:nvPr/>
              </p:nvCxnSpPr>
              <p:spPr bwMode="auto">
                <a:xfrm flipH="1">
                  <a:off x="4507" y="3957"/>
                  <a:ext cx="2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7668" name="Object 26"/>
              <p:cNvGraphicFramePr>
                <a:graphicFrameLocks noChangeAspect="1"/>
              </p:cNvGraphicFramePr>
              <p:nvPr/>
            </p:nvGraphicFramePr>
            <p:xfrm>
              <a:off x="6058" y="5299"/>
              <a:ext cx="992" cy="574"/>
            </p:xfrm>
            <a:graphic>
              <a:graphicData uri="http://schemas.openxmlformats.org/presentationml/2006/ole">
                <mc:AlternateContent xmlns:mc="http://schemas.openxmlformats.org/markup-compatibility/2006">
                  <mc:Choice xmlns:v="urn:schemas-microsoft-com:vml" Requires="v">
                    <p:oleObj name="Equation" r:id="rId13" imgW="355446" imgH="228501" progId="Equation.DSMT4">
                      <p:embed/>
                    </p:oleObj>
                  </mc:Choice>
                  <mc:Fallback>
                    <p:oleObj name="Equation" r:id="rId13" imgW="355446" imgH="228501" progId="Equation.DSMT4">
                      <p:embed/>
                      <p:pic>
                        <p:nvPicPr>
                          <p:cNvPr id="27668"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8" y="5299"/>
                            <a:ext cx="992"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9" name="Rectangle 25"/>
              <p:cNvSpPr>
                <a:spLocks noChangeArrowheads="1"/>
              </p:cNvSpPr>
              <p:nvPr/>
            </p:nvSpPr>
            <p:spPr bwMode="auto">
              <a:xfrm>
                <a:off x="9267" y="4213"/>
                <a:ext cx="1617" cy="936"/>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70" name="Object 24"/>
              <p:cNvGraphicFramePr>
                <a:graphicFrameLocks noChangeAspect="1"/>
              </p:cNvGraphicFramePr>
              <p:nvPr/>
            </p:nvGraphicFramePr>
            <p:xfrm>
              <a:off x="3723" y="3296"/>
              <a:ext cx="821" cy="649"/>
            </p:xfrm>
            <a:graphic>
              <a:graphicData uri="http://schemas.openxmlformats.org/presentationml/2006/ole">
                <mc:AlternateContent xmlns:mc="http://schemas.openxmlformats.org/markup-compatibility/2006">
                  <mc:Choice xmlns:v="urn:schemas-microsoft-com:vml" Requires="v">
                    <p:oleObj name="Equation" r:id="rId15" imgW="266469" imgH="241091" progId="Equation.DSMT4">
                      <p:embed/>
                    </p:oleObj>
                  </mc:Choice>
                  <mc:Fallback>
                    <p:oleObj name="Equation" r:id="rId15" imgW="266469" imgH="241091" progId="Equation.DSMT4">
                      <p:embed/>
                      <p:pic>
                        <p:nvPicPr>
                          <p:cNvPr id="27670"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3" y="3296"/>
                            <a:ext cx="821"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71" name="AutoShape 23"/>
              <p:cNvCxnSpPr>
                <a:cxnSpLocks noChangeShapeType="1"/>
              </p:cNvCxnSpPr>
              <p:nvPr/>
            </p:nvCxnSpPr>
            <p:spPr bwMode="auto">
              <a:xfrm>
                <a:off x="7050" y="4665"/>
                <a:ext cx="2216" cy="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72" name="AutoShape 22"/>
              <p:cNvCxnSpPr>
                <a:cxnSpLocks noChangeShapeType="1"/>
              </p:cNvCxnSpPr>
              <p:nvPr/>
            </p:nvCxnSpPr>
            <p:spPr bwMode="auto">
              <a:xfrm flipV="1">
                <a:off x="10884" y="4665"/>
                <a:ext cx="868" cy="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673" name="AutoShape 21"/>
              <p:cNvCxnSpPr>
                <a:cxnSpLocks noChangeShapeType="1"/>
              </p:cNvCxnSpPr>
              <p:nvPr/>
            </p:nvCxnSpPr>
            <p:spPr bwMode="auto">
              <a:xfrm>
                <a:off x="11383" y="4665"/>
                <a:ext cx="901"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7674" name="Object 20"/>
              <p:cNvGraphicFramePr>
                <a:graphicFrameLocks noChangeAspect="1"/>
              </p:cNvGraphicFramePr>
              <p:nvPr/>
            </p:nvGraphicFramePr>
            <p:xfrm>
              <a:off x="4245" y="4213"/>
              <a:ext cx="201" cy="176"/>
            </p:xfrm>
            <a:graphic>
              <a:graphicData uri="http://schemas.openxmlformats.org/presentationml/2006/ole">
                <mc:AlternateContent xmlns:mc="http://schemas.openxmlformats.org/markup-compatibility/2006">
                  <mc:Choice xmlns:v="urn:schemas-microsoft-com:vml" Requires="v">
                    <p:oleObj name="Equation" r:id="rId17" imgW="139700" imgH="139700" progId="Equation.DSMT4">
                      <p:embed/>
                    </p:oleObj>
                  </mc:Choice>
                  <mc:Fallback>
                    <p:oleObj name="Equation" r:id="rId17" imgW="139700" imgH="139700" progId="Equation.DSMT4">
                      <p:embed/>
                      <p:pic>
                        <p:nvPicPr>
                          <p:cNvPr id="27674"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5" y="4213"/>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5" name="Object 19"/>
              <p:cNvGraphicFramePr>
                <a:graphicFrameLocks noChangeAspect="1"/>
              </p:cNvGraphicFramePr>
              <p:nvPr/>
            </p:nvGraphicFramePr>
            <p:xfrm>
              <a:off x="3830" y="4733"/>
              <a:ext cx="183" cy="128"/>
            </p:xfrm>
            <a:graphic>
              <a:graphicData uri="http://schemas.openxmlformats.org/presentationml/2006/ole">
                <mc:AlternateContent xmlns:mc="http://schemas.openxmlformats.org/markup-compatibility/2006">
                  <mc:Choice xmlns:v="urn:schemas-microsoft-com:vml" Requires="v">
                    <p:oleObj name="Equation" r:id="rId19" imgW="126780" imgH="101424" progId="Equation.DSMT4">
                      <p:embed/>
                    </p:oleObj>
                  </mc:Choice>
                  <mc:Fallback>
                    <p:oleObj name="Equation" r:id="rId19" imgW="126780" imgH="101424" progId="Equation.DSMT4">
                      <p:embed/>
                      <p:pic>
                        <p:nvPicPr>
                          <p:cNvPr id="27675"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30" y="4733"/>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6" name="Object 18"/>
              <p:cNvGraphicFramePr>
                <a:graphicFrameLocks noChangeAspect="1"/>
              </p:cNvGraphicFramePr>
              <p:nvPr/>
            </p:nvGraphicFramePr>
            <p:xfrm>
              <a:off x="9482" y="4245"/>
              <a:ext cx="823" cy="721"/>
            </p:xfrm>
            <a:graphic>
              <a:graphicData uri="http://schemas.openxmlformats.org/presentationml/2006/ole">
                <mc:AlternateContent xmlns:mc="http://schemas.openxmlformats.org/markup-compatibility/2006">
                  <mc:Choice xmlns:v="urn:schemas-microsoft-com:vml" Requires="v">
                    <p:oleObj name="Equation" r:id="rId21" imgW="571252" imgH="431613" progId="Equation.DSMT4">
                      <p:embed/>
                    </p:oleObj>
                  </mc:Choice>
                  <mc:Fallback>
                    <p:oleObj name="Equation" r:id="rId21" imgW="571252" imgH="431613" progId="Equation.DSMT4">
                      <p:embed/>
                      <p:pic>
                        <p:nvPicPr>
                          <p:cNvPr id="27676"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82" y="4245"/>
                            <a:ext cx="82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77" name="Object 17"/>
              <p:cNvGraphicFramePr>
                <a:graphicFrameLocks noChangeAspect="1"/>
              </p:cNvGraphicFramePr>
              <p:nvPr/>
            </p:nvGraphicFramePr>
            <p:xfrm>
              <a:off x="11940" y="3941"/>
              <a:ext cx="741" cy="667"/>
            </p:xfrm>
            <a:graphic>
              <a:graphicData uri="http://schemas.openxmlformats.org/presentationml/2006/ole">
                <mc:AlternateContent xmlns:mc="http://schemas.openxmlformats.org/markup-compatibility/2006">
                  <mc:Choice xmlns:v="urn:schemas-microsoft-com:vml" Requires="v">
                    <p:oleObj name="Equation" r:id="rId23" imgW="241195" imgH="241195" progId="Equation.DSMT4">
                      <p:embed/>
                    </p:oleObj>
                  </mc:Choice>
                  <mc:Fallback>
                    <p:oleObj name="Equation" r:id="rId23" imgW="241195" imgH="241195" progId="Equation.DSMT4">
                      <p:embed/>
                      <p:pic>
                        <p:nvPicPr>
                          <p:cNvPr id="27677" name="Object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940" y="3941"/>
                            <a:ext cx="74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8" name="AutoShape 16"/>
              <p:cNvSpPr>
                <a:spLocks noChangeArrowheads="1"/>
              </p:cNvSpPr>
              <p:nvPr/>
            </p:nvSpPr>
            <p:spPr bwMode="auto">
              <a:xfrm>
                <a:off x="11315" y="4607"/>
                <a:ext cx="115" cy="115"/>
              </a:xfrm>
              <a:prstGeom prst="flowChartConnector">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79" name="Object 15"/>
              <p:cNvGraphicFramePr>
                <a:graphicFrameLocks noChangeAspect="1"/>
              </p:cNvGraphicFramePr>
              <p:nvPr/>
            </p:nvGraphicFramePr>
            <p:xfrm>
              <a:off x="7880" y="3881"/>
              <a:ext cx="727" cy="691"/>
            </p:xfrm>
            <a:graphic>
              <a:graphicData uri="http://schemas.openxmlformats.org/presentationml/2006/ole">
                <mc:AlternateContent xmlns:mc="http://schemas.openxmlformats.org/markup-compatibility/2006">
                  <mc:Choice xmlns:v="urn:schemas-microsoft-com:vml" Requires="v">
                    <p:oleObj name="Equation" r:id="rId25" imgW="215806" imgH="228501" progId="Equation.DSMT4">
                      <p:embed/>
                    </p:oleObj>
                  </mc:Choice>
                  <mc:Fallback>
                    <p:oleObj name="Equation" r:id="rId25" imgW="215806" imgH="228501" progId="Equation.DSMT4">
                      <p:embed/>
                      <p:pic>
                        <p:nvPicPr>
                          <p:cNvPr id="27679"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80" y="3881"/>
                            <a:ext cx="727"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80" name="Oval 14"/>
              <p:cNvSpPr>
                <a:spLocks noChangeArrowheads="1"/>
              </p:cNvSpPr>
              <p:nvPr/>
            </p:nvSpPr>
            <p:spPr bwMode="auto">
              <a:xfrm>
                <a:off x="5251" y="4486"/>
                <a:ext cx="358" cy="359"/>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81" name="Object 13"/>
              <p:cNvGraphicFramePr>
                <a:graphicFrameLocks noChangeAspect="1"/>
              </p:cNvGraphicFramePr>
              <p:nvPr/>
            </p:nvGraphicFramePr>
            <p:xfrm>
              <a:off x="5280" y="4492"/>
              <a:ext cx="345" cy="360"/>
            </p:xfrm>
            <a:graphic>
              <a:graphicData uri="http://schemas.openxmlformats.org/presentationml/2006/ole">
                <mc:AlternateContent xmlns:mc="http://schemas.openxmlformats.org/markup-compatibility/2006">
                  <mc:Choice xmlns:v="urn:schemas-microsoft-com:vml" Requires="v">
                    <p:oleObj name="Equation" r:id="rId27" imgW="139639" imgH="152334" progId="Equation.DSMT4">
                      <p:embed/>
                    </p:oleObj>
                  </mc:Choice>
                  <mc:Fallback>
                    <p:oleObj name="Equation" r:id="rId27" imgW="139639" imgH="152334" progId="Equation.DSMT4">
                      <p:embed/>
                      <p:pic>
                        <p:nvPicPr>
                          <p:cNvPr id="27681"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0" y="4492"/>
                            <a:ext cx="3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2" name="Object 12"/>
              <p:cNvGraphicFramePr>
                <a:graphicFrameLocks noChangeAspect="1"/>
              </p:cNvGraphicFramePr>
              <p:nvPr/>
            </p:nvGraphicFramePr>
            <p:xfrm>
              <a:off x="5458" y="4261"/>
              <a:ext cx="183" cy="128"/>
            </p:xfrm>
            <a:graphic>
              <a:graphicData uri="http://schemas.openxmlformats.org/presentationml/2006/ole">
                <mc:AlternateContent xmlns:mc="http://schemas.openxmlformats.org/markup-compatibility/2006">
                  <mc:Choice xmlns:v="urn:schemas-microsoft-com:vml" Requires="v">
                    <p:oleObj name="Equation" r:id="rId28" imgW="126780" imgH="101424" progId="Equation.DSMT4">
                      <p:embed/>
                    </p:oleObj>
                  </mc:Choice>
                  <mc:Fallback>
                    <p:oleObj name="Equation" r:id="rId28" imgW="126780" imgH="101424" progId="Equation.DSMT4">
                      <p:embed/>
                      <p:pic>
                        <p:nvPicPr>
                          <p:cNvPr id="27682"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58" y="4261"/>
                            <a:ext cx="18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3" name="Object 11"/>
              <p:cNvGraphicFramePr>
                <a:graphicFrameLocks noChangeAspect="1"/>
              </p:cNvGraphicFramePr>
              <p:nvPr/>
            </p:nvGraphicFramePr>
            <p:xfrm>
              <a:off x="5095" y="4745"/>
              <a:ext cx="201" cy="176"/>
            </p:xfrm>
            <a:graphic>
              <a:graphicData uri="http://schemas.openxmlformats.org/presentationml/2006/ole">
                <mc:AlternateContent xmlns:mc="http://schemas.openxmlformats.org/markup-compatibility/2006">
                  <mc:Choice xmlns:v="urn:schemas-microsoft-com:vml" Requires="v">
                    <p:oleObj name="Equation" r:id="rId30" imgW="139700" imgH="139700" progId="Equation.DSMT4">
                      <p:embed/>
                    </p:oleObj>
                  </mc:Choice>
                  <mc:Fallback>
                    <p:oleObj name="Equation" r:id="rId30" imgW="139700" imgH="139700" progId="Equation.DSMT4">
                      <p:embed/>
                      <p:pic>
                        <p:nvPicPr>
                          <p:cNvPr id="27683" name="Object 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095" y="4745"/>
                            <a:ext cx="20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4" name="AutoShape 10"/>
              <p:cNvCxnSpPr>
                <a:cxnSpLocks noChangeShapeType="1"/>
              </p:cNvCxnSpPr>
              <p:nvPr/>
            </p:nvCxnSpPr>
            <p:spPr bwMode="auto">
              <a:xfrm>
                <a:off x="4350" y="4665"/>
                <a:ext cx="90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85" name="Rectangle 9"/>
              <p:cNvSpPr>
                <a:spLocks noChangeArrowheads="1"/>
              </p:cNvSpPr>
              <p:nvPr/>
            </p:nvSpPr>
            <p:spPr bwMode="auto">
              <a:xfrm>
                <a:off x="9386" y="2687"/>
                <a:ext cx="720" cy="72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16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7686" name="Object 8"/>
              <p:cNvGraphicFramePr>
                <a:graphicFrameLocks noChangeAspect="1"/>
              </p:cNvGraphicFramePr>
              <p:nvPr/>
            </p:nvGraphicFramePr>
            <p:xfrm>
              <a:off x="9386" y="2685"/>
              <a:ext cx="724" cy="662"/>
            </p:xfrm>
            <a:graphic>
              <a:graphicData uri="http://schemas.openxmlformats.org/presentationml/2006/ole">
                <mc:AlternateContent xmlns:mc="http://schemas.openxmlformats.org/markup-compatibility/2006">
                  <mc:Choice xmlns:v="urn:schemas-microsoft-com:vml" Requires="v">
                    <p:oleObj name="Equation" r:id="rId32" imgW="469900" imgH="469900" progId="Equation.DSMT4">
                      <p:embed/>
                    </p:oleObj>
                  </mc:Choice>
                  <mc:Fallback>
                    <p:oleObj name="Equation" r:id="rId32" imgW="469900" imgH="469900" progId="Equation.DSMT4">
                      <p:embed/>
                      <p:pic>
                        <p:nvPicPr>
                          <p:cNvPr id="27686" name="Object 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386" y="2685"/>
                            <a:ext cx="724"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687" name="AutoShape 7"/>
              <p:cNvCxnSpPr>
                <a:cxnSpLocks noChangeShapeType="1"/>
              </p:cNvCxnSpPr>
              <p:nvPr/>
            </p:nvCxnSpPr>
            <p:spPr bwMode="auto">
              <a:xfrm rot="5400000" flipH="1">
                <a:off x="9946" y="3180"/>
                <a:ext cx="1591" cy="1263"/>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8" name="AutoShape 6"/>
              <p:cNvCxnSpPr>
                <a:cxnSpLocks noChangeShapeType="1"/>
              </p:cNvCxnSpPr>
              <p:nvPr/>
            </p:nvCxnSpPr>
            <p:spPr bwMode="auto">
              <a:xfrm rot="10800000" flipV="1">
                <a:off x="5430" y="3031"/>
                <a:ext cx="3956" cy="1469"/>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689" name="AutoShape 5"/>
              <p:cNvCxnSpPr>
                <a:cxnSpLocks noChangeShapeType="1"/>
              </p:cNvCxnSpPr>
              <p:nvPr/>
            </p:nvCxnSpPr>
            <p:spPr bwMode="auto">
              <a:xfrm rot="16200000" flipH="1">
                <a:off x="2495" y="4322"/>
                <a:ext cx="408" cy="20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27690" name="Object 4"/>
              <p:cNvGraphicFramePr>
                <a:graphicFrameLocks noChangeAspect="1"/>
              </p:cNvGraphicFramePr>
              <p:nvPr/>
            </p:nvGraphicFramePr>
            <p:xfrm>
              <a:off x="4544" y="3945"/>
              <a:ext cx="736" cy="627"/>
            </p:xfrm>
            <a:graphic>
              <a:graphicData uri="http://schemas.openxmlformats.org/presentationml/2006/ole">
                <mc:AlternateContent xmlns:mc="http://schemas.openxmlformats.org/markup-compatibility/2006">
                  <mc:Choice xmlns:v="urn:schemas-microsoft-com:vml" Requires="v">
                    <p:oleObj name="Equation" r:id="rId34" imgW="253670" imgH="177569" progId="Equation.DSMT4">
                      <p:embed/>
                    </p:oleObj>
                  </mc:Choice>
                  <mc:Fallback>
                    <p:oleObj name="Equation" r:id="rId34" imgW="253670" imgH="177569" progId="Equation.DSMT4">
                      <p:embed/>
                      <p:pic>
                        <p:nvPicPr>
                          <p:cNvPr id="27690" name="Object 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44" y="3945"/>
                            <a:ext cx="736"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1" name="Object 3"/>
              <p:cNvGraphicFramePr>
                <a:graphicFrameLocks noChangeAspect="1"/>
              </p:cNvGraphicFramePr>
              <p:nvPr/>
            </p:nvGraphicFramePr>
            <p:xfrm>
              <a:off x="2372" y="3573"/>
              <a:ext cx="429" cy="640"/>
            </p:xfrm>
            <a:graphic>
              <a:graphicData uri="http://schemas.openxmlformats.org/presentationml/2006/ole">
                <mc:AlternateContent xmlns:mc="http://schemas.openxmlformats.org/markup-compatibility/2006">
                  <mc:Choice xmlns:v="urn:schemas-microsoft-com:vml" Requires="v">
                    <p:oleObj name="Equation" r:id="rId36" imgW="152334" imgH="228501" progId="Equation.DSMT4">
                      <p:embed/>
                    </p:oleObj>
                  </mc:Choice>
                  <mc:Fallback>
                    <p:oleObj name="Equation" r:id="rId36" imgW="152334" imgH="228501" progId="Equation.DSMT4">
                      <p:embed/>
                      <p:pic>
                        <p:nvPicPr>
                          <p:cNvPr id="27691" name="Object 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72" y="3573"/>
                            <a:ext cx="42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Tree>
    <p:extLst>
      <p:ext uri="{BB962C8B-B14F-4D97-AF65-F5344CB8AC3E}">
        <p14:creationId xmlns:p14="http://schemas.microsoft.com/office/powerpoint/2010/main" val="272522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11049000" cy="1066800"/>
          </a:xfrm>
        </p:spPr>
        <p:txBody>
          <a:bodyPr/>
          <a:lstStyle/>
          <a:p>
            <a:r>
              <a:rPr lang="en-US" altLang="en-US" dirty="0"/>
              <a:t>Exciter Block Diagram Example</a:t>
            </a:r>
          </a:p>
        </p:txBody>
      </p:sp>
      <p:sp>
        <p:nvSpPr>
          <p:cNvPr id="28675" name="Content Placeholder 2"/>
          <p:cNvSpPr>
            <a:spLocks noGrp="1"/>
          </p:cNvSpPr>
          <p:nvPr>
            <p:ph idx="1"/>
          </p:nvPr>
        </p:nvSpPr>
        <p:spPr>
          <a:xfrm>
            <a:off x="228600" y="1279525"/>
            <a:ext cx="8763000" cy="5197475"/>
          </a:xfrm>
        </p:spPr>
        <p:txBody>
          <a:bodyPr/>
          <a:lstStyle/>
          <a:p>
            <a:r>
              <a:rPr lang="en-US" altLang="en-US" dirty="0"/>
              <a:t>Consider the Example 11.10 case, with an IEEE T1 exciter with Tr = 0, Ka = 100, Ta = 0.05, </a:t>
            </a:r>
            <a:r>
              <a:rPr lang="en-US" altLang="en-US" dirty="0" err="1"/>
              <a:t>Vrmax</a:t>
            </a:r>
            <a:r>
              <a:rPr lang="en-US" altLang="en-US" dirty="0"/>
              <a:t> = 5, </a:t>
            </a:r>
            <a:r>
              <a:rPr lang="en-US" altLang="en-US" dirty="0" err="1"/>
              <a:t>Vrmin</a:t>
            </a:r>
            <a:r>
              <a:rPr lang="en-US" altLang="en-US" dirty="0"/>
              <a:t> = -5, </a:t>
            </a:r>
            <a:r>
              <a:rPr lang="en-US" altLang="en-US" dirty="0" err="1"/>
              <a:t>Ke</a:t>
            </a:r>
            <a:r>
              <a:rPr lang="en-US" altLang="en-US" dirty="0"/>
              <a:t> = 1, </a:t>
            </a:r>
            <a:r>
              <a:rPr lang="en-US" altLang="en-US" dirty="0" err="1"/>
              <a:t>Te</a:t>
            </a:r>
            <a:r>
              <a:rPr lang="en-US" altLang="en-US" dirty="0"/>
              <a:t> = 0.26, </a:t>
            </a:r>
            <a:r>
              <a:rPr lang="en-US" altLang="en-US" dirty="0" err="1"/>
              <a:t>Kf</a:t>
            </a:r>
            <a:r>
              <a:rPr lang="en-US" altLang="en-US" dirty="0"/>
              <a:t> = 0.01 and </a:t>
            </a:r>
            <a:r>
              <a:rPr lang="en-US" altLang="en-US" dirty="0" err="1"/>
              <a:t>Tf</a:t>
            </a:r>
            <a:r>
              <a:rPr lang="en-US" altLang="en-US" dirty="0"/>
              <a:t> = 1.0. Determine the initial states.  Initial value of </a:t>
            </a:r>
            <a:r>
              <a:rPr lang="en-US" altLang="en-US" dirty="0" err="1"/>
              <a:t>Efd</a:t>
            </a:r>
            <a:r>
              <a:rPr lang="en-US" altLang="en-US" dirty="0"/>
              <a:t> = 2.9135 and </a:t>
            </a:r>
            <a:r>
              <a:rPr lang="en-US" altLang="en-US" dirty="0" err="1"/>
              <a:t>Vt</a:t>
            </a:r>
            <a:r>
              <a:rPr lang="en-US" altLang="en-US" dirty="0"/>
              <a:t> = 1.0946</a:t>
            </a:r>
          </a:p>
        </p:txBody>
      </p:sp>
      <p:sp>
        <p:nvSpPr>
          <p:cNvPr id="28676"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8677" name="Object 1"/>
          <p:cNvGraphicFramePr>
            <a:graphicFrameLocks noChangeAspect="1"/>
          </p:cNvGraphicFramePr>
          <p:nvPr/>
        </p:nvGraphicFramePr>
        <p:xfrm>
          <a:off x="2438400" y="3352800"/>
          <a:ext cx="6267450" cy="685800"/>
        </p:xfrm>
        <a:graphic>
          <a:graphicData uri="http://schemas.openxmlformats.org/presentationml/2006/ole">
            <mc:AlternateContent xmlns:mc="http://schemas.openxmlformats.org/markup-compatibility/2006">
              <mc:Choice xmlns:v="urn:schemas-microsoft-com:vml" Requires="v">
                <p:oleObj name="Equation" r:id="rId3" imgW="2527200" imgH="279360" progId="Equation.DSMT4">
                  <p:embed/>
                </p:oleObj>
              </mc:Choice>
              <mc:Fallback>
                <p:oleObj name="Equation" r:id="rId3" imgW="2527200" imgH="279360" progId="Equation.DSMT4">
                  <p:embed/>
                  <p:pic>
                    <p:nvPicPr>
                      <p:cNvPr id="28677" name="Object 1"/>
                      <p:cNvPicPr>
                        <a:picLocks noChangeAspect="1" noChangeArrowheads="1"/>
                      </p:cNvPicPr>
                      <p:nvPr/>
                    </p:nvPicPr>
                    <p:blipFill>
                      <a:blip r:embed="rId4"/>
                      <a:srcRect/>
                      <a:stretch>
                        <a:fillRect/>
                      </a:stretch>
                    </p:blipFill>
                    <p:spPr bwMode="auto">
                      <a:xfrm>
                        <a:off x="2438400" y="3352800"/>
                        <a:ext cx="626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4"/>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8679" name="Object 3"/>
          <p:cNvGraphicFramePr>
            <a:graphicFrameLocks noChangeAspect="1"/>
          </p:cNvGraphicFramePr>
          <p:nvPr/>
        </p:nvGraphicFramePr>
        <p:xfrm>
          <a:off x="2362200" y="4191000"/>
          <a:ext cx="6510338" cy="1676400"/>
        </p:xfrm>
        <a:graphic>
          <a:graphicData uri="http://schemas.openxmlformats.org/presentationml/2006/ole">
            <mc:AlternateContent xmlns:mc="http://schemas.openxmlformats.org/markup-compatibility/2006">
              <mc:Choice xmlns:v="urn:schemas-microsoft-com:vml" Requires="v">
                <p:oleObj name="Equation" r:id="rId5" imgW="2844720" imgH="736560" progId="Equation.DSMT4">
                  <p:embed/>
                </p:oleObj>
              </mc:Choice>
              <mc:Fallback>
                <p:oleObj name="Equation" r:id="rId5" imgW="2844720" imgH="736560" progId="Equation.DSMT4">
                  <p:embed/>
                  <p:pic>
                    <p:nvPicPr>
                      <p:cNvPr id="28679" name="Object 3"/>
                      <p:cNvPicPr>
                        <a:picLocks noChangeAspect="1" noChangeArrowheads="1"/>
                      </p:cNvPicPr>
                      <p:nvPr/>
                    </p:nvPicPr>
                    <p:blipFill>
                      <a:blip r:embed="rId6"/>
                      <a:srcRect/>
                      <a:stretch>
                        <a:fillRect/>
                      </a:stretch>
                    </p:blipFill>
                    <p:spPr bwMode="auto">
                      <a:xfrm>
                        <a:off x="2362200" y="4191000"/>
                        <a:ext cx="6510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156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PowerWorld Example 12.1 Solution</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80160"/>
            <a:ext cx="7010400" cy="53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6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sng" strike="noStrike" kern="1200" cap="none" spc="0" normalizeH="0" baseline="0" noProof="0" dirty="0">
                    <a:ln>
                      <a:noFill/>
                    </a:ln>
                    <a:solidFill>
                      <a:srgbClr val="000000"/>
                    </a:solidFill>
                    <a:effectLst/>
                    <a:uLnTx/>
                    <a:uFillTx/>
                    <a:latin typeface="Arial"/>
                    <a:ea typeface="+mn-ea"/>
                    <a:cs typeface="+mn-cs"/>
                  </a:rPr>
                  <a:t>Generator Parameters</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𝐻</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is the machine inertia constant (in seconds)</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𝜔</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sub>
                    </m:sSub>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is the synchronous frequency (2</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60)</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is the mechanical torque (power being supplied by the prime mover)</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p>
                      <m:sSup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m:t>
                        </m:r>
                      </m:e>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p>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is the generator internal voltage, as controlled by the excitation system</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Sup>
                      <m:sSubSup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𝑋</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m:t>
                        </m:r>
                      </m:sub>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bSup>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is the generator transient impedance</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damping constant of the generator</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sng" strike="noStrike" kern="1200" cap="none" spc="0" normalizeH="0" baseline="0" noProof="0" dirty="0">
                    <a:ln>
                      <a:noFill/>
                    </a:ln>
                    <a:solidFill>
                      <a:srgbClr val="000000"/>
                    </a:solidFill>
                    <a:effectLst/>
                    <a:uLnTx/>
                    <a:uFillTx/>
                    <a:latin typeface="Arial"/>
                    <a:ea typeface="+mn-ea"/>
                    <a:cs typeface="+mn-cs"/>
                  </a:rPr>
                  <a:t>Infinite Bus / System</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infinite bus is defined by a Thevenin equivalent with voltage</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𝜃</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𝑣𝑠</m:t>
                        </m:r>
                      </m:sub>
                    </m:sSub>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And reactance </a:t>
                </a: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𝑋</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𝑒𝑝</m:t>
                        </m:r>
                      </m:sub>
                    </m:sSub>
                  </m:oMath>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066800" y="4267200"/>
                <a:ext cx="4648200" cy="1076770"/>
              </a:xfrm>
              <a:prstGeom prst="rect">
                <a:avLst/>
              </a:prstGeom>
              <a:solidFill>
                <a:schemeClr val="bg1"/>
              </a:solid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𝛿</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oMath>
                </a14:m>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14:m>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𝐻</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e>
                          <m:sub>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sub>
                        </m:sSub>
                      </m:den>
                    </m:f>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e>
                    </m:acc>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𝑇</m:t>
                        </m:r>
                      </m:e>
                      <m: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𝑀</m:t>
                        </m:r>
                      </m:sub>
                    </m:s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Pr>
                      <m:num>
                        <m:sSup>
                          <m:sSup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p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𝐸</m:t>
                            </m:r>
                          </m:e>
                          <m:sup>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p>
                        <m:sSub>
                          <m:sSub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𝑉</m:t>
                            </m:r>
                          </m:e>
                          <m: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𝑠</m:t>
                            </m:r>
                          </m:sub>
                        </m:sSub>
                      </m:num>
                      <m:den>
                        <m:sSubSup>
                          <m:sSubSup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Sup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𝑑</m:t>
                            </m:r>
                          </m:sub>
                          <m:sup>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bSup>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𝑒𝑝</m:t>
                            </m:r>
                          </m:sub>
                        </m:sSub>
                      </m:den>
                    </m:f>
                    <m:func>
                      <m:func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sin</m:t>
                        </m:r>
                      </m:fName>
                      <m:e>
                        <m:d>
                          <m:d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d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𝛿</m:t>
                            </m:r>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𝜃</m:t>
                                </m:r>
                              </m:e>
                              <m:sub>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𝑣𝑠</m:t>
                                </m:r>
                              </m:sub>
                            </m:sSub>
                          </m:e>
                        </m:d>
                      </m:e>
                    </m:func>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𝐷</m:t>
                    </m:r>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𝜔</m:t>
                    </m:r>
                  </m:oMath>
                </a14:m>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066800" y="42672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25598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76200"/>
            <a:ext cx="11049000" cy="1066800"/>
          </a:xfrm>
        </p:spPr>
        <p:txBody>
          <a:bodyPr/>
          <a:lstStyle/>
          <a:p>
            <a:r>
              <a:rPr lang="en-US" altLang="en-US" dirty="0"/>
              <a:t>Generator Governors</a:t>
            </a:r>
          </a:p>
        </p:txBody>
      </p:sp>
      <p:sp>
        <p:nvSpPr>
          <p:cNvPr id="11267" name="Content Placeholder 2"/>
          <p:cNvSpPr>
            <a:spLocks noGrp="1"/>
          </p:cNvSpPr>
          <p:nvPr>
            <p:ph idx="1"/>
          </p:nvPr>
        </p:nvSpPr>
        <p:spPr>
          <a:xfrm>
            <a:off x="228600" y="1279525"/>
            <a:ext cx="5867400" cy="5197475"/>
          </a:xfrm>
        </p:spPr>
        <p:txBody>
          <a:bodyPr/>
          <a:lstStyle/>
          <a:p>
            <a:r>
              <a:rPr lang="en-US" altLang="en-US" sz="2400" dirty="0"/>
              <a:t>The other key generator control system is the governor, which changes the mechanical power into the generator to maintain a desired speed and hence frequency.  </a:t>
            </a:r>
          </a:p>
          <a:p>
            <a:r>
              <a:rPr lang="en-US" altLang="en-US" sz="2400" dirty="0"/>
              <a:t>Historically centrifugal “</a:t>
            </a:r>
            <a:r>
              <a:rPr lang="en-US" altLang="en-US" sz="2400" dirty="0" err="1"/>
              <a:t>flyball</a:t>
            </a:r>
            <a:r>
              <a:rPr lang="en-US" altLang="en-US" sz="2400" dirty="0"/>
              <a:t>” governors have been used to regulate the speed of devices such as steam engines</a:t>
            </a:r>
          </a:p>
          <a:p>
            <a:r>
              <a:rPr lang="en-US" altLang="en-US" sz="2400" dirty="0"/>
              <a:t>The centrifugal force varies with speed, opening or closing the throttle valve</a:t>
            </a:r>
          </a:p>
          <a:p>
            <a:endParaRPr lang="en-US" altLang="en-US" sz="2400" dirty="0"/>
          </a:p>
          <a:p>
            <a:endParaRPr lang="en-US" altLang="en-US" sz="2400" dirty="0"/>
          </a:p>
        </p:txBody>
      </p:sp>
      <p:pic>
        <p:nvPicPr>
          <p:cNvPr id="11268" name="Picture 2" descr="http://upload.wikimedia.org/wikipedia/commons/thumb/1/1e/Centrifugal_governor.png/220px-Centrifugal_govern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05000"/>
            <a:ext cx="4343400" cy="361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1981200" y="6248401"/>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Photo source: en.wikipedia.org/wiki/</a:t>
            </a:r>
            <a:r>
              <a:rPr kumimoji="0" lang="en-US" altLang="en-US" sz="1400" b="0" i="0" u="none" strike="noStrike" kern="1200" cap="none" spc="0" normalizeH="0" baseline="0" noProof="0" dirty="0" err="1">
                <a:ln>
                  <a:noFill/>
                </a:ln>
                <a:solidFill>
                  <a:srgbClr val="000000"/>
                </a:solidFill>
                <a:effectLst/>
                <a:uLnTx/>
                <a:uFillTx/>
                <a:latin typeface="Arial"/>
                <a:ea typeface="+mn-ea"/>
                <a:cs typeface="+mn-cs"/>
              </a:rPr>
              <a:t>Centrifugal_governor</a:t>
            </a: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775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76200"/>
            <a:ext cx="11049000" cy="1066800"/>
          </a:xfrm>
        </p:spPr>
        <p:txBody>
          <a:bodyPr/>
          <a:lstStyle/>
          <a:p>
            <a:r>
              <a:rPr lang="en-US" altLang="en-US" dirty="0"/>
              <a:t>Isochronous Governors </a:t>
            </a:r>
          </a:p>
        </p:txBody>
      </p:sp>
      <p:sp>
        <p:nvSpPr>
          <p:cNvPr id="12291" name="Content Placeholder 2"/>
          <p:cNvSpPr>
            <a:spLocks noGrp="1"/>
          </p:cNvSpPr>
          <p:nvPr>
            <p:ph idx="1"/>
          </p:nvPr>
        </p:nvSpPr>
        <p:spPr>
          <a:xfrm>
            <a:off x="228600" y="1279525"/>
            <a:ext cx="8153400" cy="5197475"/>
          </a:xfrm>
        </p:spPr>
        <p:txBody>
          <a:bodyPr/>
          <a:lstStyle/>
          <a:p>
            <a:r>
              <a:rPr lang="en-US" altLang="en-US" sz="2400" dirty="0"/>
              <a:t>Ideally we would like the governor to maintain the frequency at a constant value of 60 Hz (in North America)</a:t>
            </a:r>
          </a:p>
          <a:p>
            <a:r>
              <a:rPr lang="en-US" altLang="en-US" sz="2400" dirty="0"/>
              <a:t>This can be accomplished using an isochronous governor.  </a:t>
            </a:r>
          </a:p>
          <a:p>
            <a:pPr lvl="1"/>
            <a:r>
              <a:rPr lang="en-US" altLang="en-US" sz="2000" dirty="0"/>
              <a:t>A </a:t>
            </a:r>
            <a:r>
              <a:rPr lang="en-US" altLang="en-US" sz="2000" dirty="0" err="1"/>
              <a:t>flyball</a:t>
            </a:r>
            <a:r>
              <a:rPr lang="en-US" altLang="en-US" sz="2000" dirty="0"/>
              <a:t> governor is not  an isochronous governor since the control action is proportional to the speed error</a:t>
            </a:r>
          </a:p>
          <a:p>
            <a:pPr lvl="1"/>
            <a:r>
              <a:rPr lang="en-US" altLang="en-US" sz="2000" dirty="0"/>
              <a:t>An isochronous governor requires an integration of the speed error</a:t>
            </a:r>
          </a:p>
          <a:p>
            <a:r>
              <a:rPr lang="en-US" altLang="en-US" sz="2400" dirty="0"/>
              <a:t>Isochronous governors are used on stand alone generators but cannot be used on interconnected generators because of “hunting”</a:t>
            </a:r>
          </a:p>
          <a:p>
            <a:endParaRPr lang="en-US" altLang="en-US" sz="2400" dirty="0"/>
          </a:p>
        </p:txBody>
      </p:sp>
    </p:spTree>
    <p:extLst>
      <p:ext uri="{BB962C8B-B14F-4D97-AF65-F5344CB8AC3E}">
        <p14:creationId xmlns:p14="http://schemas.microsoft.com/office/powerpoint/2010/main" val="207506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76200"/>
            <a:ext cx="11049000" cy="1066800"/>
          </a:xfrm>
        </p:spPr>
        <p:txBody>
          <a:bodyPr/>
          <a:lstStyle/>
          <a:p>
            <a:r>
              <a:rPr lang="en-US" altLang="en-US"/>
              <a:t>Generator “Hunting”</a:t>
            </a:r>
          </a:p>
        </p:txBody>
      </p:sp>
      <p:sp>
        <p:nvSpPr>
          <p:cNvPr id="13315" name="Content Placeholder 2"/>
          <p:cNvSpPr>
            <a:spLocks noGrp="1"/>
          </p:cNvSpPr>
          <p:nvPr>
            <p:ph idx="1"/>
          </p:nvPr>
        </p:nvSpPr>
        <p:spPr>
          <a:xfrm>
            <a:off x="228600" y="1279525"/>
            <a:ext cx="8686800" cy="5197475"/>
          </a:xfrm>
        </p:spPr>
        <p:txBody>
          <a:bodyPr/>
          <a:lstStyle/>
          <a:p>
            <a:r>
              <a:rPr lang="en-US" altLang="en-US" dirty="0"/>
              <a:t>Control system “hunting” is oscillation around an equilibrium point</a:t>
            </a:r>
          </a:p>
          <a:p>
            <a:r>
              <a:rPr lang="en-US" altLang="en-US" dirty="0"/>
              <a:t>Trying to interconnect multiple isochronous generators will cause hunting because the frequency setpoints of the two generators are never exactly equal</a:t>
            </a:r>
          </a:p>
          <a:p>
            <a:pPr lvl="1"/>
            <a:r>
              <a:rPr lang="en-US" altLang="en-US" dirty="0"/>
              <a:t>One will be accumulating a frequency error trying to speed up the system, whereas the other will be trying to slow it down</a:t>
            </a:r>
          </a:p>
          <a:p>
            <a:pPr lvl="1"/>
            <a:r>
              <a:rPr lang="en-US" altLang="en-US" dirty="0"/>
              <a:t>The generators will not share the power load proportionally.  </a:t>
            </a:r>
          </a:p>
          <a:p>
            <a:pPr lvl="1"/>
            <a:endParaRPr lang="en-US" altLang="en-US" dirty="0"/>
          </a:p>
          <a:p>
            <a:endParaRPr lang="en-US" altLang="en-US" dirty="0"/>
          </a:p>
        </p:txBody>
      </p:sp>
    </p:spTree>
    <p:extLst>
      <p:ext uri="{BB962C8B-B14F-4D97-AF65-F5344CB8AC3E}">
        <p14:creationId xmlns:p14="http://schemas.microsoft.com/office/powerpoint/2010/main" val="363128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28600" y="76200"/>
            <a:ext cx="11049000" cy="1066800"/>
          </a:xfrm>
        </p:spPr>
        <p:txBody>
          <a:bodyPr/>
          <a:lstStyle/>
          <a:p>
            <a:r>
              <a:rPr lang="en-US" altLang="en-US" dirty="0"/>
              <a:t>Droop Control</a:t>
            </a:r>
          </a:p>
        </p:txBody>
      </p:sp>
      <p:sp>
        <p:nvSpPr>
          <p:cNvPr id="1028" name="Content Placeholder 2"/>
          <p:cNvSpPr>
            <a:spLocks noGrp="1"/>
          </p:cNvSpPr>
          <p:nvPr>
            <p:ph idx="1"/>
          </p:nvPr>
        </p:nvSpPr>
        <p:spPr>
          <a:xfrm>
            <a:off x="228600" y="1279525"/>
            <a:ext cx="3124200" cy="5197475"/>
          </a:xfrm>
        </p:spPr>
        <p:txBody>
          <a:bodyPr/>
          <a:lstStyle/>
          <a:p>
            <a:r>
              <a:rPr lang="en-US" altLang="en-US" sz="2400" dirty="0"/>
              <a:t>The solution is to use what is known as droop control, in which the desired set point frequency is dependent upon the generator’s output</a:t>
            </a:r>
          </a:p>
        </p:txBody>
      </p:sp>
      <p:pic>
        <p:nvPicPr>
          <p:cNvPr id="10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0"/>
            <a:ext cx="773035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26" name="Object 3"/>
              <p:cNvSpPr txBox="1"/>
              <p:nvPr/>
            </p:nvSpPr>
            <p:spPr bwMode="auto">
              <a:xfrm>
                <a:off x="838200" y="5181600"/>
                <a:ext cx="2360613" cy="763587"/>
              </a:xfrm>
              <a:prstGeom prst="rect">
                <a:avLst/>
              </a:prstGeom>
              <a:noFill/>
            </p:spPr>
            <p:txBody>
              <a:bodyPr>
                <a:normAutofit fontScale="62500" lnSpcReduction="20000"/>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𝚫</m:t>
                      </m:r>
                      <m:sSub>
                        <m:sSubPr>
                          <m:ctrlP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𝐩</m:t>
                          </m:r>
                        </m:e>
                        <m:sub>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𝐦</m:t>
                          </m:r>
                        </m:sub>
                      </m:sSub>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𝚫</m:t>
                      </m:r>
                      <m:sSub>
                        <m:sSubPr>
                          <m:ctrlP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𝐩</m:t>
                          </m:r>
                        </m:e>
                        <m:sub>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𝐫𝐞𝐟</m:t>
                          </m:r>
                        </m:sub>
                      </m:sSub>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𝟏</m:t>
                          </m:r>
                        </m:num>
                        <m:den>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𝐑</m:t>
                          </m:r>
                        </m:den>
                      </m:f>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𝚫</m:t>
                      </m:r>
                      <m: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oMath>
                  </m:oMathPara>
                </a14:m>
                <a:endPar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1026" name="Object 3"/>
              <p:cNvSpPr txBox="1">
                <a:spLocks noRot="1" noChangeAspect="1" noMove="1" noResize="1" noEditPoints="1" noAdjustHandles="1" noChangeArrowheads="1" noChangeShapeType="1" noTextEdit="1"/>
              </p:cNvSpPr>
              <p:nvPr/>
            </p:nvSpPr>
            <p:spPr bwMode="auto">
              <a:xfrm>
                <a:off x="838200" y="5181600"/>
                <a:ext cx="2360613" cy="763587"/>
              </a:xfrm>
              <a:prstGeom prst="rect">
                <a:avLst/>
              </a:prstGeom>
              <a:blipFill>
                <a:blip r:embed="rId4"/>
                <a:stretch>
                  <a:fillRect/>
                </a:stretch>
              </a:blipFill>
            </p:spPr>
            <p:txBody>
              <a:bodyPr/>
              <a:lstStyle/>
              <a:p>
                <a:r>
                  <a:rPr lang="en-US">
                    <a:noFill/>
                  </a:rPr>
                  <a:t> </a:t>
                </a:r>
              </a:p>
            </p:txBody>
          </p:sp>
        </mc:Fallback>
      </mc:AlternateContent>
      <p:sp>
        <p:nvSpPr>
          <p:cNvPr id="1030" name="TextBox 5"/>
          <p:cNvSpPr txBox="1">
            <a:spLocks noChangeArrowheads="1"/>
          </p:cNvSpPr>
          <p:nvPr/>
        </p:nvSpPr>
        <p:spPr bwMode="auto">
          <a:xfrm>
            <a:off x="8305800" y="1600200"/>
            <a:ext cx="3505200" cy="1015663"/>
          </a:xfrm>
          <a:prstGeom prst="rect">
            <a:avLst/>
          </a:prstGeom>
          <a:solidFill>
            <a:srgbClr val="500000"/>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R is known as the regulation constant or droop; a typical</a:t>
            </a:r>
            <a:br>
              <a:rPr kumimoji="0" lang="en-US" altLang="en-US" sz="2000" b="0" i="0" u="none" strike="noStrike" kern="1200" cap="none" spc="0" normalizeH="0" baseline="0" noProof="0" dirty="0">
                <a:ln>
                  <a:noFill/>
                </a:ln>
                <a:solidFill>
                  <a:srgbClr val="FFFFFF"/>
                </a:solidFill>
                <a:effectLst/>
                <a:uLnTx/>
                <a:uFillTx/>
                <a:latin typeface="Arial"/>
                <a:ea typeface="+mn-ea"/>
                <a:cs typeface="+mn-cs"/>
              </a:rPr>
            </a:b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value is 4 or 5%.  </a:t>
            </a:r>
          </a:p>
        </p:txBody>
      </p:sp>
    </p:spTree>
    <p:extLst>
      <p:ext uri="{BB962C8B-B14F-4D97-AF65-F5344CB8AC3E}">
        <p14:creationId xmlns:p14="http://schemas.microsoft.com/office/powerpoint/2010/main" val="104720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itle 1"/>
          <p:cNvSpPr>
            <a:spLocks noGrp="1"/>
          </p:cNvSpPr>
          <p:nvPr>
            <p:ph type="title"/>
          </p:nvPr>
        </p:nvSpPr>
        <p:spPr>
          <a:xfrm>
            <a:off x="228600" y="76200"/>
            <a:ext cx="11049000" cy="1066800"/>
          </a:xfrm>
        </p:spPr>
        <p:txBody>
          <a:bodyPr/>
          <a:lstStyle/>
          <a:p>
            <a:r>
              <a:rPr lang="en-US" altLang="en-US" dirty="0"/>
              <a:t>Governor Block Diagrams</a:t>
            </a:r>
          </a:p>
        </p:txBody>
      </p:sp>
      <p:sp>
        <p:nvSpPr>
          <p:cNvPr id="2066" name="Content Placeholder 2"/>
          <p:cNvSpPr>
            <a:spLocks noGrp="1"/>
          </p:cNvSpPr>
          <p:nvPr>
            <p:ph idx="1"/>
          </p:nvPr>
        </p:nvSpPr>
        <p:spPr>
          <a:xfrm>
            <a:off x="228600" y="1279525"/>
            <a:ext cx="9677400" cy="5197475"/>
          </a:xfrm>
        </p:spPr>
        <p:txBody>
          <a:bodyPr/>
          <a:lstStyle/>
          <a:p>
            <a:r>
              <a:rPr lang="en-US" altLang="en-US" dirty="0"/>
              <a:t>The block diagram for a simple stream unit, the TGOV1 model, is shown below.  The T1 block models the governor delays, whereas the second block models the turbine response.    </a:t>
            </a:r>
          </a:p>
        </p:txBody>
      </p:sp>
      <p:sp>
        <p:nvSpPr>
          <p:cNvPr id="2067" name="Rectangle 41"/>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068" name="Group 1"/>
          <p:cNvGrpSpPr>
            <a:grpSpLocks/>
          </p:cNvGrpSpPr>
          <p:nvPr/>
        </p:nvGrpSpPr>
        <p:grpSpPr bwMode="auto">
          <a:xfrm>
            <a:off x="1219200" y="3200400"/>
            <a:ext cx="7010400" cy="3276600"/>
            <a:chOff x="2687" y="2610"/>
            <a:chExt cx="9103" cy="3571"/>
          </a:xfrm>
        </p:grpSpPr>
        <p:graphicFrame>
          <p:nvGraphicFramePr>
            <p:cNvPr id="2050" name="Object 40"/>
            <p:cNvGraphicFramePr>
              <a:graphicFrameLocks noChangeAspect="1"/>
            </p:cNvGraphicFramePr>
            <p:nvPr/>
          </p:nvGraphicFramePr>
          <p:xfrm>
            <a:off x="6881" y="2610"/>
            <a:ext cx="661" cy="383"/>
          </p:xfrm>
          <a:graphic>
            <a:graphicData uri="http://schemas.openxmlformats.org/presentationml/2006/ole">
              <mc:AlternateContent xmlns:mc="http://schemas.openxmlformats.org/markup-compatibility/2006">
                <mc:Choice xmlns:v="urn:schemas-microsoft-com:vml" Requires="v">
                  <p:oleObj name="Equation" r:id="rId3" imgW="304668" imgH="228501" progId="Equation.DSMT4">
                    <p:embed/>
                  </p:oleObj>
                </mc:Choice>
                <mc:Fallback>
                  <p:oleObj name="Equation" r:id="rId3" imgW="304668" imgH="228501" progId="Equation.DSMT4">
                    <p:embed/>
                    <p:pic>
                      <p:nvPicPr>
                        <p:cNvPr id="2050" name="Object 4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 y="2610"/>
                          <a:ext cx="661"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69" name="AutoShape 39"/>
            <p:cNvCxnSpPr>
              <a:cxnSpLocks noChangeShapeType="1"/>
            </p:cNvCxnSpPr>
            <p:nvPr/>
          </p:nvCxnSpPr>
          <p:spPr bwMode="auto">
            <a:xfrm>
              <a:off x="5670" y="3715"/>
              <a:ext cx="90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70" name="Group 36"/>
            <p:cNvGrpSpPr>
              <a:grpSpLocks/>
            </p:cNvGrpSpPr>
            <p:nvPr/>
          </p:nvGrpSpPr>
          <p:grpSpPr bwMode="auto">
            <a:xfrm>
              <a:off x="6594" y="4165"/>
              <a:ext cx="336" cy="275"/>
              <a:chOff x="4507" y="3683"/>
              <a:chExt cx="336" cy="275"/>
            </a:xfrm>
          </p:grpSpPr>
          <p:cxnSp>
            <p:nvCxnSpPr>
              <p:cNvPr id="2091" name="AutoShape 38"/>
              <p:cNvCxnSpPr>
                <a:cxnSpLocks noChangeShapeType="1"/>
              </p:cNvCxnSpPr>
              <p:nvPr/>
            </p:nvCxnSpPr>
            <p:spPr bwMode="auto">
              <a:xfrm flipH="1">
                <a:off x="4737" y="3683"/>
                <a:ext cx="106" cy="2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2" name="AutoShape 37"/>
              <p:cNvCxnSpPr>
                <a:cxnSpLocks noChangeShapeType="1"/>
              </p:cNvCxnSpPr>
              <p:nvPr/>
            </p:nvCxnSpPr>
            <p:spPr bwMode="auto">
              <a:xfrm flipH="1">
                <a:off x="4507" y="3957"/>
                <a:ext cx="2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74787" name="Rectangle 35"/>
            <p:cNvSpPr>
              <a:spLocks noChangeArrowheads="1"/>
            </p:cNvSpPr>
            <p:nvPr/>
          </p:nvSpPr>
          <p:spPr bwMode="auto">
            <a:xfrm>
              <a:off x="6570" y="3266"/>
              <a:ext cx="89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051" name="Object 34"/>
            <p:cNvGraphicFramePr>
              <a:graphicFrameLocks noChangeAspect="1"/>
            </p:cNvGraphicFramePr>
            <p:nvPr/>
          </p:nvGraphicFramePr>
          <p:xfrm>
            <a:off x="6686" y="3337"/>
            <a:ext cx="622" cy="719"/>
          </p:xfrm>
          <a:graphic>
            <a:graphicData uri="http://schemas.openxmlformats.org/presentationml/2006/ole">
              <mc:AlternateContent xmlns:mc="http://schemas.openxmlformats.org/markup-compatibility/2006">
                <mc:Choice xmlns:v="urn:schemas-microsoft-com:vml" Requires="v">
                  <p:oleObj name="Equation" r:id="rId5" imgW="431613" imgH="431613" progId="Equation.DSMT4">
                    <p:embed/>
                  </p:oleObj>
                </mc:Choice>
                <mc:Fallback>
                  <p:oleObj name="Equation" r:id="rId5" imgW="431613" imgH="431613" progId="Equation.DSMT4">
                    <p:embed/>
                    <p:pic>
                      <p:nvPicPr>
                        <p:cNvPr id="2051"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 y="3337"/>
                          <a:ext cx="622" cy="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72" name="Group 31"/>
            <p:cNvGrpSpPr>
              <a:grpSpLocks/>
            </p:cNvGrpSpPr>
            <p:nvPr/>
          </p:nvGrpSpPr>
          <p:grpSpPr bwMode="auto">
            <a:xfrm>
              <a:off x="7050" y="2997"/>
              <a:ext cx="332" cy="268"/>
              <a:chOff x="4825" y="2870"/>
              <a:chExt cx="332" cy="268"/>
            </a:xfrm>
          </p:grpSpPr>
          <p:cxnSp>
            <p:nvCxnSpPr>
              <p:cNvPr id="2089" name="AutoShape 33"/>
              <p:cNvCxnSpPr>
                <a:cxnSpLocks noChangeShapeType="1"/>
              </p:cNvCxnSpPr>
              <p:nvPr/>
            </p:nvCxnSpPr>
            <p:spPr bwMode="auto">
              <a:xfrm flipV="1">
                <a:off x="4825" y="2870"/>
                <a:ext cx="100" cy="2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0" name="AutoShape 32"/>
              <p:cNvCxnSpPr>
                <a:cxnSpLocks noChangeShapeType="1"/>
              </p:cNvCxnSpPr>
              <p:nvPr/>
            </p:nvCxnSpPr>
            <p:spPr bwMode="auto">
              <a:xfrm>
                <a:off x="4925" y="2870"/>
                <a:ext cx="2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aphicFrame>
          <p:nvGraphicFramePr>
            <p:cNvPr id="2052" name="Object 30"/>
            <p:cNvGraphicFramePr>
              <a:graphicFrameLocks noChangeAspect="1"/>
            </p:cNvGraphicFramePr>
            <p:nvPr/>
          </p:nvGraphicFramePr>
          <p:xfrm>
            <a:off x="6263" y="4300"/>
            <a:ext cx="592" cy="417"/>
          </p:xfrm>
          <a:graphic>
            <a:graphicData uri="http://schemas.openxmlformats.org/presentationml/2006/ole">
              <mc:AlternateContent xmlns:mc="http://schemas.openxmlformats.org/markup-compatibility/2006">
                <mc:Choice xmlns:v="urn:schemas-microsoft-com:vml" Requires="v">
                  <p:oleObj name="Equation" r:id="rId7" imgW="291973" imgH="228501" progId="Equation.DSMT4">
                    <p:embed/>
                  </p:oleObj>
                </mc:Choice>
                <mc:Fallback>
                  <p:oleObj name="Equation" r:id="rId7" imgW="291973" imgH="228501" progId="Equation.DSMT4">
                    <p:embed/>
                    <p:pic>
                      <p:nvPicPr>
                        <p:cNvPr id="2052" name="Object 30"/>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3" y="4300"/>
                          <a:ext cx="592" cy="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81" name="Oval 29"/>
            <p:cNvSpPr>
              <a:spLocks noChangeArrowheads="1"/>
            </p:cNvSpPr>
            <p:nvPr/>
          </p:nvSpPr>
          <p:spPr bwMode="auto">
            <a:xfrm>
              <a:off x="10337" y="3539"/>
              <a:ext cx="360" cy="360"/>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074" name="AutoShape 28"/>
            <p:cNvCxnSpPr>
              <a:cxnSpLocks noChangeShapeType="1"/>
            </p:cNvCxnSpPr>
            <p:nvPr/>
          </p:nvCxnSpPr>
          <p:spPr bwMode="auto">
            <a:xfrm>
              <a:off x="9090" y="3715"/>
              <a:ext cx="1248" cy="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4779" name="Rectangle 27"/>
            <p:cNvSpPr>
              <a:spLocks noChangeArrowheads="1"/>
            </p:cNvSpPr>
            <p:nvPr/>
          </p:nvSpPr>
          <p:spPr bwMode="auto">
            <a:xfrm>
              <a:off x="5131" y="3266"/>
              <a:ext cx="53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076" name="AutoShape 26"/>
            <p:cNvCxnSpPr>
              <a:cxnSpLocks noChangeShapeType="1"/>
            </p:cNvCxnSpPr>
            <p:nvPr/>
          </p:nvCxnSpPr>
          <p:spPr bwMode="auto">
            <a:xfrm>
              <a:off x="10698" y="3718"/>
              <a:ext cx="1092"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77" name="AutoShape 25"/>
            <p:cNvCxnSpPr>
              <a:cxnSpLocks noChangeShapeType="1"/>
            </p:cNvCxnSpPr>
            <p:nvPr/>
          </p:nvCxnSpPr>
          <p:spPr bwMode="auto">
            <a:xfrm>
              <a:off x="7470" y="3715"/>
              <a:ext cx="72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78" name="AutoShape 24"/>
            <p:cNvCxnSpPr>
              <a:cxnSpLocks noChangeShapeType="1"/>
            </p:cNvCxnSpPr>
            <p:nvPr/>
          </p:nvCxnSpPr>
          <p:spPr bwMode="auto">
            <a:xfrm>
              <a:off x="4213" y="3711"/>
              <a:ext cx="917" cy="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053" name="Object 23"/>
            <p:cNvGraphicFramePr>
              <a:graphicFrameLocks noChangeAspect="1"/>
            </p:cNvGraphicFramePr>
            <p:nvPr/>
          </p:nvGraphicFramePr>
          <p:xfrm>
            <a:off x="5281" y="3351"/>
            <a:ext cx="255" cy="656"/>
          </p:xfrm>
          <a:graphic>
            <a:graphicData uri="http://schemas.openxmlformats.org/presentationml/2006/ole">
              <mc:AlternateContent xmlns:mc="http://schemas.openxmlformats.org/markup-compatibility/2006">
                <mc:Choice xmlns:v="urn:schemas-microsoft-com:vml" Requires="v">
                  <p:oleObj name="Equation" r:id="rId9" imgW="177646" imgH="393359" progId="Equation.DSMT4">
                    <p:embed/>
                  </p:oleObj>
                </mc:Choice>
                <mc:Fallback>
                  <p:oleObj name="Equation" r:id="rId9" imgW="177646" imgH="393359" progId="Equation.DSMT4">
                    <p:embed/>
                    <p:pic>
                      <p:nvPicPr>
                        <p:cNvPr id="205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1" y="3351"/>
                          <a:ext cx="255" cy="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74" name="Oval 22"/>
            <p:cNvSpPr>
              <a:spLocks noChangeArrowheads="1"/>
            </p:cNvSpPr>
            <p:nvPr/>
          </p:nvSpPr>
          <p:spPr bwMode="auto">
            <a:xfrm>
              <a:off x="3853" y="3532"/>
              <a:ext cx="360" cy="360"/>
            </a:xfrm>
            <a:prstGeom prst="ellipse">
              <a:avLst/>
            </a:prstGeom>
            <a:solidFill>
              <a:srgbClr val="FFFFFF"/>
            </a:solidFill>
            <a:ln w="9525">
              <a:solidFill>
                <a:srgbClr val="000000"/>
              </a:solidFill>
              <a:round/>
              <a:headEnd/>
              <a:tailEnd/>
            </a:ln>
            <a:effectLst>
              <a:outerShdw dist="35921"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054" name="Object 21"/>
            <p:cNvGraphicFramePr>
              <a:graphicFrameLocks noChangeAspect="1"/>
            </p:cNvGraphicFramePr>
            <p:nvPr/>
          </p:nvGraphicFramePr>
          <p:xfrm>
            <a:off x="3579" y="3747"/>
            <a:ext cx="201" cy="176"/>
          </p:xfrm>
          <a:graphic>
            <a:graphicData uri="http://schemas.openxmlformats.org/presentationml/2006/ole">
              <mc:AlternateContent xmlns:mc="http://schemas.openxmlformats.org/markup-compatibility/2006">
                <mc:Choice xmlns:v="urn:schemas-microsoft-com:vml" Requires="v">
                  <p:oleObj name="Equation" r:id="rId11" imgW="139700" imgH="139700" progId="Equation.DSMT4">
                    <p:embed/>
                  </p:oleObj>
                </mc:Choice>
                <mc:Fallback>
                  <p:oleObj name="Equation" r:id="rId11" imgW="139700" imgH="139700" progId="Equation.DSMT4">
                    <p:embed/>
                    <p:pic>
                      <p:nvPicPr>
                        <p:cNvPr id="2054"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 y="3747"/>
                          <a:ext cx="201"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80" name="AutoShape 20"/>
            <p:cNvCxnSpPr>
              <a:cxnSpLocks noChangeShapeType="1"/>
            </p:cNvCxnSpPr>
            <p:nvPr/>
          </p:nvCxnSpPr>
          <p:spPr bwMode="auto">
            <a:xfrm>
              <a:off x="3327" y="3710"/>
              <a:ext cx="526"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81" name="Group 17"/>
            <p:cNvGrpSpPr>
              <a:grpSpLocks/>
            </p:cNvGrpSpPr>
            <p:nvPr/>
          </p:nvGrpSpPr>
          <p:grpSpPr bwMode="auto">
            <a:xfrm>
              <a:off x="6750" y="5641"/>
              <a:ext cx="540" cy="540"/>
              <a:chOff x="6480" y="6300"/>
              <a:chExt cx="540" cy="540"/>
            </a:xfrm>
          </p:grpSpPr>
          <p:sp>
            <p:nvSpPr>
              <p:cNvPr id="74771" name="Rectangle 19"/>
              <p:cNvSpPr>
                <a:spLocks noChangeArrowheads="1"/>
              </p:cNvSpPr>
              <p:nvPr/>
            </p:nvSpPr>
            <p:spPr bwMode="auto">
              <a:xfrm>
                <a:off x="6479" y="6300"/>
                <a:ext cx="541" cy="540"/>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064" name="Object 18"/>
              <p:cNvGraphicFramePr>
                <a:graphicFrameLocks noChangeAspect="1"/>
              </p:cNvGraphicFramePr>
              <p:nvPr/>
            </p:nvGraphicFramePr>
            <p:xfrm>
              <a:off x="6616" y="6379"/>
              <a:ext cx="274" cy="381"/>
            </p:xfrm>
            <a:graphic>
              <a:graphicData uri="http://schemas.openxmlformats.org/presentationml/2006/ole">
                <mc:AlternateContent xmlns:mc="http://schemas.openxmlformats.org/markup-compatibility/2006">
                  <mc:Choice xmlns:v="urn:schemas-microsoft-com:vml" Requires="v">
                    <p:oleObj name="Equation" r:id="rId13" imgW="190500" imgH="228600" progId="Equation.DSMT4">
                      <p:embed/>
                    </p:oleObj>
                  </mc:Choice>
                  <mc:Fallback>
                    <p:oleObj name="Equation" r:id="rId13" imgW="190500" imgH="228600" progId="Equation.DSMT4">
                      <p:embed/>
                      <p:pic>
                        <p:nvPicPr>
                          <p:cNvPr id="2064"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 y="6379"/>
                            <a:ext cx="274" cy="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55" name="Object 16"/>
            <p:cNvGraphicFramePr>
              <a:graphicFrameLocks noChangeAspect="1"/>
            </p:cNvGraphicFramePr>
            <p:nvPr/>
          </p:nvGraphicFramePr>
          <p:xfrm>
            <a:off x="4092" y="3953"/>
            <a:ext cx="183" cy="128"/>
          </p:xfrm>
          <a:graphic>
            <a:graphicData uri="http://schemas.openxmlformats.org/presentationml/2006/ole">
              <mc:AlternateContent xmlns:mc="http://schemas.openxmlformats.org/markup-compatibility/2006">
                <mc:Choice xmlns:v="urn:schemas-microsoft-com:vml" Requires="v">
                  <p:oleObj name="Equation" r:id="rId15" imgW="126780" imgH="101424" progId="Equation.DSMT4">
                    <p:embed/>
                  </p:oleObj>
                </mc:Choice>
                <mc:Fallback>
                  <p:oleObj name="Equation" r:id="rId15" imgW="126780" imgH="101424" progId="Equation.DSMT4">
                    <p:embed/>
                    <p:pic>
                      <p:nvPicPr>
                        <p:cNvPr id="2055"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92" y="3953"/>
                          <a:ext cx="183" cy="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67" name="Rectangle 15"/>
            <p:cNvSpPr>
              <a:spLocks noChangeArrowheads="1"/>
            </p:cNvSpPr>
            <p:nvPr/>
          </p:nvSpPr>
          <p:spPr bwMode="auto">
            <a:xfrm>
              <a:off x="8191" y="3266"/>
              <a:ext cx="899" cy="901"/>
            </a:xfrm>
            <a:prstGeom prst="rect">
              <a:avLst/>
            </a:prstGeom>
            <a:solidFill>
              <a:srgbClr val="FFFFFF"/>
            </a:solidFill>
            <a:ln w="9525">
              <a:solidFill>
                <a:srgbClr val="000000"/>
              </a:solidFill>
              <a:miter lim="800000"/>
              <a:headEnd/>
              <a:tailEnd/>
            </a:ln>
            <a:effectLst>
              <a:outerShdw dist="53882" dir="2700000" algn="ctr" rotWithShape="0">
                <a:srgbClr val="808080"/>
              </a:outerShdw>
            </a:effec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2056" name="Object 14"/>
            <p:cNvGraphicFramePr>
              <a:graphicFrameLocks noChangeAspect="1"/>
            </p:cNvGraphicFramePr>
            <p:nvPr/>
          </p:nvGraphicFramePr>
          <p:xfrm>
            <a:off x="8306" y="3337"/>
            <a:ext cx="659" cy="719"/>
          </p:xfrm>
          <a:graphic>
            <a:graphicData uri="http://schemas.openxmlformats.org/presentationml/2006/ole">
              <mc:AlternateContent xmlns:mc="http://schemas.openxmlformats.org/markup-compatibility/2006">
                <mc:Choice xmlns:v="urn:schemas-microsoft-com:vml" Requires="v">
                  <p:oleObj name="Equation" r:id="rId17" imgW="457200" imgH="431800" progId="Equation.DSMT4">
                    <p:embed/>
                  </p:oleObj>
                </mc:Choice>
                <mc:Fallback>
                  <p:oleObj name="Equation" r:id="rId17" imgW="457200" imgH="431800" progId="Equation.DSMT4">
                    <p:embed/>
                    <p:pic>
                      <p:nvPicPr>
                        <p:cNvPr id="2056"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6" y="3337"/>
                          <a:ext cx="659" cy="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13"/>
            <p:cNvGraphicFramePr>
              <a:graphicFrameLocks noChangeAspect="1"/>
            </p:cNvGraphicFramePr>
            <p:nvPr/>
          </p:nvGraphicFramePr>
          <p:xfrm>
            <a:off x="10062" y="3538"/>
            <a:ext cx="201" cy="176"/>
          </p:xfrm>
          <a:graphic>
            <a:graphicData uri="http://schemas.openxmlformats.org/presentationml/2006/ole">
              <mc:AlternateContent xmlns:mc="http://schemas.openxmlformats.org/markup-compatibility/2006">
                <mc:Choice xmlns:v="urn:schemas-microsoft-com:vml" Requires="v">
                  <p:oleObj name="Equation" r:id="rId19" imgW="139700" imgH="139700" progId="Equation.DSMT4">
                    <p:embed/>
                  </p:oleObj>
                </mc:Choice>
                <mc:Fallback>
                  <p:oleObj name="Equation" r:id="rId19" imgW="139700" imgH="139700" progId="Equation.DSMT4">
                    <p:embed/>
                    <p:pic>
                      <p:nvPicPr>
                        <p:cNvPr id="2057"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62" y="3538"/>
                          <a:ext cx="201"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2"/>
            <p:cNvGraphicFramePr>
              <a:graphicFrameLocks noChangeAspect="1"/>
            </p:cNvGraphicFramePr>
            <p:nvPr/>
          </p:nvGraphicFramePr>
          <p:xfrm>
            <a:off x="10530" y="4013"/>
            <a:ext cx="183" cy="128"/>
          </p:xfrm>
          <a:graphic>
            <a:graphicData uri="http://schemas.openxmlformats.org/presentationml/2006/ole">
              <mc:AlternateContent xmlns:mc="http://schemas.openxmlformats.org/markup-compatibility/2006">
                <mc:Choice xmlns:v="urn:schemas-microsoft-com:vml" Requires="v">
                  <p:oleObj name="Equation" r:id="rId20" imgW="126780" imgH="101424" progId="Equation.DSMT4">
                    <p:embed/>
                  </p:oleObj>
                </mc:Choice>
                <mc:Fallback>
                  <p:oleObj name="Equation" r:id="rId20" imgW="126780" imgH="101424" progId="Equation.DSMT4">
                    <p:embed/>
                    <p:pic>
                      <p:nvPicPr>
                        <p:cNvPr id="2058"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30" y="4013"/>
                          <a:ext cx="183" cy="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3" name="AutoShape 11"/>
            <p:cNvSpPr>
              <a:spLocks noChangeArrowheads="1"/>
            </p:cNvSpPr>
            <p:nvPr/>
          </p:nvSpPr>
          <p:spPr bwMode="auto">
            <a:xfrm>
              <a:off x="3967" y="5850"/>
              <a:ext cx="115" cy="115"/>
            </a:xfrm>
            <a:prstGeom prst="flowChartConnector">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084" name="AutoShape 10"/>
            <p:cNvCxnSpPr>
              <a:cxnSpLocks noChangeShapeType="1"/>
            </p:cNvCxnSpPr>
            <p:nvPr/>
          </p:nvCxnSpPr>
          <p:spPr bwMode="auto">
            <a:xfrm flipV="1">
              <a:off x="4025" y="3891"/>
              <a:ext cx="8" cy="195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2059" name="Object 9"/>
            <p:cNvGraphicFramePr>
              <a:graphicFrameLocks noChangeAspect="1"/>
            </p:cNvGraphicFramePr>
            <p:nvPr/>
          </p:nvGraphicFramePr>
          <p:xfrm>
            <a:off x="3882" y="3531"/>
            <a:ext cx="345" cy="360"/>
          </p:xfrm>
          <a:graphic>
            <a:graphicData uri="http://schemas.openxmlformats.org/presentationml/2006/ole">
              <mc:AlternateContent xmlns:mc="http://schemas.openxmlformats.org/markup-compatibility/2006">
                <mc:Choice xmlns:v="urn:schemas-microsoft-com:vml" Requires="v">
                  <p:oleObj name="Equation" r:id="rId22" imgW="139639" imgH="152334" progId="Equation.DSMT4">
                    <p:embed/>
                  </p:oleObj>
                </mc:Choice>
                <mc:Fallback>
                  <p:oleObj name="Equation" r:id="rId22" imgW="139639" imgH="152334" progId="Equation.DSMT4">
                    <p:embed/>
                    <p:pic>
                      <p:nvPicPr>
                        <p:cNvPr id="2059"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82" y="3531"/>
                          <a:ext cx="345"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85" name="AutoShape 8"/>
            <p:cNvCxnSpPr>
              <a:cxnSpLocks noChangeShapeType="1"/>
            </p:cNvCxnSpPr>
            <p:nvPr/>
          </p:nvCxnSpPr>
          <p:spPr bwMode="auto">
            <a:xfrm>
              <a:off x="4082" y="5908"/>
              <a:ext cx="2668" cy="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86" name="Line 7"/>
            <p:cNvSpPr>
              <a:spLocks noChangeShapeType="1"/>
            </p:cNvSpPr>
            <p:nvPr/>
          </p:nvSpPr>
          <p:spPr bwMode="auto">
            <a:xfrm>
              <a:off x="3327" y="5914"/>
              <a:ext cx="7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2087" name="AutoShape 6"/>
            <p:cNvCxnSpPr>
              <a:cxnSpLocks noChangeShapeType="1"/>
            </p:cNvCxnSpPr>
            <p:nvPr/>
          </p:nvCxnSpPr>
          <p:spPr bwMode="auto">
            <a:xfrm flipV="1">
              <a:off x="7290" y="3898"/>
              <a:ext cx="3228" cy="2013"/>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2060" name="Object 5"/>
            <p:cNvGraphicFramePr>
              <a:graphicFrameLocks noChangeAspect="1"/>
            </p:cNvGraphicFramePr>
            <p:nvPr/>
          </p:nvGraphicFramePr>
          <p:xfrm>
            <a:off x="10365" y="3538"/>
            <a:ext cx="345" cy="360"/>
          </p:xfrm>
          <a:graphic>
            <a:graphicData uri="http://schemas.openxmlformats.org/presentationml/2006/ole">
              <mc:AlternateContent xmlns:mc="http://schemas.openxmlformats.org/markup-compatibility/2006">
                <mc:Choice xmlns:v="urn:schemas-microsoft-com:vml" Requires="v">
                  <p:oleObj name="Equation" r:id="rId24" imgW="139639" imgH="152334" progId="Equation.DSMT4">
                    <p:embed/>
                  </p:oleObj>
                </mc:Choice>
                <mc:Fallback>
                  <p:oleObj name="Equation" r:id="rId24" imgW="139639" imgH="152334" progId="Equation.DSMT4">
                    <p:embed/>
                    <p:pic>
                      <p:nvPicPr>
                        <p:cNvPr id="2060" name="Object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65" y="3538"/>
                          <a:ext cx="345"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4"/>
            <p:cNvGraphicFramePr>
              <a:graphicFrameLocks noChangeAspect="1"/>
            </p:cNvGraphicFramePr>
            <p:nvPr/>
          </p:nvGraphicFramePr>
          <p:xfrm>
            <a:off x="2822" y="3445"/>
            <a:ext cx="413" cy="360"/>
          </p:xfrm>
          <a:graphic>
            <a:graphicData uri="http://schemas.openxmlformats.org/presentationml/2006/ole">
              <mc:AlternateContent xmlns:mc="http://schemas.openxmlformats.org/markup-compatibility/2006">
                <mc:Choice xmlns:v="urn:schemas-microsoft-com:vml" Requires="v">
                  <p:oleObj name="Equation" r:id="rId25" imgW="228600" imgH="228600" progId="Equation.DSMT4">
                    <p:embed/>
                  </p:oleObj>
                </mc:Choice>
                <mc:Fallback>
                  <p:oleObj name="Equation" r:id="rId25" imgW="228600" imgH="228600" progId="Equation.DSMT4">
                    <p:embed/>
                    <p:pic>
                      <p:nvPicPr>
                        <p:cNvPr id="2061"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22" y="3445"/>
                          <a:ext cx="41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Object 3"/>
            <p:cNvGraphicFramePr>
              <a:graphicFrameLocks/>
            </p:cNvGraphicFramePr>
            <p:nvPr/>
          </p:nvGraphicFramePr>
          <p:xfrm>
            <a:off x="10986" y="3337"/>
            <a:ext cx="504" cy="360"/>
          </p:xfrm>
          <a:graphic>
            <a:graphicData uri="http://schemas.openxmlformats.org/presentationml/2006/ole">
              <mc:AlternateContent xmlns:mc="http://schemas.openxmlformats.org/markup-compatibility/2006">
                <mc:Choice xmlns:v="urn:schemas-microsoft-com:vml" Requires="v">
                  <p:oleObj name="Equation" r:id="rId27" imgW="317362" imgH="228501" progId="Equation.DSMT4">
                    <p:embed/>
                  </p:oleObj>
                </mc:Choice>
                <mc:Fallback>
                  <p:oleObj name="Equation" r:id="rId27" imgW="317362" imgH="228501" progId="Equation.DSMT4">
                    <p:embed/>
                    <p:pic>
                      <p:nvPicPr>
                        <p:cNvPr id="2062" name="Object 3"/>
                        <p:cNvPicPr preferRelativeResize="0">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986" y="3337"/>
                          <a:ext cx="504"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Object 2"/>
            <p:cNvGraphicFramePr>
              <a:graphicFrameLocks noChangeAspect="1"/>
            </p:cNvGraphicFramePr>
            <p:nvPr/>
          </p:nvGraphicFramePr>
          <p:xfrm>
            <a:off x="2687" y="5661"/>
            <a:ext cx="640" cy="520"/>
          </p:xfrm>
          <a:graphic>
            <a:graphicData uri="http://schemas.openxmlformats.org/presentationml/2006/ole">
              <mc:AlternateContent xmlns:mc="http://schemas.openxmlformats.org/markup-compatibility/2006">
                <mc:Choice xmlns:v="urn:schemas-microsoft-com:vml" Requires="v">
                  <p:oleObj name="Equation" r:id="rId29" imgW="355446" imgH="330057" progId="Equation.DSMT4">
                    <p:embed/>
                  </p:oleObj>
                </mc:Choice>
                <mc:Fallback>
                  <p:oleObj name="Equation" r:id="rId29" imgW="355446" imgH="330057" progId="Equation.DSMT4">
                    <p:embed/>
                    <p:pic>
                      <p:nvPicPr>
                        <p:cNvPr id="2063" name="Object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87" y="5661"/>
                          <a:ext cx="640" cy="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55900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Example 12.4 System Response</a:t>
            </a:r>
            <a:endParaRPr lang="en-US" altLang="en-US" dirty="0"/>
          </a:p>
        </p:txBody>
      </p:sp>
      <p:pic>
        <p:nvPicPr>
          <p:cNvPr id="14339" name="Picture 2" descr="Fig_12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80161"/>
            <a:ext cx="6705600" cy="534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6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6200"/>
            <a:ext cx="11049000" cy="1066800"/>
          </a:xfrm>
        </p:spPr>
        <p:txBody>
          <a:bodyPr/>
          <a:lstStyle/>
          <a:p>
            <a:r>
              <a:rPr lang="en-US" altLang="en-US" dirty="0"/>
              <a:t>Restoring Frequency to 60 Hz</a:t>
            </a:r>
          </a:p>
        </p:txBody>
      </p:sp>
      <mc:AlternateContent xmlns:mc="http://schemas.openxmlformats.org/markup-compatibility/2006" xmlns:a14="http://schemas.microsoft.com/office/drawing/2010/main">
        <mc:Choice Requires="a14">
          <p:sp>
            <p:nvSpPr>
              <p:cNvPr id="16387" name="Content Placeholder 2"/>
              <p:cNvSpPr>
                <a:spLocks noGrp="1"/>
              </p:cNvSpPr>
              <p:nvPr>
                <p:ph idx="1"/>
              </p:nvPr>
            </p:nvSpPr>
            <p:spPr>
              <a:xfrm>
                <a:off x="228600" y="1279525"/>
                <a:ext cx="9220200" cy="5197475"/>
              </a:xfrm>
            </p:spPr>
            <p:txBody>
              <a:bodyPr/>
              <a:lstStyle/>
              <a:p>
                <a:r>
                  <a:rPr lang="en-US" altLang="en-US" dirty="0"/>
                  <a:t>In an interconnected power system the governors do not automatically restore the frequency to 60 Hz</a:t>
                </a:r>
              </a:p>
              <a:p>
                <a:r>
                  <a:rPr lang="en-US" altLang="en-US" dirty="0"/>
                  <a:t>Rather this is done via the ACE (area control area calculation).  Previously we defined ACE as the difference between the actual real power exports from an area and the scheduled exports.  But it has an additional term</a:t>
                </a:r>
                <a:br>
                  <a:rPr lang="en-US" altLang="en-US" dirty="0"/>
                </a:br>
                <a:r>
                  <a:rPr lang="en-US" altLang="en-US" dirty="0"/>
                  <a:t>ACE =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𝑎𝑐𝑡𝑢𝑎𝑙</m:t>
                        </m:r>
                      </m:sub>
                    </m:sSub>
                    <m:r>
                      <a:rPr lang="en-US" altLang="en-US" b="0" i="0"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𝑠𝑐h𝑒𝑑𝑢𝑙𝑒𝑑</m:t>
                        </m:r>
                      </m:sub>
                    </m:sSub>
                    <m:r>
                      <a:rPr lang="en-US" altLang="en-US" b="0" i="0" smtClean="0">
                        <a:latin typeface="Cambria Math" panose="02040503050406030204" pitchFamily="18" charset="0"/>
                      </a:rPr>
                      <m:t>−10</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𝑓</m:t>
                        </m:r>
                      </m:e>
                      <m:sub>
                        <m:r>
                          <a:rPr lang="en-US" altLang="en-US" b="0" i="1" smtClean="0">
                            <a:latin typeface="Cambria Math" panose="02040503050406030204" pitchFamily="18" charset="0"/>
                          </a:rPr>
                          <m:t>𝑎𝑐𝑡</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𝑓</m:t>
                        </m:r>
                      </m:e>
                      <m:sub>
                        <m:r>
                          <a:rPr lang="en-US" altLang="en-US" b="0" i="1" smtClean="0">
                            <a:latin typeface="Cambria Math" panose="02040503050406030204" pitchFamily="18" charset="0"/>
                          </a:rPr>
                          <m:t>𝑠𝑐h𝑒𝑑</m:t>
                        </m:r>
                      </m:sub>
                    </m:sSub>
                    <m:r>
                      <a:rPr lang="en-US" altLang="en-US" b="0" i="1" smtClean="0">
                        <a:latin typeface="Cambria Math" panose="02040503050406030204" pitchFamily="18" charset="0"/>
                      </a:rPr>
                      <m:t>)</m:t>
                    </m:r>
                  </m:oMath>
                </a14:m>
                <a:endParaRPr lang="en-US" altLang="en-US" dirty="0"/>
              </a:p>
              <a:p>
                <a:r>
                  <a:rPr lang="en-US" altLang="en-US" dirty="0"/>
                  <a:t>b is the balancing authority frequency bias in MW/0.1 Hz with a negative sign.  It is about 0.8% of peak load/generation</a:t>
                </a:r>
              </a:p>
            </p:txBody>
          </p:sp>
        </mc:Choice>
        <mc:Fallback xmlns="">
          <p:sp>
            <p:nvSpPr>
              <p:cNvPr id="16387" name="Content Placeholder 2"/>
              <p:cNvSpPr>
                <a:spLocks noGrp="1" noRot="1" noChangeAspect="1" noMove="1" noResize="1" noEditPoints="1" noAdjustHandles="1" noChangeArrowheads="1" noChangeShapeType="1" noTextEdit="1"/>
              </p:cNvSpPr>
              <p:nvPr>
                <p:ph idx="1"/>
              </p:nvPr>
            </p:nvSpPr>
            <p:spPr>
              <a:xfrm>
                <a:off x="228600" y="1279525"/>
                <a:ext cx="9220200" cy="5197475"/>
              </a:xfrm>
              <a:blipFill>
                <a:blip r:embed="rId3"/>
                <a:stretch>
                  <a:fillRect l="-1190" t="-1290" r="-1521"/>
                </a:stretch>
              </a:blipFill>
            </p:spPr>
            <p:txBody>
              <a:bodyPr/>
              <a:lstStyle/>
              <a:p>
                <a:r>
                  <a:rPr lang="en-US">
                    <a:noFill/>
                  </a:rPr>
                  <a:t> </a:t>
                </a:r>
              </a:p>
            </p:txBody>
          </p:sp>
        </mc:Fallback>
      </mc:AlternateContent>
    </p:spTree>
    <p:extLst>
      <p:ext uri="{BB962C8B-B14F-4D97-AF65-F5344CB8AC3E}">
        <p14:creationId xmlns:p14="http://schemas.microsoft.com/office/powerpoint/2010/main" val="407600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2600 MW Loss Frequency Recovery</a:t>
            </a:r>
            <a:endParaRPr lang="en-US" altLang="en-US" dirty="0"/>
          </a:p>
        </p:txBody>
      </p:sp>
      <p:pic>
        <p:nvPicPr>
          <p:cNvPr id="17411" name="Picture 1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8686800" cy="530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7412" name="TextBox 3"/>
          <p:cNvSpPr txBox="1">
            <a:spLocks noChangeArrowheads="1"/>
          </p:cNvSpPr>
          <p:nvPr/>
        </p:nvSpPr>
        <p:spPr bwMode="auto">
          <a:xfrm>
            <a:off x="9466522" y="3048000"/>
            <a:ext cx="2725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Frequency recovers in about ten minutes </a:t>
            </a:r>
          </a:p>
        </p:txBody>
      </p:sp>
    </p:spTree>
    <p:extLst>
      <p:ext uri="{BB962C8B-B14F-4D97-AF65-F5344CB8AC3E}">
        <p14:creationId xmlns:p14="http://schemas.microsoft.com/office/powerpoint/2010/main" val="165867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04EC-8F3B-8C45-352A-3F5ED97E5292}"/>
              </a:ext>
            </a:extLst>
          </p:cNvPr>
          <p:cNvSpPr>
            <a:spLocks noGrp="1"/>
          </p:cNvSpPr>
          <p:nvPr>
            <p:ph type="title"/>
          </p:nvPr>
        </p:nvSpPr>
        <p:spPr/>
        <p:txBody>
          <a:bodyPr/>
          <a:lstStyle/>
          <a:p>
            <a:r>
              <a:rPr lang="en-US" dirty="0"/>
              <a:t>Handout from Last Class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FE4A57B-CFD0-09B2-C6CE-51675E67FBB9}"/>
                  </a:ext>
                </a:extLst>
              </p:cNvPr>
              <p:cNvSpPr>
                <a:spLocks noGrp="1"/>
              </p:cNvSpPr>
              <p:nvPr>
                <p:ph type="body" sz="quarter" idx="10"/>
              </p:nvPr>
            </p:nvSpPr>
            <p:spPr/>
            <p:txBody>
              <a:bodyPr/>
              <a:lstStyle/>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A 60 Hz generator is supplying 200 MW and 0 </a:t>
                </a:r>
                <a:r>
                  <a:rPr lang="en-US" sz="2000" dirty="0" err="1">
                    <a:effectLst/>
                    <a:ea typeface="Times New Roman" panose="02020603050405020304" pitchFamily="18" charset="0"/>
                    <a:cs typeface="Times New Roman" panose="02020603050405020304" pitchFamily="18" charset="0"/>
                  </a:rPr>
                  <a:t>Mvar</a:t>
                </a:r>
                <a:r>
                  <a:rPr lang="en-US" sz="2000" dirty="0">
                    <a:effectLst/>
                    <a:ea typeface="Times New Roman" panose="02020603050405020304" pitchFamily="18" charset="0"/>
                    <a:cs typeface="Times New Roman" panose="02020603050405020304" pitchFamily="18" charset="0"/>
                  </a:rPr>
                  <a:t> to an infinite bus (with 1.0 per-unit) through two parallel transmission lines. Each transmission line has a per-unit impedance (with 100 MVA base) of j0.04. The per-unit transient reactance for the machine is j0.03, and its inertia constant is 10 seconds. </a:t>
                </a:r>
                <a:r>
                  <a:rPr lang="en-US" sz="2000" dirty="0">
                    <a:ea typeface="Times New Roman" panose="02020603050405020304" pitchFamily="18" charset="0"/>
                    <a:cs typeface="Times New Roman" panose="02020603050405020304" pitchFamily="18" charset="0"/>
                  </a:rPr>
                  <a:t>(No damping.) </a:t>
                </a:r>
                <a:r>
                  <a:rPr lang="en-US" sz="2000" dirty="0">
                    <a:effectLst/>
                    <a:ea typeface="Times New Roman" panose="02020603050405020304" pitchFamily="18" charset="0"/>
                    <a:cs typeface="Times New Roman" panose="02020603050405020304" pitchFamily="18" charset="0"/>
                  </a:rPr>
                  <a:t>A fault occurs at time = 0 halfway down one of the lines.</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Rewrite the equations above with the only remaining variables: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sub>
                    </m:sSub>
                  </m:oMath>
                </a14:m>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𝑒𝑝</m:t>
                        </m:r>
                      </m:sub>
                    </m:sSub>
                  </m:oMath>
                </a14:m>
                <a:r>
                  <a:rPr lang="en-US" sz="2000" dirty="0">
                    <a:effectLst/>
                    <a:ea typeface="Times New Roman" panose="02020603050405020304" pitchFamily="18"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Draw a circuit diagram of the system (a) before the fault and (b) during the fault. Use this to calculate the Thevenin equivalent impedance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𝑒𝑝</m:t>
                        </m:r>
                      </m:sub>
                    </m:sSub>
                  </m:oMath>
                </a14:m>
                <a:r>
                  <a:rPr lang="en-US" sz="2000" dirty="0">
                    <a:effectLst/>
                    <a:ea typeface="Times New Roman" panose="02020603050405020304" pitchFamily="18" charset="0"/>
                    <a:cs typeface="Times New Roman" panose="02020603050405020304" pitchFamily="18" charset="0"/>
                  </a:rPr>
                  <a:t> for each condition.</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The pre-fault condition is in steady-state. Calculate the internal voltage, which will be equal to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What are the constant values of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sub>
                    </m:sSub>
                  </m:oMath>
                </a14:m>
                <a:r>
                  <a:rPr lang="en-US" sz="2000" dirty="0">
                    <a:effectLst/>
                    <a:ea typeface="Times New Roman" panose="02020603050405020304" pitchFamily="18" charset="0"/>
                    <a:cs typeface="Times New Roman" panose="02020603050405020304" pitchFamily="18" charset="0"/>
                  </a:rPr>
                  <a:t>, and the initial values of the variables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000" dirty="0">
                    <a:effectLst/>
                    <a:ea typeface="Times New Roman" panose="02020603050405020304" pitchFamily="18" charset="0"/>
                    <a:cs typeface="Times New Roman" panose="02020603050405020304" pitchFamily="18" charset="0"/>
                  </a:rPr>
                  <a:t>Use Euler’s method with a time step of </a:t>
                </a:r>
                <a14:m>
                  <m:oMath xmlns:m="http://schemas.openxmlformats.org/officeDocument/2006/math">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US" sz="2000" dirty="0">
                    <a:effectLst/>
                    <a:ea typeface="Times New Roman" panose="02020603050405020304" pitchFamily="18" charset="0"/>
                    <a:cs typeface="Times New Roman" panose="02020603050405020304" pitchFamily="18" charset="0"/>
                  </a:rPr>
                  <a:t> seconds, find the value of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𝜔</m:t>
                    </m:r>
                  </m:oMath>
                </a14:m>
                <a:r>
                  <a:rPr lang="en-US" sz="2000" dirty="0">
                    <a:effectLst/>
                    <a:ea typeface="Times New Roman" panose="02020603050405020304" pitchFamily="18" charset="0"/>
                    <a:cs typeface="Times New Roman" panose="02020603050405020304" pitchFamily="18" charset="0"/>
                  </a:rPr>
                  <a:t>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US" sz="2000" dirty="0">
                    <a:effectLst/>
                    <a:ea typeface="Times New Roman" panose="02020603050405020304" pitchFamily="18" charset="0"/>
                    <a:cs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=0.02</m:t>
                    </m:r>
                  </m:oMath>
                </a14:m>
                <a:r>
                  <a:rPr lang="en-US" sz="2000" dirty="0">
                    <a:effectLst/>
                    <a:ea typeface="Times New Roman" panose="02020603050405020304" pitchFamily="18" charset="0"/>
                    <a:cs typeface="Times New Roman" panose="02020603050405020304" pitchFamily="18" charset="0"/>
                  </a:rPr>
                  <a:t>.</a:t>
                </a:r>
              </a:p>
              <a:p>
                <a:endParaRPr lang="en-US" sz="2000" dirty="0"/>
              </a:p>
            </p:txBody>
          </p:sp>
        </mc:Choice>
        <mc:Fallback xmlns="">
          <p:sp>
            <p:nvSpPr>
              <p:cNvPr id="3" name="Text Placeholder 2">
                <a:extLst>
                  <a:ext uri="{FF2B5EF4-FFF2-40B4-BE49-F238E27FC236}">
                    <a16:creationId xmlns:a16="http://schemas.microsoft.com/office/drawing/2014/main" id="{DFE4A57B-CFD0-09B2-C6CE-51675E67FBB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16" t="-588" r="-1119"/>
                </a:stretch>
              </a:blipFill>
            </p:spPr>
            <p:txBody>
              <a:bodyPr/>
              <a:lstStyle/>
              <a:p>
                <a:r>
                  <a:rPr lang="en-US">
                    <a:noFill/>
                  </a:rPr>
                  <a:t> </a:t>
                </a:r>
              </a:p>
            </p:txBody>
          </p:sp>
        </mc:Fallback>
      </mc:AlternateContent>
    </p:spTree>
    <p:extLst>
      <p:ext uri="{BB962C8B-B14F-4D97-AF65-F5344CB8AC3E}">
        <p14:creationId xmlns:p14="http://schemas.microsoft.com/office/powerpoint/2010/main" val="90459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EDEB549-6ADE-42E8-B993-2E267D0206F4}"/>
                  </a:ext>
                </a:extLst>
              </p:cNvPr>
              <p:cNvSpPr txBox="1"/>
              <p:nvPr/>
            </p:nvSpPr>
            <p:spPr>
              <a:xfrm>
                <a:off x="381000" y="76200"/>
                <a:ext cx="4267200" cy="977832"/>
              </a:xfrm>
              <a:prstGeom prst="rect">
                <a:avLst/>
              </a:prstGeom>
              <a:solidFill>
                <a:schemeClr val="bg1"/>
              </a:solid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𝛿</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oMath>
                </a14:m>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14:m>
                  <m:oMath xmlns:m="http://schemas.openxmlformats.org/officeDocument/2006/math">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𝐻</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e>
                          <m: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sub>
                        </m:sSub>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e>
                    </m:acc>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𝑇</m:t>
                        </m:r>
                      </m:e>
                      <m: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𝑀</m:t>
                        </m:r>
                      </m:sub>
                    </m:s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p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𝐸</m:t>
                            </m:r>
                          </m:e>
                          <m:sup>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p>
                        <m:sSub>
                          <m:sSub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𝑉</m:t>
                            </m:r>
                          </m:e>
                          <m: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𝑠</m:t>
                            </m:r>
                          </m:sub>
                        </m:sSub>
                      </m:num>
                      <m:den>
                        <m:sSubSup>
                          <m:sSubSup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Sup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𝑑</m:t>
                            </m:r>
                          </m:sub>
                          <m:sup>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bSup>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𝑒𝑝</m:t>
                            </m:r>
                          </m:sub>
                        </m:sSub>
                      </m:den>
                    </m:f>
                    <m:func>
                      <m:func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uncPr>
                      <m:fName>
                        <m:r>
                          <m:rPr>
                            <m:sty m:val="p"/>
                          </m:rP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sin</m:t>
                        </m:r>
                      </m:fName>
                      <m:e>
                        <m:d>
                          <m:d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d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𝛿</m:t>
                            </m:r>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𝜃</m:t>
                                </m:r>
                              </m:e>
                              <m:sub>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𝑣𝑠</m:t>
                                </m:r>
                              </m:sub>
                            </m:sSub>
                          </m:e>
                        </m:d>
                      </m:e>
                    </m:func>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𝐷</m:t>
                    </m:r>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𝜔</m:t>
                    </m:r>
                  </m:oMath>
                </a14:m>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2" name="TextBox 1">
                <a:extLst>
                  <a:ext uri="{FF2B5EF4-FFF2-40B4-BE49-F238E27FC236}">
                    <a16:creationId xmlns:a16="http://schemas.microsoft.com/office/drawing/2014/main" id="{FEDEB549-6ADE-42E8-B993-2E267D0206F4}"/>
                  </a:ext>
                </a:extLst>
              </p:cNvPr>
              <p:cNvSpPr txBox="1">
                <a:spLocks noRot="1" noChangeAspect="1" noMove="1" noResize="1" noEditPoints="1" noAdjustHandles="1" noChangeArrowheads="1" noChangeShapeType="1" noTextEdit="1"/>
              </p:cNvSpPr>
              <p:nvPr/>
            </p:nvSpPr>
            <p:spPr>
              <a:xfrm>
                <a:off x="381000" y="76200"/>
                <a:ext cx="4267200" cy="977832"/>
              </a:xfrm>
              <a:prstGeom prst="rect">
                <a:avLst/>
              </a:prstGeom>
              <a:blipFill>
                <a:blip r:embed="rId2"/>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836E9DE7-D036-41AA-919B-346AD8F38CA6}"/>
                  </a:ext>
                </a:extLst>
              </p:cNvPr>
              <p:cNvSpPr txBox="1">
                <a:spLocks noChangeArrowheads="1"/>
              </p:cNvSpPr>
              <p:nvPr/>
            </p:nvSpPr>
            <p:spPr bwMode="auto">
              <a:xfrm>
                <a:off x="5583557" y="76645"/>
                <a:ext cx="3615690" cy="961580"/>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100000"/>
                  <a:buFont typeface="Wingdings" pitchFamily="2" charset="2"/>
                  <a:buNone/>
                  <a:tabLst/>
                  <a:defRPr/>
                </a:pPr>
                <a:r>
                  <a:rPr kumimoji="0" lang="en-US" sz="1800" b="1" i="0" u="none" strike="noStrike" kern="1200" cap="none" spc="0" normalizeH="0" baseline="0" noProof="0">
                    <a:ln>
                      <a:noFill/>
                    </a:ln>
                    <a:solidFill>
                      <a:srgbClr val="000000"/>
                    </a:solidFill>
                    <a:effectLst/>
                    <a:uLnTx/>
                    <a:uFillTx/>
                    <a:latin typeface="Arial"/>
                    <a:ea typeface="DengXian" panose="02010600030101010101" pitchFamily="2" charset="-122"/>
                    <a:cs typeface="Times New Roman" panose="02020603050405020304" pitchFamily="18" charset="0"/>
                  </a:rPr>
                  <a:t>Euler’s method</a:t>
                </a:r>
                <a:endPar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Wingdings" pitchFamily="2" charset="2"/>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Δ</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Δ</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𝑡</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𝑓</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
                    <a:srgbClr val="000000"/>
                  </a:buClr>
                  <a:buSzPct val="100000"/>
                  <a:buFont typeface="Wingdings" pitchFamily="2" charset="2"/>
                  <a:buNone/>
                  <a:tabLst/>
                  <a:defRPr/>
                </a:pPr>
                <a:r>
                  <a:rPr kumimoji="0" lang="en-US" sz="1800" b="0" i="0" u="none" strike="noStrike" kern="1200" cap="none" spc="0" normalizeH="0" baseline="0" noProof="0">
                    <a:ln>
                      <a:noFill/>
                    </a:ln>
                    <a:solidFill>
                      <a:srgbClr val="000000"/>
                    </a:solidFill>
                    <a:effectLst/>
                    <a:uLnTx/>
                    <a:uFillTx/>
                    <a:latin typeface="Arial"/>
                    <a:ea typeface="DengXian" panose="02010600030101010101" pitchFamily="2" charset="-122"/>
                    <a:cs typeface="Times New Roman" panose="02020603050405020304" pitchFamily="18" charset="0"/>
                  </a:rPr>
                  <a:t>Where </a:t>
                </a:r>
                <a14:m>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𝑓</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acc>
                  </m:oMath>
                </a14:m>
                <a:endPar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3" name="Text Box 2">
                <a:extLst>
                  <a:ext uri="{FF2B5EF4-FFF2-40B4-BE49-F238E27FC236}">
                    <a16:creationId xmlns:a16="http://schemas.microsoft.com/office/drawing/2014/main" id="{836E9DE7-D036-41AA-919B-346AD8F38CA6}"/>
                  </a:ext>
                </a:extLst>
              </p:cNvPr>
              <p:cNvSpPr txBox="1">
                <a:spLocks noRot="1" noChangeAspect="1" noMove="1" noResize="1" noEditPoints="1" noAdjustHandles="1" noChangeArrowheads="1" noChangeShapeType="1" noTextEdit="1"/>
              </p:cNvSpPr>
              <p:nvPr/>
            </p:nvSpPr>
            <p:spPr bwMode="auto">
              <a:xfrm>
                <a:off x="5583557" y="76645"/>
                <a:ext cx="3615690" cy="961580"/>
              </a:xfrm>
              <a:prstGeom prst="rect">
                <a:avLst/>
              </a:prstGeom>
              <a:blipFill>
                <a:blip r:embed="rId3"/>
                <a:stretch>
                  <a:fillRect t="-1840" b="-3681"/>
                </a:stretch>
              </a:blipFill>
              <a:ln w="38100">
                <a:solidFill>
                  <a:srgbClr val="FF0000"/>
                </a:solidFill>
                <a:miter lim="800000"/>
                <a:headEnd/>
                <a:tailEnd/>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ECCC98A7-1481-4C12-BD79-6163BA4E60ED}"/>
              </a:ext>
            </a:extLst>
          </p:cNvPr>
          <p:cNvSpPr/>
          <p:nvPr/>
        </p:nvSpPr>
        <p:spPr>
          <a:xfrm>
            <a:off x="76200" y="1228398"/>
            <a:ext cx="12039600" cy="83099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 60 Hz generator is supplying 200 MW and 0 </a:t>
            </a:r>
            <a:r>
              <a:rPr kumimoji="0" lang="en-US" sz="16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Mvar</a:t>
            </a:r>
            <a:r>
              <a:rPr kumimoji="0" lang="en-US"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to an infinite bus (with 1.0 per-unit) through two parallel transmission lines. Each transmission line has a per-unit impedance (with 100 MVA base) of j0.04. The per-unit transient reactance for the machine is j0.03, and its inertia constant is 10 seconds. (No damping.) A fault occurs at time = 0 halfway down one of the lines.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E8419B-618F-466D-BDB8-9B1B47C0149F}"/>
                  </a:ext>
                </a:extLst>
              </p:cNvPr>
              <p:cNvSpPr txBox="1"/>
              <p:nvPr/>
            </p:nvSpPr>
            <p:spPr>
              <a:xfrm>
                <a:off x="361950" y="2087970"/>
                <a:ext cx="5390706" cy="4609019"/>
              </a:xfrm>
              <a:prstGeom prst="rect">
                <a:avLst/>
              </a:prstGeom>
              <a:solidFill>
                <a:schemeClr val="bg1"/>
              </a:solidFill>
              <a:ln w="38100">
                <a:solidFill>
                  <a:srgbClr val="00CC00"/>
                </a:solid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sng" strike="noStrike" kern="1200" cap="none" spc="0" normalizeH="0" baseline="0" noProof="0" dirty="0">
                    <a:ln>
                      <a:noFill/>
                    </a:ln>
                    <a:solidFill>
                      <a:srgbClr val="000000"/>
                    </a:solidFill>
                    <a:effectLst/>
                    <a:uLnTx/>
                    <a:uFillTx/>
                    <a:latin typeface="Arial"/>
                    <a:ea typeface="+mn-ea"/>
                    <a:cs typeface="+mn-cs"/>
                  </a:rPr>
                  <a:t>Before the fault</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generator is connected to a Thevenin equivalent with</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𝜃</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𝑣𝑠</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=1.0∠0</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sSub>
                      <m:sSubPr>
                        <m:ctrlP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𝑋</m:t>
                        </m:r>
                      </m:e>
                      <m:sub>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𝑒𝑝</m:t>
                        </m:r>
                      </m:sub>
                    </m:sSub>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0.04||</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0.04=</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0.02</m:t>
                    </m:r>
                  </m:oMath>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Solve the circuit for the generator internal voltage,</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Which will give you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and initial value of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den>
                            </m:f>
                          </m:e>
                        </m:d>
                      </m:e>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den>
                            </m:f>
                          </m:e>
                        </m:d>
                      </m:e>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p>
                      <m:sSup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m:t>
                        </m:r>
                      </m:e>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0.03+</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0.02)=1.005∠0.0997 (</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𝑟𝑎𝑑</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Now consider steady-state, to get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𝜔</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oMath>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And </a:t>
                </a: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𝑀</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Pr>
                      <m:num>
                        <m:sSup>
                          <m:sSup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p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𝐸</m:t>
                            </m:r>
                          </m:e>
                          <m:sup>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p>
                        <m:sSub>
                          <m:sSub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𝑉</m:t>
                            </m:r>
                          </m:e>
                          <m:sub>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𝑠</m:t>
                            </m:r>
                          </m:sub>
                        </m:sSub>
                      </m:num>
                      <m:den>
                        <m:sSubSup>
                          <m:sSubSup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Sup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𝑑</m:t>
                            </m:r>
                          </m:sub>
                          <m:sup>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up>
                        </m:sSubSup>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𝑋</m:t>
                            </m:r>
                          </m:e>
                          <m:sub>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𝑒𝑝</m:t>
                            </m:r>
                          </m:sub>
                        </m:sSub>
                      </m:den>
                    </m:f>
                    <m:func>
                      <m:func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uncPr>
                      <m:fName>
                        <m:r>
                          <m:rPr>
                            <m:sty m:val="p"/>
                          </m:rP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sin</m:t>
                        </m:r>
                      </m:fName>
                      <m:e>
                        <m:d>
                          <m:d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d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𝛿</m:t>
                            </m:r>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sSub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𝜃</m:t>
                                </m:r>
                              </m:e>
                              <m:sub>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𝑣𝑠</m:t>
                                </m:r>
                              </m:sub>
                            </m:sSub>
                          </m:e>
                        </m:d>
                      </m:e>
                    </m:func>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f>
                      <m:fPr>
                        <m:ctrlP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1.005⋅1</m:t>
                        </m:r>
                      </m:num>
                      <m:den>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0.03+0.02</m:t>
                        </m:r>
                      </m:den>
                    </m:f>
                    <m:func>
                      <m:funcPr>
                        <m:ctrlP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funcPr>
                      <m:fName>
                        <m:r>
                          <m:rPr>
                            <m:sty m:val="p"/>
                          </m:rPr>
                          <a:rPr kumimoji="0" lang="en-US" sz="1600" b="0" i="0"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sin</m:t>
                        </m:r>
                      </m:fName>
                      <m:e>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(0.0997)</m:t>
                        </m:r>
                      </m:e>
                    </m:func>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=2.0</m:t>
                    </m:r>
                  </m:oMath>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5" name="TextBox 4">
                <a:extLst>
                  <a:ext uri="{FF2B5EF4-FFF2-40B4-BE49-F238E27FC236}">
                    <a16:creationId xmlns:a16="http://schemas.microsoft.com/office/drawing/2014/main" id="{04E8419B-618F-466D-BDB8-9B1B47C0149F}"/>
                  </a:ext>
                </a:extLst>
              </p:cNvPr>
              <p:cNvSpPr txBox="1">
                <a:spLocks noRot="1" noChangeAspect="1" noMove="1" noResize="1" noEditPoints="1" noAdjustHandles="1" noChangeArrowheads="1" noChangeShapeType="1" noTextEdit="1"/>
              </p:cNvSpPr>
              <p:nvPr/>
            </p:nvSpPr>
            <p:spPr>
              <a:xfrm>
                <a:off x="361950" y="2087970"/>
                <a:ext cx="5390706" cy="4609019"/>
              </a:xfrm>
              <a:prstGeom prst="rect">
                <a:avLst/>
              </a:prstGeom>
              <a:blipFill>
                <a:blip r:embed="rId4"/>
                <a:stretch>
                  <a:fillRect l="-224"/>
                </a:stretch>
              </a:blipFill>
              <a:ln w="38100">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B7E8001B-62E3-47DA-B58F-96723CCFF622}"/>
                  </a:ext>
                </a:extLst>
              </p:cNvPr>
              <p:cNvSpPr txBox="1"/>
              <p:nvPr/>
            </p:nvSpPr>
            <p:spPr>
              <a:xfrm>
                <a:off x="6000302" y="2096775"/>
                <a:ext cx="5780108" cy="4354397"/>
              </a:xfrm>
              <a:prstGeom prst="rect">
                <a:avLst/>
              </a:prstGeom>
              <a:solidFill>
                <a:schemeClr val="bg1"/>
              </a:solidFill>
              <a:ln w="38100">
                <a:solidFill>
                  <a:srgbClr val="00CC00"/>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sng" strike="noStrike" kern="1200" cap="none" spc="0" normalizeH="0" baseline="0" noProof="0" dirty="0">
                    <a:ln>
                      <a:noFill/>
                    </a:ln>
                    <a:solidFill>
                      <a:srgbClr val="000000"/>
                    </a:solidFill>
                    <a:effectLst/>
                    <a:uLnTx/>
                    <a:uFillTx/>
                    <a:latin typeface="Arial"/>
                    <a:ea typeface="+mn-ea"/>
                    <a:cs typeface="+mn-cs"/>
                  </a:rPr>
                  <a:t>After the fault</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Thevenin equivalent changes. Find the open circuit voltage and equivalent impedance</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𝜃</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𝑣𝑠</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 </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0.02</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0.02+0.04</m:t>
                            </m:r>
                          </m:den>
                        </m:f>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=0.33∠0</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sSub>
                      <m:sSubPr>
                        <m:ctrlP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𝑋</m:t>
                        </m:r>
                      </m:e>
                      <m:sub>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𝑒𝑝</m:t>
                        </m:r>
                      </m:sub>
                    </m:sSub>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0.04||</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0.02=</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𝑗</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0.0133</m:t>
                    </m:r>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Now rewrite the swing equation</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 xmlns:m="http://schemas.openxmlformats.org/officeDocument/2006/math">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60</m:t>
                        </m:r>
                      </m:den>
                    </m:f>
                    <m:acc>
                      <m:accPr>
                        <m: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𝜔</m:t>
                        </m:r>
                      </m:e>
                    </m:acc>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2.0</m:t>
                    </m:r>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f>
                      <m:f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1.005⋅0.33</m:t>
                        </m:r>
                      </m:num>
                      <m:den>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0.03</m:t>
                        </m:r>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0.0133</m:t>
                        </m:r>
                      </m:den>
                    </m:f>
                    <m:func>
                      <m:func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funcPr>
                      <m:fName>
                        <m:r>
                          <m:rPr>
                            <m:sty m:val="p"/>
                          </m:rP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sin</m:t>
                        </m:r>
                      </m:fName>
                      <m:e>
                        <m:d>
                          <m:dPr>
                            <m:ctrlPr>
                              <a:rPr kumimoji="0" lang="en-US" sz="16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ctrlPr>
                          </m:dPr>
                          <m:e>
                            <m:r>
                              <a:rPr kumimoji="0" lang="en-US" sz="16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m:t>𝛿</m:t>
                            </m:r>
                          </m:e>
                        </m:d>
                      </m:e>
                    </m:func>
                  </m:oMath>
                </a14:m>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13" name="TextBox 112">
                <a:extLst>
                  <a:ext uri="{FF2B5EF4-FFF2-40B4-BE49-F238E27FC236}">
                    <a16:creationId xmlns:a16="http://schemas.microsoft.com/office/drawing/2014/main" id="{B7E8001B-62E3-47DA-B58F-96723CCFF622}"/>
                  </a:ext>
                </a:extLst>
              </p:cNvPr>
              <p:cNvSpPr txBox="1">
                <a:spLocks noRot="1" noChangeAspect="1" noMove="1" noResize="1" noEditPoints="1" noAdjustHandles="1" noChangeArrowheads="1" noChangeShapeType="1" noTextEdit="1"/>
              </p:cNvSpPr>
              <p:nvPr/>
            </p:nvSpPr>
            <p:spPr>
              <a:xfrm>
                <a:off x="6000302" y="2096775"/>
                <a:ext cx="5780108" cy="4354397"/>
              </a:xfrm>
              <a:prstGeom prst="rect">
                <a:avLst/>
              </a:prstGeom>
              <a:blipFill>
                <a:blip r:embed="rId5"/>
                <a:stretch>
                  <a:fillRect l="-210"/>
                </a:stretch>
              </a:blipFill>
              <a:ln w="38100">
                <a:solidFill>
                  <a:srgbClr val="00CC00"/>
                </a:solidFill>
              </a:ln>
            </p:spPr>
            <p:txBody>
              <a:bodyPr/>
              <a:lstStyle/>
              <a:p>
                <a:r>
                  <a:rPr lang="en-US">
                    <a:noFill/>
                  </a:rPr>
                  <a:t> </a:t>
                </a:r>
              </a:p>
            </p:txBody>
          </p:sp>
        </mc:Fallback>
      </mc:AlternateContent>
      <p:grpSp>
        <p:nvGrpSpPr>
          <p:cNvPr id="114" name="Group 113">
            <a:extLst>
              <a:ext uri="{FF2B5EF4-FFF2-40B4-BE49-F238E27FC236}">
                <a16:creationId xmlns:a16="http://schemas.microsoft.com/office/drawing/2014/main" id="{E8D96017-4F7A-489E-B163-5C09961F2095}"/>
              </a:ext>
            </a:extLst>
          </p:cNvPr>
          <p:cNvGrpSpPr/>
          <p:nvPr/>
        </p:nvGrpSpPr>
        <p:grpSpPr>
          <a:xfrm>
            <a:off x="6117066" y="4949399"/>
            <a:ext cx="5203012" cy="1368292"/>
            <a:chOff x="6691457" y="4517176"/>
            <a:chExt cx="5203012" cy="1368292"/>
          </a:xfrm>
        </p:grpSpPr>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C66BE06-417C-4AEB-A493-31C3F0FB5696}"/>
                    </a:ext>
                  </a:extLst>
                </p:cNvPr>
                <p:cNvSpPr txBox="1"/>
                <p:nvPr/>
              </p:nvSpPr>
              <p:spPr>
                <a:xfrm>
                  <a:off x="11174400" y="5200808"/>
                  <a:ext cx="720069"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1</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 </m:t>
                      </m:r>
                    </m:oMath>
                  </a14:m>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115" name="TextBox 114">
                  <a:extLst>
                    <a:ext uri="{FF2B5EF4-FFF2-40B4-BE49-F238E27FC236}">
                      <a16:creationId xmlns:a16="http://schemas.microsoft.com/office/drawing/2014/main" id="{DC66BE06-417C-4AEB-A493-31C3F0FB5696}"/>
                    </a:ext>
                  </a:extLst>
                </p:cNvPr>
                <p:cNvSpPr txBox="1">
                  <a:spLocks noRot="1" noChangeAspect="1" noMove="1" noResize="1" noEditPoints="1" noAdjustHandles="1" noChangeArrowheads="1" noChangeShapeType="1" noTextEdit="1"/>
                </p:cNvSpPr>
                <p:nvPr/>
              </p:nvSpPr>
              <p:spPr>
                <a:xfrm>
                  <a:off x="11174400" y="5200808"/>
                  <a:ext cx="720069" cy="369332"/>
                </a:xfrm>
                <a:prstGeom prst="rect">
                  <a:avLst/>
                </a:prstGeom>
                <a:blipFill>
                  <a:blip r:embed="rId6"/>
                  <a:stretch>
                    <a:fillRect l="-7627" t="-8197" b="-24590"/>
                  </a:stretch>
                </a:blipFill>
                <a:ln>
                  <a:noFill/>
                </a:ln>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5E545394-E931-497F-85B7-692A5C9F340C}"/>
                </a:ext>
              </a:extLst>
            </p:cNvPr>
            <p:cNvGrpSpPr/>
            <p:nvPr/>
          </p:nvGrpSpPr>
          <p:grpSpPr>
            <a:xfrm>
              <a:off x="6691457" y="4517176"/>
              <a:ext cx="4426266" cy="1368292"/>
              <a:chOff x="6691457" y="4517176"/>
              <a:chExt cx="4426266" cy="1368292"/>
            </a:xfrm>
          </p:grpSpPr>
          <p:grpSp>
            <p:nvGrpSpPr>
              <p:cNvPr id="117" name="Group 116">
                <a:extLst>
                  <a:ext uri="{FF2B5EF4-FFF2-40B4-BE49-F238E27FC236}">
                    <a16:creationId xmlns:a16="http://schemas.microsoft.com/office/drawing/2014/main" id="{42FF3EC8-F05B-4C7E-BD87-89140573A63F}"/>
                  </a:ext>
                </a:extLst>
              </p:cNvPr>
              <p:cNvGrpSpPr/>
              <p:nvPr/>
            </p:nvGrpSpPr>
            <p:grpSpPr>
              <a:xfrm>
                <a:off x="8269551" y="4681055"/>
                <a:ext cx="1961129" cy="236961"/>
                <a:chOff x="7737365" y="3034093"/>
                <a:chExt cx="2057400" cy="304800"/>
              </a:xfrm>
            </p:grpSpPr>
            <p:cxnSp>
              <p:nvCxnSpPr>
                <p:cNvPr id="227" name="Straight Connector 226">
                  <a:extLst>
                    <a:ext uri="{FF2B5EF4-FFF2-40B4-BE49-F238E27FC236}">
                      <a16:creationId xmlns:a16="http://schemas.microsoft.com/office/drawing/2014/main" id="{AF5AA3D5-EFC6-4AA9-8915-64C025FC55CA}"/>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3711A003-ECD7-4383-A68F-FE53C72B436D}"/>
                    </a:ext>
                  </a:extLst>
                </p:cNvPr>
                <p:cNvGrpSpPr/>
                <p:nvPr/>
              </p:nvGrpSpPr>
              <p:grpSpPr>
                <a:xfrm rot="16200000">
                  <a:off x="8602640" y="2748256"/>
                  <a:ext cx="304800" cy="876473"/>
                  <a:chOff x="4114800" y="1538205"/>
                  <a:chExt cx="1839433" cy="1759661"/>
                </a:xfrm>
              </p:grpSpPr>
              <p:grpSp>
                <p:nvGrpSpPr>
                  <p:cNvPr id="230" name="Group 229">
                    <a:extLst>
                      <a:ext uri="{FF2B5EF4-FFF2-40B4-BE49-F238E27FC236}">
                        <a16:creationId xmlns:a16="http://schemas.microsoft.com/office/drawing/2014/main" id="{84D64F02-4E87-46E7-BEFE-3ACC66412971}"/>
                      </a:ext>
                    </a:extLst>
                  </p:cNvPr>
                  <p:cNvGrpSpPr/>
                  <p:nvPr/>
                </p:nvGrpSpPr>
                <p:grpSpPr>
                  <a:xfrm>
                    <a:off x="4114800" y="1538205"/>
                    <a:ext cx="1828800" cy="595395"/>
                    <a:chOff x="5105400" y="3358473"/>
                    <a:chExt cx="1752600" cy="971053"/>
                  </a:xfrm>
                </p:grpSpPr>
                <p:sp>
                  <p:nvSpPr>
                    <p:cNvPr id="249" name="Arc 248">
                      <a:extLst>
                        <a:ext uri="{FF2B5EF4-FFF2-40B4-BE49-F238E27FC236}">
                          <a16:creationId xmlns:a16="http://schemas.microsoft.com/office/drawing/2014/main" id="{AD5D199A-0DE5-4B39-A20A-3A0180E3A93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0" name="Arc 249">
                      <a:extLst>
                        <a:ext uri="{FF2B5EF4-FFF2-40B4-BE49-F238E27FC236}">
                          <a16:creationId xmlns:a16="http://schemas.microsoft.com/office/drawing/2014/main" id="{EDBF5226-B68B-4B66-92BF-D7419E1AA1A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1" name="Group 230">
                    <a:extLst>
                      <a:ext uri="{FF2B5EF4-FFF2-40B4-BE49-F238E27FC236}">
                        <a16:creationId xmlns:a16="http://schemas.microsoft.com/office/drawing/2014/main" id="{A73AED53-83B3-4F8D-832A-15DDFF8B27B0}"/>
                      </a:ext>
                    </a:extLst>
                  </p:cNvPr>
                  <p:cNvGrpSpPr/>
                  <p:nvPr/>
                </p:nvGrpSpPr>
                <p:grpSpPr>
                  <a:xfrm flipH="1">
                    <a:off x="4125433" y="1943042"/>
                    <a:ext cx="1828800" cy="182645"/>
                    <a:chOff x="5105400" y="3358473"/>
                    <a:chExt cx="1752600" cy="971053"/>
                  </a:xfrm>
                </p:grpSpPr>
                <p:sp>
                  <p:nvSpPr>
                    <p:cNvPr id="247" name="Arc 246">
                      <a:extLst>
                        <a:ext uri="{FF2B5EF4-FFF2-40B4-BE49-F238E27FC236}">
                          <a16:creationId xmlns:a16="http://schemas.microsoft.com/office/drawing/2014/main" id="{74FE19DB-A98C-493D-9233-059FA8B72BE4}"/>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8" name="Arc 247">
                      <a:extLst>
                        <a:ext uri="{FF2B5EF4-FFF2-40B4-BE49-F238E27FC236}">
                          <a16:creationId xmlns:a16="http://schemas.microsoft.com/office/drawing/2014/main" id="{A51526A1-9A76-4CF6-87C2-4FCE82B0228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2" name="Group 231">
                    <a:extLst>
                      <a:ext uri="{FF2B5EF4-FFF2-40B4-BE49-F238E27FC236}">
                        <a16:creationId xmlns:a16="http://schemas.microsoft.com/office/drawing/2014/main" id="{4ADA70BC-C2F0-4F19-901C-A709F0087EF0}"/>
                      </a:ext>
                    </a:extLst>
                  </p:cNvPr>
                  <p:cNvGrpSpPr/>
                  <p:nvPr/>
                </p:nvGrpSpPr>
                <p:grpSpPr>
                  <a:xfrm>
                    <a:off x="4114800" y="1940471"/>
                    <a:ext cx="1828800" cy="595395"/>
                    <a:chOff x="5105400" y="3358473"/>
                    <a:chExt cx="1752600" cy="971053"/>
                  </a:xfrm>
                </p:grpSpPr>
                <p:sp>
                  <p:nvSpPr>
                    <p:cNvPr id="245" name="Arc 244">
                      <a:extLst>
                        <a:ext uri="{FF2B5EF4-FFF2-40B4-BE49-F238E27FC236}">
                          <a16:creationId xmlns:a16="http://schemas.microsoft.com/office/drawing/2014/main" id="{EEFBFE8E-58E3-4DD0-8403-665778C65B0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6" name="Arc 245">
                      <a:extLst>
                        <a:ext uri="{FF2B5EF4-FFF2-40B4-BE49-F238E27FC236}">
                          <a16:creationId xmlns:a16="http://schemas.microsoft.com/office/drawing/2014/main" id="{7F3BC59A-3A89-428D-8E98-2C795F6533B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3" name="Group 232">
                    <a:extLst>
                      <a:ext uri="{FF2B5EF4-FFF2-40B4-BE49-F238E27FC236}">
                        <a16:creationId xmlns:a16="http://schemas.microsoft.com/office/drawing/2014/main" id="{39FA6A08-5677-4A7E-9546-D4FB4F54D7E6}"/>
                      </a:ext>
                    </a:extLst>
                  </p:cNvPr>
                  <p:cNvGrpSpPr/>
                  <p:nvPr/>
                </p:nvGrpSpPr>
                <p:grpSpPr>
                  <a:xfrm flipH="1">
                    <a:off x="4125433" y="2351567"/>
                    <a:ext cx="1828800" cy="182645"/>
                    <a:chOff x="5105400" y="3358473"/>
                    <a:chExt cx="1752600" cy="971053"/>
                  </a:xfrm>
                </p:grpSpPr>
                <p:sp>
                  <p:nvSpPr>
                    <p:cNvPr id="243" name="Arc 242">
                      <a:extLst>
                        <a:ext uri="{FF2B5EF4-FFF2-40B4-BE49-F238E27FC236}">
                          <a16:creationId xmlns:a16="http://schemas.microsoft.com/office/drawing/2014/main" id="{FC19A378-1923-4C23-BF71-80635B0B5D5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4" name="Arc 243">
                      <a:extLst>
                        <a:ext uri="{FF2B5EF4-FFF2-40B4-BE49-F238E27FC236}">
                          <a16:creationId xmlns:a16="http://schemas.microsoft.com/office/drawing/2014/main" id="{6F31BC7D-F416-473E-8A34-1BDB1ECAE3F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E18C9B9C-6AEC-406A-AC57-9AEFC8D992A5}"/>
                      </a:ext>
                    </a:extLst>
                  </p:cNvPr>
                  <p:cNvGrpSpPr/>
                  <p:nvPr/>
                </p:nvGrpSpPr>
                <p:grpSpPr>
                  <a:xfrm>
                    <a:off x="4114800" y="2340934"/>
                    <a:ext cx="1828800" cy="595395"/>
                    <a:chOff x="5105400" y="3358473"/>
                    <a:chExt cx="1752600" cy="971053"/>
                  </a:xfrm>
                </p:grpSpPr>
                <p:sp>
                  <p:nvSpPr>
                    <p:cNvPr id="241" name="Arc 240">
                      <a:extLst>
                        <a:ext uri="{FF2B5EF4-FFF2-40B4-BE49-F238E27FC236}">
                          <a16:creationId xmlns:a16="http://schemas.microsoft.com/office/drawing/2014/main" id="{6B461FD5-E3CC-403B-89EC-6342075EC1A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2" name="Arc 241">
                      <a:extLst>
                        <a:ext uri="{FF2B5EF4-FFF2-40B4-BE49-F238E27FC236}">
                          <a16:creationId xmlns:a16="http://schemas.microsoft.com/office/drawing/2014/main" id="{F439650F-2840-4F6E-9C1E-D12E6FA4C08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5" name="Group 234">
                    <a:extLst>
                      <a:ext uri="{FF2B5EF4-FFF2-40B4-BE49-F238E27FC236}">
                        <a16:creationId xmlns:a16="http://schemas.microsoft.com/office/drawing/2014/main" id="{4B649D92-C7DF-4638-B2CC-8DFFD5AE3FEC}"/>
                      </a:ext>
                    </a:extLst>
                  </p:cNvPr>
                  <p:cNvGrpSpPr/>
                  <p:nvPr/>
                </p:nvGrpSpPr>
                <p:grpSpPr>
                  <a:xfrm flipH="1">
                    <a:off x="4125433" y="2709532"/>
                    <a:ext cx="1828800" cy="221001"/>
                    <a:chOff x="5105400" y="3358473"/>
                    <a:chExt cx="1752600" cy="971053"/>
                  </a:xfrm>
                </p:grpSpPr>
                <p:sp>
                  <p:nvSpPr>
                    <p:cNvPr id="239" name="Arc 238">
                      <a:extLst>
                        <a:ext uri="{FF2B5EF4-FFF2-40B4-BE49-F238E27FC236}">
                          <a16:creationId xmlns:a16="http://schemas.microsoft.com/office/drawing/2014/main" id="{91EE9E2B-17E6-427F-804F-0838E018434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0" name="Arc 239">
                      <a:extLst>
                        <a:ext uri="{FF2B5EF4-FFF2-40B4-BE49-F238E27FC236}">
                          <a16:creationId xmlns:a16="http://schemas.microsoft.com/office/drawing/2014/main" id="{9449F258-029D-4901-9606-625BB8FD53A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6" name="Group 235">
                    <a:extLst>
                      <a:ext uri="{FF2B5EF4-FFF2-40B4-BE49-F238E27FC236}">
                        <a16:creationId xmlns:a16="http://schemas.microsoft.com/office/drawing/2014/main" id="{8EE8696C-A9A3-4EB9-BAC9-9BBF450F8FB2}"/>
                      </a:ext>
                    </a:extLst>
                  </p:cNvPr>
                  <p:cNvGrpSpPr/>
                  <p:nvPr/>
                </p:nvGrpSpPr>
                <p:grpSpPr>
                  <a:xfrm>
                    <a:off x="4114800" y="2702471"/>
                    <a:ext cx="1828800" cy="595395"/>
                    <a:chOff x="5105400" y="3358473"/>
                    <a:chExt cx="1752600" cy="971053"/>
                  </a:xfrm>
                </p:grpSpPr>
                <p:sp>
                  <p:nvSpPr>
                    <p:cNvPr id="237" name="Arc 236">
                      <a:extLst>
                        <a:ext uri="{FF2B5EF4-FFF2-40B4-BE49-F238E27FC236}">
                          <a16:creationId xmlns:a16="http://schemas.microsoft.com/office/drawing/2014/main" id="{CBA3E15F-3467-44FB-B605-A414033C6B0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8" name="Arc 237">
                      <a:extLst>
                        <a:ext uri="{FF2B5EF4-FFF2-40B4-BE49-F238E27FC236}">
                          <a16:creationId xmlns:a16="http://schemas.microsoft.com/office/drawing/2014/main" id="{44EC8415-D357-44A3-ACE6-E2CA5EE52E8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229" name="Straight Connector 228">
                  <a:extLst>
                    <a:ext uri="{FF2B5EF4-FFF2-40B4-BE49-F238E27FC236}">
                      <a16:creationId xmlns:a16="http://schemas.microsoft.com/office/drawing/2014/main" id="{4BC53749-1564-43F0-8A0B-1CD33EDB1977}"/>
                    </a:ext>
                  </a:extLst>
                </p:cNvPr>
                <p:cNvCxnSpPr>
                  <a:cxnSpLocks/>
                  <a:endCxn id="238"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6F7BEEA-B3EE-4294-9D04-38B7CE78AC14}"/>
                  </a:ext>
                </a:extLst>
              </p:cNvPr>
              <p:cNvGrpSpPr/>
              <p:nvPr/>
            </p:nvGrpSpPr>
            <p:grpSpPr>
              <a:xfrm>
                <a:off x="8263911" y="5182757"/>
                <a:ext cx="975228" cy="266313"/>
                <a:chOff x="7737365" y="3034093"/>
                <a:chExt cx="2057400" cy="304800"/>
              </a:xfrm>
            </p:grpSpPr>
            <p:cxnSp>
              <p:nvCxnSpPr>
                <p:cNvPr id="203" name="Straight Connector 202">
                  <a:extLst>
                    <a:ext uri="{FF2B5EF4-FFF2-40B4-BE49-F238E27FC236}">
                      <a16:creationId xmlns:a16="http://schemas.microsoft.com/office/drawing/2014/main" id="{BE740482-96E7-4961-9402-E9A585DD78DD}"/>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5956BE7A-7EDD-401C-AD77-79C494FBF7D6}"/>
                    </a:ext>
                  </a:extLst>
                </p:cNvPr>
                <p:cNvGrpSpPr/>
                <p:nvPr/>
              </p:nvGrpSpPr>
              <p:grpSpPr>
                <a:xfrm rot="16200000">
                  <a:off x="8602640" y="2748256"/>
                  <a:ext cx="304800" cy="876473"/>
                  <a:chOff x="4114800" y="1538205"/>
                  <a:chExt cx="1839433" cy="1759661"/>
                </a:xfrm>
              </p:grpSpPr>
              <p:grpSp>
                <p:nvGrpSpPr>
                  <p:cNvPr id="206" name="Group 205">
                    <a:extLst>
                      <a:ext uri="{FF2B5EF4-FFF2-40B4-BE49-F238E27FC236}">
                        <a16:creationId xmlns:a16="http://schemas.microsoft.com/office/drawing/2014/main" id="{820F8ED5-0055-4376-A8C9-7D44B8CF7618}"/>
                      </a:ext>
                    </a:extLst>
                  </p:cNvPr>
                  <p:cNvGrpSpPr/>
                  <p:nvPr/>
                </p:nvGrpSpPr>
                <p:grpSpPr>
                  <a:xfrm>
                    <a:off x="4114800" y="1538205"/>
                    <a:ext cx="1828800" cy="595395"/>
                    <a:chOff x="5105400" y="3358473"/>
                    <a:chExt cx="1752600" cy="971053"/>
                  </a:xfrm>
                </p:grpSpPr>
                <p:sp>
                  <p:nvSpPr>
                    <p:cNvPr id="225" name="Arc 224">
                      <a:extLst>
                        <a:ext uri="{FF2B5EF4-FFF2-40B4-BE49-F238E27FC236}">
                          <a16:creationId xmlns:a16="http://schemas.microsoft.com/office/drawing/2014/main" id="{24934BC6-09B2-402C-A04B-54C01828078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6" name="Arc 225">
                      <a:extLst>
                        <a:ext uri="{FF2B5EF4-FFF2-40B4-BE49-F238E27FC236}">
                          <a16:creationId xmlns:a16="http://schemas.microsoft.com/office/drawing/2014/main" id="{8401DFA2-E2AC-46C4-8318-B652B16E1C8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7" name="Group 206">
                    <a:extLst>
                      <a:ext uri="{FF2B5EF4-FFF2-40B4-BE49-F238E27FC236}">
                        <a16:creationId xmlns:a16="http://schemas.microsoft.com/office/drawing/2014/main" id="{261D6B34-388A-4790-9F65-A199E4FA4D5C}"/>
                      </a:ext>
                    </a:extLst>
                  </p:cNvPr>
                  <p:cNvGrpSpPr/>
                  <p:nvPr/>
                </p:nvGrpSpPr>
                <p:grpSpPr>
                  <a:xfrm flipH="1">
                    <a:off x="4125433" y="1943042"/>
                    <a:ext cx="1828800" cy="182645"/>
                    <a:chOff x="5105400" y="3358473"/>
                    <a:chExt cx="1752600" cy="971053"/>
                  </a:xfrm>
                </p:grpSpPr>
                <p:sp>
                  <p:nvSpPr>
                    <p:cNvPr id="223" name="Arc 222">
                      <a:extLst>
                        <a:ext uri="{FF2B5EF4-FFF2-40B4-BE49-F238E27FC236}">
                          <a16:creationId xmlns:a16="http://schemas.microsoft.com/office/drawing/2014/main" id="{F5B58608-E16B-4F1C-8F80-DC67089DBA4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4" name="Arc 223">
                      <a:extLst>
                        <a:ext uri="{FF2B5EF4-FFF2-40B4-BE49-F238E27FC236}">
                          <a16:creationId xmlns:a16="http://schemas.microsoft.com/office/drawing/2014/main" id="{D310A30E-B980-4BA4-A097-9F424FAB630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8" name="Group 207">
                    <a:extLst>
                      <a:ext uri="{FF2B5EF4-FFF2-40B4-BE49-F238E27FC236}">
                        <a16:creationId xmlns:a16="http://schemas.microsoft.com/office/drawing/2014/main" id="{414CFACE-4C20-4B7C-8A4F-B1EF09F7B96B}"/>
                      </a:ext>
                    </a:extLst>
                  </p:cNvPr>
                  <p:cNvGrpSpPr/>
                  <p:nvPr/>
                </p:nvGrpSpPr>
                <p:grpSpPr>
                  <a:xfrm>
                    <a:off x="4114800" y="1940471"/>
                    <a:ext cx="1828800" cy="595395"/>
                    <a:chOff x="5105400" y="3358473"/>
                    <a:chExt cx="1752600" cy="971053"/>
                  </a:xfrm>
                </p:grpSpPr>
                <p:sp>
                  <p:nvSpPr>
                    <p:cNvPr id="221" name="Arc 220">
                      <a:extLst>
                        <a:ext uri="{FF2B5EF4-FFF2-40B4-BE49-F238E27FC236}">
                          <a16:creationId xmlns:a16="http://schemas.microsoft.com/office/drawing/2014/main" id="{68D5A1FC-E0C1-4D33-8D87-87E7FE18195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2" name="Arc 221">
                      <a:extLst>
                        <a:ext uri="{FF2B5EF4-FFF2-40B4-BE49-F238E27FC236}">
                          <a16:creationId xmlns:a16="http://schemas.microsoft.com/office/drawing/2014/main" id="{C69E105D-FFED-4F8C-9B74-AE42AE8239F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9" name="Group 208">
                    <a:extLst>
                      <a:ext uri="{FF2B5EF4-FFF2-40B4-BE49-F238E27FC236}">
                        <a16:creationId xmlns:a16="http://schemas.microsoft.com/office/drawing/2014/main" id="{6F008AC6-96FE-4BA8-B74C-1D2FC90DE6E5}"/>
                      </a:ext>
                    </a:extLst>
                  </p:cNvPr>
                  <p:cNvGrpSpPr/>
                  <p:nvPr/>
                </p:nvGrpSpPr>
                <p:grpSpPr>
                  <a:xfrm flipH="1">
                    <a:off x="4125433" y="2351567"/>
                    <a:ext cx="1828800" cy="182645"/>
                    <a:chOff x="5105400" y="3358473"/>
                    <a:chExt cx="1752600" cy="971053"/>
                  </a:xfrm>
                </p:grpSpPr>
                <p:sp>
                  <p:nvSpPr>
                    <p:cNvPr id="219" name="Arc 218">
                      <a:extLst>
                        <a:ext uri="{FF2B5EF4-FFF2-40B4-BE49-F238E27FC236}">
                          <a16:creationId xmlns:a16="http://schemas.microsoft.com/office/drawing/2014/main" id="{EA5F4966-408A-4592-8B5C-B78AB90D384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0" name="Arc 219">
                      <a:extLst>
                        <a:ext uri="{FF2B5EF4-FFF2-40B4-BE49-F238E27FC236}">
                          <a16:creationId xmlns:a16="http://schemas.microsoft.com/office/drawing/2014/main" id="{B80176A7-199D-41C1-98F1-7C5F5D478ED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0" name="Group 209">
                    <a:extLst>
                      <a:ext uri="{FF2B5EF4-FFF2-40B4-BE49-F238E27FC236}">
                        <a16:creationId xmlns:a16="http://schemas.microsoft.com/office/drawing/2014/main" id="{DB79967B-F602-4133-BCD5-243876BFF621}"/>
                      </a:ext>
                    </a:extLst>
                  </p:cNvPr>
                  <p:cNvGrpSpPr/>
                  <p:nvPr/>
                </p:nvGrpSpPr>
                <p:grpSpPr>
                  <a:xfrm>
                    <a:off x="4114800" y="2340934"/>
                    <a:ext cx="1828800" cy="595395"/>
                    <a:chOff x="5105400" y="3358473"/>
                    <a:chExt cx="1752600" cy="971053"/>
                  </a:xfrm>
                </p:grpSpPr>
                <p:sp>
                  <p:nvSpPr>
                    <p:cNvPr id="217" name="Arc 216">
                      <a:extLst>
                        <a:ext uri="{FF2B5EF4-FFF2-40B4-BE49-F238E27FC236}">
                          <a16:creationId xmlns:a16="http://schemas.microsoft.com/office/drawing/2014/main" id="{438DE49C-947D-47C2-BA63-80AE242CA674}"/>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8" name="Arc 217">
                      <a:extLst>
                        <a:ext uri="{FF2B5EF4-FFF2-40B4-BE49-F238E27FC236}">
                          <a16:creationId xmlns:a16="http://schemas.microsoft.com/office/drawing/2014/main" id="{2BA0E6A0-88FD-4FEA-A4A8-BE11E1673B6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7D3BEABB-47EE-4C76-9AB6-A2B9914A8F9E}"/>
                      </a:ext>
                    </a:extLst>
                  </p:cNvPr>
                  <p:cNvGrpSpPr/>
                  <p:nvPr/>
                </p:nvGrpSpPr>
                <p:grpSpPr>
                  <a:xfrm flipH="1">
                    <a:off x="4125433" y="2709532"/>
                    <a:ext cx="1828800" cy="221001"/>
                    <a:chOff x="5105400" y="3358473"/>
                    <a:chExt cx="1752600" cy="971053"/>
                  </a:xfrm>
                </p:grpSpPr>
                <p:sp>
                  <p:nvSpPr>
                    <p:cNvPr id="215" name="Arc 214">
                      <a:extLst>
                        <a:ext uri="{FF2B5EF4-FFF2-40B4-BE49-F238E27FC236}">
                          <a16:creationId xmlns:a16="http://schemas.microsoft.com/office/drawing/2014/main" id="{931FBCBD-B69A-4ECD-9DAF-ABFC12614E5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6" name="Arc 215">
                      <a:extLst>
                        <a:ext uri="{FF2B5EF4-FFF2-40B4-BE49-F238E27FC236}">
                          <a16:creationId xmlns:a16="http://schemas.microsoft.com/office/drawing/2014/main" id="{037CF2D3-8798-43C1-AB2B-E0B369497D0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 name="Group 211">
                    <a:extLst>
                      <a:ext uri="{FF2B5EF4-FFF2-40B4-BE49-F238E27FC236}">
                        <a16:creationId xmlns:a16="http://schemas.microsoft.com/office/drawing/2014/main" id="{9EB64842-54F5-4348-9457-BB0BF04C8F34}"/>
                      </a:ext>
                    </a:extLst>
                  </p:cNvPr>
                  <p:cNvGrpSpPr/>
                  <p:nvPr/>
                </p:nvGrpSpPr>
                <p:grpSpPr>
                  <a:xfrm>
                    <a:off x="4114800" y="2702471"/>
                    <a:ext cx="1828800" cy="595395"/>
                    <a:chOff x="5105400" y="3358473"/>
                    <a:chExt cx="1752600" cy="971053"/>
                  </a:xfrm>
                </p:grpSpPr>
                <p:sp>
                  <p:nvSpPr>
                    <p:cNvPr id="213" name="Arc 212">
                      <a:extLst>
                        <a:ext uri="{FF2B5EF4-FFF2-40B4-BE49-F238E27FC236}">
                          <a16:creationId xmlns:a16="http://schemas.microsoft.com/office/drawing/2014/main" id="{74880D36-74A8-4BAF-9DEC-79AFC58148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4" name="Arc 213">
                      <a:extLst>
                        <a:ext uri="{FF2B5EF4-FFF2-40B4-BE49-F238E27FC236}">
                          <a16:creationId xmlns:a16="http://schemas.microsoft.com/office/drawing/2014/main" id="{47C389D8-10B9-4659-8A13-CA779239C01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205" name="Straight Connector 204">
                  <a:extLst>
                    <a:ext uri="{FF2B5EF4-FFF2-40B4-BE49-F238E27FC236}">
                      <a16:creationId xmlns:a16="http://schemas.microsoft.com/office/drawing/2014/main" id="{EE990D91-E2F1-4807-A55E-8C0BE04E5F40}"/>
                    </a:ext>
                  </a:extLst>
                </p:cNvPr>
                <p:cNvCxnSpPr>
                  <a:cxnSpLocks/>
                  <a:endCxn id="214"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87D0C2FB-77E4-4B0C-AC86-633363373440}"/>
                  </a:ext>
                </a:extLst>
              </p:cNvPr>
              <p:cNvGrpSpPr/>
              <p:nvPr/>
            </p:nvGrpSpPr>
            <p:grpSpPr>
              <a:xfrm>
                <a:off x="7538582" y="4915190"/>
                <a:ext cx="753045" cy="236961"/>
                <a:chOff x="7737365" y="3034093"/>
                <a:chExt cx="2057400" cy="304800"/>
              </a:xfrm>
            </p:grpSpPr>
            <p:cxnSp>
              <p:nvCxnSpPr>
                <p:cNvPr id="179" name="Straight Connector 178">
                  <a:extLst>
                    <a:ext uri="{FF2B5EF4-FFF2-40B4-BE49-F238E27FC236}">
                      <a16:creationId xmlns:a16="http://schemas.microsoft.com/office/drawing/2014/main" id="{77664826-DB83-4A8E-9753-76FA8FD4390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B62F9BA5-2B0D-4DB5-AB6F-7FEFB3C15F2C}"/>
                    </a:ext>
                  </a:extLst>
                </p:cNvPr>
                <p:cNvGrpSpPr/>
                <p:nvPr/>
              </p:nvGrpSpPr>
              <p:grpSpPr>
                <a:xfrm rot="16200000">
                  <a:off x="8602640" y="2748256"/>
                  <a:ext cx="304800" cy="876473"/>
                  <a:chOff x="4114800" y="1538205"/>
                  <a:chExt cx="1839433" cy="1759661"/>
                </a:xfrm>
              </p:grpSpPr>
              <p:grpSp>
                <p:nvGrpSpPr>
                  <p:cNvPr id="182" name="Group 181">
                    <a:extLst>
                      <a:ext uri="{FF2B5EF4-FFF2-40B4-BE49-F238E27FC236}">
                        <a16:creationId xmlns:a16="http://schemas.microsoft.com/office/drawing/2014/main" id="{A187EF8C-BFDF-4D3F-8F73-03BBA5CF7F96}"/>
                      </a:ext>
                    </a:extLst>
                  </p:cNvPr>
                  <p:cNvGrpSpPr/>
                  <p:nvPr/>
                </p:nvGrpSpPr>
                <p:grpSpPr>
                  <a:xfrm>
                    <a:off x="4114800" y="1538205"/>
                    <a:ext cx="1828800" cy="595395"/>
                    <a:chOff x="5105400" y="3358473"/>
                    <a:chExt cx="1752600" cy="971053"/>
                  </a:xfrm>
                </p:grpSpPr>
                <p:sp>
                  <p:nvSpPr>
                    <p:cNvPr id="201" name="Arc 200">
                      <a:extLst>
                        <a:ext uri="{FF2B5EF4-FFF2-40B4-BE49-F238E27FC236}">
                          <a16:creationId xmlns:a16="http://schemas.microsoft.com/office/drawing/2014/main" id="{D9FB616C-BB31-4DC1-9C78-36C4DDEC78A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2" name="Arc 201">
                      <a:extLst>
                        <a:ext uri="{FF2B5EF4-FFF2-40B4-BE49-F238E27FC236}">
                          <a16:creationId xmlns:a16="http://schemas.microsoft.com/office/drawing/2014/main" id="{225DD330-1820-4168-BFA3-63D5BA6F796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3" name="Group 182">
                    <a:extLst>
                      <a:ext uri="{FF2B5EF4-FFF2-40B4-BE49-F238E27FC236}">
                        <a16:creationId xmlns:a16="http://schemas.microsoft.com/office/drawing/2014/main" id="{41F844EE-39A3-4C82-B933-87C794F3A714}"/>
                      </a:ext>
                    </a:extLst>
                  </p:cNvPr>
                  <p:cNvGrpSpPr/>
                  <p:nvPr/>
                </p:nvGrpSpPr>
                <p:grpSpPr>
                  <a:xfrm flipH="1">
                    <a:off x="4125433" y="1943042"/>
                    <a:ext cx="1828800" cy="182645"/>
                    <a:chOff x="5105400" y="3358473"/>
                    <a:chExt cx="1752600" cy="971053"/>
                  </a:xfrm>
                </p:grpSpPr>
                <p:sp>
                  <p:nvSpPr>
                    <p:cNvPr id="199" name="Arc 198">
                      <a:extLst>
                        <a:ext uri="{FF2B5EF4-FFF2-40B4-BE49-F238E27FC236}">
                          <a16:creationId xmlns:a16="http://schemas.microsoft.com/office/drawing/2014/main" id="{C2E67935-BB4B-45F7-8CBE-377DD9E2DE5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0" name="Arc 199">
                      <a:extLst>
                        <a:ext uri="{FF2B5EF4-FFF2-40B4-BE49-F238E27FC236}">
                          <a16:creationId xmlns:a16="http://schemas.microsoft.com/office/drawing/2014/main" id="{E42E6169-54B1-4311-B458-F09CF8D571B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4" name="Group 183">
                    <a:extLst>
                      <a:ext uri="{FF2B5EF4-FFF2-40B4-BE49-F238E27FC236}">
                        <a16:creationId xmlns:a16="http://schemas.microsoft.com/office/drawing/2014/main" id="{E8AAE8A1-C2D5-4C81-9957-2524664380DE}"/>
                      </a:ext>
                    </a:extLst>
                  </p:cNvPr>
                  <p:cNvGrpSpPr/>
                  <p:nvPr/>
                </p:nvGrpSpPr>
                <p:grpSpPr>
                  <a:xfrm>
                    <a:off x="4114800" y="1940471"/>
                    <a:ext cx="1828800" cy="595395"/>
                    <a:chOff x="5105400" y="3358473"/>
                    <a:chExt cx="1752600" cy="971053"/>
                  </a:xfrm>
                </p:grpSpPr>
                <p:sp>
                  <p:nvSpPr>
                    <p:cNvPr id="197" name="Arc 196">
                      <a:extLst>
                        <a:ext uri="{FF2B5EF4-FFF2-40B4-BE49-F238E27FC236}">
                          <a16:creationId xmlns:a16="http://schemas.microsoft.com/office/drawing/2014/main" id="{F75E9B6F-4073-471C-8598-F21A6B33268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8" name="Arc 197">
                      <a:extLst>
                        <a:ext uri="{FF2B5EF4-FFF2-40B4-BE49-F238E27FC236}">
                          <a16:creationId xmlns:a16="http://schemas.microsoft.com/office/drawing/2014/main" id="{7CE34A61-D4DA-4B46-B079-6D175AC5D9E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5" name="Group 184">
                    <a:extLst>
                      <a:ext uri="{FF2B5EF4-FFF2-40B4-BE49-F238E27FC236}">
                        <a16:creationId xmlns:a16="http://schemas.microsoft.com/office/drawing/2014/main" id="{57EDFB9F-8C00-48EB-B654-0B8D30A11695}"/>
                      </a:ext>
                    </a:extLst>
                  </p:cNvPr>
                  <p:cNvGrpSpPr/>
                  <p:nvPr/>
                </p:nvGrpSpPr>
                <p:grpSpPr>
                  <a:xfrm flipH="1">
                    <a:off x="4125433" y="2351567"/>
                    <a:ext cx="1828800" cy="182645"/>
                    <a:chOff x="5105400" y="3358473"/>
                    <a:chExt cx="1752600" cy="971053"/>
                  </a:xfrm>
                </p:grpSpPr>
                <p:sp>
                  <p:nvSpPr>
                    <p:cNvPr id="195" name="Arc 194">
                      <a:extLst>
                        <a:ext uri="{FF2B5EF4-FFF2-40B4-BE49-F238E27FC236}">
                          <a16:creationId xmlns:a16="http://schemas.microsoft.com/office/drawing/2014/main" id="{1E190CF6-B9DF-4A3C-A112-894B8615CC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6" name="Arc 195">
                      <a:extLst>
                        <a:ext uri="{FF2B5EF4-FFF2-40B4-BE49-F238E27FC236}">
                          <a16:creationId xmlns:a16="http://schemas.microsoft.com/office/drawing/2014/main" id="{31C61F04-C6F0-4C75-A5C0-1D8138A57D6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6" name="Group 185">
                    <a:extLst>
                      <a:ext uri="{FF2B5EF4-FFF2-40B4-BE49-F238E27FC236}">
                        <a16:creationId xmlns:a16="http://schemas.microsoft.com/office/drawing/2014/main" id="{6B6F8F96-982C-4A72-BAB9-A1F0CCE86D2D}"/>
                      </a:ext>
                    </a:extLst>
                  </p:cNvPr>
                  <p:cNvGrpSpPr/>
                  <p:nvPr/>
                </p:nvGrpSpPr>
                <p:grpSpPr>
                  <a:xfrm>
                    <a:off x="4114800" y="2340934"/>
                    <a:ext cx="1828800" cy="595395"/>
                    <a:chOff x="5105400" y="3358473"/>
                    <a:chExt cx="1752600" cy="971053"/>
                  </a:xfrm>
                </p:grpSpPr>
                <p:sp>
                  <p:nvSpPr>
                    <p:cNvPr id="193" name="Arc 192">
                      <a:extLst>
                        <a:ext uri="{FF2B5EF4-FFF2-40B4-BE49-F238E27FC236}">
                          <a16:creationId xmlns:a16="http://schemas.microsoft.com/office/drawing/2014/main" id="{115B91F8-E275-4C1C-AD0C-9A2F4A8FDDE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4" name="Arc 193">
                      <a:extLst>
                        <a:ext uri="{FF2B5EF4-FFF2-40B4-BE49-F238E27FC236}">
                          <a16:creationId xmlns:a16="http://schemas.microsoft.com/office/drawing/2014/main" id="{46ED78B2-7071-47FF-9A38-FBD6DD4A5B5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7" name="Group 186">
                    <a:extLst>
                      <a:ext uri="{FF2B5EF4-FFF2-40B4-BE49-F238E27FC236}">
                        <a16:creationId xmlns:a16="http://schemas.microsoft.com/office/drawing/2014/main" id="{6267E3B9-1C55-4769-AACF-D3AD370007DF}"/>
                      </a:ext>
                    </a:extLst>
                  </p:cNvPr>
                  <p:cNvGrpSpPr/>
                  <p:nvPr/>
                </p:nvGrpSpPr>
                <p:grpSpPr>
                  <a:xfrm flipH="1">
                    <a:off x="4125433" y="2709532"/>
                    <a:ext cx="1828800" cy="221001"/>
                    <a:chOff x="5105400" y="3358473"/>
                    <a:chExt cx="1752600" cy="971053"/>
                  </a:xfrm>
                </p:grpSpPr>
                <p:sp>
                  <p:nvSpPr>
                    <p:cNvPr id="191" name="Arc 190">
                      <a:extLst>
                        <a:ext uri="{FF2B5EF4-FFF2-40B4-BE49-F238E27FC236}">
                          <a16:creationId xmlns:a16="http://schemas.microsoft.com/office/drawing/2014/main" id="{2DDBC4DE-B1E9-41C9-956F-A3DCD5FB4A1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2" name="Arc 191">
                      <a:extLst>
                        <a:ext uri="{FF2B5EF4-FFF2-40B4-BE49-F238E27FC236}">
                          <a16:creationId xmlns:a16="http://schemas.microsoft.com/office/drawing/2014/main" id="{27726BA1-A9AB-4F15-B1A0-677EB1233BC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8" name="Group 187">
                    <a:extLst>
                      <a:ext uri="{FF2B5EF4-FFF2-40B4-BE49-F238E27FC236}">
                        <a16:creationId xmlns:a16="http://schemas.microsoft.com/office/drawing/2014/main" id="{F124868E-F1A0-474F-9BDD-2DAB68FECE69}"/>
                      </a:ext>
                    </a:extLst>
                  </p:cNvPr>
                  <p:cNvGrpSpPr/>
                  <p:nvPr/>
                </p:nvGrpSpPr>
                <p:grpSpPr>
                  <a:xfrm>
                    <a:off x="4114800" y="2702471"/>
                    <a:ext cx="1828800" cy="595395"/>
                    <a:chOff x="5105400" y="3358473"/>
                    <a:chExt cx="1752600" cy="971053"/>
                  </a:xfrm>
                </p:grpSpPr>
                <p:sp>
                  <p:nvSpPr>
                    <p:cNvPr id="189" name="Arc 188">
                      <a:extLst>
                        <a:ext uri="{FF2B5EF4-FFF2-40B4-BE49-F238E27FC236}">
                          <a16:creationId xmlns:a16="http://schemas.microsoft.com/office/drawing/2014/main" id="{48D78ABE-6699-407B-816A-B49893CFC92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0" name="Arc 189">
                      <a:extLst>
                        <a:ext uri="{FF2B5EF4-FFF2-40B4-BE49-F238E27FC236}">
                          <a16:creationId xmlns:a16="http://schemas.microsoft.com/office/drawing/2014/main" id="{E838C125-A534-45D5-AD4B-4FB5721ACEC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181" name="Straight Connector 180">
                  <a:extLst>
                    <a:ext uri="{FF2B5EF4-FFF2-40B4-BE49-F238E27FC236}">
                      <a16:creationId xmlns:a16="http://schemas.microsoft.com/office/drawing/2014/main" id="{D77199A1-1380-40BE-BAF3-5BAAD77F3D76}"/>
                    </a:ext>
                  </a:extLst>
                </p:cNvPr>
                <p:cNvCxnSpPr>
                  <a:cxnSpLocks/>
                  <a:endCxn id="190"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a:extLst>
                  <a:ext uri="{FF2B5EF4-FFF2-40B4-BE49-F238E27FC236}">
                    <a16:creationId xmlns:a16="http://schemas.microsoft.com/office/drawing/2014/main" id="{983C1632-AF2C-46E4-A5F3-AA6017E8B08F}"/>
                  </a:ext>
                </a:extLst>
              </p:cNvPr>
              <p:cNvCxnSpPr>
                <a:cxnSpLocks/>
              </p:cNvCxnSpPr>
              <p:nvPr/>
            </p:nvCxnSpPr>
            <p:spPr>
              <a:xfrm flipV="1">
                <a:off x="8287716" y="451717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425BAB8-1878-4B60-8C51-AAD814599138}"/>
                  </a:ext>
                </a:extLst>
              </p:cNvPr>
              <p:cNvCxnSpPr>
                <a:cxnSpLocks/>
              </p:cNvCxnSpPr>
              <p:nvPr/>
            </p:nvCxnSpPr>
            <p:spPr>
              <a:xfrm flipV="1">
                <a:off x="10249264" y="4532207"/>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AFB60D96-58E0-486B-B26F-74D6945F9B23}"/>
                  </a:ext>
                </a:extLst>
              </p:cNvPr>
              <p:cNvSpPr/>
              <p:nvPr/>
            </p:nvSpPr>
            <p:spPr>
              <a:xfrm>
                <a:off x="10660523" y="5121393"/>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 name="TextBox 122">
                <a:extLst>
                  <a:ext uri="{FF2B5EF4-FFF2-40B4-BE49-F238E27FC236}">
                    <a16:creationId xmlns:a16="http://schemas.microsoft.com/office/drawing/2014/main" id="{570090CC-DB4D-4155-8C98-571EFE878590}"/>
                  </a:ext>
                </a:extLst>
              </p:cNvPr>
              <p:cNvSpPr txBox="1"/>
              <p:nvPr/>
            </p:nvSpPr>
            <p:spPr>
              <a:xfrm>
                <a:off x="10579824" y="4867752"/>
                <a:ext cx="319318"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24" name="TextBox 123">
                <a:extLst>
                  <a:ext uri="{FF2B5EF4-FFF2-40B4-BE49-F238E27FC236}">
                    <a16:creationId xmlns:a16="http://schemas.microsoft.com/office/drawing/2014/main" id="{833CC294-769A-4DD4-9AB9-F8CD3334688C}"/>
                  </a:ext>
                </a:extLst>
              </p:cNvPr>
              <p:cNvSpPr txBox="1"/>
              <p:nvPr/>
            </p:nvSpPr>
            <p:spPr>
              <a:xfrm>
                <a:off x="10579824" y="5360452"/>
                <a:ext cx="252573" cy="36750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_</a:t>
                </a:r>
              </a:p>
            </p:txBody>
          </p:sp>
          <p:grpSp>
            <p:nvGrpSpPr>
              <p:cNvPr id="125" name="Group 124">
                <a:extLst>
                  <a:ext uri="{FF2B5EF4-FFF2-40B4-BE49-F238E27FC236}">
                    <a16:creationId xmlns:a16="http://schemas.microsoft.com/office/drawing/2014/main" id="{F8F2CEB2-78A4-44DE-A1AC-CA86A5D6AEA6}"/>
                  </a:ext>
                </a:extLst>
              </p:cNvPr>
              <p:cNvGrpSpPr/>
              <p:nvPr/>
            </p:nvGrpSpPr>
            <p:grpSpPr>
              <a:xfrm>
                <a:off x="10751853" y="5271708"/>
                <a:ext cx="276225" cy="195899"/>
                <a:chOff x="646265" y="3047948"/>
                <a:chExt cx="1895631" cy="938665"/>
              </a:xfrm>
            </p:grpSpPr>
            <p:grpSp>
              <p:nvGrpSpPr>
                <p:cNvPr id="173" name="Group 172">
                  <a:extLst>
                    <a:ext uri="{FF2B5EF4-FFF2-40B4-BE49-F238E27FC236}">
                      <a16:creationId xmlns:a16="http://schemas.microsoft.com/office/drawing/2014/main" id="{15567DC2-B903-4985-9F8F-E4CD9A38A829}"/>
                    </a:ext>
                  </a:extLst>
                </p:cNvPr>
                <p:cNvGrpSpPr/>
                <p:nvPr/>
              </p:nvGrpSpPr>
              <p:grpSpPr>
                <a:xfrm>
                  <a:off x="646265" y="3047948"/>
                  <a:ext cx="953935" cy="936393"/>
                  <a:chOff x="646265" y="3047948"/>
                  <a:chExt cx="953935" cy="936393"/>
                </a:xfrm>
              </p:grpSpPr>
              <p:sp>
                <p:nvSpPr>
                  <p:cNvPr id="177" name="Arc 176">
                    <a:extLst>
                      <a:ext uri="{FF2B5EF4-FFF2-40B4-BE49-F238E27FC236}">
                        <a16:creationId xmlns:a16="http://schemas.microsoft.com/office/drawing/2014/main" id="{BABEFE26-2CBD-449D-AC2B-B07F7F56DE50}"/>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78" name="Arc 177">
                    <a:extLst>
                      <a:ext uri="{FF2B5EF4-FFF2-40B4-BE49-F238E27FC236}">
                        <a16:creationId xmlns:a16="http://schemas.microsoft.com/office/drawing/2014/main" id="{A1DCD85D-3F2E-443F-BBB5-705461C779F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74" name="Group 173">
                  <a:extLst>
                    <a:ext uri="{FF2B5EF4-FFF2-40B4-BE49-F238E27FC236}">
                      <a16:creationId xmlns:a16="http://schemas.microsoft.com/office/drawing/2014/main" id="{B9FEC97C-8FBC-40C1-80D7-7CFA666CECAC}"/>
                    </a:ext>
                  </a:extLst>
                </p:cNvPr>
                <p:cNvGrpSpPr/>
                <p:nvPr/>
              </p:nvGrpSpPr>
              <p:grpSpPr>
                <a:xfrm flipV="1">
                  <a:off x="1587961" y="3050220"/>
                  <a:ext cx="953935" cy="936393"/>
                  <a:chOff x="646265" y="3047948"/>
                  <a:chExt cx="953935" cy="936393"/>
                </a:xfrm>
              </p:grpSpPr>
              <p:sp>
                <p:nvSpPr>
                  <p:cNvPr id="175" name="Arc 174">
                    <a:extLst>
                      <a:ext uri="{FF2B5EF4-FFF2-40B4-BE49-F238E27FC236}">
                        <a16:creationId xmlns:a16="http://schemas.microsoft.com/office/drawing/2014/main" id="{40DC3A31-60E0-4A50-95A0-DB4168DD2A5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76" name="Arc 175">
                    <a:extLst>
                      <a:ext uri="{FF2B5EF4-FFF2-40B4-BE49-F238E27FC236}">
                        <a16:creationId xmlns:a16="http://schemas.microsoft.com/office/drawing/2014/main" id="{87CBCE3F-3059-4E03-B4C1-8BEFDEFBFA71}"/>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126" name="Straight Connector 125">
                <a:extLst>
                  <a:ext uri="{FF2B5EF4-FFF2-40B4-BE49-F238E27FC236}">
                    <a16:creationId xmlns:a16="http://schemas.microsoft.com/office/drawing/2014/main" id="{EDE05E09-A3CB-4887-88C3-FC7B47B141E6}"/>
                  </a:ext>
                </a:extLst>
              </p:cNvPr>
              <p:cNvCxnSpPr>
                <a:cxnSpLocks/>
              </p:cNvCxnSpPr>
              <p:nvPr/>
            </p:nvCxnSpPr>
            <p:spPr>
              <a:xfrm flipH="1">
                <a:off x="10267796" y="4714696"/>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516C881-F50C-45CB-A0B3-BEEB0B41A98D}"/>
                  </a:ext>
                </a:extLst>
              </p:cNvPr>
              <p:cNvCxnSpPr>
                <a:cxnSpLocks/>
                <a:endCxn id="122" idx="0"/>
              </p:cNvCxnSpPr>
              <p:nvPr/>
            </p:nvCxnSpPr>
            <p:spPr>
              <a:xfrm>
                <a:off x="10889074" y="4714696"/>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1BD4A44-CA47-446A-9784-932BAE4B632A}"/>
                  </a:ext>
                </a:extLst>
              </p:cNvPr>
              <p:cNvCxnSpPr>
                <a:cxnSpLocks/>
              </p:cNvCxnSpPr>
              <p:nvPr/>
            </p:nvCxnSpPr>
            <p:spPr>
              <a:xfrm>
                <a:off x="10889025" y="5609634"/>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Isosceles Triangle 128">
                <a:extLst>
                  <a:ext uri="{FF2B5EF4-FFF2-40B4-BE49-F238E27FC236}">
                    <a16:creationId xmlns:a16="http://schemas.microsoft.com/office/drawing/2014/main" id="{78FBC33A-B627-4D71-8C6B-68641B89FB3B}"/>
                  </a:ext>
                </a:extLst>
              </p:cNvPr>
              <p:cNvSpPr/>
              <p:nvPr/>
            </p:nvSpPr>
            <p:spPr>
              <a:xfrm flipV="1">
                <a:off x="10832397" y="5817172"/>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6DB5DD4F-2A12-480C-8B31-267272D77BD2}"/>
                      </a:ext>
                    </a:extLst>
                  </p:cNvPr>
                  <p:cNvSpPr txBox="1"/>
                  <p:nvPr/>
                </p:nvSpPr>
                <p:spPr>
                  <a:xfrm>
                    <a:off x="6691457" y="5166698"/>
                    <a:ext cx="710451"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130" name="TextBox 129">
                    <a:extLst>
                      <a:ext uri="{FF2B5EF4-FFF2-40B4-BE49-F238E27FC236}">
                        <a16:creationId xmlns:a16="http://schemas.microsoft.com/office/drawing/2014/main" id="{6DB5DD4F-2A12-480C-8B31-267272D77BD2}"/>
                      </a:ext>
                    </a:extLst>
                  </p:cNvPr>
                  <p:cNvSpPr txBox="1">
                    <a:spLocks noRot="1" noChangeAspect="1" noMove="1" noResize="1" noEditPoints="1" noAdjustHandles="1" noChangeArrowheads="1" noChangeShapeType="1" noTextEdit="1"/>
                  </p:cNvSpPr>
                  <p:nvPr/>
                </p:nvSpPr>
                <p:spPr>
                  <a:xfrm>
                    <a:off x="6691457" y="5166698"/>
                    <a:ext cx="710451" cy="369332"/>
                  </a:xfrm>
                  <a:prstGeom prst="rect">
                    <a:avLst/>
                  </a:prstGeom>
                  <a:blipFill>
                    <a:blip r:embed="rId7"/>
                    <a:stretch>
                      <a:fillRect l="-6838" t="-8197" b="-24590"/>
                    </a:stretch>
                  </a:blipFill>
                  <a:ln>
                    <a:noFill/>
                  </a:ln>
                </p:spPr>
                <p:txBody>
                  <a:bodyPr/>
                  <a:lstStyle/>
                  <a:p>
                    <a:r>
                      <a:rPr lang="en-US">
                        <a:noFill/>
                      </a:rPr>
                      <a:t> </a:t>
                    </a:r>
                  </a:p>
                </p:txBody>
              </p:sp>
            </mc:Fallback>
          </mc:AlternateContent>
          <p:sp>
            <p:nvSpPr>
              <p:cNvPr id="131" name="Oval 130">
                <a:extLst>
                  <a:ext uri="{FF2B5EF4-FFF2-40B4-BE49-F238E27FC236}">
                    <a16:creationId xmlns:a16="http://schemas.microsoft.com/office/drawing/2014/main" id="{D424EF1B-E48F-4B07-BA96-5ECA598C3550}"/>
                  </a:ext>
                </a:extLst>
              </p:cNvPr>
              <p:cNvSpPr/>
              <p:nvPr/>
            </p:nvSpPr>
            <p:spPr>
              <a:xfrm>
                <a:off x="7290897" y="510334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268782EA-59A2-425B-B766-07BE7CD6B9E7}"/>
                  </a:ext>
                </a:extLst>
              </p:cNvPr>
              <p:cNvSpPr txBox="1"/>
              <p:nvPr/>
            </p:nvSpPr>
            <p:spPr>
              <a:xfrm>
                <a:off x="7183703" y="4881738"/>
                <a:ext cx="319318"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133" name="TextBox 132">
                <a:extLst>
                  <a:ext uri="{FF2B5EF4-FFF2-40B4-BE49-F238E27FC236}">
                    <a16:creationId xmlns:a16="http://schemas.microsoft.com/office/drawing/2014/main" id="{2B4E700F-7414-49E8-AFC7-95DADB026EDB}"/>
                  </a:ext>
                </a:extLst>
              </p:cNvPr>
              <p:cNvSpPr txBox="1"/>
              <p:nvPr/>
            </p:nvSpPr>
            <p:spPr>
              <a:xfrm>
                <a:off x="7199030" y="5312332"/>
                <a:ext cx="252573" cy="36750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_</a:t>
                </a:r>
              </a:p>
            </p:txBody>
          </p:sp>
          <p:grpSp>
            <p:nvGrpSpPr>
              <p:cNvPr id="134" name="Group 133">
                <a:extLst>
                  <a:ext uri="{FF2B5EF4-FFF2-40B4-BE49-F238E27FC236}">
                    <a16:creationId xmlns:a16="http://schemas.microsoft.com/office/drawing/2014/main" id="{612562F9-ECBD-42B8-A991-84C32F5DAD8B}"/>
                  </a:ext>
                </a:extLst>
              </p:cNvPr>
              <p:cNvGrpSpPr/>
              <p:nvPr/>
            </p:nvGrpSpPr>
            <p:grpSpPr>
              <a:xfrm>
                <a:off x="7382227" y="5253657"/>
                <a:ext cx="276225" cy="195899"/>
                <a:chOff x="646265" y="3047948"/>
                <a:chExt cx="1895631" cy="938665"/>
              </a:xfrm>
            </p:grpSpPr>
            <p:grpSp>
              <p:nvGrpSpPr>
                <p:cNvPr id="167" name="Group 166">
                  <a:extLst>
                    <a:ext uri="{FF2B5EF4-FFF2-40B4-BE49-F238E27FC236}">
                      <a16:creationId xmlns:a16="http://schemas.microsoft.com/office/drawing/2014/main" id="{3F19DA19-3D1B-4AFC-BA41-DE43D4AA3865}"/>
                    </a:ext>
                  </a:extLst>
                </p:cNvPr>
                <p:cNvGrpSpPr/>
                <p:nvPr/>
              </p:nvGrpSpPr>
              <p:grpSpPr>
                <a:xfrm>
                  <a:off x="646265" y="3047948"/>
                  <a:ext cx="953935" cy="936393"/>
                  <a:chOff x="646265" y="3047948"/>
                  <a:chExt cx="953935" cy="936393"/>
                </a:xfrm>
              </p:grpSpPr>
              <p:sp>
                <p:nvSpPr>
                  <p:cNvPr id="171" name="Arc 170">
                    <a:extLst>
                      <a:ext uri="{FF2B5EF4-FFF2-40B4-BE49-F238E27FC236}">
                        <a16:creationId xmlns:a16="http://schemas.microsoft.com/office/drawing/2014/main" id="{74FD6B8A-4380-4D2B-AAD3-A786D5B1BC1F}"/>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72" name="Arc 171">
                    <a:extLst>
                      <a:ext uri="{FF2B5EF4-FFF2-40B4-BE49-F238E27FC236}">
                        <a16:creationId xmlns:a16="http://schemas.microsoft.com/office/drawing/2014/main" id="{F3FB73C3-D5C1-418A-9137-85D1688EA086}"/>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68" name="Group 167">
                  <a:extLst>
                    <a:ext uri="{FF2B5EF4-FFF2-40B4-BE49-F238E27FC236}">
                      <a16:creationId xmlns:a16="http://schemas.microsoft.com/office/drawing/2014/main" id="{354BE92B-F089-44D8-B09F-A9C52C0E3C7F}"/>
                    </a:ext>
                  </a:extLst>
                </p:cNvPr>
                <p:cNvGrpSpPr/>
                <p:nvPr/>
              </p:nvGrpSpPr>
              <p:grpSpPr>
                <a:xfrm flipV="1">
                  <a:off x="1587961" y="3050220"/>
                  <a:ext cx="953935" cy="936393"/>
                  <a:chOff x="646265" y="3047948"/>
                  <a:chExt cx="953935" cy="936393"/>
                </a:xfrm>
              </p:grpSpPr>
              <p:sp>
                <p:nvSpPr>
                  <p:cNvPr id="169" name="Arc 168">
                    <a:extLst>
                      <a:ext uri="{FF2B5EF4-FFF2-40B4-BE49-F238E27FC236}">
                        <a16:creationId xmlns:a16="http://schemas.microsoft.com/office/drawing/2014/main" id="{DFEF480F-B736-4268-A785-D1510EF879F7}"/>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70" name="Arc 169">
                    <a:extLst>
                      <a:ext uri="{FF2B5EF4-FFF2-40B4-BE49-F238E27FC236}">
                        <a16:creationId xmlns:a16="http://schemas.microsoft.com/office/drawing/2014/main" id="{20D682CA-DE5B-40EA-8BAB-7BAF54B3D058}"/>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135" name="Straight Connector 134">
                <a:extLst>
                  <a:ext uri="{FF2B5EF4-FFF2-40B4-BE49-F238E27FC236}">
                    <a16:creationId xmlns:a16="http://schemas.microsoft.com/office/drawing/2014/main" id="{333BB75B-7F16-4E4A-AAE9-C1AB82DDEF67}"/>
                  </a:ext>
                </a:extLst>
              </p:cNvPr>
              <p:cNvCxnSpPr>
                <a:cxnSpLocks/>
                <a:endCxn id="131" idx="0"/>
              </p:cNvCxnSpPr>
              <p:nvPr/>
            </p:nvCxnSpPr>
            <p:spPr>
              <a:xfrm flipH="1">
                <a:off x="7519497" y="503436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79D8DC-8F34-435F-979E-C991E5A8D467}"/>
                  </a:ext>
                </a:extLst>
              </p:cNvPr>
              <p:cNvCxnSpPr>
                <a:cxnSpLocks/>
              </p:cNvCxnSpPr>
              <p:nvPr/>
            </p:nvCxnSpPr>
            <p:spPr>
              <a:xfrm>
                <a:off x="7519399" y="559158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Isosceles Triangle 136">
                <a:extLst>
                  <a:ext uri="{FF2B5EF4-FFF2-40B4-BE49-F238E27FC236}">
                    <a16:creationId xmlns:a16="http://schemas.microsoft.com/office/drawing/2014/main" id="{CDD48A5B-49FC-4AB3-93D9-34F583C6522F}"/>
                  </a:ext>
                </a:extLst>
              </p:cNvPr>
              <p:cNvSpPr/>
              <p:nvPr/>
            </p:nvSpPr>
            <p:spPr>
              <a:xfrm flipV="1">
                <a:off x="7462771" y="579912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8" name="Group 137">
                <a:extLst>
                  <a:ext uri="{FF2B5EF4-FFF2-40B4-BE49-F238E27FC236}">
                    <a16:creationId xmlns:a16="http://schemas.microsoft.com/office/drawing/2014/main" id="{5E171C4E-6F29-498E-9F7B-B81653084935}"/>
                  </a:ext>
                </a:extLst>
              </p:cNvPr>
              <p:cNvGrpSpPr/>
              <p:nvPr/>
            </p:nvGrpSpPr>
            <p:grpSpPr>
              <a:xfrm>
                <a:off x="9209493" y="5152453"/>
                <a:ext cx="1056608" cy="314659"/>
                <a:chOff x="7737365" y="3034093"/>
                <a:chExt cx="2057400" cy="304800"/>
              </a:xfrm>
            </p:grpSpPr>
            <p:cxnSp>
              <p:nvCxnSpPr>
                <p:cNvPr id="143" name="Straight Connector 142">
                  <a:extLst>
                    <a:ext uri="{FF2B5EF4-FFF2-40B4-BE49-F238E27FC236}">
                      <a16:creationId xmlns:a16="http://schemas.microsoft.com/office/drawing/2014/main" id="{EED472A9-C036-4947-84D7-88D337E8CB8C}"/>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27CB93FD-43AA-47DB-9793-527BA9A80F25}"/>
                    </a:ext>
                  </a:extLst>
                </p:cNvPr>
                <p:cNvGrpSpPr/>
                <p:nvPr/>
              </p:nvGrpSpPr>
              <p:grpSpPr>
                <a:xfrm rot="16200000">
                  <a:off x="8602640" y="2748256"/>
                  <a:ext cx="304800" cy="876473"/>
                  <a:chOff x="4114800" y="1538205"/>
                  <a:chExt cx="1839433" cy="1759661"/>
                </a:xfrm>
              </p:grpSpPr>
              <p:grpSp>
                <p:nvGrpSpPr>
                  <p:cNvPr id="146" name="Group 145">
                    <a:extLst>
                      <a:ext uri="{FF2B5EF4-FFF2-40B4-BE49-F238E27FC236}">
                        <a16:creationId xmlns:a16="http://schemas.microsoft.com/office/drawing/2014/main" id="{FA08DB7B-2E4B-4854-B92E-48ED1D53EE30}"/>
                      </a:ext>
                    </a:extLst>
                  </p:cNvPr>
                  <p:cNvGrpSpPr/>
                  <p:nvPr/>
                </p:nvGrpSpPr>
                <p:grpSpPr>
                  <a:xfrm>
                    <a:off x="4114800" y="1538205"/>
                    <a:ext cx="1828800" cy="595395"/>
                    <a:chOff x="5105400" y="3358473"/>
                    <a:chExt cx="1752600" cy="971053"/>
                  </a:xfrm>
                </p:grpSpPr>
                <p:sp>
                  <p:nvSpPr>
                    <p:cNvPr id="165" name="Arc 164">
                      <a:extLst>
                        <a:ext uri="{FF2B5EF4-FFF2-40B4-BE49-F238E27FC236}">
                          <a16:creationId xmlns:a16="http://schemas.microsoft.com/office/drawing/2014/main" id="{4687BAA4-09A6-42E3-995C-075684C3D04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6" name="Arc 165">
                      <a:extLst>
                        <a:ext uri="{FF2B5EF4-FFF2-40B4-BE49-F238E27FC236}">
                          <a16:creationId xmlns:a16="http://schemas.microsoft.com/office/drawing/2014/main" id="{FBEF9D61-CE8B-4CF1-8C2D-138AE23FCA5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7" name="Group 146">
                    <a:extLst>
                      <a:ext uri="{FF2B5EF4-FFF2-40B4-BE49-F238E27FC236}">
                        <a16:creationId xmlns:a16="http://schemas.microsoft.com/office/drawing/2014/main" id="{4F410468-670D-4892-90C6-072EF82C0048}"/>
                      </a:ext>
                    </a:extLst>
                  </p:cNvPr>
                  <p:cNvGrpSpPr/>
                  <p:nvPr/>
                </p:nvGrpSpPr>
                <p:grpSpPr>
                  <a:xfrm flipH="1">
                    <a:off x="4125433" y="1943042"/>
                    <a:ext cx="1828800" cy="182645"/>
                    <a:chOff x="5105400" y="3358473"/>
                    <a:chExt cx="1752600" cy="971053"/>
                  </a:xfrm>
                </p:grpSpPr>
                <p:sp>
                  <p:nvSpPr>
                    <p:cNvPr id="163" name="Arc 162">
                      <a:extLst>
                        <a:ext uri="{FF2B5EF4-FFF2-40B4-BE49-F238E27FC236}">
                          <a16:creationId xmlns:a16="http://schemas.microsoft.com/office/drawing/2014/main" id="{AC75E069-520E-42B1-89A4-B0FD39DE09A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4" name="Arc 163">
                      <a:extLst>
                        <a:ext uri="{FF2B5EF4-FFF2-40B4-BE49-F238E27FC236}">
                          <a16:creationId xmlns:a16="http://schemas.microsoft.com/office/drawing/2014/main" id="{82796F6B-5CDB-4D50-99B9-36859810CAB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8" name="Group 147">
                    <a:extLst>
                      <a:ext uri="{FF2B5EF4-FFF2-40B4-BE49-F238E27FC236}">
                        <a16:creationId xmlns:a16="http://schemas.microsoft.com/office/drawing/2014/main" id="{54C20196-BB09-4507-BFD3-666C8AB3D3D4}"/>
                      </a:ext>
                    </a:extLst>
                  </p:cNvPr>
                  <p:cNvGrpSpPr/>
                  <p:nvPr/>
                </p:nvGrpSpPr>
                <p:grpSpPr>
                  <a:xfrm>
                    <a:off x="4114800" y="1940471"/>
                    <a:ext cx="1828800" cy="595395"/>
                    <a:chOff x="5105400" y="3358473"/>
                    <a:chExt cx="1752600" cy="971053"/>
                  </a:xfrm>
                </p:grpSpPr>
                <p:sp>
                  <p:nvSpPr>
                    <p:cNvPr id="161" name="Arc 160">
                      <a:extLst>
                        <a:ext uri="{FF2B5EF4-FFF2-40B4-BE49-F238E27FC236}">
                          <a16:creationId xmlns:a16="http://schemas.microsoft.com/office/drawing/2014/main" id="{32D6D61F-0B0A-4246-AFB0-B5F4E98F8A7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2" name="Arc 161">
                      <a:extLst>
                        <a:ext uri="{FF2B5EF4-FFF2-40B4-BE49-F238E27FC236}">
                          <a16:creationId xmlns:a16="http://schemas.microsoft.com/office/drawing/2014/main" id="{630E8656-7BB7-488F-AD24-A1F305F28EB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9" name="Group 148">
                    <a:extLst>
                      <a:ext uri="{FF2B5EF4-FFF2-40B4-BE49-F238E27FC236}">
                        <a16:creationId xmlns:a16="http://schemas.microsoft.com/office/drawing/2014/main" id="{3522947C-84FB-43DC-80FC-30F4AD19B18C}"/>
                      </a:ext>
                    </a:extLst>
                  </p:cNvPr>
                  <p:cNvGrpSpPr/>
                  <p:nvPr/>
                </p:nvGrpSpPr>
                <p:grpSpPr>
                  <a:xfrm flipH="1">
                    <a:off x="4125433" y="2351567"/>
                    <a:ext cx="1828800" cy="182645"/>
                    <a:chOff x="5105400" y="3358473"/>
                    <a:chExt cx="1752600" cy="971053"/>
                  </a:xfrm>
                </p:grpSpPr>
                <p:sp>
                  <p:nvSpPr>
                    <p:cNvPr id="159" name="Arc 158">
                      <a:extLst>
                        <a:ext uri="{FF2B5EF4-FFF2-40B4-BE49-F238E27FC236}">
                          <a16:creationId xmlns:a16="http://schemas.microsoft.com/office/drawing/2014/main" id="{90213EBD-CA5B-4892-8B54-6305A83A367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Arc 159">
                      <a:extLst>
                        <a:ext uri="{FF2B5EF4-FFF2-40B4-BE49-F238E27FC236}">
                          <a16:creationId xmlns:a16="http://schemas.microsoft.com/office/drawing/2014/main" id="{B732547C-7C5C-4A4E-BC64-4B1F077DC1A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0" name="Group 149">
                    <a:extLst>
                      <a:ext uri="{FF2B5EF4-FFF2-40B4-BE49-F238E27FC236}">
                        <a16:creationId xmlns:a16="http://schemas.microsoft.com/office/drawing/2014/main" id="{7C534C8F-6568-4B7C-AE38-E6C2E3891A93}"/>
                      </a:ext>
                    </a:extLst>
                  </p:cNvPr>
                  <p:cNvGrpSpPr/>
                  <p:nvPr/>
                </p:nvGrpSpPr>
                <p:grpSpPr>
                  <a:xfrm>
                    <a:off x="4114800" y="2340934"/>
                    <a:ext cx="1828800" cy="595395"/>
                    <a:chOff x="5105400" y="3358473"/>
                    <a:chExt cx="1752600" cy="971053"/>
                  </a:xfrm>
                </p:grpSpPr>
                <p:sp>
                  <p:nvSpPr>
                    <p:cNvPr id="157" name="Arc 156">
                      <a:extLst>
                        <a:ext uri="{FF2B5EF4-FFF2-40B4-BE49-F238E27FC236}">
                          <a16:creationId xmlns:a16="http://schemas.microsoft.com/office/drawing/2014/main" id="{8B0715A1-95CC-449F-8C3E-5961D03DFF5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Arc 157">
                      <a:extLst>
                        <a:ext uri="{FF2B5EF4-FFF2-40B4-BE49-F238E27FC236}">
                          <a16:creationId xmlns:a16="http://schemas.microsoft.com/office/drawing/2014/main" id="{94C004A5-1076-45E1-8AC9-27DBAD4E30A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 name="Group 150">
                    <a:extLst>
                      <a:ext uri="{FF2B5EF4-FFF2-40B4-BE49-F238E27FC236}">
                        <a16:creationId xmlns:a16="http://schemas.microsoft.com/office/drawing/2014/main" id="{1B226BE0-48AA-4CD4-8898-B871B11B2568}"/>
                      </a:ext>
                    </a:extLst>
                  </p:cNvPr>
                  <p:cNvGrpSpPr/>
                  <p:nvPr/>
                </p:nvGrpSpPr>
                <p:grpSpPr>
                  <a:xfrm flipH="1">
                    <a:off x="4125433" y="2709532"/>
                    <a:ext cx="1828800" cy="221001"/>
                    <a:chOff x="5105400" y="3358473"/>
                    <a:chExt cx="1752600" cy="971053"/>
                  </a:xfrm>
                </p:grpSpPr>
                <p:sp>
                  <p:nvSpPr>
                    <p:cNvPr id="155" name="Arc 154">
                      <a:extLst>
                        <a:ext uri="{FF2B5EF4-FFF2-40B4-BE49-F238E27FC236}">
                          <a16:creationId xmlns:a16="http://schemas.microsoft.com/office/drawing/2014/main" id="{FC92A9B3-042B-403B-80A6-294BC8FDADF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6" name="Arc 155">
                      <a:extLst>
                        <a:ext uri="{FF2B5EF4-FFF2-40B4-BE49-F238E27FC236}">
                          <a16:creationId xmlns:a16="http://schemas.microsoft.com/office/drawing/2014/main" id="{89C219BC-EC8B-4E87-8684-9E296231E04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2" name="Group 151">
                    <a:extLst>
                      <a:ext uri="{FF2B5EF4-FFF2-40B4-BE49-F238E27FC236}">
                        <a16:creationId xmlns:a16="http://schemas.microsoft.com/office/drawing/2014/main" id="{49028A78-6F98-4A98-BC0C-EC05FF4F2A40}"/>
                      </a:ext>
                    </a:extLst>
                  </p:cNvPr>
                  <p:cNvGrpSpPr/>
                  <p:nvPr/>
                </p:nvGrpSpPr>
                <p:grpSpPr>
                  <a:xfrm>
                    <a:off x="4114800" y="2702471"/>
                    <a:ext cx="1828800" cy="595395"/>
                    <a:chOff x="5105400" y="3358473"/>
                    <a:chExt cx="1752600" cy="971053"/>
                  </a:xfrm>
                </p:grpSpPr>
                <p:sp>
                  <p:nvSpPr>
                    <p:cNvPr id="153" name="Arc 152">
                      <a:extLst>
                        <a:ext uri="{FF2B5EF4-FFF2-40B4-BE49-F238E27FC236}">
                          <a16:creationId xmlns:a16="http://schemas.microsoft.com/office/drawing/2014/main" id="{A435BEC3-ACCD-4266-94CF-4FEAB180E05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4" name="Arc 153">
                      <a:extLst>
                        <a:ext uri="{FF2B5EF4-FFF2-40B4-BE49-F238E27FC236}">
                          <a16:creationId xmlns:a16="http://schemas.microsoft.com/office/drawing/2014/main" id="{ABE47628-9B34-4B61-81AE-106F736E147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145" name="Straight Connector 144">
                  <a:extLst>
                    <a:ext uri="{FF2B5EF4-FFF2-40B4-BE49-F238E27FC236}">
                      <a16:creationId xmlns:a16="http://schemas.microsoft.com/office/drawing/2014/main" id="{54ACFF0E-6F64-4D77-9647-EEEC7119DF82}"/>
                    </a:ext>
                  </a:extLst>
                </p:cNvPr>
                <p:cNvCxnSpPr>
                  <a:cxnSpLocks/>
                  <a:endCxn id="154"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6A266065-1783-453E-9027-9111BEBFFCB5}"/>
                  </a:ext>
                </a:extLst>
              </p:cNvPr>
              <p:cNvCxnSpPr>
                <a:cxnSpLocks/>
              </p:cNvCxnSpPr>
              <p:nvPr/>
            </p:nvCxnSpPr>
            <p:spPr>
              <a:xfrm flipV="1">
                <a:off x="9240944" y="5066404"/>
                <a:ext cx="1242" cy="55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B8080A8-E207-494B-A384-005923FD0294}"/>
                  </a:ext>
                </a:extLst>
              </p:cNvPr>
              <p:cNvCxnSpPr>
                <a:cxnSpLocks/>
              </p:cNvCxnSpPr>
              <p:nvPr/>
            </p:nvCxnSpPr>
            <p:spPr>
              <a:xfrm>
                <a:off x="9099360" y="5505352"/>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Isosceles Triangle 140">
                <a:extLst>
                  <a:ext uri="{FF2B5EF4-FFF2-40B4-BE49-F238E27FC236}">
                    <a16:creationId xmlns:a16="http://schemas.microsoft.com/office/drawing/2014/main" id="{4D6DCA2B-C71D-494F-A5CA-BED4EBBA4664}"/>
                  </a:ext>
                </a:extLst>
              </p:cNvPr>
              <p:cNvSpPr/>
              <p:nvPr/>
            </p:nvSpPr>
            <p:spPr>
              <a:xfrm flipV="1">
                <a:off x="9056378" y="5720934"/>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42" name="Straight Connector 141">
                <a:extLst>
                  <a:ext uri="{FF2B5EF4-FFF2-40B4-BE49-F238E27FC236}">
                    <a16:creationId xmlns:a16="http://schemas.microsoft.com/office/drawing/2014/main" id="{C4B22274-00F2-467C-9277-49E496AD1D4B}"/>
                  </a:ext>
                </a:extLst>
              </p:cNvPr>
              <p:cNvCxnSpPr>
                <a:cxnSpLocks/>
              </p:cNvCxnSpPr>
              <p:nvPr/>
            </p:nvCxnSpPr>
            <p:spPr>
              <a:xfrm>
                <a:off x="9103635" y="5496082"/>
                <a:ext cx="137840" cy="7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DAA9DDA6-EF61-4F56-9CFF-815C481D1052}"/>
                  </a:ext>
                </a:extLst>
              </p:cNvPr>
              <p:cNvSpPr txBox="1"/>
              <p:nvPr/>
            </p:nvSpPr>
            <p:spPr>
              <a:xfrm>
                <a:off x="9535990" y="3653601"/>
                <a:ext cx="1707006"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Initial conditions:</a:t>
                </a: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=0.0997</m:t>
                      </m:r>
                    </m:oMath>
                  </m:oMathPara>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𝜔</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oMath>
                  </m:oMathPara>
                </a14:m>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251" name="TextBox 250">
                <a:extLst>
                  <a:ext uri="{FF2B5EF4-FFF2-40B4-BE49-F238E27FC236}">
                    <a16:creationId xmlns:a16="http://schemas.microsoft.com/office/drawing/2014/main" id="{DAA9DDA6-EF61-4F56-9CFF-815C481D1052}"/>
                  </a:ext>
                </a:extLst>
              </p:cNvPr>
              <p:cNvSpPr txBox="1">
                <a:spLocks noRot="1" noChangeAspect="1" noMove="1" noResize="1" noEditPoints="1" noAdjustHandles="1" noChangeArrowheads="1" noChangeShapeType="1" noTextEdit="1"/>
              </p:cNvSpPr>
              <p:nvPr/>
            </p:nvSpPr>
            <p:spPr>
              <a:xfrm>
                <a:off x="9535990" y="3653601"/>
                <a:ext cx="1707006" cy="830997"/>
              </a:xfrm>
              <a:prstGeom prst="rect">
                <a:avLst/>
              </a:prstGeom>
              <a:blipFill>
                <a:blip r:embed="rId8"/>
                <a:stretch>
                  <a:fillRect l="-1786" t="-2190"/>
                </a:stretch>
              </a:blipFill>
            </p:spPr>
            <p:txBody>
              <a:bodyPr/>
              <a:lstStyle/>
              <a:p>
                <a:r>
                  <a:rPr lang="en-US">
                    <a:noFill/>
                  </a:rPr>
                  <a:t> </a:t>
                </a:r>
              </a:p>
            </p:txBody>
          </p:sp>
        </mc:Fallback>
      </mc:AlternateContent>
      <p:grpSp>
        <p:nvGrpSpPr>
          <p:cNvPr id="252" name="Group 251">
            <a:extLst>
              <a:ext uri="{FF2B5EF4-FFF2-40B4-BE49-F238E27FC236}">
                <a16:creationId xmlns:a16="http://schemas.microsoft.com/office/drawing/2014/main" id="{126E2D50-1C58-4111-BEB0-A7A27EC94C43}"/>
              </a:ext>
            </a:extLst>
          </p:cNvPr>
          <p:cNvGrpSpPr/>
          <p:nvPr/>
        </p:nvGrpSpPr>
        <p:grpSpPr>
          <a:xfrm>
            <a:off x="765496" y="5123809"/>
            <a:ext cx="4485140" cy="1512421"/>
            <a:chOff x="1087789" y="4531928"/>
            <a:chExt cx="4485140" cy="1512421"/>
          </a:xfrm>
        </p:grpSpPr>
        <p:grpSp>
          <p:nvGrpSpPr>
            <p:cNvPr id="253" name="Group 252">
              <a:extLst>
                <a:ext uri="{FF2B5EF4-FFF2-40B4-BE49-F238E27FC236}">
                  <a16:creationId xmlns:a16="http://schemas.microsoft.com/office/drawing/2014/main" id="{4923D636-002E-423B-B5A2-9F2F7113C6D3}"/>
                </a:ext>
              </a:extLst>
            </p:cNvPr>
            <p:cNvGrpSpPr/>
            <p:nvPr/>
          </p:nvGrpSpPr>
          <p:grpSpPr>
            <a:xfrm>
              <a:off x="1087789" y="4691088"/>
              <a:ext cx="4485140" cy="1353261"/>
              <a:chOff x="3619972" y="4783396"/>
              <a:chExt cx="4485140" cy="1353261"/>
            </a:xfrm>
          </p:grpSpPr>
          <p:grpSp>
            <p:nvGrpSpPr>
              <p:cNvPr id="257" name="Group 256">
                <a:extLst>
                  <a:ext uri="{FF2B5EF4-FFF2-40B4-BE49-F238E27FC236}">
                    <a16:creationId xmlns:a16="http://schemas.microsoft.com/office/drawing/2014/main" id="{1842845D-5A61-45C9-BB39-57E012B75BEB}"/>
                  </a:ext>
                </a:extLst>
              </p:cNvPr>
              <p:cNvGrpSpPr/>
              <p:nvPr/>
            </p:nvGrpSpPr>
            <p:grpSpPr>
              <a:xfrm>
                <a:off x="5198067" y="4950295"/>
                <a:ext cx="1286012" cy="236961"/>
                <a:chOff x="7737365" y="3034093"/>
                <a:chExt cx="2057400" cy="304800"/>
              </a:xfrm>
            </p:grpSpPr>
            <p:cxnSp>
              <p:nvCxnSpPr>
                <p:cNvPr id="339" name="Straight Connector 338">
                  <a:extLst>
                    <a:ext uri="{FF2B5EF4-FFF2-40B4-BE49-F238E27FC236}">
                      <a16:creationId xmlns:a16="http://schemas.microsoft.com/office/drawing/2014/main" id="{2CCD6AB0-D5CE-4447-8225-F5D0F7B1679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7D1486A4-9B0E-4631-B7B8-36B63CB29185}"/>
                    </a:ext>
                  </a:extLst>
                </p:cNvPr>
                <p:cNvGrpSpPr/>
                <p:nvPr/>
              </p:nvGrpSpPr>
              <p:grpSpPr>
                <a:xfrm rot="16200000">
                  <a:off x="8602640" y="2748256"/>
                  <a:ext cx="304800" cy="876473"/>
                  <a:chOff x="4114800" y="1538205"/>
                  <a:chExt cx="1839433" cy="1759661"/>
                </a:xfrm>
              </p:grpSpPr>
              <p:grpSp>
                <p:nvGrpSpPr>
                  <p:cNvPr id="342" name="Group 341">
                    <a:extLst>
                      <a:ext uri="{FF2B5EF4-FFF2-40B4-BE49-F238E27FC236}">
                        <a16:creationId xmlns:a16="http://schemas.microsoft.com/office/drawing/2014/main" id="{80FC94DB-B9F7-46A5-BF02-7D26B54743C1}"/>
                      </a:ext>
                    </a:extLst>
                  </p:cNvPr>
                  <p:cNvGrpSpPr/>
                  <p:nvPr/>
                </p:nvGrpSpPr>
                <p:grpSpPr>
                  <a:xfrm>
                    <a:off x="4114800" y="1538205"/>
                    <a:ext cx="1828800" cy="595395"/>
                    <a:chOff x="5105400" y="3358473"/>
                    <a:chExt cx="1752600" cy="971053"/>
                  </a:xfrm>
                </p:grpSpPr>
                <p:sp>
                  <p:nvSpPr>
                    <p:cNvPr id="361" name="Arc 360">
                      <a:extLst>
                        <a:ext uri="{FF2B5EF4-FFF2-40B4-BE49-F238E27FC236}">
                          <a16:creationId xmlns:a16="http://schemas.microsoft.com/office/drawing/2014/main" id="{C506A9BD-4123-491A-A4B7-C9959FDF86E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2" name="Arc 361">
                      <a:extLst>
                        <a:ext uri="{FF2B5EF4-FFF2-40B4-BE49-F238E27FC236}">
                          <a16:creationId xmlns:a16="http://schemas.microsoft.com/office/drawing/2014/main" id="{29B335D8-18CF-4604-B68F-17C7FD1D67F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3" name="Group 342">
                    <a:extLst>
                      <a:ext uri="{FF2B5EF4-FFF2-40B4-BE49-F238E27FC236}">
                        <a16:creationId xmlns:a16="http://schemas.microsoft.com/office/drawing/2014/main" id="{09D820E8-E220-42AB-A77C-9A5167A7AFED}"/>
                      </a:ext>
                    </a:extLst>
                  </p:cNvPr>
                  <p:cNvGrpSpPr/>
                  <p:nvPr/>
                </p:nvGrpSpPr>
                <p:grpSpPr>
                  <a:xfrm flipH="1">
                    <a:off x="4125433" y="1943042"/>
                    <a:ext cx="1828800" cy="182645"/>
                    <a:chOff x="5105400" y="3358473"/>
                    <a:chExt cx="1752600" cy="971053"/>
                  </a:xfrm>
                </p:grpSpPr>
                <p:sp>
                  <p:nvSpPr>
                    <p:cNvPr id="359" name="Arc 358">
                      <a:extLst>
                        <a:ext uri="{FF2B5EF4-FFF2-40B4-BE49-F238E27FC236}">
                          <a16:creationId xmlns:a16="http://schemas.microsoft.com/office/drawing/2014/main" id="{794896BA-18C3-41C5-B139-DB664BCF119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0" name="Arc 359">
                      <a:extLst>
                        <a:ext uri="{FF2B5EF4-FFF2-40B4-BE49-F238E27FC236}">
                          <a16:creationId xmlns:a16="http://schemas.microsoft.com/office/drawing/2014/main" id="{0D3192E8-A938-4942-9881-2264C7B4EAA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4" name="Group 343">
                    <a:extLst>
                      <a:ext uri="{FF2B5EF4-FFF2-40B4-BE49-F238E27FC236}">
                        <a16:creationId xmlns:a16="http://schemas.microsoft.com/office/drawing/2014/main" id="{938F0CCC-591B-4C8C-AC27-4984815E4B0F}"/>
                      </a:ext>
                    </a:extLst>
                  </p:cNvPr>
                  <p:cNvGrpSpPr/>
                  <p:nvPr/>
                </p:nvGrpSpPr>
                <p:grpSpPr>
                  <a:xfrm>
                    <a:off x="4114800" y="1940471"/>
                    <a:ext cx="1828800" cy="595395"/>
                    <a:chOff x="5105400" y="3358473"/>
                    <a:chExt cx="1752600" cy="971053"/>
                  </a:xfrm>
                </p:grpSpPr>
                <p:sp>
                  <p:nvSpPr>
                    <p:cNvPr id="357" name="Arc 356">
                      <a:extLst>
                        <a:ext uri="{FF2B5EF4-FFF2-40B4-BE49-F238E27FC236}">
                          <a16:creationId xmlns:a16="http://schemas.microsoft.com/office/drawing/2014/main" id="{DFE1C274-DC95-4F82-B955-A07BAEB26A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8" name="Arc 357">
                      <a:extLst>
                        <a:ext uri="{FF2B5EF4-FFF2-40B4-BE49-F238E27FC236}">
                          <a16:creationId xmlns:a16="http://schemas.microsoft.com/office/drawing/2014/main" id="{E22A87C5-03CB-43AE-BAF0-21E30963DE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5" name="Group 344">
                    <a:extLst>
                      <a:ext uri="{FF2B5EF4-FFF2-40B4-BE49-F238E27FC236}">
                        <a16:creationId xmlns:a16="http://schemas.microsoft.com/office/drawing/2014/main" id="{8273E6CF-7261-437B-A151-00A33672F870}"/>
                      </a:ext>
                    </a:extLst>
                  </p:cNvPr>
                  <p:cNvGrpSpPr/>
                  <p:nvPr/>
                </p:nvGrpSpPr>
                <p:grpSpPr>
                  <a:xfrm flipH="1">
                    <a:off x="4125433" y="2351567"/>
                    <a:ext cx="1828800" cy="182645"/>
                    <a:chOff x="5105400" y="3358473"/>
                    <a:chExt cx="1752600" cy="971053"/>
                  </a:xfrm>
                </p:grpSpPr>
                <p:sp>
                  <p:nvSpPr>
                    <p:cNvPr id="355" name="Arc 354">
                      <a:extLst>
                        <a:ext uri="{FF2B5EF4-FFF2-40B4-BE49-F238E27FC236}">
                          <a16:creationId xmlns:a16="http://schemas.microsoft.com/office/drawing/2014/main" id="{43FECF1A-E41D-406E-B0E3-518F9E50CF7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6" name="Arc 355">
                      <a:extLst>
                        <a:ext uri="{FF2B5EF4-FFF2-40B4-BE49-F238E27FC236}">
                          <a16:creationId xmlns:a16="http://schemas.microsoft.com/office/drawing/2014/main" id="{A3149FD3-FE31-42A5-87D7-AC13FC0988F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6" name="Group 345">
                    <a:extLst>
                      <a:ext uri="{FF2B5EF4-FFF2-40B4-BE49-F238E27FC236}">
                        <a16:creationId xmlns:a16="http://schemas.microsoft.com/office/drawing/2014/main" id="{8D9AE7BD-40B8-42A5-91F7-668B3F7A74B8}"/>
                      </a:ext>
                    </a:extLst>
                  </p:cNvPr>
                  <p:cNvGrpSpPr/>
                  <p:nvPr/>
                </p:nvGrpSpPr>
                <p:grpSpPr>
                  <a:xfrm>
                    <a:off x="4114800" y="2340934"/>
                    <a:ext cx="1828800" cy="595395"/>
                    <a:chOff x="5105400" y="3358473"/>
                    <a:chExt cx="1752600" cy="971053"/>
                  </a:xfrm>
                </p:grpSpPr>
                <p:sp>
                  <p:nvSpPr>
                    <p:cNvPr id="353" name="Arc 352">
                      <a:extLst>
                        <a:ext uri="{FF2B5EF4-FFF2-40B4-BE49-F238E27FC236}">
                          <a16:creationId xmlns:a16="http://schemas.microsoft.com/office/drawing/2014/main" id="{BA287457-5207-4281-901A-A9EC9B4AB82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4" name="Arc 353">
                      <a:extLst>
                        <a:ext uri="{FF2B5EF4-FFF2-40B4-BE49-F238E27FC236}">
                          <a16:creationId xmlns:a16="http://schemas.microsoft.com/office/drawing/2014/main" id="{C86F32E9-0671-4132-8C6D-44D189271E3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7" name="Group 346">
                    <a:extLst>
                      <a:ext uri="{FF2B5EF4-FFF2-40B4-BE49-F238E27FC236}">
                        <a16:creationId xmlns:a16="http://schemas.microsoft.com/office/drawing/2014/main" id="{2DDB4A4E-5623-4585-B861-BBA999088054}"/>
                      </a:ext>
                    </a:extLst>
                  </p:cNvPr>
                  <p:cNvGrpSpPr/>
                  <p:nvPr/>
                </p:nvGrpSpPr>
                <p:grpSpPr>
                  <a:xfrm flipH="1">
                    <a:off x="4125433" y="2709532"/>
                    <a:ext cx="1828800" cy="221001"/>
                    <a:chOff x="5105400" y="3358473"/>
                    <a:chExt cx="1752600" cy="971053"/>
                  </a:xfrm>
                </p:grpSpPr>
                <p:sp>
                  <p:nvSpPr>
                    <p:cNvPr id="351" name="Arc 350">
                      <a:extLst>
                        <a:ext uri="{FF2B5EF4-FFF2-40B4-BE49-F238E27FC236}">
                          <a16:creationId xmlns:a16="http://schemas.microsoft.com/office/drawing/2014/main" id="{63A9DE57-B6F3-435D-BAD7-3DF521305ED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2" name="Arc 351">
                      <a:extLst>
                        <a:ext uri="{FF2B5EF4-FFF2-40B4-BE49-F238E27FC236}">
                          <a16:creationId xmlns:a16="http://schemas.microsoft.com/office/drawing/2014/main" id="{75B81AB3-15D9-436D-B5CE-34B23586B95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48" name="Group 347">
                    <a:extLst>
                      <a:ext uri="{FF2B5EF4-FFF2-40B4-BE49-F238E27FC236}">
                        <a16:creationId xmlns:a16="http://schemas.microsoft.com/office/drawing/2014/main" id="{F22ED261-A39B-464D-A400-EC4DE471E6F8}"/>
                      </a:ext>
                    </a:extLst>
                  </p:cNvPr>
                  <p:cNvGrpSpPr/>
                  <p:nvPr/>
                </p:nvGrpSpPr>
                <p:grpSpPr>
                  <a:xfrm>
                    <a:off x="4114800" y="2702471"/>
                    <a:ext cx="1828800" cy="595395"/>
                    <a:chOff x="5105400" y="3358473"/>
                    <a:chExt cx="1752600" cy="971053"/>
                  </a:xfrm>
                </p:grpSpPr>
                <p:sp>
                  <p:nvSpPr>
                    <p:cNvPr id="349" name="Arc 348">
                      <a:extLst>
                        <a:ext uri="{FF2B5EF4-FFF2-40B4-BE49-F238E27FC236}">
                          <a16:creationId xmlns:a16="http://schemas.microsoft.com/office/drawing/2014/main" id="{677873D9-6A62-429F-8E56-6FE94797FC3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0" name="Arc 349">
                      <a:extLst>
                        <a:ext uri="{FF2B5EF4-FFF2-40B4-BE49-F238E27FC236}">
                          <a16:creationId xmlns:a16="http://schemas.microsoft.com/office/drawing/2014/main" id="{9FEF8959-4E3D-4AF0-A0AC-FF63E32823C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341" name="Straight Connector 340">
                  <a:extLst>
                    <a:ext uri="{FF2B5EF4-FFF2-40B4-BE49-F238E27FC236}">
                      <a16:creationId xmlns:a16="http://schemas.microsoft.com/office/drawing/2014/main" id="{81832CFE-200D-482E-97C1-D15BAE29FE04}"/>
                    </a:ext>
                  </a:extLst>
                </p:cNvPr>
                <p:cNvCxnSpPr>
                  <a:cxnSpLocks/>
                  <a:endCxn id="350"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95236EB6-7A5E-4499-A0D9-2C5BE6034B33}"/>
                  </a:ext>
                </a:extLst>
              </p:cNvPr>
              <p:cNvGrpSpPr/>
              <p:nvPr/>
            </p:nvGrpSpPr>
            <p:grpSpPr>
              <a:xfrm>
                <a:off x="5192426" y="5451998"/>
                <a:ext cx="1286012" cy="143972"/>
                <a:chOff x="7737365" y="3034093"/>
                <a:chExt cx="2057400" cy="304800"/>
              </a:xfrm>
            </p:grpSpPr>
            <p:cxnSp>
              <p:nvCxnSpPr>
                <p:cNvPr id="315" name="Straight Connector 314">
                  <a:extLst>
                    <a:ext uri="{FF2B5EF4-FFF2-40B4-BE49-F238E27FC236}">
                      <a16:creationId xmlns:a16="http://schemas.microsoft.com/office/drawing/2014/main" id="{2939F29E-7B5D-4365-9A8B-08002432D342}"/>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6" name="Group 315">
                  <a:extLst>
                    <a:ext uri="{FF2B5EF4-FFF2-40B4-BE49-F238E27FC236}">
                      <a16:creationId xmlns:a16="http://schemas.microsoft.com/office/drawing/2014/main" id="{B9CC064B-966F-456F-A39A-C33239F272F2}"/>
                    </a:ext>
                  </a:extLst>
                </p:cNvPr>
                <p:cNvGrpSpPr/>
                <p:nvPr/>
              </p:nvGrpSpPr>
              <p:grpSpPr>
                <a:xfrm rot="16200000">
                  <a:off x="8602640" y="2748256"/>
                  <a:ext cx="304800" cy="876473"/>
                  <a:chOff x="4114800" y="1538205"/>
                  <a:chExt cx="1839433" cy="1759661"/>
                </a:xfrm>
              </p:grpSpPr>
              <p:grpSp>
                <p:nvGrpSpPr>
                  <p:cNvPr id="318" name="Group 317">
                    <a:extLst>
                      <a:ext uri="{FF2B5EF4-FFF2-40B4-BE49-F238E27FC236}">
                        <a16:creationId xmlns:a16="http://schemas.microsoft.com/office/drawing/2014/main" id="{DA270897-4486-4FA2-B412-233E712D83A4}"/>
                      </a:ext>
                    </a:extLst>
                  </p:cNvPr>
                  <p:cNvGrpSpPr/>
                  <p:nvPr/>
                </p:nvGrpSpPr>
                <p:grpSpPr>
                  <a:xfrm>
                    <a:off x="4114800" y="1538205"/>
                    <a:ext cx="1828800" cy="595395"/>
                    <a:chOff x="5105400" y="3358473"/>
                    <a:chExt cx="1752600" cy="971053"/>
                  </a:xfrm>
                </p:grpSpPr>
                <p:sp>
                  <p:nvSpPr>
                    <p:cNvPr id="337" name="Arc 336">
                      <a:extLst>
                        <a:ext uri="{FF2B5EF4-FFF2-40B4-BE49-F238E27FC236}">
                          <a16:creationId xmlns:a16="http://schemas.microsoft.com/office/drawing/2014/main" id="{AF575543-CE1C-431A-8975-2C04ADEC2D8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8" name="Arc 337">
                      <a:extLst>
                        <a:ext uri="{FF2B5EF4-FFF2-40B4-BE49-F238E27FC236}">
                          <a16:creationId xmlns:a16="http://schemas.microsoft.com/office/drawing/2014/main" id="{522120C2-A424-40BA-AD94-C46DC80C36A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9" name="Group 318">
                    <a:extLst>
                      <a:ext uri="{FF2B5EF4-FFF2-40B4-BE49-F238E27FC236}">
                        <a16:creationId xmlns:a16="http://schemas.microsoft.com/office/drawing/2014/main" id="{BE4F649A-3CBC-4C3C-B042-8F984E6F5381}"/>
                      </a:ext>
                    </a:extLst>
                  </p:cNvPr>
                  <p:cNvGrpSpPr/>
                  <p:nvPr/>
                </p:nvGrpSpPr>
                <p:grpSpPr>
                  <a:xfrm flipH="1">
                    <a:off x="4125433" y="1943042"/>
                    <a:ext cx="1828800" cy="182645"/>
                    <a:chOff x="5105400" y="3358473"/>
                    <a:chExt cx="1752600" cy="971053"/>
                  </a:xfrm>
                </p:grpSpPr>
                <p:sp>
                  <p:nvSpPr>
                    <p:cNvPr id="335" name="Arc 334">
                      <a:extLst>
                        <a:ext uri="{FF2B5EF4-FFF2-40B4-BE49-F238E27FC236}">
                          <a16:creationId xmlns:a16="http://schemas.microsoft.com/office/drawing/2014/main" id="{978CE80F-AB4E-4200-BBE7-DF44421AF0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6" name="Arc 335">
                      <a:extLst>
                        <a:ext uri="{FF2B5EF4-FFF2-40B4-BE49-F238E27FC236}">
                          <a16:creationId xmlns:a16="http://schemas.microsoft.com/office/drawing/2014/main" id="{06E2C8FF-7968-49E5-9CC0-9B76F632DE5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20" name="Group 319">
                    <a:extLst>
                      <a:ext uri="{FF2B5EF4-FFF2-40B4-BE49-F238E27FC236}">
                        <a16:creationId xmlns:a16="http://schemas.microsoft.com/office/drawing/2014/main" id="{48D6F67A-288B-4171-8F4C-7EE6C6BB0FFA}"/>
                      </a:ext>
                    </a:extLst>
                  </p:cNvPr>
                  <p:cNvGrpSpPr/>
                  <p:nvPr/>
                </p:nvGrpSpPr>
                <p:grpSpPr>
                  <a:xfrm>
                    <a:off x="4114800" y="1940471"/>
                    <a:ext cx="1828800" cy="595395"/>
                    <a:chOff x="5105400" y="3358473"/>
                    <a:chExt cx="1752600" cy="971053"/>
                  </a:xfrm>
                </p:grpSpPr>
                <p:sp>
                  <p:nvSpPr>
                    <p:cNvPr id="333" name="Arc 332">
                      <a:extLst>
                        <a:ext uri="{FF2B5EF4-FFF2-40B4-BE49-F238E27FC236}">
                          <a16:creationId xmlns:a16="http://schemas.microsoft.com/office/drawing/2014/main" id="{C5FFB181-FD4E-431E-9936-87A4690ACE2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4" name="Arc 333">
                      <a:extLst>
                        <a:ext uri="{FF2B5EF4-FFF2-40B4-BE49-F238E27FC236}">
                          <a16:creationId xmlns:a16="http://schemas.microsoft.com/office/drawing/2014/main" id="{0A3506F5-E6F7-49C6-8A27-1F8CD1E683B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21" name="Group 320">
                    <a:extLst>
                      <a:ext uri="{FF2B5EF4-FFF2-40B4-BE49-F238E27FC236}">
                        <a16:creationId xmlns:a16="http://schemas.microsoft.com/office/drawing/2014/main" id="{5C76A06E-825E-4318-B945-571619FC9F11}"/>
                      </a:ext>
                    </a:extLst>
                  </p:cNvPr>
                  <p:cNvGrpSpPr/>
                  <p:nvPr/>
                </p:nvGrpSpPr>
                <p:grpSpPr>
                  <a:xfrm flipH="1">
                    <a:off x="4125433" y="2351567"/>
                    <a:ext cx="1828800" cy="182645"/>
                    <a:chOff x="5105400" y="3358473"/>
                    <a:chExt cx="1752600" cy="971053"/>
                  </a:xfrm>
                </p:grpSpPr>
                <p:sp>
                  <p:nvSpPr>
                    <p:cNvPr id="331" name="Arc 330">
                      <a:extLst>
                        <a:ext uri="{FF2B5EF4-FFF2-40B4-BE49-F238E27FC236}">
                          <a16:creationId xmlns:a16="http://schemas.microsoft.com/office/drawing/2014/main" id="{037F34B0-8756-4F1F-A6C6-6C0A3A036BC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2" name="Arc 331">
                      <a:extLst>
                        <a:ext uri="{FF2B5EF4-FFF2-40B4-BE49-F238E27FC236}">
                          <a16:creationId xmlns:a16="http://schemas.microsoft.com/office/drawing/2014/main" id="{2C7BBFD4-50A8-44CF-91CF-D8A92D2FD0F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22" name="Group 321">
                    <a:extLst>
                      <a:ext uri="{FF2B5EF4-FFF2-40B4-BE49-F238E27FC236}">
                        <a16:creationId xmlns:a16="http://schemas.microsoft.com/office/drawing/2014/main" id="{E96CF5A6-F99C-4E7D-821E-3EA60C202B59}"/>
                      </a:ext>
                    </a:extLst>
                  </p:cNvPr>
                  <p:cNvGrpSpPr/>
                  <p:nvPr/>
                </p:nvGrpSpPr>
                <p:grpSpPr>
                  <a:xfrm>
                    <a:off x="4114800" y="2340934"/>
                    <a:ext cx="1828800" cy="595395"/>
                    <a:chOff x="5105400" y="3358473"/>
                    <a:chExt cx="1752600" cy="971053"/>
                  </a:xfrm>
                </p:grpSpPr>
                <p:sp>
                  <p:nvSpPr>
                    <p:cNvPr id="329" name="Arc 328">
                      <a:extLst>
                        <a:ext uri="{FF2B5EF4-FFF2-40B4-BE49-F238E27FC236}">
                          <a16:creationId xmlns:a16="http://schemas.microsoft.com/office/drawing/2014/main" id="{1427F74A-0258-4D95-9ED6-0E54975C90C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0" name="Arc 329">
                      <a:extLst>
                        <a:ext uri="{FF2B5EF4-FFF2-40B4-BE49-F238E27FC236}">
                          <a16:creationId xmlns:a16="http://schemas.microsoft.com/office/drawing/2014/main" id="{DEB5B7B5-1A14-4FC9-937F-83511060129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23" name="Group 322">
                    <a:extLst>
                      <a:ext uri="{FF2B5EF4-FFF2-40B4-BE49-F238E27FC236}">
                        <a16:creationId xmlns:a16="http://schemas.microsoft.com/office/drawing/2014/main" id="{C1AA847C-778C-4C25-9C4B-4EF06DFBA745}"/>
                      </a:ext>
                    </a:extLst>
                  </p:cNvPr>
                  <p:cNvGrpSpPr/>
                  <p:nvPr/>
                </p:nvGrpSpPr>
                <p:grpSpPr>
                  <a:xfrm flipH="1">
                    <a:off x="4125433" y="2709532"/>
                    <a:ext cx="1828800" cy="221001"/>
                    <a:chOff x="5105400" y="3358473"/>
                    <a:chExt cx="1752600" cy="971053"/>
                  </a:xfrm>
                </p:grpSpPr>
                <p:sp>
                  <p:nvSpPr>
                    <p:cNvPr id="327" name="Arc 326">
                      <a:extLst>
                        <a:ext uri="{FF2B5EF4-FFF2-40B4-BE49-F238E27FC236}">
                          <a16:creationId xmlns:a16="http://schemas.microsoft.com/office/drawing/2014/main" id="{5DF23CD5-FC8B-4AF4-AEB9-92D5045362E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8" name="Arc 327">
                      <a:extLst>
                        <a:ext uri="{FF2B5EF4-FFF2-40B4-BE49-F238E27FC236}">
                          <a16:creationId xmlns:a16="http://schemas.microsoft.com/office/drawing/2014/main" id="{5C8D30A1-9CD6-4203-AB7A-868F81F5E40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B18C1DD9-EA54-44A4-B086-6F0F08B0D38B}"/>
                      </a:ext>
                    </a:extLst>
                  </p:cNvPr>
                  <p:cNvGrpSpPr/>
                  <p:nvPr/>
                </p:nvGrpSpPr>
                <p:grpSpPr>
                  <a:xfrm>
                    <a:off x="4114800" y="2702471"/>
                    <a:ext cx="1828800" cy="595395"/>
                    <a:chOff x="5105400" y="3358473"/>
                    <a:chExt cx="1752600" cy="971053"/>
                  </a:xfrm>
                </p:grpSpPr>
                <p:sp>
                  <p:nvSpPr>
                    <p:cNvPr id="325" name="Arc 324">
                      <a:extLst>
                        <a:ext uri="{FF2B5EF4-FFF2-40B4-BE49-F238E27FC236}">
                          <a16:creationId xmlns:a16="http://schemas.microsoft.com/office/drawing/2014/main" id="{55DA3773-72E6-4FD5-8ACA-72A898B6010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6" name="Arc 325">
                      <a:extLst>
                        <a:ext uri="{FF2B5EF4-FFF2-40B4-BE49-F238E27FC236}">
                          <a16:creationId xmlns:a16="http://schemas.microsoft.com/office/drawing/2014/main" id="{64AEEE86-C362-43BB-90CF-1DE6660F962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317" name="Straight Connector 316">
                  <a:extLst>
                    <a:ext uri="{FF2B5EF4-FFF2-40B4-BE49-F238E27FC236}">
                      <a16:creationId xmlns:a16="http://schemas.microsoft.com/office/drawing/2014/main" id="{3F703BEA-0092-4499-BA48-749E45203379}"/>
                    </a:ext>
                  </a:extLst>
                </p:cNvPr>
                <p:cNvCxnSpPr>
                  <a:cxnSpLocks/>
                  <a:endCxn id="326"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Group 258">
                <a:extLst>
                  <a:ext uri="{FF2B5EF4-FFF2-40B4-BE49-F238E27FC236}">
                    <a16:creationId xmlns:a16="http://schemas.microsoft.com/office/drawing/2014/main" id="{C1160472-011B-4C7F-9B9B-02A155AA8956}"/>
                  </a:ext>
                </a:extLst>
              </p:cNvPr>
              <p:cNvGrpSpPr/>
              <p:nvPr/>
            </p:nvGrpSpPr>
            <p:grpSpPr>
              <a:xfrm>
                <a:off x="4467097" y="5184430"/>
                <a:ext cx="753045" cy="236961"/>
                <a:chOff x="7737365" y="3034093"/>
                <a:chExt cx="2057400" cy="304800"/>
              </a:xfrm>
            </p:grpSpPr>
            <p:cxnSp>
              <p:nvCxnSpPr>
                <p:cNvPr id="291" name="Straight Connector 290">
                  <a:extLst>
                    <a:ext uri="{FF2B5EF4-FFF2-40B4-BE49-F238E27FC236}">
                      <a16:creationId xmlns:a16="http://schemas.microsoft.com/office/drawing/2014/main" id="{49540A45-EB07-4917-AC47-E6FBABD353E6}"/>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34E25FFF-78A0-4D1F-810D-27EC4E6092E8}"/>
                    </a:ext>
                  </a:extLst>
                </p:cNvPr>
                <p:cNvGrpSpPr/>
                <p:nvPr/>
              </p:nvGrpSpPr>
              <p:grpSpPr>
                <a:xfrm rot="16200000">
                  <a:off x="8602640" y="2748256"/>
                  <a:ext cx="304800" cy="876473"/>
                  <a:chOff x="4114800" y="1538205"/>
                  <a:chExt cx="1839433" cy="1759661"/>
                </a:xfrm>
              </p:grpSpPr>
              <p:grpSp>
                <p:nvGrpSpPr>
                  <p:cNvPr id="294" name="Group 293">
                    <a:extLst>
                      <a:ext uri="{FF2B5EF4-FFF2-40B4-BE49-F238E27FC236}">
                        <a16:creationId xmlns:a16="http://schemas.microsoft.com/office/drawing/2014/main" id="{A4DD41AD-DFE3-448D-8C65-6DF03256ADF0}"/>
                      </a:ext>
                    </a:extLst>
                  </p:cNvPr>
                  <p:cNvGrpSpPr/>
                  <p:nvPr/>
                </p:nvGrpSpPr>
                <p:grpSpPr>
                  <a:xfrm>
                    <a:off x="4114800" y="1538205"/>
                    <a:ext cx="1828800" cy="595395"/>
                    <a:chOff x="5105400" y="3358473"/>
                    <a:chExt cx="1752600" cy="971053"/>
                  </a:xfrm>
                </p:grpSpPr>
                <p:sp>
                  <p:nvSpPr>
                    <p:cNvPr id="313" name="Arc 312">
                      <a:extLst>
                        <a:ext uri="{FF2B5EF4-FFF2-40B4-BE49-F238E27FC236}">
                          <a16:creationId xmlns:a16="http://schemas.microsoft.com/office/drawing/2014/main" id="{DCE57B4D-7A7A-4EAB-9BD9-55E88C0C365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4" name="Arc 313">
                      <a:extLst>
                        <a:ext uri="{FF2B5EF4-FFF2-40B4-BE49-F238E27FC236}">
                          <a16:creationId xmlns:a16="http://schemas.microsoft.com/office/drawing/2014/main" id="{1CFA0373-D5F7-4A1F-B8A9-DD4DD73CFB8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5" name="Group 294">
                    <a:extLst>
                      <a:ext uri="{FF2B5EF4-FFF2-40B4-BE49-F238E27FC236}">
                        <a16:creationId xmlns:a16="http://schemas.microsoft.com/office/drawing/2014/main" id="{11C5DB87-6F24-4292-9B66-2E7CBD76438C}"/>
                      </a:ext>
                    </a:extLst>
                  </p:cNvPr>
                  <p:cNvGrpSpPr/>
                  <p:nvPr/>
                </p:nvGrpSpPr>
                <p:grpSpPr>
                  <a:xfrm flipH="1">
                    <a:off x="4125433" y="1943042"/>
                    <a:ext cx="1828800" cy="182645"/>
                    <a:chOff x="5105400" y="3358473"/>
                    <a:chExt cx="1752600" cy="971053"/>
                  </a:xfrm>
                </p:grpSpPr>
                <p:sp>
                  <p:nvSpPr>
                    <p:cNvPr id="311" name="Arc 310">
                      <a:extLst>
                        <a:ext uri="{FF2B5EF4-FFF2-40B4-BE49-F238E27FC236}">
                          <a16:creationId xmlns:a16="http://schemas.microsoft.com/office/drawing/2014/main" id="{59CFD2FA-BCCE-4DD6-8C24-F733FB2C520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2" name="Arc 311">
                      <a:extLst>
                        <a:ext uri="{FF2B5EF4-FFF2-40B4-BE49-F238E27FC236}">
                          <a16:creationId xmlns:a16="http://schemas.microsoft.com/office/drawing/2014/main" id="{791BB68D-32A0-41D4-8CAC-DA34A635BB7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6" name="Group 295">
                    <a:extLst>
                      <a:ext uri="{FF2B5EF4-FFF2-40B4-BE49-F238E27FC236}">
                        <a16:creationId xmlns:a16="http://schemas.microsoft.com/office/drawing/2014/main" id="{DF3929E6-7D29-40CE-9B5D-FC195665203A}"/>
                      </a:ext>
                    </a:extLst>
                  </p:cNvPr>
                  <p:cNvGrpSpPr/>
                  <p:nvPr/>
                </p:nvGrpSpPr>
                <p:grpSpPr>
                  <a:xfrm>
                    <a:off x="4114800" y="1940471"/>
                    <a:ext cx="1828800" cy="595395"/>
                    <a:chOff x="5105400" y="3358473"/>
                    <a:chExt cx="1752600" cy="971053"/>
                  </a:xfrm>
                </p:grpSpPr>
                <p:sp>
                  <p:nvSpPr>
                    <p:cNvPr id="309" name="Arc 308">
                      <a:extLst>
                        <a:ext uri="{FF2B5EF4-FFF2-40B4-BE49-F238E27FC236}">
                          <a16:creationId xmlns:a16="http://schemas.microsoft.com/office/drawing/2014/main" id="{A1A101A1-5421-40AF-AAD8-2B9DC4C06F4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0" name="Arc 309">
                      <a:extLst>
                        <a:ext uri="{FF2B5EF4-FFF2-40B4-BE49-F238E27FC236}">
                          <a16:creationId xmlns:a16="http://schemas.microsoft.com/office/drawing/2014/main" id="{ACCA8D53-9D10-4F1E-9059-8C9083CDBE7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7" name="Group 296">
                    <a:extLst>
                      <a:ext uri="{FF2B5EF4-FFF2-40B4-BE49-F238E27FC236}">
                        <a16:creationId xmlns:a16="http://schemas.microsoft.com/office/drawing/2014/main" id="{FB6EC603-BD04-4091-929C-903525E3130F}"/>
                      </a:ext>
                    </a:extLst>
                  </p:cNvPr>
                  <p:cNvGrpSpPr/>
                  <p:nvPr/>
                </p:nvGrpSpPr>
                <p:grpSpPr>
                  <a:xfrm flipH="1">
                    <a:off x="4125433" y="2351567"/>
                    <a:ext cx="1828800" cy="182645"/>
                    <a:chOff x="5105400" y="3358473"/>
                    <a:chExt cx="1752600" cy="971053"/>
                  </a:xfrm>
                </p:grpSpPr>
                <p:sp>
                  <p:nvSpPr>
                    <p:cNvPr id="307" name="Arc 306">
                      <a:extLst>
                        <a:ext uri="{FF2B5EF4-FFF2-40B4-BE49-F238E27FC236}">
                          <a16:creationId xmlns:a16="http://schemas.microsoft.com/office/drawing/2014/main" id="{C7FE55B6-1FB0-4C72-906B-04C1DF38FB5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8" name="Arc 307">
                      <a:extLst>
                        <a:ext uri="{FF2B5EF4-FFF2-40B4-BE49-F238E27FC236}">
                          <a16:creationId xmlns:a16="http://schemas.microsoft.com/office/drawing/2014/main" id="{FCCF7D8C-713F-4C5C-BB47-5580A23D993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8" name="Group 297">
                    <a:extLst>
                      <a:ext uri="{FF2B5EF4-FFF2-40B4-BE49-F238E27FC236}">
                        <a16:creationId xmlns:a16="http://schemas.microsoft.com/office/drawing/2014/main" id="{22B3A772-EB53-403B-AA22-8F9FC4E9FAA1}"/>
                      </a:ext>
                    </a:extLst>
                  </p:cNvPr>
                  <p:cNvGrpSpPr/>
                  <p:nvPr/>
                </p:nvGrpSpPr>
                <p:grpSpPr>
                  <a:xfrm>
                    <a:off x="4114800" y="2340934"/>
                    <a:ext cx="1828800" cy="595395"/>
                    <a:chOff x="5105400" y="3358473"/>
                    <a:chExt cx="1752600" cy="971053"/>
                  </a:xfrm>
                </p:grpSpPr>
                <p:sp>
                  <p:nvSpPr>
                    <p:cNvPr id="305" name="Arc 304">
                      <a:extLst>
                        <a:ext uri="{FF2B5EF4-FFF2-40B4-BE49-F238E27FC236}">
                          <a16:creationId xmlns:a16="http://schemas.microsoft.com/office/drawing/2014/main" id="{98C03B22-DCE9-49FF-8634-2E7A9394699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6" name="Arc 305">
                      <a:extLst>
                        <a:ext uri="{FF2B5EF4-FFF2-40B4-BE49-F238E27FC236}">
                          <a16:creationId xmlns:a16="http://schemas.microsoft.com/office/drawing/2014/main" id="{FE2DBE9E-2270-4889-9049-44CF89773833}"/>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9" name="Group 298">
                    <a:extLst>
                      <a:ext uri="{FF2B5EF4-FFF2-40B4-BE49-F238E27FC236}">
                        <a16:creationId xmlns:a16="http://schemas.microsoft.com/office/drawing/2014/main" id="{B0522246-1274-443A-924A-0D7F0BC27566}"/>
                      </a:ext>
                    </a:extLst>
                  </p:cNvPr>
                  <p:cNvGrpSpPr/>
                  <p:nvPr/>
                </p:nvGrpSpPr>
                <p:grpSpPr>
                  <a:xfrm flipH="1">
                    <a:off x="4125433" y="2709532"/>
                    <a:ext cx="1828800" cy="221001"/>
                    <a:chOff x="5105400" y="3358473"/>
                    <a:chExt cx="1752600" cy="971053"/>
                  </a:xfrm>
                </p:grpSpPr>
                <p:sp>
                  <p:nvSpPr>
                    <p:cNvPr id="303" name="Arc 302">
                      <a:extLst>
                        <a:ext uri="{FF2B5EF4-FFF2-40B4-BE49-F238E27FC236}">
                          <a16:creationId xmlns:a16="http://schemas.microsoft.com/office/drawing/2014/main" id="{C0FABCC4-18E6-4156-A997-2467DE3527F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4" name="Arc 303">
                      <a:extLst>
                        <a:ext uri="{FF2B5EF4-FFF2-40B4-BE49-F238E27FC236}">
                          <a16:creationId xmlns:a16="http://schemas.microsoft.com/office/drawing/2014/main" id="{67F4881F-401A-4286-BC55-0C3F52F07EF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00" name="Group 299">
                    <a:extLst>
                      <a:ext uri="{FF2B5EF4-FFF2-40B4-BE49-F238E27FC236}">
                        <a16:creationId xmlns:a16="http://schemas.microsoft.com/office/drawing/2014/main" id="{7426C135-5154-4067-BC29-F950535BA86E}"/>
                      </a:ext>
                    </a:extLst>
                  </p:cNvPr>
                  <p:cNvGrpSpPr/>
                  <p:nvPr/>
                </p:nvGrpSpPr>
                <p:grpSpPr>
                  <a:xfrm>
                    <a:off x="4114800" y="2702471"/>
                    <a:ext cx="1828800" cy="595395"/>
                    <a:chOff x="5105400" y="3358473"/>
                    <a:chExt cx="1752600" cy="971053"/>
                  </a:xfrm>
                </p:grpSpPr>
                <p:sp>
                  <p:nvSpPr>
                    <p:cNvPr id="301" name="Arc 300">
                      <a:extLst>
                        <a:ext uri="{FF2B5EF4-FFF2-40B4-BE49-F238E27FC236}">
                          <a16:creationId xmlns:a16="http://schemas.microsoft.com/office/drawing/2014/main" id="{39325C51-54A4-458F-85A6-D2E96FFBCFE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2" name="Arc 301">
                      <a:extLst>
                        <a:ext uri="{FF2B5EF4-FFF2-40B4-BE49-F238E27FC236}">
                          <a16:creationId xmlns:a16="http://schemas.microsoft.com/office/drawing/2014/main" id="{2558E8C0-9850-4B60-9585-BDD1C010CFF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293" name="Straight Connector 292">
                  <a:extLst>
                    <a:ext uri="{FF2B5EF4-FFF2-40B4-BE49-F238E27FC236}">
                      <a16:creationId xmlns:a16="http://schemas.microsoft.com/office/drawing/2014/main" id="{25AD7D2B-61AB-4B38-9C27-235A58B96145}"/>
                    </a:ext>
                  </a:extLst>
                </p:cNvPr>
                <p:cNvCxnSpPr>
                  <a:cxnSpLocks/>
                  <a:endCxn id="302"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0" name="Straight Connector 259">
                <a:extLst>
                  <a:ext uri="{FF2B5EF4-FFF2-40B4-BE49-F238E27FC236}">
                    <a16:creationId xmlns:a16="http://schemas.microsoft.com/office/drawing/2014/main" id="{D40F5057-888E-4FA5-A84C-ED0DAE45A625}"/>
                  </a:ext>
                </a:extLst>
              </p:cNvPr>
              <p:cNvCxnSpPr>
                <a:cxnSpLocks/>
              </p:cNvCxnSpPr>
              <p:nvPr/>
            </p:nvCxnSpPr>
            <p:spPr>
              <a:xfrm flipV="1">
                <a:off x="5216231" y="478641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18B39AD-D479-438B-B5AC-C131AC8A07EB}"/>
                  </a:ext>
                </a:extLst>
              </p:cNvPr>
              <p:cNvCxnSpPr>
                <a:cxnSpLocks/>
              </p:cNvCxnSpPr>
              <p:nvPr/>
            </p:nvCxnSpPr>
            <p:spPr>
              <a:xfrm flipV="1">
                <a:off x="6459907" y="478339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7AAE903A-85B7-46E1-BE20-CB4AE5B9B898}"/>
                      </a:ext>
                    </a:extLst>
                  </p:cNvPr>
                  <p:cNvSpPr txBox="1"/>
                  <p:nvPr/>
                </p:nvSpPr>
                <p:spPr>
                  <a:xfrm>
                    <a:off x="7385043" y="5451997"/>
                    <a:ext cx="720069"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1</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 </m:t>
                        </m:r>
                      </m:oMath>
                    </a14:m>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262" name="TextBox 261">
                    <a:extLst>
                      <a:ext uri="{FF2B5EF4-FFF2-40B4-BE49-F238E27FC236}">
                        <a16:creationId xmlns:a16="http://schemas.microsoft.com/office/drawing/2014/main" id="{7AAE903A-85B7-46E1-BE20-CB4AE5B9B898}"/>
                      </a:ext>
                    </a:extLst>
                  </p:cNvPr>
                  <p:cNvSpPr txBox="1">
                    <a:spLocks noRot="1" noChangeAspect="1" noMove="1" noResize="1" noEditPoints="1" noAdjustHandles="1" noChangeArrowheads="1" noChangeShapeType="1" noTextEdit="1"/>
                  </p:cNvSpPr>
                  <p:nvPr/>
                </p:nvSpPr>
                <p:spPr>
                  <a:xfrm>
                    <a:off x="7385043" y="5451997"/>
                    <a:ext cx="720069" cy="369332"/>
                  </a:xfrm>
                  <a:prstGeom prst="rect">
                    <a:avLst/>
                  </a:prstGeom>
                  <a:blipFill>
                    <a:blip r:embed="rId9"/>
                    <a:stretch>
                      <a:fillRect l="-6780" t="-8197" b="-24590"/>
                    </a:stretch>
                  </a:blipFill>
                  <a:ln>
                    <a:noFill/>
                  </a:ln>
                </p:spPr>
                <p:txBody>
                  <a:bodyPr/>
                  <a:lstStyle/>
                  <a:p>
                    <a:r>
                      <a:rPr lang="en-US">
                        <a:noFill/>
                      </a:rPr>
                      <a:t> </a:t>
                    </a:r>
                  </a:p>
                </p:txBody>
              </p:sp>
            </mc:Fallback>
          </mc:AlternateContent>
          <p:sp>
            <p:nvSpPr>
              <p:cNvPr id="263" name="Oval 262">
                <a:extLst>
                  <a:ext uri="{FF2B5EF4-FFF2-40B4-BE49-F238E27FC236}">
                    <a16:creationId xmlns:a16="http://schemas.microsoft.com/office/drawing/2014/main" id="{73B87E97-1781-42E9-93A7-E005716DC9A2}"/>
                  </a:ext>
                </a:extLst>
              </p:cNvPr>
              <p:cNvSpPr/>
              <p:nvPr/>
            </p:nvSpPr>
            <p:spPr>
              <a:xfrm>
                <a:off x="6871166"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4" name="TextBox 263">
                <a:extLst>
                  <a:ext uri="{FF2B5EF4-FFF2-40B4-BE49-F238E27FC236}">
                    <a16:creationId xmlns:a16="http://schemas.microsoft.com/office/drawing/2014/main" id="{6C853AD0-1D31-423B-9F63-719992606D91}"/>
                  </a:ext>
                </a:extLst>
              </p:cNvPr>
              <p:cNvSpPr txBox="1"/>
              <p:nvPr/>
            </p:nvSpPr>
            <p:spPr>
              <a:xfrm>
                <a:off x="6790467" y="5118941"/>
                <a:ext cx="319318"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265" name="TextBox 264">
                <a:extLst>
                  <a:ext uri="{FF2B5EF4-FFF2-40B4-BE49-F238E27FC236}">
                    <a16:creationId xmlns:a16="http://schemas.microsoft.com/office/drawing/2014/main" id="{9A10AD92-1948-4F15-9A18-249553DC68DB}"/>
                  </a:ext>
                </a:extLst>
              </p:cNvPr>
              <p:cNvSpPr txBox="1"/>
              <p:nvPr/>
            </p:nvSpPr>
            <p:spPr>
              <a:xfrm>
                <a:off x="6790467" y="5611641"/>
                <a:ext cx="252573" cy="36750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_</a:t>
                </a:r>
              </a:p>
            </p:txBody>
          </p:sp>
          <p:grpSp>
            <p:nvGrpSpPr>
              <p:cNvPr id="266" name="Group 265">
                <a:extLst>
                  <a:ext uri="{FF2B5EF4-FFF2-40B4-BE49-F238E27FC236}">
                    <a16:creationId xmlns:a16="http://schemas.microsoft.com/office/drawing/2014/main" id="{2632AEB6-1137-404B-BD99-9BAFD29CAD26}"/>
                  </a:ext>
                </a:extLst>
              </p:cNvPr>
              <p:cNvGrpSpPr/>
              <p:nvPr/>
            </p:nvGrpSpPr>
            <p:grpSpPr>
              <a:xfrm>
                <a:off x="6962496" y="5522897"/>
                <a:ext cx="276225" cy="195899"/>
                <a:chOff x="646265" y="3047948"/>
                <a:chExt cx="1895631" cy="938665"/>
              </a:xfrm>
            </p:grpSpPr>
            <p:grpSp>
              <p:nvGrpSpPr>
                <p:cNvPr id="285" name="Group 284">
                  <a:extLst>
                    <a:ext uri="{FF2B5EF4-FFF2-40B4-BE49-F238E27FC236}">
                      <a16:creationId xmlns:a16="http://schemas.microsoft.com/office/drawing/2014/main" id="{A1C21429-92E6-411B-9DE0-7A907E9BA229}"/>
                    </a:ext>
                  </a:extLst>
                </p:cNvPr>
                <p:cNvGrpSpPr/>
                <p:nvPr/>
              </p:nvGrpSpPr>
              <p:grpSpPr>
                <a:xfrm>
                  <a:off x="646265" y="3047948"/>
                  <a:ext cx="953935" cy="936393"/>
                  <a:chOff x="646265" y="3047948"/>
                  <a:chExt cx="953935" cy="936393"/>
                </a:xfrm>
              </p:grpSpPr>
              <p:sp>
                <p:nvSpPr>
                  <p:cNvPr id="289" name="Arc 288">
                    <a:extLst>
                      <a:ext uri="{FF2B5EF4-FFF2-40B4-BE49-F238E27FC236}">
                        <a16:creationId xmlns:a16="http://schemas.microsoft.com/office/drawing/2014/main" id="{599B9FE1-03FC-4F5D-B664-9F92CE67B46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90" name="Arc 289">
                    <a:extLst>
                      <a:ext uri="{FF2B5EF4-FFF2-40B4-BE49-F238E27FC236}">
                        <a16:creationId xmlns:a16="http://schemas.microsoft.com/office/drawing/2014/main" id="{38CB3B24-DCBF-456D-9A29-0670D9F7522C}"/>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86" name="Group 285">
                  <a:extLst>
                    <a:ext uri="{FF2B5EF4-FFF2-40B4-BE49-F238E27FC236}">
                      <a16:creationId xmlns:a16="http://schemas.microsoft.com/office/drawing/2014/main" id="{1649FF8A-0C1D-4F0F-9798-DBDA379D5300}"/>
                    </a:ext>
                  </a:extLst>
                </p:cNvPr>
                <p:cNvGrpSpPr/>
                <p:nvPr/>
              </p:nvGrpSpPr>
              <p:grpSpPr>
                <a:xfrm flipV="1">
                  <a:off x="1587961" y="3050220"/>
                  <a:ext cx="953935" cy="936393"/>
                  <a:chOff x="646265" y="3047948"/>
                  <a:chExt cx="953935" cy="936393"/>
                </a:xfrm>
              </p:grpSpPr>
              <p:sp>
                <p:nvSpPr>
                  <p:cNvPr id="287" name="Arc 286">
                    <a:extLst>
                      <a:ext uri="{FF2B5EF4-FFF2-40B4-BE49-F238E27FC236}">
                        <a16:creationId xmlns:a16="http://schemas.microsoft.com/office/drawing/2014/main" id="{81137F86-D59B-423D-BD57-A32AF250FCA2}"/>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8" name="Arc 287">
                    <a:extLst>
                      <a:ext uri="{FF2B5EF4-FFF2-40B4-BE49-F238E27FC236}">
                        <a16:creationId xmlns:a16="http://schemas.microsoft.com/office/drawing/2014/main" id="{016BA752-292B-4FF5-ADC7-5C4CD58C8365}"/>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267" name="Straight Connector 266">
                <a:extLst>
                  <a:ext uri="{FF2B5EF4-FFF2-40B4-BE49-F238E27FC236}">
                    <a16:creationId xmlns:a16="http://schemas.microsoft.com/office/drawing/2014/main" id="{D0851103-7591-43BE-A068-25ABD97D78F1}"/>
                  </a:ext>
                </a:extLst>
              </p:cNvPr>
              <p:cNvCxnSpPr>
                <a:cxnSpLocks/>
              </p:cNvCxnSpPr>
              <p:nvPr/>
            </p:nvCxnSpPr>
            <p:spPr>
              <a:xfrm flipH="1">
                <a:off x="6478439" y="4965885"/>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DAEC728-C178-40C0-A207-BF43A35C161C}"/>
                  </a:ext>
                </a:extLst>
              </p:cNvPr>
              <p:cNvCxnSpPr>
                <a:cxnSpLocks/>
                <a:endCxn id="263" idx="0"/>
              </p:cNvCxnSpPr>
              <p:nvPr/>
            </p:nvCxnSpPr>
            <p:spPr>
              <a:xfrm>
                <a:off x="7099717" y="4965885"/>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178C47D-FA33-48B8-AE57-6E52BF886FD2}"/>
                  </a:ext>
                </a:extLst>
              </p:cNvPr>
              <p:cNvCxnSpPr>
                <a:cxnSpLocks/>
              </p:cNvCxnSpPr>
              <p:nvPr/>
            </p:nvCxnSpPr>
            <p:spPr>
              <a:xfrm>
                <a:off x="7099668"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Isosceles Triangle 269">
                <a:extLst>
                  <a:ext uri="{FF2B5EF4-FFF2-40B4-BE49-F238E27FC236}">
                    <a16:creationId xmlns:a16="http://schemas.microsoft.com/office/drawing/2014/main" id="{F5F2222D-9E0B-4346-AD14-DFD198AE1E8B}"/>
                  </a:ext>
                </a:extLst>
              </p:cNvPr>
              <p:cNvSpPr/>
              <p:nvPr/>
            </p:nvSpPr>
            <p:spPr>
              <a:xfrm flipV="1">
                <a:off x="7043040"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645DCBA6-12BB-4F7A-BF71-3C65750003E9}"/>
                      </a:ext>
                    </a:extLst>
                  </p:cNvPr>
                  <p:cNvSpPr txBox="1"/>
                  <p:nvPr/>
                </p:nvSpPr>
                <p:spPr>
                  <a:xfrm>
                    <a:off x="3619972" y="5435938"/>
                    <a:ext cx="710451"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E</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mc:Choice>
            <mc:Fallback xmlns="">
              <p:sp>
                <p:nvSpPr>
                  <p:cNvPr id="271" name="TextBox 270">
                    <a:extLst>
                      <a:ext uri="{FF2B5EF4-FFF2-40B4-BE49-F238E27FC236}">
                        <a16:creationId xmlns:a16="http://schemas.microsoft.com/office/drawing/2014/main" id="{645DCBA6-12BB-4F7A-BF71-3C65750003E9}"/>
                      </a:ext>
                    </a:extLst>
                  </p:cNvPr>
                  <p:cNvSpPr txBox="1">
                    <a:spLocks noRot="1" noChangeAspect="1" noMove="1" noResize="1" noEditPoints="1" noAdjustHandles="1" noChangeArrowheads="1" noChangeShapeType="1" noTextEdit="1"/>
                  </p:cNvSpPr>
                  <p:nvPr/>
                </p:nvSpPr>
                <p:spPr>
                  <a:xfrm>
                    <a:off x="3619972" y="5435938"/>
                    <a:ext cx="710451" cy="369332"/>
                  </a:xfrm>
                  <a:prstGeom prst="rect">
                    <a:avLst/>
                  </a:prstGeom>
                  <a:blipFill>
                    <a:blip r:embed="rId10"/>
                    <a:stretch>
                      <a:fillRect l="-7759" t="-10000" b="-26667"/>
                    </a:stretch>
                  </a:blipFill>
                  <a:ln>
                    <a:noFill/>
                  </a:ln>
                </p:spPr>
                <p:txBody>
                  <a:bodyPr/>
                  <a:lstStyle/>
                  <a:p>
                    <a:r>
                      <a:rPr lang="en-US">
                        <a:noFill/>
                      </a:rPr>
                      <a:t> </a:t>
                    </a:r>
                  </a:p>
                </p:txBody>
              </p:sp>
            </mc:Fallback>
          </mc:AlternateContent>
          <p:sp>
            <p:nvSpPr>
              <p:cNvPr id="272" name="Oval 271">
                <a:extLst>
                  <a:ext uri="{FF2B5EF4-FFF2-40B4-BE49-F238E27FC236}">
                    <a16:creationId xmlns:a16="http://schemas.microsoft.com/office/drawing/2014/main" id="{C49E8611-1903-451B-BDE2-00053E6BA3B3}"/>
                  </a:ext>
                </a:extLst>
              </p:cNvPr>
              <p:cNvSpPr/>
              <p:nvPr/>
            </p:nvSpPr>
            <p:spPr>
              <a:xfrm>
                <a:off x="4219412"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3" name="TextBox 272">
                <a:extLst>
                  <a:ext uri="{FF2B5EF4-FFF2-40B4-BE49-F238E27FC236}">
                    <a16:creationId xmlns:a16="http://schemas.microsoft.com/office/drawing/2014/main" id="{EEF4ACE6-1120-4170-B4D1-A3A912F9292D}"/>
                  </a:ext>
                </a:extLst>
              </p:cNvPr>
              <p:cNvSpPr txBox="1"/>
              <p:nvPr/>
            </p:nvSpPr>
            <p:spPr>
              <a:xfrm>
                <a:off x="4112218" y="5150978"/>
                <a:ext cx="319318"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sp>
            <p:nvSpPr>
              <p:cNvPr id="274" name="TextBox 273">
                <a:extLst>
                  <a:ext uri="{FF2B5EF4-FFF2-40B4-BE49-F238E27FC236}">
                    <a16:creationId xmlns:a16="http://schemas.microsoft.com/office/drawing/2014/main" id="{16634793-4A65-40A5-91EB-083F166CF058}"/>
                  </a:ext>
                </a:extLst>
              </p:cNvPr>
              <p:cNvSpPr txBox="1"/>
              <p:nvPr/>
            </p:nvSpPr>
            <p:spPr>
              <a:xfrm>
                <a:off x="4127545" y="5581572"/>
                <a:ext cx="252573" cy="36750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_</a:t>
                </a:r>
              </a:p>
            </p:txBody>
          </p:sp>
          <p:grpSp>
            <p:nvGrpSpPr>
              <p:cNvPr id="275" name="Group 274">
                <a:extLst>
                  <a:ext uri="{FF2B5EF4-FFF2-40B4-BE49-F238E27FC236}">
                    <a16:creationId xmlns:a16="http://schemas.microsoft.com/office/drawing/2014/main" id="{95C62ED4-2664-4882-86DE-4C76FEB8B785}"/>
                  </a:ext>
                </a:extLst>
              </p:cNvPr>
              <p:cNvGrpSpPr/>
              <p:nvPr/>
            </p:nvGrpSpPr>
            <p:grpSpPr>
              <a:xfrm>
                <a:off x="4310742" y="5522897"/>
                <a:ext cx="276225" cy="195899"/>
                <a:chOff x="646265" y="3047948"/>
                <a:chExt cx="1895631" cy="938665"/>
              </a:xfrm>
            </p:grpSpPr>
            <p:grpSp>
              <p:nvGrpSpPr>
                <p:cNvPr id="279" name="Group 278">
                  <a:extLst>
                    <a:ext uri="{FF2B5EF4-FFF2-40B4-BE49-F238E27FC236}">
                      <a16:creationId xmlns:a16="http://schemas.microsoft.com/office/drawing/2014/main" id="{254533B1-BAC5-44E7-9787-55648BC28C27}"/>
                    </a:ext>
                  </a:extLst>
                </p:cNvPr>
                <p:cNvGrpSpPr/>
                <p:nvPr/>
              </p:nvGrpSpPr>
              <p:grpSpPr>
                <a:xfrm>
                  <a:off x="646265" y="3047948"/>
                  <a:ext cx="953935" cy="936393"/>
                  <a:chOff x="646265" y="3047948"/>
                  <a:chExt cx="953935" cy="936393"/>
                </a:xfrm>
              </p:grpSpPr>
              <p:sp>
                <p:nvSpPr>
                  <p:cNvPr id="283" name="Arc 282">
                    <a:extLst>
                      <a:ext uri="{FF2B5EF4-FFF2-40B4-BE49-F238E27FC236}">
                        <a16:creationId xmlns:a16="http://schemas.microsoft.com/office/drawing/2014/main" id="{3F27E2EB-4E60-46BA-9EC7-8A1000F74D0A}"/>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4" name="Arc 283">
                    <a:extLst>
                      <a:ext uri="{FF2B5EF4-FFF2-40B4-BE49-F238E27FC236}">
                        <a16:creationId xmlns:a16="http://schemas.microsoft.com/office/drawing/2014/main" id="{7E7A010B-754C-4CD4-AA57-975BEAB2C468}"/>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80" name="Group 279">
                  <a:extLst>
                    <a:ext uri="{FF2B5EF4-FFF2-40B4-BE49-F238E27FC236}">
                      <a16:creationId xmlns:a16="http://schemas.microsoft.com/office/drawing/2014/main" id="{D1F042E0-34DA-4EEA-8AD5-678CF123E2C6}"/>
                    </a:ext>
                  </a:extLst>
                </p:cNvPr>
                <p:cNvGrpSpPr/>
                <p:nvPr/>
              </p:nvGrpSpPr>
              <p:grpSpPr>
                <a:xfrm flipV="1">
                  <a:off x="1587961" y="3050220"/>
                  <a:ext cx="953935" cy="936393"/>
                  <a:chOff x="646265" y="3047948"/>
                  <a:chExt cx="953935" cy="936393"/>
                </a:xfrm>
              </p:grpSpPr>
              <p:sp>
                <p:nvSpPr>
                  <p:cNvPr id="281" name="Arc 280">
                    <a:extLst>
                      <a:ext uri="{FF2B5EF4-FFF2-40B4-BE49-F238E27FC236}">
                        <a16:creationId xmlns:a16="http://schemas.microsoft.com/office/drawing/2014/main" id="{E9F2A4DB-1845-4954-A635-D21B01287421}"/>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2" name="Arc 281">
                    <a:extLst>
                      <a:ext uri="{FF2B5EF4-FFF2-40B4-BE49-F238E27FC236}">
                        <a16:creationId xmlns:a16="http://schemas.microsoft.com/office/drawing/2014/main" id="{EAFB663F-EFB3-4413-AFDD-72A99EFE9761}"/>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276" name="Straight Connector 275">
                <a:extLst>
                  <a:ext uri="{FF2B5EF4-FFF2-40B4-BE49-F238E27FC236}">
                    <a16:creationId xmlns:a16="http://schemas.microsoft.com/office/drawing/2014/main" id="{E4B960A6-C0FD-4A14-BE3E-73999E9910A6}"/>
                  </a:ext>
                </a:extLst>
              </p:cNvPr>
              <p:cNvCxnSpPr>
                <a:cxnSpLocks/>
                <a:endCxn id="272" idx="0"/>
              </p:cNvCxnSpPr>
              <p:nvPr/>
            </p:nvCxnSpPr>
            <p:spPr>
              <a:xfrm flipH="1">
                <a:off x="4448012" y="530360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C86703A-7BE5-441F-8118-8ABE2D9F6E7E}"/>
                  </a:ext>
                </a:extLst>
              </p:cNvPr>
              <p:cNvCxnSpPr>
                <a:cxnSpLocks/>
              </p:cNvCxnSpPr>
              <p:nvPr/>
            </p:nvCxnSpPr>
            <p:spPr>
              <a:xfrm>
                <a:off x="4447914"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Isosceles Triangle 277">
                <a:extLst>
                  <a:ext uri="{FF2B5EF4-FFF2-40B4-BE49-F238E27FC236}">
                    <a16:creationId xmlns:a16="http://schemas.microsoft.com/office/drawing/2014/main" id="{B9C65A39-5526-477C-A4EC-DC369D03D328}"/>
                  </a:ext>
                </a:extLst>
              </p:cNvPr>
              <p:cNvSpPr/>
              <p:nvPr/>
            </p:nvSpPr>
            <p:spPr>
              <a:xfrm flipV="1">
                <a:off x="4391286"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4" name="TextBox 253">
              <a:extLst>
                <a:ext uri="{FF2B5EF4-FFF2-40B4-BE49-F238E27FC236}">
                  <a16:creationId xmlns:a16="http://schemas.microsoft.com/office/drawing/2014/main" id="{7024DD1D-1399-4392-9096-ADA1F8BDE681}"/>
                </a:ext>
              </a:extLst>
            </p:cNvPr>
            <p:cNvSpPr txBox="1"/>
            <p:nvPr/>
          </p:nvSpPr>
          <p:spPr>
            <a:xfrm>
              <a:off x="1977849" y="4751821"/>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j0.03</a:t>
              </a:r>
            </a:p>
          </p:txBody>
        </p:sp>
        <p:sp>
          <p:nvSpPr>
            <p:cNvPr id="255" name="TextBox 254">
              <a:extLst>
                <a:ext uri="{FF2B5EF4-FFF2-40B4-BE49-F238E27FC236}">
                  <a16:creationId xmlns:a16="http://schemas.microsoft.com/office/drawing/2014/main" id="{F52F7F61-B61C-4AEC-943E-3862A103FDD6}"/>
                </a:ext>
              </a:extLst>
            </p:cNvPr>
            <p:cNvSpPr txBox="1"/>
            <p:nvPr/>
          </p:nvSpPr>
          <p:spPr>
            <a:xfrm>
              <a:off x="2983123" y="4531928"/>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j0.04</a:t>
              </a:r>
            </a:p>
          </p:txBody>
        </p:sp>
        <p:sp>
          <p:nvSpPr>
            <p:cNvPr id="256" name="TextBox 255">
              <a:extLst>
                <a:ext uri="{FF2B5EF4-FFF2-40B4-BE49-F238E27FC236}">
                  <a16:creationId xmlns:a16="http://schemas.microsoft.com/office/drawing/2014/main" id="{03EDCB95-921D-444F-8FE2-C44F75145123}"/>
                </a:ext>
              </a:extLst>
            </p:cNvPr>
            <p:cNvSpPr txBox="1"/>
            <p:nvPr/>
          </p:nvSpPr>
          <p:spPr>
            <a:xfrm>
              <a:off x="3084174" y="5444851"/>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j0.04</a:t>
              </a:r>
            </a:p>
          </p:txBody>
        </p:sp>
      </p:grpSp>
      <p:sp>
        <p:nvSpPr>
          <p:cNvPr id="363" name="TextBox 362">
            <a:extLst>
              <a:ext uri="{FF2B5EF4-FFF2-40B4-BE49-F238E27FC236}">
                <a16:creationId xmlns:a16="http://schemas.microsoft.com/office/drawing/2014/main" id="{E7654B84-260B-4745-8119-B4D65C03B2D0}"/>
              </a:ext>
            </a:extLst>
          </p:cNvPr>
          <p:cNvSpPr txBox="1"/>
          <p:nvPr/>
        </p:nvSpPr>
        <p:spPr>
          <a:xfrm>
            <a:off x="6950282" y="5051286"/>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j0.03</a:t>
            </a:r>
          </a:p>
        </p:txBody>
      </p:sp>
      <p:sp>
        <p:nvSpPr>
          <p:cNvPr id="364" name="TextBox 363">
            <a:extLst>
              <a:ext uri="{FF2B5EF4-FFF2-40B4-BE49-F238E27FC236}">
                <a16:creationId xmlns:a16="http://schemas.microsoft.com/office/drawing/2014/main" id="{19304249-0BDD-4550-A53C-35EED52F259B}"/>
              </a:ext>
            </a:extLst>
          </p:cNvPr>
          <p:cNvSpPr txBox="1"/>
          <p:nvPr/>
        </p:nvSpPr>
        <p:spPr>
          <a:xfrm>
            <a:off x="8310029" y="4781558"/>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j0.04</a:t>
            </a:r>
          </a:p>
        </p:txBody>
      </p:sp>
      <p:sp>
        <p:nvSpPr>
          <p:cNvPr id="365" name="TextBox 364">
            <a:extLst>
              <a:ext uri="{FF2B5EF4-FFF2-40B4-BE49-F238E27FC236}">
                <a16:creationId xmlns:a16="http://schemas.microsoft.com/office/drawing/2014/main" id="{47B34A08-B667-406B-B37D-23961456AB66}"/>
              </a:ext>
            </a:extLst>
          </p:cNvPr>
          <p:cNvSpPr txBox="1"/>
          <p:nvPr/>
        </p:nvSpPr>
        <p:spPr>
          <a:xfrm>
            <a:off x="7842354" y="5799529"/>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j0.02</a:t>
            </a:r>
          </a:p>
        </p:txBody>
      </p:sp>
      <p:sp>
        <p:nvSpPr>
          <p:cNvPr id="366" name="TextBox 365">
            <a:extLst>
              <a:ext uri="{FF2B5EF4-FFF2-40B4-BE49-F238E27FC236}">
                <a16:creationId xmlns:a16="http://schemas.microsoft.com/office/drawing/2014/main" id="{F734E7A9-61F7-443E-A244-FD360ADBE878}"/>
              </a:ext>
            </a:extLst>
          </p:cNvPr>
          <p:cNvSpPr txBox="1"/>
          <p:nvPr/>
        </p:nvSpPr>
        <p:spPr>
          <a:xfrm>
            <a:off x="8842618" y="5826150"/>
            <a:ext cx="6848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j0.02</a:t>
            </a:r>
          </a:p>
        </p:txBody>
      </p:sp>
    </p:spTree>
    <p:extLst>
      <p:ext uri="{BB962C8B-B14F-4D97-AF65-F5344CB8AC3E}">
        <p14:creationId xmlns:p14="http://schemas.microsoft.com/office/powerpoint/2010/main" val="198445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846A78A9-F027-4644-AA1B-4268CEDEB53B}"/>
                  </a:ext>
                </a:extLst>
              </p:cNvPr>
              <p:cNvGraphicFramePr>
                <a:graphicFrameLocks noGrp="1"/>
              </p:cNvGraphicFramePr>
              <p:nvPr/>
            </p:nvGraphicFramePr>
            <p:xfrm>
              <a:off x="457200" y="1447800"/>
              <a:ext cx="5029200" cy="2687511"/>
            </p:xfrm>
            <a:graphic>
              <a:graphicData uri="http://schemas.openxmlformats.org/drawingml/2006/table">
                <a:tbl>
                  <a:tblPr>
                    <a:tableStyleId>{5940675A-B579-460E-94D1-54222C63F5DA}</a:tableStyleId>
                  </a:tblPr>
                  <a:tblGrid>
                    <a:gridCol w="1005840">
                      <a:extLst>
                        <a:ext uri="{9D8B030D-6E8A-4147-A177-3AD203B41FA5}">
                          <a16:colId xmlns:a16="http://schemas.microsoft.com/office/drawing/2014/main" val="1754621364"/>
                        </a:ext>
                      </a:extLst>
                    </a:gridCol>
                    <a:gridCol w="1005840">
                      <a:extLst>
                        <a:ext uri="{9D8B030D-6E8A-4147-A177-3AD203B41FA5}">
                          <a16:colId xmlns:a16="http://schemas.microsoft.com/office/drawing/2014/main" val="960265046"/>
                        </a:ext>
                      </a:extLst>
                    </a:gridCol>
                    <a:gridCol w="1005840">
                      <a:extLst>
                        <a:ext uri="{9D8B030D-6E8A-4147-A177-3AD203B41FA5}">
                          <a16:colId xmlns:a16="http://schemas.microsoft.com/office/drawing/2014/main" val="1384786042"/>
                        </a:ext>
                      </a:extLst>
                    </a:gridCol>
                    <a:gridCol w="1005840">
                      <a:extLst>
                        <a:ext uri="{9D8B030D-6E8A-4147-A177-3AD203B41FA5}">
                          <a16:colId xmlns:a16="http://schemas.microsoft.com/office/drawing/2014/main" val="2457075224"/>
                        </a:ext>
                      </a:extLst>
                    </a:gridCol>
                    <a:gridCol w="1005840">
                      <a:extLst>
                        <a:ext uri="{9D8B030D-6E8A-4147-A177-3AD203B41FA5}">
                          <a16:colId xmlns:a16="http://schemas.microsoft.com/office/drawing/2014/main" val="2334101048"/>
                        </a:ext>
                      </a:extLst>
                    </a:gridCol>
                  </a:tblGrid>
                  <a:tr h="190500">
                    <a:tc>
                      <a:txBody>
                        <a:bodyPr/>
                        <a:lstStyle/>
                        <a:p>
                          <a:pPr algn="l" fontAlgn="b"/>
                          <a:r>
                            <a:rPr lang="en-US" sz="1400" u="none" strike="noStrike">
                              <a:effectLst/>
                            </a:rPr>
                            <a:t>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r>
                                  <a:rPr lang="en-US" sz="1400" b="0" i="1" u="none" strike="noStrike" dirty="0" smtClean="0">
                                    <a:effectLst/>
                                    <a:latin typeface="Cambria Math" panose="02040503050406030204" pitchFamily="18" charset="0"/>
                                  </a:rPr>
                                  <m:t>𝛿</m:t>
                                </m:r>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r>
                                  <a:rPr lang="en-US" sz="1400" b="0" i="1" u="none" strike="noStrike" dirty="0" smtClean="0">
                                    <a:effectLst/>
                                    <a:latin typeface="Cambria Math" panose="02040503050406030204" pitchFamily="18" charset="0"/>
                                  </a:rPr>
                                  <m:t>𝜔</m:t>
                                </m:r>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400" b="0" i="1" u="none" strike="noStrike" dirty="0" smtClean="0">
                                        <a:effectLst/>
                                        <a:latin typeface="Cambria Math" panose="02040503050406030204" pitchFamily="18" charset="0"/>
                                      </a:rPr>
                                    </m:ctrlPr>
                                  </m:accPr>
                                  <m:e>
                                    <m:r>
                                      <a:rPr lang="en-US" sz="1400" b="0" i="1" u="none" strike="noStrike" dirty="0" smtClean="0">
                                        <a:effectLst/>
                                        <a:latin typeface="Cambria Math" panose="02040503050406030204" pitchFamily="18" charset="0"/>
                                      </a:rPr>
                                      <m:t>𝛿</m:t>
                                    </m:r>
                                  </m:e>
                                </m:acc>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400" b="0" i="1" u="none" strike="noStrike" smtClean="0">
                                        <a:solidFill>
                                          <a:srgbClr val="000000"/>
                                        </a:solidFill>
                                        <a:effectLst/>
                                        <a:latin typeface="Cambria Math" panose="02040503050406030204" pitchFamily="18" charset="0"/>
                                      </a:rPr>
                                    </m:ctrlPr>
                                  </m:accPr>
                                  <m:e>
                                    <m:r>
                                      <a:rPr lang="en-US" sz="1400" b="0" i="1" u="none" strike="noStrike" smtClean="0">
                                        <a:solidFill>
                                          <a:srgbClr val="000000"/>
                                        </a:solidFill>
                                        <a:effectLst/>
                                        <a:latin typeface="Cambria Math" panose="02040503050406030204" pitchFamily="18" charset="0"/>
                                      </a:rPr>
                                      <m:t>𝜔</m:t>
                                    </m:r>
                                  </m:e>
                                </m:acc>
                              </m:oMath>
                            </m:oMathPara>
                          </a14:m>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8874699"/>
                      </a:ext>
                    </a:extLst>
                  </a:tr>
                  <a:tr h="190500">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8355791"/>
                      </a:ext>
                    </a:extLst>
                  </a:tr>
                  <a:tr h="190500">
                    <a:tc>
                      <a:txBody>
                        <a:bodyPr/>
                        <a:lstStyle/>
                        <a:p>
                          <a:pPr algn="r" fontAlgn="b"/>
                          <a:r>
                            <a:rPr lang="en-US" sz="1400" u="none" strike="noStrike">
                              <a:effectLst/>
                            </a:rPr>
                            <a:t>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431121"/>
                      </a:ext>
                    </a:extLst>
                  </a:tr>
                  <a:tr h="190500">
                    <a:tc>
                      <a:txBody>
                        <a:bodyPr/>
                        <a:lstStyle/>
                        <a:p>
                          <a:pPr algn="r" fontAlgn="b"/>
                          <a:r>
                            <a:rPr lang="en-US" sz="1400" u="none" strike="noStrike">
                              <a:effectLst/>
                            </a:rPr>
                            <a:t>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0.102033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22.99362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7597451"/>
                      </a:ext>
                    </a:extLst>
                  </a:tr>
                  <a:tr h="190500">
                    <a:tc>
                      <a:txBody>
                        <a:bodyPr/>
                        <a:lstStyle/>
                        <a:p>
                          <a:pPr algn="r" fontAlgn="b"/>
                          <a:r>
                            <a:rPr lang="en-US" sz="1400" u="none" strike="noStrike">
                              <a:effectLst/>
                            </a:rPr>
                            <a:t>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0.106699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22.32367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787954"/>
                      </a:ext>
                    </a:extLst>
                  </a:tr>
                  <a:tr h="163830">
                    <a:tc>
                      <a:txBody>
                        <a:bodyPr/>
                        <a:lstStyle/>
                        <a:p>
                          <a:pPr algn="r" fontAlgn="b"/>
                          <a:r>
                            <a:rPr lang="en-US" sz="1400" u="none" strike="noStrike">
                              <a:effectLst/>
                            </a:rPr>
                            <a:t>0.04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0.113664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21.32418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643666"/>
                      </a:ext>
                    </a:extLst>
                  </a:tr>
                  <a:tr h="190500">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0.122861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20.00557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6992047"/>
                      </a:ext>
                    </a:extLst>
                  </a:tr>
                  <a:tr h="190500">
                    <a:tc>
                      <a:txBody>
                        <a:bodyPr/>
                        <a:lstStyle/>
                        <a:p>
                          <a:pPr algn="r" fontAlgn="b"/>
                          <a:r>
                            <a:rPr lang="en-US" sz="1400" u="none" strike="noStrike">
                              <a:effectLst/>
                            </a:rPr>
                            <a:t>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0.134191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18.38331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7435394"/>
                      </a:ext>
                    </a:extLst>
                  </a:tr>
                  <a:tr h="190500">
                    <a:tc>
                      <a:txBody>
                        <a:bodyPr/>
                        <a:lstStyle/>
                        <a:p>
                          <a:pPr algn="r" fontAlgn="b"/>
                          <a:r>
                            <a:rPr lang="en-US" sz="1400" u="none" strike="noStrike">
                              <a:effectLst/>
                            </a:rPr>
                            <a:t>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0.147522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16.4778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7647185"/>
                      </a:ext>
                    </a:extLst>
                  </a:tr>
                  <a:tr h="190500">
                    <a:tc>
                      <a:txBody>
                        <a:bodyPr/>
                        <a:lstStyle/>
                        <a:p>
                          <a:pPr algn="r" fontAlgn="b"/>
                          <a:r>
                            <a:rPr lang="en-US" sz="1400" u="none" strike="noStrike">
                              <a:effectLst/>
                            </a:rPr>
                            <a:t>0.08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0.16269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14.31411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1169724"/>
                      </a:ext>
                    </a:extLst>
                  </a:tr>
                  <a:tr h="190500">
                    <a:tc>
                      <a:txBody>
                        <a:bodyPr/>
                        <a:lstStyle/>
                        <a:p>
                          <a:pPr algn="r" fontAlgn="b"/>
                          <a:r>
                            <a:rPr lang="en-US" sz="1400" u="none" strike="noStrike">
                              <a:effectLst/>
                            </a:rPr>
                            <a:t>0.09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0.179507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11.92169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7098988"/>
                      </a:ext>
                    </a:extLst>
                  </a:tr>
                  <a:tr h="190500">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0.197755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9.333903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30265"/>
                      </a:ext>
                    </a:extLst>
                  </a:tr>
                </a:tbl>
              </a:graphicData>
            </a:graphic>
          </p:graphicFrame>
        </mc:Choice>
        <mc:Fallback xmlns="">
          <p:graphicFrame>
            <p:nvGraphicFramePr>
              <p:cNvPr id="2" name="Table 1">
                <a:extLst>
                  <a:ext uri="{FF2B5EF4-FFF2-40B4-BE49-F238E27FC236}">
                    <a16:creationId xmlns:a16="http://schemas.microsoft.com/office/drawing/2014/main" id="{846A78A9-F027-4644-AA1B-4268CEDEB53B}"/>
                  </a:ext>
                </a:extLst>
              </p:cNvPr>
              <p:cNvGraphicFramePr>
                <a:graphicFrameLocks noGrp="1"/>
              </p:cNvGraphicFramePr>
              <p:nvPr>
                <p:extLst>
                  <p:ext uri="{D42A27DB-BD31-4B8C-83A1-F6EECF244321}">
                    <p14:modId xmlns:p14="http://schemas.microsoft.com/office/powerpoint/2010/main" val="26975794"/>
                  </p:ext>
                </p:extLst>
              </p:nvPr>
            </p:nvGraphicFramePr>
            <p:xfrm>
              <a:off x="457200" y="1447800"/>
              <a:ext cx="5029200" cy="2687511"/>
            </p:xfrm>
            <a:graphic>
              <a:graphicData uri="http://schemas.openxmlformats.org/drawingml/2006/table">
                <a:tbl>
                  <a:tblPr>
                    <a:tableStyleId>{5940675A-B579-460E-94D1-54222C63F5DA}</a:tableStyleId>
                  </a:tblPr>
                  <a:tblGrid>
                    <a:gridCol w="1005840">
                      <a:extLst>
                        <a:ext uri="{9D8B030D-6E8A-4147-A177-3AD203B41FA5}">
                          <a16:colId xmlns:a16="http://schemas.microsoft.com/office/drawing/2014/main" val="1754621364"/>
                        </a:ext>
                      </a:extLst>
                    </a:gridCol>
                    <a:gridCol w="1005840">
                      <a:extLst>
                        <a:ext uri="{9D8B030D-6E8A-4147-A177-3AD203B41FA5}">
                          <a16:colId xmlns:a16="http://schemas.microsoft.com/office/drawing/2014/main" val="960265046"/>
                        </a:ext>
                      </a:extLst>
                    </a:gridCol>
                    <a:gridCol w="1005840">
                      <a:extLst>
                        <a:ext uri="{9D8B030D-6E8A-4147-A177-3AD203B41FA5}">
                          <a16:colId xmlns:a16="http://schemas.microsoft.com/office/drawing/2014/main" val="1384786042"/>
                        </a:ext>
                      </a:extLst>
                    </a:gridCol>
                    <a:gridCol w="1005840">
                      <a:extLst>
                        <a:ext uri="{9D8B030D-6E8A-4147-A177-3AD203B41FA5}">
                          <a16:colId xmlns:a16="http://schemas.microsoft.com/office/drawing/2014/main" val="2457075224"/>
                        </a:ext>
                      </a:extLst>
                    </a:gridCol>
                    <a:gridCol w="1005840">
                      <a:extLst>
                        <a:ext uri="{9D8B030D-6E8A-4147-A177-3AD203B41FA5}">
                          <a16:colId xmlns:a16="http://schemas.microsoft.com/office/drawing/2014/main" val="2334101048"/>
                        </a:ext>
                      </a:extLst>
                    </a:gridCol>
                  </a:tblGrid>
                  <a:tr h="235776">
                    <a:tc>
                      <a:txBody>
                        <a:bodyPr/>
                        <a:lstStyle/>
                        <a:p>
                          <a:pPr algn="l" fontAlgn="b"/>
                          <a:r>
                            <a:rPr lang="en-US" sz="1400" u="none" strike="noStrike">
                              <a:effectLst/>
                            </a:rPr>
                            <a:t>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blipFill>
                          <a:blip r:embed="rId2"/>
                          <a:stretch>
                            <a:fillRect l="-101212" t="-15385" r="-301818" b="-1074359"/>
                          </a:stretch>
                        </a:blipFill>
                      </a:tcPr>
                    </a:tc>
                    <a:tc>
                      <a:txBody>
                        <a:bodyPr/>
                        <a:lstStyle/>
                        <a:p>
                          <a:endParaRPr lang="en-US"/>
                        </a:p>
                      </a:txBody>
                      <a:tcPr marL="9525" marR="9525" marT="9525" marB="0" anchor="b">
                        <a:blipFill>
                          <a:blip r:embed="rId2"/>
                          <a:stretch>
                            <a:fillRect l="-201212" t="-15385" r="-201818" b="-1074359"/>
                          </a:stretch>
                        </a:blipFill>
                      </a:tcPr>
                    </a:tc>
                    <a:tc>
                      <a:txBody>
                        <a:bodyPr/>
                        <a:lstStyle/>
                        <a:p>
                          <a:endParaRPr lang="en-US"/>
                        </a:p>
                      </a:txBody>
                      <a:tcPr marL="9525" marR="9525" marT="9525" marB="0" anchor="b">
                        <a:blipFill>
                          <a:blip r:embed="rId2"/>
                          <a:stretch>
                            <a:fillRect l="-301212" t="-15385" r="-101818" b="-1074359"/>
                          </a:stretch>
                        </a:blipFill>
                      </a:tcPr>
                    </a:tc>
                    <a:tc>
                      <a:txBody>
                        <a:bodyPr/>
                        <a:lstStyle/>
                        <a:p>
                          <a:endParaRPr lang="en-US"/>
                        </a:p>
                      </a:txBody>
                      <a:tcPr marL="9525" marR="9525" marT="9525" marB="0" anchor="b">
                        <a:blipFill>
                          <a:blip r:embed="rId2"/>
                          <a:stretch>
                            <a:fillRect l="-401212" t="-15385" r="-1818" b="-1074359"/>
                          </a:stretch>
                        </a:blipFill>
                      </a:tcPr>
                    </a:tc>
                    <a:extLst>
                      <a:ext uri="{0D108BD9-81ED-4DB2-BD59-A6C34878D82A}">
                        <a16:rowId xmlns:a16="http://schemas.microsoft.com/office/drawing/2014/main" val="3588874699"/>
                      </a:ext>
                    </a:extLst>
                  </a:tr>
                  <a:tr h="222885">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8355791"/>
                      </a:ext>
                    </a:extLst>
                  </a:tr>
                  <a:tr h="222885">
                    <a:tc>
                      <a:txBody>
                        <a:bodyPr/>
                        <a:lstStyle/>
                        <a:p>
                          <a:pPr algn="r" fontAlgn="b"/>
                          <a:r>
                            <a:rPr lang="en-US" sz="1400" u="none" strike="noStrike">
                              <a:effectLst/>
                            </a:rPr>
                            <a:t>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0.233287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23.32872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431121"/>
                      </a:ext>
                    </a:extLst>
                  </a:tr>
                  <a:tr h="222885">
                    <a:tc>
                      <a:txBody>
                        <a:bodyPr/>
                        <a:lstStyle/>
                        <a:p>
                          <a:pPr algn="r" fontAlgn="b"/>
                          <a:r>
                            <a:rPr lang="en-US" sz="1400" u="none" strike="noStrike">
                              <a:effectLst/>
                            </a:rPr>
                            <a:t>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0.102033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0.466574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22.99362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7597451"/>
                      </a:ext>
                    </a:extLst>
                  </a:tr>
                  <a:tr h="222885">
                    <a:tc>
                      <a:txBody>
                        <a:bodyPr/>
                        <a:lstStyle/>
                        <a:p>
                          <a:pPr algn="r" fontAlgn="b"/>
                          <a:r>
                            <a:rPr lang="en-US" sz="1400" u="none" strike="noStrike">
                              <a:effectLst/>
                            </a:rPr>
                            <a:t>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0.106699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0.696511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22.32367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787954"/>
                      </a:ext>
                    </a:extLst>
                  </a:tr>
                  <a:tr h="222885">
                    <a:tc>
                      <a:txBody>
                        <a:bodyPr/>
                        <a:lstStyle/>
                        <a:p>
                          <a:pPr algn="r" fontAlgn="b"/>
                          <a:r>
                            <a:rPr lang="en-US" sz="1400" u="none" strike="noStrike">
                              <a:effectLst/>
                            </a:rPr>
                            <a:t>0.04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0.113664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0.919747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21.32418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643666"/>
                      </a:ext>
                    </a:extLst>
                  </a:tr>
                  <a:tr h="222885">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0.122861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1.132989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20.00557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6992047"/>
                      </a:ext>
                    </a:extLst>
                  </a:tr>
                  <a:tr h="222885">
                    <a:tc>
                      <a:txBody>
                        <a:bodyPr/>
                        <a:lstStyle/>
                        <a:p>
                          <a:pPr algn="r" fontAlgn="b"/>
                          <a:r>
                            <a:rPr lang="en-US" sz="1400" u="none" strike="noStrike">
                              <a:effectLst/>
                            </a:rPr>
                            <a:t>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0.134191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1.333045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18.38331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7435394"/>
                      </a:ext>
                    </a:extLst>
                  </a:tr>
                  <a:tr h="222885">
                    <a:tc>
                      <a:txBody>
                        <a:bodyPr/>
                        <a:lstStyle/>
                        <a:p>
                          <a:pPr algn="r" fontAlgn="b"/>
                          <a:r>
                            <a:rPr lang="en-US" sz="1400" u="none" strike="noStrike">
                              <a:effectLst/>
                            </a:rPr>
                            <a:t>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0.147522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1.516878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16.4778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7647185"/>
                      </a:ext>
                    </a:extLst>
                  </a:tr>
                  <a:tr h="222885">
                    <a:tc>
                      <a:txBody>
                        <a:bodyPr/>
                        <a:lstStyle/>
                        <a:p>
                          <a:pPr algn="r" fontAlgn="b"/>
                          <a:r>
                            <a:rPr lang="en-US" sz="1400" u="none" strike="noStrike">
                              <a:effectLst/>
                            </a:rPr>
                            <a:t>0.08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0.16269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1.681656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14.31411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1169724"/>
                      </a:ext>
                    </a:extLst>
                  </a:tr>
                  <a:tr h="222885">
                    <a:tc>
                      <a:txBody>
                        <a:bodyPr/>
                        <a:lstStyle/>
                        <a:p>
                          <a:pPr algn="r" fontAlgn="b"/>
                          <a:r>
                            <a:rPr lang="en-US" sz="1400" u="none" strike="noStrike">
                              <a:effectLst/>
                            </a:rPr>
                            <a:t>0.09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0.179507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1.824797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11.92169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7098988"/>
                      </a:ext>
                    </a:extLst>
                  </a:tr>
                  <a:tr h="222885">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0.197755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1.944014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9.333903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30265"/>
                      </a:ext>
                    </a:extLst>
                  </a:tr>
                </a:tbl>
              </a:graphicData>
            </a:graphic>
          </p:graphicFrame>
        </mc:Fallback>
      </mc:AlternateContent>
      <p:sp>
        <p:nvSpPr>
          <p:cNvPr id="3" name="Title 2">
            <a:extLst>
              <a:ext uri="{FF2B5EF4-FFF2-40B4-BE49-F238E27FC236}">
                <a16:creationId xmlns:a16="http://schemas.microsoft.com/office/drawing/2014/main" id="{BECB8628-E507-4611-AA26-7DB86ABECA73}"/>
              </a:ext>
            </a:extLst>
          </p:cNvPr>
          <p:cNvSpPr>
            <a:spLocks noGrp="1"/>
          </p:cNvSpPr>
          <p:nvPr>
            <p:ph type="title"/>
          </p:nvPr>
        </p:nvSpPr>
        <p:spPr/>
        <p:txBody>
          <a:bodyPr/>
          <a:lstStyle/>
          <a:p>
            <a:r>
              <a:rPr lang="en-US" dirty="0"/>
              <a:t>Handout from Last Class – Solution </a:t>
            </a:r>
          </a:p>
        </p:txBody>
      </p:sp>
    </p:spTree>
    <p:extLst>
      <p:ext uri="{BB962C8B-B14F-4D97-AF65-F5344CB8AC3E}">
        <p14:creationId xmlns:p14="http://schemas.microsoft.com/office/powerpoint/2010/main" val="244442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8C85-0086-5B5E-7DD1-6A8273E0FB13}"/>
              </a:ext>
            </a:extLst>
          </p:cNvPr>
          <p:cNvSpPr>
            <a:spLocks noGrp="1"/>
          </p:cNvSpPr>
          <p:nvPr>
            <p:ph type="title"/>
          </p:nvPr>
        </p:nvSpPr>
        <p:spPr/>
        <p:txBody>
          <a:bodyPr/>
          <a:lstStyle/>
          <a:p>
            <a:r>
              <a:rPr lang="en-US" dirty="0"/>
              <a:t>Homework</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440995-15CF-69F1-09CA-BC24D0A6578A}"/>
                  </a:ext>
                </a:extLst>
              </p:cNvPr>
              <p:cNvSpPr>
                <a:spLocks noGrp="1"/>
              </p:cNvSpPr>
              <p:nvPr>
                <p:ph type="body" sz="quarter" idx="10"/>
              </p:nvPr>
            </p:nvSpPr>
            <p:spPr/>
            <p:txBody>
              <a:bodyPr/>
              <a:lstStyle/>
              <a:p>
                <a:r>
                  <a:rPr lang="en-US" sz="2000" dirty="0"/>
                  <a:t>Keep working through handout, including practice problems:</a:t>
                </a:r>
              </a:p>
              <a:p>
                <a:endParaRPr lang="en-US" sz="2000" dirty="0"/>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More practice for Euler’s method: calculate the first three time steps of each initial value problem.</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1.    </a:t>
                </a:r>
                <a14:m>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000" dirty="0">
                    <a:effectLst/>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2.    </a:t>
                </a:r>
                <a14:m>
                  <m:oMath xmlns:m="http://schemas.openxmlformats.org/officeDocument/2006/math">
                    <m:acc>
                      <m:accPr>
                        <m:chr m:val="̇"/>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2000" i="1">
                        <a:effectLst/>
                        <a:latin typeface="Cambria Math" panose="02040503050406030204" pitchFamily="18" charset="0"/>
                        <a:ea typeface="Calibri" panose="020F0502020204030204" pitchFamily="34" charset="0"/>
                        <a:cs typeface="Times New Roman" panose="02020603050405020304" pitchFamily="18" charset="0"/>
                      </a:rPr>
                      <m:t>=−5</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3. </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Use the swing equation from before:</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A 60 Hz generator is supplying 150 MW and 0 </a:t>
                </a:r>
                <a:r>
                  <a:rPr lang="en-US" sz="2000" dirty="0" err="1">
                    <a:effectLst/>
                    <a:ea typeface="Times New Roman" panose="02020603050405020304" pitchFamily="18" charset="0"/>
                    <a:cs typeface="Times New Roman" panose="02020603050405020304" pitchFamily="18" charset="0"/>
                  </a:rPr>
                  <a:t>Mvar</a:t>
                </a:r>
                <a:r>
                  <a:rPr lang="en-US" sz="2000" dirty="0">
                    <a:effectLst/>
                    <a:ea typeface="Times New Roman" panose="02020603050405020304" pitchFamily="18" charset="0"/>
                    <a:cs typeface="Times New Roman" panose="02020603050405020304" pitchFamily="18" charset="0"/>
                  </a:rPr>
                  <a:t>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a:t>
                </a: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indent="0">
                  <a:buNone/>
                </a:pPr>
                <a:endParaRPr lang="en-US" sz="2000" dirty="0"/>
              </a:p>
            </p:txBody>
          </p:sp>
        </mc:Choice>
        <mc:Fallback xmlns="">
          <p:sp>
            <p:nvSpPr>
              <p:cNvPr id="3" name="Text Placeholder 2">
                <a:extLst>
                  <a:ext uri="{FF2B5EF4-FFF2-40B4-BE49-F238E27FC236}">
                    <a16:creationId xmlns:a16="http://schemas.microsoft.com/office/drawing/2014/main" id="{6E440995-15CF-69F1-09CA-BC24D0A6578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16" t="-588" r="-1119"/>
                </a:stretch>
              </a:blipFill>
            </p:spPr>
            <p:txBody>
              <a:bodyPr/>
              <a:lstStyle/>
              <a:p>
                <a:r>
                  <a:rPr lang="en-US">
                    <a:noFill/>
                  </a:rPr>
                  <a:t> </a:t>
                </a:r>
              </a:p>
            </p:txBody>
          </p:sp>
        </mc:Fallback>
      </mc:AlternateContent>
    </p:spTree>
    <p:extLst>
      <p:ext uri="{BB962C8B-B14F-4D97-AF65-F5344CB8AC3E}">
        <p14:creationId xmlns:p14="http://schemas.microsoft.com/office/powerpoint/2010/main" val="8231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11.5</a:t>
            </a:r>
            <a:endParaRPr lang="en-US" dirty="0"/>
          </a:p>
        </p:txBody>
      </p:sp>
      <p:pic>
        <p:nvPicPr>
          <p:cNvPr id="312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4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Transient Stability Example, Cont'd</a:t>
            </a:r>
          </a:p>
        </p:txBody>
      </p:sp>
      <p:sp>
        <p:nvSpPr>
          <p:cNvPr id="12291" name="Rectangle 3"/>
          <p:cNvSpPr>
            <a:spLocks noChangeArrowheads="1"/>
          </p:cNvSpPr>
          <p:nvPr/>
        </p:nvSpPr>
        <p:spPr bwMode="auto">
          <a:xfrm>
            <a:off x="3681413" y="174783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2292" name="Object 4"/>
          <p:cNvGraphicFramePr>
            <a:graphicFrameLocks noChangeAspect="1"/>
          </p:cNvGraphicFramePr>
          <p:nvPr/>
        </p:nvGraphicFramePr>
        <p:xfrm>
          <a:off x="685800" y="1295400"/>
          <a:ext cx="7162800" cy="4986338"/>
        </p:xfrm>
        <a:graphic>
          <a:graphicData uri="http://schemas.openxmlformats.org/presentationml/2006/ole">
            <mc:AlternateContent xmlns:mc="http://schemas.openxmlformats.org/markup-compatibility/2006">
              <mc:Choice xmlns:v="urn:schemas-microsoft-com:vml" Requires="v">
                <p:oleObj r:id="rId3" imgW="6439535" imgH="4485005" progId="Unknown">
                  <p:embed/>
                </p:oleObj>
              </mc:Choice>
              <mc:Fallback>
                <p:oleObj r:id="rId3" imgW="6439535" imgH="4485005" progId="Unknown">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95400"/>
                        <a:ext cx="7162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109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Two-Axis Synchronous Machine Model</a:t>
            </a:r>
          </a:p>
        </p:txBody>
      </p:sp>
      <p:sp>
        <p:nvSpPr>
          <p:cNvPr id="17411" name="Content Placeholder 2"/>
          <p:cNvSpPr>
            <a:spLocks noGrp="1"/>
          </p:cNvSpPr>
          <p:nvPr>
            <p:ph type="body" sz="quarter" idx="10"/>
          </p:nvPr>
        </p:nvSpPr>
        <p:spPr/>
        <p:txBody>
          <a:bodyPr/>
          <a:lstStyle/>
          <a:p>
            <a:r>
              <a:rPr lang="en-US" altLang="en-US"/>
              <a:t>Classical model is appropriate only for the most basic studies; no longer widely used in practice</a:t>
            </a:r>
          </a:p>
          <a:p>
            <a:r>
              <a:rPr lang="en-US" altLang="en-US"/>
              <a:t>More realistic models are required to couple in other devices such as exciters and governors</a:t>
            </a:r>
          </a:p>
          <a:p>
            <a:r>
              <a:rPr lang="en-US" altLang="en-US"/>
              <a:t>A more realistic synchronous machine model requires that the machine be expressed in a reference frame that rotates at rotor speed</a:t>
            </a:r>
          </a:p>
          <a:p>
            <a:r>
              <a:rPr lang="en-US" altLang="en-US"/>
              <a:t>Standard approach is d-q reference frame, in which the major (direct or d-axis) is aligned with the rotor poles and the quadrature (q-axis) leads the direct axis by 90</a:t>
            </a:r>
            <a:r>
              <a:rPr lang="en-US" altLang="en-US">
                <a:sym typeface="Symbol" pitchFamily="18" charset="2"/>
              </a:rPr>
              <a:t></a:t>
            </a:r>
            <a:endParaRPr lang="en-US" altLang="en-US" dirty="0"/>
          </a:p>
        </p:txBody>
      </p:sp>
    </p:spTree>
    <p:extLst>
      <p:ext uri="{BB962C8B-B14F-4D97-AF65-F5344CB8AC3E}">
        <p14:creationId xmlns:p14="http://schemas.microsoft.com/office/powerpoint/2010/main" val="231756528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99</TotalTime>
  <Words>1923</Words>
  <Application>Microsoft Office PowerPoint</Application>
  <PresentationFormat>Widescreen</PresentationFormat>
  <Paragraphs>251</Paragraphs>
  <Slides>27</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8" baseType="lpstr">
      <vt:lpstr>Arial</vt:lpstr>
      <vt:lpstr>Calibri</vt:lpstr>
      <vt:lpstr>Cambria Math</vt:lpstr>
      <vt:lpstr>Helvetica</vt:lpstr>
      <vt:lpstr>Symbol</vt:lpstr>
      <vt:lpstr>Times New Roman</vt:lpstr>
      <vt:lpstr>Wingdings</vt:lpstr>
      <vt:lpstr>Capsules</vt:lpstr>
      <vt:lpstr>Unknown</vt:lpstr>
      <vt:lpstr>Bitmap Image</vt:lpstr>
      <vt:lpstr>Equation</vt:lpstr>
      <vt:lpstr>ECEN 460, Spring 2024 Power System Operation and Control</vt:lpstr>
      <vt:lpstr>The Generator Dynamic Equations We Will Use</vt:lpstr>
      <vt:lpstr>Handout from Last Class</vt:lpstr>
      <vt:lpstr>PowerPoint Presentation</vt:lpstr>
      <vt:lpstr>Handout from Last Class – Solution </vt:lpstr>
      <vt:lpstr>Homework</vt:lpstr>
      <vt:lpstr>Example 11.5</vt:lpstr>
      <vt:lpstr>Transient Stability Example, Cont'd</vt:lpstr>
      <vt:lpstr>Two-Axis Synchronous Machine Model</vt:lpstr>
      <vt:lpstr>Synchronous Machine Modeling</vt:lpstr>
      <vt:lpstr>Two Main Types of Synchronous Machines</vt:lpstr>
      <vt:lpstr>DQ Reference Frame </vt:lpstr>
      <vt:lpstr>Two-Axis Model Equations</vt:lpstr>
      <vt:lpstr>Generator Exciters and Governors</vt:lpstr>
      <vt:lpstr>Generator Exciters</vt:lpstr>
      <vt:lpstr>ABB UNICITER Example</vt:lpstr>
      <vt:lpstr>Exciter Block Diagrams</vt:lpstr>
      <vt:lpstr>Exciter Block Diagram Example</vt:lpstr>
      <vt:lpstr>PowerWorld Example 12.1 Solution</vt:lpstr>
      <vt:lpstr>Generator Governors</vt:lpstr>
      <vt:lpstr>Isochronous Governors </vt:lpstr>
      <vt:lpstr>Generator “Hunting”</vt:lpstr>
      <vt:lpstr>Droop Control</vt:lpstr>
      <vt:lpstr>Governor Block Diagrams</vt:lpstr>
      <vt:lpstr>Example 12.4 System Response</vt:lpstr>
      <vt:lpstr>Restoring Frequency to 60 Hz</vt:lpstr>
      <vt:lpstr>2600 MW Loss Frequency Recovery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111</cp:revision>
  <cp:lastPrinted>2011-08-22T16:49:24Z</cp:lastPrinted>
  <dcterms:created xsi:type="dcterms:W3CDTF">2022-08-23T14:02:40Z</dcterms:created>
  <dcterms:modified xsi:type="dcterms:W3CDTF">2024-04-02T17:00:52Z</dcterms:modified>
</cp:coreProperties>
</file>