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3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622" r:id="rId20"/>
    <p:sldId id="623" r:id="rId21"/>
    <p:sldId id="624" r:id="rId22"/>
    <p:sldId id="625" r:id="rId23"/>
    <p:sldId id="626" r:id="rId24"/>
    <p:sldId id="617" r:id="rId25"/>
    <p:sldId id="618" r:id="rId26"/>
    <p:sldId id="627" r:id="rId27"/>
    <p:sldId id="628" r:id="rId28"/>
    <p:sldId id="629" r:id="rId29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9EEADDE1-F6CD-4D22-9BFE-9BE333DF91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5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7242C6D7-57E3-43C9-AB32-F7BBB0770D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21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8E34D033-0C4E-47BB-AF3E-E7025B07CB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210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C06630EF-AB60-450E-9FBC-9DA2687E0FE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73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7E0EC898-A878-4675-8E0D-950DAC60501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51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F376BA78-E2BA-41BC-92D7-26CD97FF6E8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874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14899144-D5A9-4470-9812-7E8788D755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371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9A69F99D-A071-41E3-8D22-3DDE1CF093D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895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6797F3E9-4E11-4102-8AC8-A0B6E9232F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131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EC898-A878-4675-8E0D-950DAC605016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7465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378EE423-E0B6-4B41-8CB1-2FF97A50058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06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76BA78-E2BA-41BC-92D7-26CD97FF6E8C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2874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899144-D5A9-4470-9812-7E8788D7553A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6371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9F99D-A071-41E3-8D22-3DDE1CF093D1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389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5FB76896-9BD2-4715-B553-53E478F095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0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807DAE2A-7133-4140-82AC-3A96E951C6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25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6E7ACFA8-A07E-4ACB-841D-C72D8D114E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7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C8911F51-67B8-4CA8-8920-32CE3471C36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2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9371210E-C588-4EA8-B489-80C8EC46AD4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1E307ED8-5E7E-44FD-80F8-17C1E155D1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3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0A5D2DE5-7E37-4540-8166-1AEF843C4B8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21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88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jpeg"/><Relationship Id="rId4" Type="http://schemas.openxmlformats.org/officeDocument/2006/relationships/image" Target="../media/image180.png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20: Power System Generator Dynamic Models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SMIB, Cont’d</a:t>
            </a:r>
          </a:p>
        </p:txBody>
      </p:sp>
      <p:pic>
        <p:nvPicPr>
          <p:cNvPr id="9220" name="Picture 3" descr="fig16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943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219200" y="3962400"/>
          <a:ext cx="51181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17760" imgH="2006280" progId="Equation.DSMT4">
                  <p:embed/>
                </p:oleObj>
              </mc:Choice>
              <mc:Fallback>
                <p:oleObj name="Equation" r:id="rId4" imgW="5117760" imgH="2006280" progId="Equation.DSMT4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51181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70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Equilibrium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3"/>
              <p:cNvSpPr txBox="1"/>
              <p:nvPr/>
            </p:nvSpPr>
            <p:spPr bwMode="auto">
              <a:xfrm>
                <a:off x="533400" y="1371600"/>
                <a:ext cx="6896100" cy="199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Equilibrium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points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are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determined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by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setting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the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right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hand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side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to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zero</m:t>
                      </m:r>
                    </m:oMath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  <m:acc>
                        <m:accPr>
                          <m:chr m:val="̇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sub>
                            <m: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4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71600"/>
                <a:ext cx="6896100" cy="1993900"/>
              </a:xfrm>
              <a:prstGeom prst="rect">
                <a:avLst/>
              </a:prstGeom>
              <a:blipFill>
                <a:blip r:embed="rId4"/>
                <a:stretch>
                  <a:fillRect l="-79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6" name="Picture 4" descr="fig161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39322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152400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677" imgH="793306" progId="Equation.DSMT4">
                  <p:embed/>
                </p:oleObj>
              </mc:Choice>
              <mc:Fallback>
                <p:oleObj name="Equation" r:id="rId6" imgW="457677" imgH="793306" progId="Equation.DSMT4">
                  <p:embed/>
                  <p:pic>
                    <p:nvPicPr>
                      <p:cNvPr id="102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5334000" y="3429000"/>
          <a:ext cx="33401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40080" imgH="2692080" progId="Equation.DSMT4">
                  <p:embed/>
                </p:oleObj>
              </mc:Choice>
              <mc:Fallback>
                <p:oleObj name="Equation" r:id="rId8" imgW="3340080" imgH="2692080" progId="Equation.DSMT4">
                  <p:embed/>
                  <p:pic>
                    <p:nvPicPr>
                      <p:cNvPr id="102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33401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9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Transient Stability Analysis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For transient stability analysis we need to consider three systems</a:t>
            </a:r>
          </a:p>
          <a:p>
            <a:pPr lvl="1"/>
            <a:r>
              <a:rPr lang="en-US" altLang="en-US" dirty="0" err="1"/>
              <a:t>Prefault</a:t>
            </a:r>
            <a:r>
              <a:rPr lang="en-US" altLang="en-US" dirty="0"/>
              <a:t> - before the fault occurs the system is assumed to be at an equilibrium point</a:t>
            </a:r>
          </a:p>
          <a:p>
            <a:pPr lvl="1"/>
            <a:r>
              <a:rPr lang="en-US" altLang="en-US" dirty="0"/>
              <a:t>Faulted - the fault changes the system equations, moving the system away from its equilibrium point</a:t>
            </a:r>
          </a:p>
          <a:p>
            <a:pPr lvl="1"/>
            <a:r>
              <a:rPr lang="en-US" altLang="en-US" dirty="0" err="1"/>
              <a:t>Postfault</a:t>
            </a:r>
            <a:r>
              <a:rPr lang="en-US" altLang="en-US" dirty="0"/>
              <a:t> - after fault is cleared the system hopefully returns to a new operating point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5105400"/>
            <a:ext cx="4403770" cy="6463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 transient stability studies can have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26474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Transient Stability Solution Methods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There are two methods for solving the transient stability problem</a:t>
            </a:r>
          </a:p>
          <a:p>
            <a:pPr lvl="1"/>
            <a:r>
              <a:rPr lang="en-US" altLang="en-US" dirty="0"/>
              <a:t>Numerical integration</a:t>
            </a:r>
          </a:p>
          <a:p>
            <a:pPr lvl="2"/>
            <a:r>
              <a:rPr lang="en-US" altLang="en-US" dirty="0"/>
              <a:t>this is by far the most common technique, particularly for large systems; during the fault and after the fault the power system differential equations are solved using numerical methods</a:t>
            </a:r>
          </a:p>
          <a:p>
            <a:pPr lvl="1"/>
            <a:r>
              <a:rPr lang="en-US" altLang="en-US" dirty="0"/>
              <a:t>Direct or energy methods; for a two bus system this method is known as the equal area criteria</a:t>
            </a:r>
          </a:p>
          <a:p>
            <a:pPr lvl="2"/>
            <a:r>
              <a:rPr lang="en-US" altLang="en-US" dirty="0"/>
              <a:t>mostly used to provide an intuitive insight into the transient stability problem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608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Assume a generator is supplying power to an infinite bus through two parallel transmission lines.  Then a balanced three phase fault occurs at the terminal of one of the lines.  The fault is cleared by the opening of this line’s circuit breakers.  </a:t>
            </a:r>
          </a:p>
        </p:txBody>
      </p:sp>
      <p:pic>
        <p:nvPicPr>
          <p:cNvPr id="39940" name="Picture 4" descr="fig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772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7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Cont’d</a:t>
            </a:r>
          </a:p>
        </p:txBody>
      </p:sp>
      <p:pic>
        <p:nvPicPr>
          <p:cNvPr id="11268" name="Picture 3" descr="fig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486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4281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Simplified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prefault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system</a:t>
            </a:r>
          </a:p>
        </p:txBody>
      </p:sp>
      <p:pic>
        <p:nvPicPr>
          <p:cNvPr id="11270" name="Picture 5" descr="fig1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352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Object 6"/>
              <p:cNvSpPr txBox="1"/>
              <p:nvPr/>
            </p:nvSpPr>
            <p:spPr bwMode="auto">
              <a:xfrm>
                <a:off x="4343400" y="3962400"/>
                <a:ext cx="4419600" cy="2590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The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prefault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system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has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two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equilibrium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points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;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the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left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one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is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stable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the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right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one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unstable</m:t>
                      </m:r>
                    </m:oMath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6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962400"/>
                <a:ext cx="4419600" cy="2590800"/>
              </a:xfrm>
              <a:prstGeom prst="rect">
                <a:avLst/>
              </a:prstGeom>
              <a:blipFill>
                <a:blip r:embed="rId5"/>
                <a:stretch>
                  <a:fillRect l="-1241" r="-1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08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Faulted System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5921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the fault the system changes</a:t>
            </a:r>
          </a:p>
        </p:txBody>
      </p:sp>
      <p:pic>
        <p:nvPicPr>
          <p:cNvPr id="40964" name="Picture 4" descr="fig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6858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7606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equivalent system during the fault is then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40966" name="Picture 6" descr="fig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37496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8200" y="4648200"/>
            <a:ext cx="3608680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this fault 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can be transferred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the generator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system</a:t>
            </a:r>
          </a:p>
        </p:txBody>
      </p:sp>
    </p:spTree>
    <p:extLst>
      <p:ext uri="{BB962C8B-B14F-4D97-AF65-F5344CB8AC3E}">
        <p14:creationId xmlns:p14="http://schemas.microsoft.com/office/powerpoint/2010/main" val="420917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Post Fault System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81200" y="1280160"/>
            <a:ext cx="6599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the fault the system again changes</a:t>
            </a:r>
          </a:p>
        </p:txBody>
      </p:sp>
      <p:pic>
        <p:nvPicPr>
          <p:cNvPr id="41988" name="Picture 4" descr="fig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1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81201" y="4114800"/>
            <a:ext cx="7324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equivalent system after the fault is then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41990" name="Picture 6" descr="fig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1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7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Dynamics</a:t>
            </a:r>
          </a:p>
        </p:txBody>
      </p:sp>
      <p:pic>
        <p:nvPicPr>
          <p:cNvPr id="12292" name="Picture 3" descr="fig168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1280160"/>
            <a:ext cx="54864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987550" y="4476750"/>
          <a:ext cx="71501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49960" imgH="2082600" progId="Equation.DSMT4">
                  <p:embed/>
                </p:oleObj>
              </mc:Choice>
              <mc:Fallback>
                <p:oleObj name="Equation" r:id="rId4" imgW="7149960" imgH="2082600" progId="Equation.DSMT4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4476750"/>
                        <a:ext cx="71501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82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The Generator Dynamic Equations We Will 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79525"/>
                <a:ext cx="7543800" cy="51974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power system problem with differential algebraic equations (DAEs) is the classical synchronous generator connected to an infinite bus.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two differential variables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; in practice dynamic models can have many more.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79525"/>
                <a:ext cx="7543800" cy="5197475"/>
              </a:xfrm>
              <a:blipFill>
                <a:blip r:embed="rId2"/>
                <a:stretch>
                  <a:fillRect l="-1293" t="-821" b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21" b="9435"/>
          <a:stretch/>
        </p:blipFill>
        <p:spPr>
          <a:xfrm>
            <a:off x="152400" y="2514600"/>
            <a:ext cx="6762750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2C188-4AAB-2580-CC12-72AB0FE2C2E4}"/>
                  </a:ext>
                </a:extLst>
              </p:cNvPr>
              <p:cNvSpPr txBox="1"/>
              <p:nvPr/>
            </p:nvSpPr>
            <p:spPr>
              <a:xfrm>
                <a:off x="7924800" y="1524000"/>
                <a:ext cx="3810000" cy="4891788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0" u="sng" dirty="0">
                    <a:latin typeface="+mj-lt"/>
                  </a:rPr>
                  <a:t>Generator Parameters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latin typeface="+mj-lt"/>
                  </a:rPr>
                  <a:t> is the machine inertia constant (in seconds)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is the synchronous frequency (2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+mj-lt"/>
                  </a:rPr>
                  <a:t>60)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is the mechanical torque (power being supplied by the prime mover)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is the generator internal voltage, as controlled by the excitation system</a:t>
                </a:r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600" dirty="0">
                    <a:latin typeface="+mj-lt"/>
                  </a:rPr>
                  <a:t> is the generator transient impedance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+mj-lt"/>
                  </a:rPr>
                  <a:t>  damping constant of the generator</a:t>
                </a:r>
              </a:p>
              <a:p>
                <a:pPr algn="l"/>
                <a:endParaRPr lang="en-US" sz="1600" dirty="0">
                  <a:latin typeface="+mj-lt"/>
                </a:endParaRPr>
              </a:p>
              <a:p>
                <a:pPr algn="l"/>
                <a:r>
                  <a:rPr lang="en-US" sz="1600" u="sng" dirty="0">
                    <a:latin typeface="+mj-lt"/>
                  </a:rPr>
                  <a:t>Infinite Bus / System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The infinite bus is defined by a Thevenin equivalent with voltage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𝑣𝑠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And reactance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endParaRPr lang="en-US" sz="1600" dirty="0">
                  <a:latin typeface="+mj-lt"/>
                </a:endParaRPr>
              </a:p>
              <a:p>
                <a:pPr algn="l"/>
                <a:r>
                  <a:rPr lang="en-US" sz="1600" b="1" dirty="0">
                    <a:latin typeface="+mj-lt"/>
                  </a:rPr>
                  <a:t>These are the harder variables to get.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2C188-4AAB-2580-CC12-72AB0FE2C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524000"/>
                <a:ext cx="3810000" cy="4891788"/>
              </a:xfrm>
              <a:prstGeom prst="rect">
                <a:avLst/>
              </a:prstGeom>
              <a:blipFill>
                <a:blip r:embed="rId4"/>
                <a:stretch>
                  <a:fillRect l="-800" t="-374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42ACFB-3B5F-44B3-E33E-1315CEE42C85}"/>
                  </a:ext>
                </a:extLst>
              </p:cNvPr>
              <p:cNvSpPr txBox="1"/>
              <p:nvPr/>
            </p:nvSpPr>
            <p:spPr>
              <a:xfrm>
                <a:off x="1066800" y="4267200"/>
                <a:ext cx="4648200" cy="10767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42ACFB-3B5F-44B3-E33E-1315CEE4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267200"/>
                <a:ext cx="4648200" cy="1076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26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Transient Stability Models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 order to study the transient response of a power system we need to develop models for the generator valid during the transient time frame of several seconds following a system disturbance</a:t>
            </a:r>
          </a:p>
          <a:p>
            <a:r>
              <a:rPr lang="en-US" altLang="en-US" dirty="0"/>
              <a:t>We need to develop both electrical and mechanical models for the generators</a:t>
            </a:r>
          </a:p>
        </p:txBody>
      </p:sp>
    </p:spTree>
    <p:extLst>
      <p:ext uri="{BB962C8B-B14F-4D97-AF65-F5344CB8AC3E}">
        <p14:creationId xmlns:p14="http://schemas.microsoft.com/office/powerpoint/2010/main" val="28427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Assume a generator is supplying power to an infinite bus through two parallel transmission lines.  Then a balanced three phase fault occurs at the terminal of one of the lines.  The fault is cleared by the opening of this line’s circuit breakers.  </a:t>
            </a:r>
          </a:p>
        </p:txBody>
      </p:sp>
      <p:pic>
        <p:nvPicPr>
          <p:cNvPr id="39940" name="Picture 4" descr="fig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772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1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Cont’d</a:t>
            </a:r>
          </a:p>
        </p:txBody>
      </p:sp>
      <p:pic>
        <p:nvPicPr>
          <p:cNvPr id="11268" name="Picture 3" descr="fig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6550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1295400"/>
                <a:ext cx="85861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latin typeface="+mj-lt"/>
                  </a:rPr>
                  <a:t>Simplified </a:t>
                </a:r>
                <a:r>
                  <a:rPr lang="en-US" altLang="en-US" sz="2800" dirty="0" err="1">
                    <a:latin typeface="+mj-lt"/>
                  </a:rPr>
                  <a:t>prefault</a:t>
                </a:r>
                <a:r>
                  <a:rPr lang="en-US" altLang="en-US" sz="2800" dirty="0">
                    <a:latin typeface="+mj-lt"/>
                  </a:rPr>
                  <a:t> system,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12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95400"/>
                <a:ext cx="8586197" cy="523220"/>
              </a:xfrm>
              <a:prstGeom prst="rect">
                <a:avLst/>
              </a:prstGeom>
              <a:blipFill>
                <a:blip r:embed="rId4"/>
                <a:stretch>
                  <a:fillRect l="-1491" t="-1411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583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Faulted System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5921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During the fault the system changes</a:t>
            </a:r>
          </a:p>
        </p:txBody>
      </p:sp>
      <p:pic>
        <p:nvPicPr>
          <p:cNvPr id="40964" name="Picture 4" descr="fig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6858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7606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The equivalent system during the fault is then </a:t>
            </a:r>
            <a:r>
              <a:rPr lang="en-US" altLang="en-US" dirty="0">
                <a:latin typeface="+mj-lt"/>
              </a:rPr>
              <a:t> </a:t>
            </a:r>
          </a:p>
        </p:txBody>
      </p:sp>
      <p:pic>
        <p:nvPicPr>
          <p:cNvPr id="40966" name="Picture 6" descr="fig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37496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8200" y="4648200"/>
            <a:ext cx="3608680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During this fault no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power can be transferred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from the generator to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the system</a:t>
            </a:r>
          </a:p>
        </p:txBody>
      </p:sp>
    </p:spTree>
    <p:extLst>
      <p:ext uri="{BB962C8B-B14F-4D97-AF65-F5344CB8AC3E}">
        <p14:creationId xmlns:p14="http://schemas.microsoft.com/office/powerpoint/2010/main" val="85241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Post Fault System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81200" y="1280160"/>
            <a:ext cx="6599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After the fault the system again changes</a:t>
            </a:r>
          </a:p>
        </p:txBody>
      </p:sp>
      <p:pic>
        <p:nvPicPr>
          <p:cNvPr id="41988" name="Picture 4" descr="fig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1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81201" y="4114800"/>
            <a:ext cx="7324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+mj-lt"/>
              </a:rPr>
              <a:t>The equivalent system after the fault is then </a:t>
            </a:r>
            <a:r>
              <a:rPr lang="en-US" altLang="en-US">
                <a:latin typeface="+mj-lt"/>
              </a:rPr>
              <a:t> </a:t>
            </a:r>
          </a:p>
        </p:txBody>
      </p:sp>
      <p:pic>
        <p:nvPicPr>
          <p:cNvPr id="41990" name="Picture 6" descr="fig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1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16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04EC-8F3B-8C45-352A-3F5ED97E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FE4A57B-CFD0-09B2-C6CE-51675E67FBB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60 Hz generator is supplying 200 MW and 0 </a:t>
                </a:r>
                <a:r>
                  <a:rPr lang="en-US" sz="20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Mvar</a:t>
                </a: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an infinite bus (with 1.0 per-unit) through two parallel transmission lines. Each transmission line has a per-unit impedance (with 100 MVA base) of j0.04. The per-unit transient reactance for the machine is j0.03, and its inertia constant is 10 seconds. A fault occurs at time = 0 halfway down one of the lines.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Rewrite the equations above with the only remaining variables: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Draw a circuit diagram of the system (a) before the fault and (b) during the fault. Use this to calculate the Thevenin equivalent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each condition.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pre-fault condition is in steady-state. Calculate the internal voltage, which will be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What are the constant values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the initial values of the variables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 Euler’s method with a time step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seconds, find the value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=0.02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FE4A57B-CFD0-09B2-C6CE-51675E67F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16" t="-588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74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DEB549-6ADE-42E8-B993-2E267D0206F4}"/>
                  </a:ext>
                </a:extLst>
              </p:cNvPr>
              <p:cNvSpPr txBox="1"/>
              <p:nvPr/>
            </p:nvSpPr>
            <p:spPr>
              <a:xfrm>
                <a:off x="381000" y="76200"/>
                <a:ext cx="4267200" cy="9778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1800" b="0" dirty="0"/>
                  <a:t>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18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8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DEB549-6ADE-42E8-B993-2E267D020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"/>
                <a:ext cx="4267200" cy="977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836E9DE7-D036-41AA-919B-346AD8F38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3557" y="76645"/>
                <a:ext cx="3615690" cy="9615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836E9DE7-D036-41AA-919B-346AD8F38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3557" y="76645"/>
                <a:ext cx="3615690" cy="961580"/>
              </a:xfrm>
              <a:prstGeom prst="rect">
                <a:avLst/>
              </a:prstGeom>
              <a:blipFill>
                <a:blip r:embed="rId3"/>
                <a:stretch>
                  <a:fillRect t="-1840" b="-3681"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CCC98A7-1481-4C12-BD79-6163BA4E60ED}"/>
              </a:ext>
            </a:extLst>
          </p:cNvPr>
          <p:cNvSpPr/>
          <p:nvPr/>
        </p:nvSpPr>
        <p:spPr>
          <a:xfrm>
            <a:off x="76200" y="1228398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60 Hz generator is supplying 200 MW and 0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Mvar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an infinite bus (with 1.0 per-unit) through two parallel transmission lines. Each transmission line has a per-unit impedance (with 100 MVA base) of j0.04. The per-unit transient reactance for the machine is j0.03, and its inertia constant is 10 seconds. A fault occurs at time = 0 halfway down one of the lines.</a:t>
            </a:r>
          </a:p>
        </p:txBody>
      </p:sp>
    </p:spTree>
    <p:extLst>
      <p:ext uri="{BB962C8B-B14F-4D97-AF65-F5344CB8AC3E}">
        <p14:creationId xmlns:p14="http://schemas.microsoft.com/office/powerpoint/2010/main" val="327129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4F9DA-F942-4887-8EE6-347F013F7433}"/>
              </a:ext>
            </a:extLst>
          </p:cNvPr>
          <p:cNvSpPr/>
          <p:nvPr/>
        </p:nvSpPr>
        <p:spPr>
          <a:xfrm>
            <a:off x="76200" y="1228398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60 Hz generator is supplying 200 MW and 0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Mvar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an infinite bus (with 1.0 per-unit) through two parallel transmission lines. Each transmission line has a per-unit impedance (with 100 MVA base) of j0.04. The per-unit transient reactance for the machine is j0.03, and its inertia constant is 10 seconds. A fault occurs at time = 0 halfway down one of the lines.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5F5B30-2B9E-4D91-93B3-433FDE41285E}"/>
                  </a:ext>
                </a:extLst>
              </p:cNvPr>
              <p:cNvSpPr txBox="1"/>
              <p:nvPr/>
            </p:nvSpPr>
            <p:spPr>
              <a:xfrm>
                <a:off x="381000" y="76200"/>
                <a:ext cx="4267200" cy="9778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1800" b="0" dirty="0"/>
                  <a:t>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18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8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5F5B30-2B9E-4D91-93B3-433FDE412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"/>
                <a:ext cx="4267200" cy="977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8B840F0B-E15C-4ACF-B5FF-5DFBD3C440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3557" y="76645"/>
                <a:ext cx="3615690" cy="9615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8B840F0B-E15C-4ACF-B5FF-5DFBD3C44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3557" y="76645"/>
                <a:ext cx="3615690" cy="961580"/>
              </a:xfrm>
              <a:prstGeom prst="rect">
                <a:avLst/>
              </a:prstGeom>
              <a:blipFill>
                <a:blip r:embed="rId3"/>
                <a:stretch>
                  <a:fillRect t="-1840" b="-3681"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763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932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8C85-0086-5B5E-7DD1-6A8273E0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440995-15CF-69F1-09CA-BC24D0A6578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000" dirty="0"/>
                  <a:t>Keep working through handout, including practice problems:</a:t>
                </a:r>
              </a:p>
              <a:p>
                <a:endParaRPr lang="en-US" sz="2000" dirty="0"/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More practice for Euler’s method: calculate the first three time steps of each initial value problem.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̇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2.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=−5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  <m:acc>
                      <m:accPr>
                        <m:chr m:val="̇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 the swing equation from before: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60 Hz generator is supplying 150 MW and 0 </a:t>
                </a:r>
                <a:r>
                  <a:rPr lang="en-US" sz="20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Mvar</a:t>
                </a: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an infinite bus (with 1.0 per-unit) through two parallel transmission lines. The per-unit transient reactance for the machine is j0.01, and its inertia constant is 4 seconds. Each transmission line has a per-unit impedance (with 100 MVA base) of j0.06. A fault occurs at time = 0 one-third of the way down one of the lines, closer to the generator than the infinite bus.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440995-15CF-69F1-09CA-BC24D0A65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16" t="-588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87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Electrical Model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 simplest generator model, known as the classical model, treats the generator as a voltage source behind the direct-axis transient reactance; the voltage magnitude is fixed, but its angle changes according to the mechanical dynamics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943600" y="4495800"/>
          <a:ext cx="2870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69920" imgH="977760" progId="Equation.DSMT4">
                  <p:embed/>
                </p:oleObj>
              </mc:Choice>
              <mc:Fallback>
                <p:oleObj name="Equation" r:id="rId3" imgW="2869920" imgH="977760" progId="Equation.DSMT4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95800"/>
                        <a:ext cx="2870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fig1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4791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7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</a:t>
            </a:r>
          </a:p>
        </p:txBody>
      </p:sp>
      <p:pic>
        <p:nvPicPr>
          <p:cNvPr id="4100" name="Picture 3" descr="fig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9436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avi" panose="020B0502040204020203" pitchFamily="34" charset="0"/>
                <a:ea typeface="+mn-ea"/>
                <a:cs typeface="Raavi" panose="020B0502040204020203" pitchFamily="34" charset="0"/>
              </a:rPr>
              <a:t>Generator Mechanical Block Diagram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85800" y="3505200"/>
          <a:ext cx="64389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38600" imgH="3149280" progId="Equation.DSMT4">
                  <p:embed/>
                </p:oleObj>
              </mc:Choice>
              <mc:Fallback>
                <p:oleObj name="Equation" r:id="rId4" imgW="6438600" imgH="3149280" progId="Equation.DSMT4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5200"/>
                        <a:ext cx="64389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34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E752B-6E9E-40D7-9615-A034941E150E}"/>
                  </a:ext>
                </a:extLst>
              </p:cNvPr>
              <p:cNvSpPr txBox="1"/>
              <p:nvPr/>
            </p:nvSpPr>
            <p:spPr>
              <a:xfrm>
                <a:off x="609600" y="1676400"/>
                <a:ext cx="9525000" cy="437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general power = torque x angular speed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Hence, when a generator is spinning at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Initially we'll assume no damping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𝛿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the mechanical power input, which is assumed initially to be constant throughout the study time period.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E752B-6E9E-40D7-9615-A034941E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9525000" cy="4370492"/>
              </a:xfrm>
              <a:prstGeom prst="rect">
                <a:avLst/>
              </a:prstGeom>
              <a:blipFill>
                <a:blip r:embed="rId3"/>
                <a:stretch>
                  <a:fillRect l="-1280" t="-1395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1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bject 3"/>
              <p:cNvSpPr txBox="1"/>
              <p:nvPr/>
            </p:nvSpPr>
            <p:spPr bwMode="auto">
              <a:xfrm>
                <a:off x="533400" y="1295400"/>
                <a:ext cx="7581900" cy="5232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	=	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	=	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rotor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angle</m:t>
                      </m:r>
                    </m:oMath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	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acc>
                        <m:accPr>
                          <m:chr m:val="̈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	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	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inertia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machine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at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synchronous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speed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Convert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to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per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unit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by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dividing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by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MVA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rating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</m:t>
                              </m:r>
                            </m:sub>
                          </m:sSub>
                          <m:acc>
                            <m:accPr>
                              <m:chr m:val="̈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 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4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95400"/>
                <a:ext cx="7581900" cy="5232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63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3"/>
              <p:cNvSpPr txBox="1"/>
              <p:nvPr/>
            </p:nvSpPr>
            <p:spPr bwMode="auto">
              <a:xfrm>
                <a:off x="685800" y="1524000"/>
                <a:ext cx="8229600" cy="533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</m:t>
                              </m:r>
                            </m:sub>
                          </m:sSub>
                          <m:acc>
                            <m:accPr>
                              <m:chr m:val="̈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 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		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  <m:sSubSup>
                            <m:sSub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  <m: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 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	(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since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𝜋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Define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  <m:sSubSup>
                            <m:sSub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  <m: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≜	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=	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per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unit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inertia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constant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sec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All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values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are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now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converted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to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per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unit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	=	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		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Define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Then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	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	=	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4000"/>
                <a:ext cx="8229600" cy="533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44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Swing Equation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685800" y="1371600"/>
          <a:ext cx="79629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62840" imgH="3124080" progId="Equation.DSMT4">
                  <p:embed/>
                </p:oleObj>
              </mc:Choice>
              <mc:Fallback>
                <p:oleObj name="Equation" r:id="rId3" imgW="7962840" imgH="3124080" progId="Equation.DSMT4">
                  <p:embed/>
                  <p:pic>
                    <p:nvPicPr>
                      <p:cNvPr id="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9629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4" descr="fig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3352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4572000" y="5410200"/>
          <a:ext cx="287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69920" imgH="393480" progId="Equation.DSMT4">
                  <p:embed/>
                </p:oleObj>
              </mc:Choice>
              <mc:Fallback>
                <p:oleObj name="Equation" r:id="rId6" imgW="2869920" imgH="393480" progId="Equation.DSMT4">
                  <p:embed/>
                  <p:pic>
                    <p:nvPicPr>
                      <p:cNvPr id="81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10200"/>
                        <a:ext cx="287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65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Machine Infinite Bus (SMIB)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To understand the transient stability problem we’ll first consider the case of a single machine (generator) connected to a power system bus with a fixed voltage magnitude and angle (known as an infinite bus) through a transmission line with impedance </a:t>
            </a:r>
            <a:r>
              <a:rPr lang="en-US" altLang="en-US" dirty="0" err="1"/>
              <a:t>jXL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36868" name="Picture 4" descr="fig1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6400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86524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92</TotalTime>
  <Words>1672</Words>
  <Application>Microsoft Office PowerPoint</Application>
  <PresentationFormat>Widescreen</PresentationFormat>
  <Paragraphs>153</Paragraphs>
  <Slides>28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Helvetica</vt:lpstr>
      <vt:lpstr>Raavi</vt:lpstr>
      <vt:lpstr>Times New Roman</vt:lpstr>
      <vt:lpstr>Wingdings</vt:lpstr>
      <vt:lpstr>Capsules</vt:lpstr>
      <vt:lpstr>Equation</vt:lpstr>
      <vt:lpstr>ECEN 460, Spring 2024 Power System Operation and Control</vt:lpstr>
      <vt:lpstr>Generator Transient Stability Models</vt:lpstr>
      <vt:lpstr>Generator Electrical Model</vt:lpstr>
      <vt:lpstr>Generator Mechanical Model</vt:lpstr>
      <vt:lpstr>Generator Mechanical Model, Cont’d</vt:lpstr>
      <vt:lpstr>Generator Mechanical Model, Cont’d</vt:lpstr>
      <vt:lpstr>Generator Mechanical Model, Cont’d</vt:lpstr>
      <vt:lpstr>Generator Swing Equation</vt:lpstr>
      <vt:lpstr>Single Machine Infinite Bus (SMIB)</vt:lpstr>
      <vt:lpstr>SMIB, Cont’d</vt:lpstr>
      <vt:lpstr>SMIB Equilibrium Points</vt:lpstr>
      <vt:lpstr>Transient Stability Analysis</vt:lpstr>
      <vt:lpstr>Transient Stability Solution Methods</vt:lpstr>
      <vt:lpstr>SMIB Example</vt:lpstr>
      <vt:lpstr>SMIB Example, Cont’d</vt:lpstr>
      <vt:lpstr>SMIB Example, Faulted System</vt:lpstr>
      <vt:lpstr>SMIB Example, Post Fault System</vt:lpstr>
      <vt:lpstr>SMIB Example, Dynamics</vt:lpstr>
      <vt:lpstr>The Generator Dynamic Equations We Will Use</vt:lpstr>
      <vt:lpstr>SMIB Example</vt:lpstr>
      <vt:lpstr>SMIB Example, Cont’d</vt:lpstr>
      <vt:lpstr>SMIB Example, Faulted System</vt:lpstr>
      <vt:lpstr>SMIB Example, Post Fault System</vt:lpstr>
      <vt:lpstr>Handout Example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110</cp:revision>
  <cp:lastPrinted>2011-08-22T16:49:24Z</cp:lastPrinted>
  <dcterms:created xsi:type="dcterms:W3CDTF">2022-08-23T14:02:40Z</dcterms:created>
  <dcterms:modified xsi:type="dcterms:W3CDTF">2024-04-02T16:51:20Z</dcterms:modified>
</cp:coreProperties>
</file>