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356" r:id="rId2"/>
    <p:sldId id="619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59" r:id="rId11"/>
    <p:sldId id="26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620" r:id="rId20"/>
    <p:sldId id="621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30869103-595D-4A96-8CAE-959CB9F916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6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E866163B-F286-4B7E-9654-765FE8CB7FA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98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D0600E84-925B-4DA8-9A87-5C749ACECB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4BBBEE1C-6A55-49CF-AF78-796339B7E8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3EA423ED-081E-41B9-9974-16423609CD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5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1452C927-495E-49B2-80CF-63D2503677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8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27279D17-9A1E-4AAC-A357-EEFEEB979A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4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1F3E6262-B355-4E84-A0AC-0FDEB84489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9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itchFamily="2" charset="2"/>
              <a:buNone/>
              <a:tabLst/>
              <a:defRPr/>
            </a:pPr>
            <a:fld id="{31EF3554-010F-415C-89AA-30D85EBDEE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00000"/>
                <a:buFont typeface="Wingdings" pitchFamily="2" charset="2"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72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19: Introduction to Power System Stability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295400"/>
            <a:ext cx="9103702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Time Scales and Transient Stability</a:t>
            </a:r>
          </a:p>
        </p:txBody>
      </p:sp>
      <p:sp>
        <p:nvSpPr>
          <p:cNvPr id="22532" name="TextBox 28"/>
          <p:cNvSpPr txBox="1">
            <a:spLocks noChangeArrowheads="1"/>
          </p:cNvSpPr>
          <p:nvPr/>
        </p:nvSpPr>
        <p:spPr bwMode="auto">
          <a:xfrm>
            <a:off x="3581400" y="6550223"/>
            <a:ext cx="830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source: P.W. Sauer, M.A. Pai, Power System Dynamics and Stability, 1997, Fig 1.2, modified</a:t>
            </a:r>
          </a:p>
        </p:txBody>
      </p:sp>
    </p:spTree>
    <p:extLst>
      <p:ext uri="{BB962C8B-B14F-4D97-AF65-F5344CB8AC3E}">
        <p14:creationId xmlns:p14="http://schemas.microsoft.com/office/powerpoint/2010/main" val="220217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2286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Terms continue to evolve, but a good reference is [1]; image shows Figure 1 from this reference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BC63C-F5E3-4B72-AEA9-FEF091FB9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295400"/>
            <a:ext cx="9132963" cy="4772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609600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[1] IEEE/CIGRE Joint Task Force on Stability Terms and Definitions, “Definitions and Classification of Power System Stability,”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IEEE Transactions Power Systems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, May 2004, pp. 1387-1401 </a:t>
            </a:r>
          </a:p>
        </p:txBody>
      </p:sp>
    </p:spTree>
    <p:extLst>
      <p:ext uri="{BB962C8B-B14F-4D97-AF65-F5344CB8AC3E}">
        <p14:creationId xmlns:p14="http://schemas.microsoft.com/office/powerpoint/2010/main" val="263204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Algebraic Equations (DAEs)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 value problem (IVP): we know the starting value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 to determine it for future time.</a:t>
                </a:r>
              </a:p>
              <a:p>
                <a:pPr marL="0" indent="0">
                  <a:buNone/>
                </a:pPr>
                <a:r>
                  <a:rPr lang="en-US" dirty="0"/>
                  <a:t>This one is separable, and an analytical solution is possible: exponential decay.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general,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as a vector of many differentials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4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Dynamics DAEs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power system problem with differential algebraic equations (DAEs) is the classical synchronous generator connected to an infinite bus.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two differential variables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; in practice dynamic models can have many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21" b="9435"/>
          <a:stretch/>
        </p:blipFill>
        <p:spPr>
          <a:xfrm>
            <a:off x="2514600" y="2438400"/>
            <a:ext cx="67627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General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We will consider the simpler case without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, the additional algebraic variables: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We need the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, which is either given or found from an equilibrium point, 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Higher-order systems can be put in this form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Except for special cases, such as linear systems, an analytic solution is usually not possible – numerical methods must be used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 r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89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DAEs Numerically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Numerical solution methods do not generate exact solutions; they practically always introduce some error</a:t>
                </a:r>
              </a:p>
              <a:p>
                <a:pPr lvl="1"/>
                <a:r>
                  <a:rPr lang="en-US" dirty="0"/>
                  <a:t>Methods assume time advances in discrete increments, called a </a:t>
                </a:r>
                <a:r>
                  <a:rPr lang="en-US" dirty="0" err="1"/>
                  <a:t>stepsize</a:t>
                </a:r>
                <a:r>
                  <a:rPr lang="en-US" dirty="0"/>
                  <a:t> (or time step), Dt</a:t>
                </a:r>
              </a:p>
              <a:p>
                <a:pPr lvl="1"/>
                <a:r>
                  <a:rPr lang="en-US" dirty="0"/>
                  <a:t>Speed accuracy tradeoff: a smaller Dt usually gives a better solution, but it takes longer to compute </a:t>
                </a:r>
              </a:p>
              <a:p>
                <a:pPr lvl="1"/>
                <a:r>
                  <a:rPr lang="en-US" dirty="0"/>
                  <a:t>Numeric round-off error due to finite floating point arithmetic</a:t>
                </a:r>
              </a:p>
              <a:p>
                <a:r>
                  <a:rPr lang="en-US" dirty="0"/>
                  <a:t>A solution exists as long as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continuously differentiable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2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5D17-8E5B-4A26-AA6A-581C51E8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4D57-A113-4FE9-8AC3-F8341ECD1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 each time step the total round-off error is the sum of the local round-off at time and the propagated error from steps 1, 2 ,  … , k − 1</a:t>
            </a:r>
          </a:p>
          <a:p>
            <a:r>
              <a:rPr lang="en-US" dirty="0"/>
              <a:t>An algorithm with the desirable property that local round-off error decays with increasing number of steps is said to be numerically stable</a:t>
            </a:r>
          </a:p>
          <a:p>
            <a:r>
              <a:rPr lang="en-US" dirty="0"/>
              <a:t>Otherwise, the algorithm is numerically unstable</a:t>
            </a:r>
          </a:p>
          <a:p>
            <a:r>
              <a:rPr lang="en-US" dirty="0"/>
              <a:t>Numerically unstable algorithms can nevertheless give quite good performance if appropriate time steps are used</a:t>
            </a:r>
          </a:p>
          <a:p>
            <a:pPr lvl="1"/>
            <a:r>
              <a:rPr lang="en-US" dirty="0"/>
              <a:t>This is particularly true when coupled with algebraic equations</a:t>
            </a:r>
          </a:p>
        </p:txBody>
      </p:sp>
    </p:spTree>
    <p:extLst>
      <p:ext uri="{BB962C8B-B14F-4D97-AF65-F5344CB8AC3E}">
        <p14:creationId xmlns:p14="http://schemas.microsoft.com/office/powerpoint/2010/main" val="420798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A964-1553-44FC-8BDE-37A1E4BC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simplest technique for numerical integration is known as the forward Euler’s method.</a:t>
                </a:r>
              </a:p>
              <a:p>
                <a:pPr marL="0" indent="0">
                  <a:buNone/>
                </a:pPr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Each step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depends only on the previous value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only needs to be evaluated once.</a:t>
                </a:r>
              </a:p>
              <a:p>
                <a:pPr marL="0" indent="0">
                  <a:buNone/>
                </a:pPr>
                <a:r>
                  <a:rPr lang="en-US" dirty="0"/>
                  <a:t>Typically, smaller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gives better approximations.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7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Euler’s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(usually 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Pick a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which is problem specific</a:t>
                </a:r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p>
                    </m:sSup>
                  </m:oMath>
                </a14:m>
                <a:r>
                  <a:rPr lang="en-US" dirty="0"/>
                  <a:t> Do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 While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6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B75F-BFE4-4C28-B4B3-28689483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Handout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6D4A2-5CC6-4B4E-90C3-2107502D7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en-US" dirty="0"/>
              <a:t>Fill out the following table for this system starting at the given point, using Euler’s method with a time step of 0.01 seconds. Try it on a spreadsheet or with a script out to 2 seconds. Is the system stabilizing to an equilibrium point?</a:t>
            </a:r>
          </a:p>
          <a:p>
            <a:pPr lvl="0"/>
            <a:endParaRPr lang="en-US" alt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B12A06-6891-4069-AD93-B8EFB9F3B4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3400" y="3048508"/>
              <a:ext cx="3787775" cy="342849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57555">
                      <a:extLst>
                        <a:ext uri="{9D8B030D-6E8A-4147-A177-3AD203B41FA5}">
                          <a16:colId xmlns:a16="http://schemas.microsoft.com/office/drawing/2014/main" val="211021364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3382876519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2815228231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487207658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986873958"/>
                        </a:ext>
                      </a:extLst>
                    </a:gridCol>
                  </a:tblGrid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t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15892286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0.4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9460222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58300625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8617499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6706782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699758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8402007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2019534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0692878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9860063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0456283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404010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5939930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9749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B12A06-6891-4069-AD93-B8EFB9F3B4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38206"/>
                  </p:ext>
                </p:extLst>
              </p:nvPr>
            </p:nvGraphicFramePr>
            <p:xfrm>
              <a:off x="533400" y="3048508"/>
              <a:ext cx="3787775" cy="342849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57555">
                      <a:extLst>
                        <a:ext uri="{9D8B030D-6E8A-4147-A177-3AD203B41FA5}">
                          <a16:colId xmlns:a16="http://schemas.microsoft.com/office/drawing/2014/main" val="211021364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3382876519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2815228231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487207658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986873958"/>
                        </a:ext>
                      </a:extLst>
                    </a:gridCol>
                  </a:tblGrid>
                  <a:tr h="25857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t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23810" r="-300000" b="-1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1613" t="-23810" r="-202419" b="-1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99200" t="-23810" r="-100800" b="-1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2419" t="-23810" r="-1613" b="-124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89228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0.4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946022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5830062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861749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670678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6997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8402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201953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069287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986006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045628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404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593993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97496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45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8452-8F1B-4AB5-B425-F3E72DF6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D4FC7D-1FA7-4BD8-96BB-0814E72DF2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we have the following differential equations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ep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vs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the following data: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=0.1,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>
                  <a:buAutoNum type="arabicPeriod"/>
                </a:pPr>
                <a:r>
                  <a:rPr lang="en-US" dirty="0"/>
                  <a:t>Rewrite these differential equations just in terms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What are the two equilibrium points of this system? (Hint: a set of differential equations will be at equilibrium when they are not changing with time, that is, all time derivatives are zero.)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D4FC7D-1FA7-4BD8-96BB-0814E72DF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471" r="-672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43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5D72-BF47-4C62-98C7-57ABB1A3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Handout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FAB3-23C9-48B5-8BAD-8458C9FFD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Yes, it is stabilizing to the first equilibrium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EFF1-6117-4270-B252-FB0D42B5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05000"/>
            <a:ext cx="5276850" cy="442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4A7B5-A43A-44AC-A501-6A7EB866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37" y="2152649"/>
            <a:ext cx="44100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Runge-</a:t>
            </a:r>
            <a:r>
              <a:rPr lang="en-US" dirty="0" err="1"/>
              <a:t>Kutta</a:t>
            </a:r>
            <a:r>
              <a:rPr lang="en-US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Runge-</a:t>
                </a:r>
                <a:r>
                  <a:rPr lang="en-US" dirty="0" err="1"/>
                  <a:t>Kutta</a:t>
                </a:r>
                <a:r>
                  <a:rPr lang="en-US" dirty="0"/>
                  <a:t> methods improve on Euler's method by evaluating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selected points within the time step</a:t>
                </a:r>
              </a:p>
              <a:p>
                <a:pPr marL="0" indent="0">
                  <a:buNone/>
                </a:pPr>
                <a:r>
                  <a:rPr lang="en-US" dirty="0"/>
                  <a:t>Simplest method is the second order method (RK2)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what we get from Euler's;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improves on this by reevaluating at the estimated end of the step</a:t>
                </a:r>
              </a:p>
              <a:p>
                <a:pPr marL="0" indent="0">
                  <a:buNone/>
                </a:pPr>
                <a:r>
                  <a:rPr lang="en-US" dirty="0"/>
                  <a:t>RK2 must evaluate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twice at each times step.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20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Numerical Solution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One-step methods: require information about solution just at one point,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Forward Euler and Runge-</a:t>
                </a:r>
                <a:r>
                  <a:rPr lang="en-US" dirty="0" err="1"/>
                  <a:t>Kutta</a:t>
                </a:r>
                <a:r>
                  <a:rPr lang="en-US" dirty="0"/>
                  <a:t> fall in this category</a:t>
                </a:r>
              </a:p>
              <a:p>
                <a:r>
                  <a:rPr lang="en-US" dirty="0"/>
                  <a:t>Multi-step methods: make use of information at more than one point,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Adams-</a:t>
                </a:r>
                <a:r>
                  <a:rPr lang="en-US" dirty="0" err="1"/>
                  <a:t>Bashforth</a:t>
                </a:r>
                <a:endParaRPr lang="en-US" dirty="0"/>
              </a:p>
              <a:p>
                <a:r>
                  <a:rPr lang="en-US" dirty="0"/>
                  <a:t>Predictor-Corrector Methods: implicit</a:t>
                </a:r>
              </a:p>
              <a:p>
                <a:pPr lvl="1"/>
                <a:r>
                  <a:rPr lang="en-US" dirty="0"/>
                  <a:t>Backward Euler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49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AB6A-441C-4092-BB25-503B1EC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problem has one variable and known analytical solution.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Choose timestep of 0.1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time point after initial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+0.1⋅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=10+0.1⋅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=10+0.1⋅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Next time point: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=9+0.1⋅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=8.1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2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D376-6639-4AA9-9BB5-882BBF92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1447800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Runge-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Kutta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2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76401"/>
                  </p:ext>
                </p:extLst>
              </p:nvPr>
            </p:nvGraphicFramePr>
            <p:xfrm>
              <a:off x="609600" y="1447800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934" t="-2667" r="-794040" b="-102800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985" t="-2667" r="-1011" b="-102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8961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48062" t="-52381" r="-281008" b="-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89349" t="-52381" r="-114497" b="-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60800" t="-52381" r="-3200" b="-424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80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280160"/>
                <a:ext cx="9601200" cy="37338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the equations describing the horizontal position of a cart attached to a lossless spring: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Initial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Analytical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Numerical solution: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d>
                            <m:dPr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d>
                            <m:dPr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Choose step size of 0.25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0160"/>
                <a:ext cx="9601200" cy="3733800"/>
              </a:xfrm>
              <a:prstGeom prst="rect">
                <a:avLst/>
              </a:prstGeom>
              <a:blipFill>
                <a:blip r:embed="rId3"/>
                <a:stretch>
                  <a:fillRect l="-1143" t="-1631" r="-2222" b="-3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688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A67A35-9A74-4FF0-852B-57DEADB3E77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Starting from the initial conditions at t=0 we next calculate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we continue to the next time step, t=0.5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=1.0+0.25⋅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=0.9375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=−0.25−0.25⋅1.0=−0.5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A67A35-9A74-4FF0-852B-57DEADB3E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762000" y="1371600"/>
          <a:ext cx="6019800" cy="5226051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actual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(t)  Dt=0.25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0.9689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0.6289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-151,983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9000" y="2514600"/>
            <a:ext cx="4419600" cy="23083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Since we know from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solution that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bounded between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 and 1, clearly the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 is numerically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41521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/>
        </p:nvGraphicFramePr>
        <p:xfrm>
          <a:off x="990600" y="2667000"/>
          <a:ext cx="4191000" cy="3484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-1.4088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57200" y="1280161"/>
            <a:ext cx="1043939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Below is a comparison of the solution values for x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Raavi" panose="020B0502040204020203" pitchFamily="34" charset="0"/>
              </a:rPr>
              <a:t>at time t = 10 seconds</a:t>
            </a:r>
          </a:p>
        </p:txBody>
      </p:sp>
    </p:spTree>
    <p:extLst>
      <p:ext uri="{BB962C8B-B14F-4D97-AF65-F5344CB8AC3E}">
        <p14:creationId xmlns:p14="http://schemas.microsoft.com/office/powerpoint/2010/main" val="11754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Frequency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2286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Figure shows Eastern Interconnect frequency variation after loss of 2600 MW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9335655" cy="57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8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Dynamics Behavior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295400"/>
            <a:ext cx="76200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29600" y="5715000"/>
            <a:ext cx="3756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August 14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2003 Blackout Final Report</a:t>
            </a:r>
          </a:p>
        </p:txBody>
      </p:sp>
    </p:spTree>
    <p:extLst>
      <p:ext uri="{BB962C8B-B14F-4D97-AF65-F5344CB8AC3E}">
        <p14:creationId xmlns:p14="http://schemas.microsoft.com/office/powerpoint/2010/main" val="122197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Dynamics Motivation: Frequency Decline September 2011 Blackout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781800" cy="55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6858000" y="6096000"/>
            <a:ext cx="5029200" cy="371475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rgbClr val="142958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0941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avi" panose="020B0502040204020203" pitchFamily="34" charset="0"/>
                <a:ea typeface="+mn-ea"/>
                <a:cs typeface="Raavi" panose="020B0502040204020203" pitchFamily="34" charset="0"/>
              </a:rPr>
              <a:t>Image Source: Arizona-Southern California Outages on September 8, 2011 Report, FERC and NERC, April 2012</a:t>
            </a:r>
          </a:p>
        </p:txBody>
      </p:sp>
    </p:spTree>
    <p:extLst>
      <p:ext uri="{BB962C8B-B14F-4D97-AF65-F5344CB8AC3E}">
        <p14:creationId xmlns:p14="http://schemas.microsoft.com/office/powerpoint/2010/main" val="16895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602438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295399"/>
            <a:ext cx="4856018" cy="5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Grid Disturbance Example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62200" y="6324600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in seconds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09800" y="1219200"/>
            <a:ext cx="4856018" cy="92333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Figures show the frequency change as a result of the sudden loss of a large amount of generation in the Southern WECC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7391400" y="57912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contour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2362201"/>
            <a:ext cx="3429000" cy="92333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Green is bus quite close to location of  generator trip while blue and red are quite distant.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E367267-1B23-483C-89AF-54B6C8B66A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21222" y="3468810"/>
            <a:ext cx="208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in HZ</a:t>
            </a:r>
          </a:p>
        </p:txBody>
      </p:sp>
    </p:spTree>
    <p:extLst>
      <p:ext uri="{BB962C8B-B14F-4D97-AF65-F5344CB8AC3E}">
        <p14:creationId xmlns:p14="http://schemas.microsoft.com/office/powerpoint/2010/main" val="151386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power flow is used to determine a quasi steady-state operating condition for a power system</a:t>
            </a:r>
          </a:p>
          <a:p>
            <a:pPr lvl="1"/>
            <a:r>
              <a:rPr lang="en-US" dirty="0"/>
              <a:t>Goal is to solve a set of algebraic equations</a:t>
            </a:r>
          </a:p>
          <a:p>
            <a:pPr lvl="2"/>
            <a:r>
              <a:rPr lang="en-US" dirty="0"/>
              <a:t>g(y) = 0  [y variables are bus voltage and angle]</a:t>
            </a:r>
          </a:p>
          <a:p>
            <a:pPr lvl="1"/>
            <a:r>
              <a:rPr lang="en-US" dirty="0"/>
              <a:t>Models employed reflect the steady-state assumption</a:t>
            </a:r>
          </a:p>
          <a:p>
            <a:pPr lvl="1"/>
            <a:r>
              <a:rPr lang="en-US" dirty="0"/>
              <a:t>Using a power flow, after a contingency occurs (such as opening a line), the algebraic equations are solved to determine a new equilibrium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917780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9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vs.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 simulations are used to determine whether following a contingency the power system returns to a steady-state operating point</a:t>
            </a:r>
          </a:p>
          <a:p>
            <a:pPr lvl="1"/>
            <a:r>
              <a:rPr lang="en-US" dirty="0"/>
              <a:t>Goal is to solve a set of differential and algebraic equations, </a:t>
            </a:r>
          </a:p>
          <a:p>
            <a:pPr lvl="2"/>
            <a:r>
              <a:rPr lang="en-US" dirty="0"/>
              <a:t>dx/</a:t>
            </a:r>
            <a:r>
              <a:rPr lang="en-US" dirty="0" err="1"/>
              <a:t>dt</a:t>
            </a:r>
            <a:r>
              <a:rPr lang="en-US" dirty="0"/>
              <a:t> = f(</a:t>
            </a:r>
            <a:r>
              <a:rPr lang="en-US" dirty="0" err="1"/>
              <a:t>x,y</a:t>
            </a:r>
            <a:r>
              <a:rPr lang="en-US" dirty="0"/>
              <a:t>) 	[y variables are bus voltage and angle]</a:t>
            </a:r>
          </a:p>
          <a:p>
            <a:pPr lvl="2"/>
            <a:r>
              <a:rPr lang="en-US" dirty="0"/>
              <a:t>g(</a:t>
            </a:r>
            <a:r>
              <a:rPr lang="en-US" dirty="0" err="1"/>
              <a:t>x,y</a:t>
            </a:r>
            <a:r>
              <a:rPr lang="en-US" dirty="0"/>
              <a:t>) = 0	[x variables are dynamic state variables]</a:t>
            </a:r>
          </a:p>
          <a:p>
            <a:pPr lvl="1"/>
            <a:r>
              <a:rPr lang="en-US" dirty="0"/>
              <a:t>Starts in steady-state, and hopefully returns to a usually new steady-state value</a:t>
            </a:r>
          </a:p>
          <a:p>
            <a:pPr lvl="1"/>
            <a:r>
              <a:rPr lang="en-US" dirty="0"/>
              <a:t>Models reflect the transient stability time frame (up to dozens of seconds)</a:t>
            </a:r>
          </a:p>
          <a:p>
            <a:pPr lvl="2"/>
            <a:r>
              <a:rPr lang="en-US" dirty="0"/>
              <a:t>Slow Values </a:t>
            </a:r>
            <a:r>
              <a:rPr lang="en-US" dirty="0">
                <a:sym typeface="Wingdings" pitchFamily="2" charset="2"/>
              </a:rPr>
              <a:t> Treat as constants</a:t>
            </a:r>
          </a:p>
          <a:p>
            <a:pPr lvl="2"/>
            <a:r>
              <a:rPr lang="en-US" dirty="0"/>
              <a:t>Ultra Fast States </a:t>
            </a:r>
            <a:r>
              <a:rPr lang="en-US" dirty="0">
                <a:sym typeface="Wingdings" pitchFamily="2" charset="2"/>
              </a:rPr>
              <a:t> Treat as algebraic relationships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2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Transient Stability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 order to operate as an interconnected system all of the generators (and other synchronous machines) must remain in synchronism with one another</a:t>
            </a:r>
          </a:p>
          <a:p>
            <a:pPr lvl="1"/>
            <a:r>
              <a:rPr lang="en-US" altLang="en-US" dirty="0"/>
              <a:t>Synchronism requires that (for two pole machines) the rotors turn at exactly the same speed</a:t>
            </a:r>
          </a:p>
          <a:p>
            <a:r>
              <a:rPr lang="en-US" altLang="en-US" dirty="0"/>
              <a:t>Loss of synchronism results in a condition in which no net power can be transferred between the machines  </a:t>
            </a:r>
          </a:p>
          <a:p>
            <a:r>
              <a:rPr lang="en-US" altLang="en-US" dirty="0"/>
              <a:t>A system is said to be transiently unstable if following a disturbance one or more of the generators lose synchronism</a:t>
            </a:r>
          </a:p>
        </p:txBody>
      </p:sp>
    </p:spTree>
    <p:extLst>
      <p:ext uri="{BB962C8B-B14F-4D97-AF65-F5344CB8AC3E}">
        <p14:creationId xmlns:p14="http://schemas.microsoft.com/office/powerpoint/2010/main" val="338014761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94</TotalTime>
  <Words>1902</Words>
  <Application>Microsoft Office PowerPoint</Application>
  <PresentationFormat>Widescreen</PresentationFormat>
  <Paragraphs>331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Helvetica</vt:lpstr>
      <vt:lpstr>Raavi</vt:lpstr>
      <vt:lpstr>Times New Roman</vt:lpstr>
      <vt:lpstr>Wingdings</vt:lpstr>
      <vt:lpstr>Capsules</vt:lpstr>
      <vt:lpstr>ECEN 460, Spring 2024 Power System Operation and Control</vt:lpstr>
      <vt:lpstr>Handout Example</vt:lpstr>
      <vt:lpstr>Example of Frequency Variation</vt:lpstr>
      <vt:lpstr>Example of Dynamics Behavior</vt:lpstr>
      <vt:lpstr>Power System Dynamics Motivation: Frequency Decline September 2011 Blackout </vt:lpstr>
      <vt:lpstr>Power Grid Disturbance Example</vt:lpstr>
      <vt:lpstr>Recap: Power Flow</vt:lpstr>
      <vt:lpstr>Power Flow vs. Dynamics</vt:lpstr>
      <vt:lpstr>Power System Transient Stability</vt:lpstr>
      <vt:lpstr>Power System Time Scales and Transient Stability</vt:lpstr>
      <vt:lpstr>Power System Stability Terms</vt:lpstr>
      <vt:lpstr>Differential Algebraic Equations (DAEs)</vt:lpstr>
      <vt:lpstr>Power System Dynamics DAEs</vt:lpstr>
      <vt:lpstr>Solving DAEs</vt:lpstr>
      <vt:lpstr>Solving DAEs Numerically</vt:lpstr>
      <vt:lpstr>Error Propagation</vt:lpstr>
      <vt:lpstr>Euler’s Method</vt:lpstr>
      <vt:lpstr>Euler’s Method Algorithm</vt:lpstr>
      <vt:lpstr>Handout Example</vt:lpstr>
      <vt:lpstr>Solution to Handout Example</vt:lpstr>
      <vt:lpstr>Runge-Kutta Methods</vt:lpstr>
      <vt:lpstr>Other Numerical Solution Methods</vt:lpstr>
      <vt:lpstr>Example #1</vt:lpstr>
      <vt:lpstr>Example #1, Cont.</vt:lpstr>
      <vt:lpstr>Example #2</vt:lpstr>
      <vt:lpstr>Example #2, Cont.</vt:lpstr>
      <vt:lpstr>Example #2, Cont.</vt:lpstr>
      <vt:lpstr>Example #2,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109</cp:revision>
  <cp:lastPrinted>2011-08-22T16:49:24Z</cp:lastPrinted>
  <dcterms:created xsi:type="dcterms:W3CDTF">2022-08-23T14:02:40Z</dcterms:created>
  <dcterms:modified xsi:type="dcterms:W3CDTF">2024-04-02T16:48:15Z</dcterms:modified>
</cp:coreProperties>
</file>