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356" r:id="rId2"/>
    <p:sldId id="612" r:id="rId3"/>
    <p:sldId id="613" r:id="rId4"/>
    <p:sldId id="614" r:id="rId5"/>
    <p:sldId id="615" r:id="rId6"/>
    <p:sldId id="616" r:id="rId7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3300"/>
    <a:srgbClr val="D065F1"/>
    <a:srgbClr val="500000"/>
    <a:srgbClr val="FF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1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  <p:sldLayoutId id="2147483735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460, Spring 2024</a:t>
            </a:r>
            <a:br>
              <a:rPr lang="en-US" altLang="en-US" dirty="0"/>
            </a:br>
            <a:r>
              <a:rPr lang="en-US" altLang="en-US" dirty="0"/>
              <a:t>Power System Operation and Control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14: DC Power Flow Examples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6DAF-411F-4D33-8744-22DD8E080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DC Power Flow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3668099-49B2-4F40-BAF8-89D226F42FD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172200" cy="5181600"/>
              </a:xfrm>
            </p:spPr>
            <p:txBody>
              <a:bodyPr/>
              <a:lstStyle/>
              <a:p>
                <a:r>
                  <a:rPr lang="en-US" dirty="0"/>
                  <a:t>Here were the impedances we found, in per-unit on the system base: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=0.0186+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0.187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𝑙𝑖𝑛𝑒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=0.054+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0.1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=0.027+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0.216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Note: we are modeling the generator as the slack bus (no impedance) and the load as constant power 20 MW and 10 </a:t>
                </a:r>
                <a:r>
                  <a:rPr lang="en-US" dirty="0" err="1"/>
                  <a:t>Mvar</a:t>
                </a:r>
                <a:endParaRPr lang="en-US" dirty="0"/>
              </a:p>
              <a:p>
                <a:r>
                  <a:rPr lang="en-US" dirty="0"/>
                  <a:t>Solve the system with the DC power flow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3668099-49B2-4F40-BAF8-89D226F42F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172200" cy="5181600"/>
              </a:xfrm>
              <a:blipFill>
                <a:blip r:embed="rId2"/>
                <a:stretch>
                  <a:fillRect l="-1383" t="-824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E301110-7F4E-4532-83FC-27E9A57AB6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48400" y="1828800"/>
            <a:ext cx="5943600" cy="14611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59CF83-D843-438D-BCCF-25066133AD9E}"/>
                  </a:ext>
                </a:extLst>
              </p:cNvPr>
              <p:cNvSpPr/>
              <p:nvPr/>
            </p:nvSpPr>
            <p:spPr>
              <a:xfrm>
                <a:off x="7848600" y="395615"/>
                <a:ext cx="2178610" cy="523220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59CF83-D843-438D-BCCF-25066133A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95615"/>
                <a:ext cx="217861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65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0EAA-E4C2-45E9-AA94-A363A8F9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DC Power Flow Example,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8C595AB-00B3-455E-BA03-4D1D516F717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277600" cy="5181600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/>
                  <a:t>Make the y-bus matrix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0.527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5.30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−0.527+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5.30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−0.527+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5.30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4.71−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13.04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−4.18+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7.74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−4.18+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7.74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4.75−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12.30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−0.570+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4.56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−0.570+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4.56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0.570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4.56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Find the B matrix as the imaginary part of Y without the slack bus row/column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−13.04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7.74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7.74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−12.30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4.56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4.56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−4.56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3. Find the P-vector of power injections and solve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−13.04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7.74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7.74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−12.30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4.56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4.56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−4.56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0.0377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0.0636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0.1074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8C595AB-00B3-455E-BA03-4D1D516F71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277600" cy="5181600"/>
              </a:xfrm>
              <a:blipFill>
                <a:blip r:embed="rId2"/>
                <a:stretch>
                  <a:fillRect l="-865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57793A-BAF5-46E6-A6AC-D91C433D3C40}"/>
                  </a:ext>
                </a:extLst>
              </p:cNvPr>
              <p:cNvSpPr txBox="1"/>
              <p:nvPr/>
            </p:nvSpPr>
            <p:spPr>
              <a:xfrm>
                <a:off x="9639300" y="4724400"/>
                <a:ext cx="1828800" cy="1631216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+mj-lt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=1∠0°</m:t>
                      </m:r>
                    </m:oMath>
                  </m:oMathPara>
                </a14:m>
                <a:endParaRPr lang="en-US" sz="2000" b="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=1∠2.16°</m:t>
                      </m:r>
                    </m:oMath>
                  </m:oMathPara>
                </a14:m>
                <a:endParaRPr lang="en-US" sz="200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=1∠3.64°</m:t>
                      </m:r>
                    </m:oMath>
                  </m:oMathPara>
                </a14:m>
                <a:endParaRPr lang="en-US" sz="2000" b="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=1∠6.16°</m:t>
                      </m:r>
                    </m:oMath>
                  </m:oMathPara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57793A-BAF5-46E6-A6AC-D91C433D3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300" y="4724400"/>
                <a:ext cx="1828800" cy="1631216"/>
              </a:xfrm>
              <a:prstGeom prst="rect">
                <a:avLst/>
              </a:prstGeom>
              <a:blipFill>
                <a:blip r:embed="rId3"/>
                <a:stretch>
                  <a:fillRect l="-3333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8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2A72-352F-40AD-BB4D-71AF0CFA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Power Flow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4F60F2-584F-C7ED-B747-16F57C5EB2E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53172" cy="5181600"/>
              </a:xfrm>
            </p:spPr>
            <p:txBody>
              <a:bodyPr/>
              <a:lstStyle/>
              <a:p>
                <a:r>
                  <a:rPr lang="en-US" dirty="0"/>
                  <a:t>For this four-bus power flow problem</a:t>
                </a:r>
              </a:p>
              <a:p>
                <a:pPr lvl="1"/>
                <a:r>
                  <a:rPr lang="en-US" dirty="0"/>
                  <a:t>Make the Y-bus matrix</a:t>
                </a:r>
              </a:p>
              <a:p>
                <a:pPr lvl="1"/>
                <a:r>
                  <a:rPr lang="en-US" dirty="0"/>
                  <a:t>Identify the bus type and known/unknown variables for each bus</a:t>
                </a:r>
              </a:p>
              <a:p>
                <a:pPr lvl="1"/>
                <a:r>
                  <a:rPr lang="en-US" dirty="0"/>
                  <a:t>Write the P and Q equations for bus 4</a:t>
                </a:r>
              </a:p>
              <a:p>
                <a:pPr lvl="1"/>
                <a:r>
                  <a:rPr lang="en-US" dirty="0"/>
                  <a:t>Write the last row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) of the Jacobian matrix</a:t>
                </a:r>
              </a:p>
              <a:p>
                <a:r>
                  <a:rPr lang="en-US" dirty="0"/>
                  <a:t>Solve the dc power flow for this problem</a:t>
                </a:r>
              </a:p>
              <a:p>
                <a:pPr lvl="1"/>
                <a:r>
                  <a:rPr lang="en-US" dirty="0"/>
                  <a:t>What is the approximate power flow on the </a:t>
                </a:r>
                <a:br>
                  <a:rPr lang="en-US" dirty="0"/>
                </a:br>
                <a:r>
                  <a:rPr lang="en-US" dirty="0"/>
                  <a:t>line 1-2?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24F60F2-584F-C7ED-B747-16F57C5EB2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53172" cy="5181600"/>
              </a:xfrm>
              <a:blipFill>
                <a:blip r:embed="rId2"/>
                <a:stretch>
                  <a:fillRect l="-1344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E463A1F6-359D-476C-B138-405B0B8F6C01}"/>
              </a:ext>
            </a:extLst>
          </p:cNvPr>
          <p:cNvGrpSpPr/>
          <p:nvPr/>
        </p:nvGrpSpPr>
        <p:grpSpPr>
          <a:xfrm>
            <a:off x="7696200" y="1347372"/>
            <a:ext cx="3708597" cy="2538828"/>
            <a:chOff x="7696200" y="2185572"/>
            <a:chExt cx="3708597" cy="253882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725B1AF-51ED-45A5-A154-667ABA364C7E}"/>
                </a:ext>
              </a:extLst>
            </p:cNvPr>
            <p:cNvGrpSpPr/>
            <p:nvPr/>
          </p:nvGrpSpPr>
          <p:grpSpPr>
            <a:xfrm>
              <a:off x="7696200" y="2514600"/>
              <a:ext cx="3686176" cy="2209800"/>
              <a:chOff x="6981824" y="2667000"/>
              <a:chExt cx="3686176" cy="220980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9EF10AE-E506-4A64-8B59-AD53753344B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2667000"/>
                <a:ext cx="0" cy="60960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DAC0DF7-55B9-42F1-B48E-3A4A32E7329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4267200"/>
                <a:ext cx="0" cy="60960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D3111104-AAAD-499F-B988-94275795AB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525000" y="3505200"/>
                <a:ext cx="0" cy="60960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643409A-F057-44FE-B728-3DD407C498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287000" y="3505200"/>
                <a:ext cx="0" cy="609600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41D74F3-CE05-4A99-9991-F76807F60B9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28956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D723BE4-C215-408C-A264-509031AFB57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29600" y="2895600"/>
                <a:ext cx="914400" cy="7620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EF9BD52-D325-4178-95BC-C3CB51E7EA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32004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93C6288-6293-4A3B-831F-417A15061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44196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B8AFD24-30A0-4FB9-8306-1B90D4EB90D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00" y="47244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9539078-8AA7-4BC5-817B-5E2D2EAF4A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144000" y="36576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F6DE02D-8E87-4FF6-8980-78C125F3C5A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144000" y="39624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D892FA-18FA-4881-B2AE-FAB8D83C60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8229600" y="3971925"/>
                <a:ext cx="914400" cy="75247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9314EDB-7D6B-4FFE-9DB0-7F20B505B8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8229599" y="3200401"/>
                <a:ext cx="1" cy="121919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ACC53FF-33F8-402F-A695-D0731D8C7E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524999" y="3810000"/>
                <a:ext cx="742950" cy="1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2E90F82C-2806-45CB-AFE9-36AF2F5CD566}"/>
                  </a:ext>
                </a:extLst>
              </p:cNvPr>
              <p:cNvSpPr/>
              <p:nvPr/>
            </p:nvSpPr>
            <p:spPr bwMode="auto">
              <a:xfrm>
                <a:off x="7010400" y="2752725"/>
                <a:ext cx="457199" cy="4572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B21D0AE-CC3F-487A-ACD5-34A65CDEC721}"/>
                  </a:ext>
                </a:extLst>
              </p:cNvPr>
              <p:cNvSpPr/>
              <p:nvPr/>
            </p:nvSpPr>
            <p:spPr bwMode="auto">
              <a:xfrm>
                <a:off x="6981824" y="4348162"/>
                <a:ext cx="457199" cy="4572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D822BC1-7F6F-4387-9E94-6786D90E38A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67600" y="2981325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627D65A-27B6-445D-B00D-39ABA9681E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39024" y="45720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1937B01-4681-420A-9EF8-FAFFA5ECA6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287000" y="3962400"/>
                <a:ext cx="3810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B6E55A24-1F79-45ED-89F1-DAD97449686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477500" y="3810000"/>
                <a:ext cx="188119" cy="1524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A4F36B9-0688-4511-B033-035B93E3D8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477500" y="3960019"/>
                <a:ext cx="188119" cy="1524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97F689-4BED-4761-BEC6-49FF965CDCF7}"/>
                </a:ext>
              </a:extLst>
            </p:cNvPr>
            <p:cNvSpPr txBox="1"/>
            <p:nvPr/>
          </p:nvSpPr>
          <p:spPr>
            <a:xfrm>
              <a:off x="8208552" y="2185572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Bus 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430485-8F98-43BE-B77A-61C412707752}"/>
                </a:ext>
              </a:extLst>
            </p:cNvPr>
            <p:cNvSpPr txBox="1"/>
            <p:nvPr/>
          </p:nvSpPr>
          <p:spPr>
            <a:xfrm>
              <a:off x="8162322" y="3799057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Bus 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CD0D2D8-2F45-4143-9501-8EC01148CFF0}"/>
                </a:ext>
              </a:extLst>
            </p:cNvPr>
            <p:cNvSpPr txBox="1"/>
            <p:nvPr/>
          </p:nvSpPr>
          <p:spPr>
            <a:xfrm>
              <a:off x="9866060" y="3057525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Bus 3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6184511-907C-47FC-B087-6EDFB919C1DB}"/>
                </a:ext>
              </a:extLst>
            </p:cNvPr>
            <p:cNvSpPr txBox="1"/>
            <p:nvPr/>
          </p:nvSpPr>
          <p:spPr>
            <a:xfrm>
              <a:off x="10695949" y="3057525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Bus 4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1BF2B75B-960E-4BF9-84E4-B4C2941E888E}"/>
              </a:ext>
            </a:extLst>
          </p:cNvPr>
          <p:cNvSpPr txBox="1"/>
          <p:nvPr/>
        </p:nvSpPr>
        <p:spPr>
          <a:xfrm>
            <a:off x="7174794" y="4037182"/>
            <a:ext cx="4788606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Bus 1: Generator with voltage setpoint of 1.00 </a:t>
            </a:r>
            <a:r>
              <a:rPr lang="en-US" sz="1600" dirty="0" err="1">
                <a:latin typeface="+mj-lt"/>
              </a:rPr>
              <a:t>pu</a:t>
            </a:r>
            <a:endParaRPr lang="en-US" sz="1600" dirty="0">
              <a:latin typeface="+mj-lt"/>
            </a:endParaRPr>
          </a:p>
          <a:p>
            <a:pPr algn="l"/>
            <a:r>
              <a:rPr lang="en-US" sz="1600" dirty="0">
                <a:latin typeface="+mj-lt"/>
              </a:rPr>
              <a:t>Bus 2: Generator with voltage setpoint of 1.02 </a:t>
            </a:r>
            <a:r>
              <a:rPr lang="en-US" sz="1600" dirty="0" err="1">
                <a:latin typeface="+mj-lt"/>
              </a:rPr>
              <a:t>pu</a:t>
            </a:r>
            <a:r>
              <a:rPr lang="en-US" sz="1600" dirty="0">
                <a:latin typeface="+mj-lt"/>
              </a:rPr>
              <a:t> and power setpoint of 75 MW</a:t>
            </a:r>
          </a:p>
          <a:p>
            <a:pPr algn="l"/>
            <a:r>
              <a:rPr lang="en-US" sz="1600" dirty="0">
                <a:latin typeface="+mj-lt"/>
              </a:rPr>
              <a:t>Bus 4: Load with 180 MW and 55 </a:t>
            </a:r>
            <a:r>
              <a:rPr lang="en-US" sz="1600" dirty="0" err="1">
                <a:latin typeface="+mj-lt"/>
              </a:rPr>
              <a:t>Mvar</a:t>
            </a:r>
            <a:endParaRPr lang="en-US" sz="1600" dirty="0">
              <a:latin typeface="+mj-lt"/>
            </a:endParaRPr>
          </a:p>
          <a:p>
            <a:pPr algn="l"/>
            <a:r>
              <a:rPr lang="en-US" sz="1600" dirty="0">
                <a:latin typeface="+mj-lt"/>
              </a:rPr>
              <a:t>Line 1-3: Z = j0.25</a:t>
            </a:r>
          </a:p>
          <a:p>
            <a:pPr algn="l"/>
            <a:r>
              <a:rPr lang="en-US" sz="1600" dirty="0">
                <a:latin typeface="+mj-lt"/>
              </a:rPr>
              <a:t>Line 1-2: Z = j0.05</a:t>
            </a:r>
          </a:p>
          <a:p>
            <a:pPr algn="l"/>
            <a:r>
              <a:rPr lang="en-US" sz="1600" dirty="0">
                <a:latin typeface="+mj-lt"/>
              </a:rPr>
              <a:t>Line 2-3: Z = j0.2</a:t>
            </a:r>
          </a:p>
          <a:p>
            <a:pPr algn="l"/>
            <a:r>
              <a:rPr lang="en-US" sz="1600" dirty="0">
                <a:latin typeface="+mj-lt"/>
              </a:rPr>
              <a:t>Line 3-4: Z = 0.04+j0.08</a:t>
            </a:r>
          </a:p>
        </p:txBody>
      </p:sp>
    </p:spTree>
    <p:extLst>
      <p:ext uri="{BB962C8B-B14F-4D97-AF65-F5344CB8AC3E}">
        <p14:creationId xmlns:p14="http://schemas.microsoft.com/office/powerpoint/2010/main" val="201056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60D9-5460-445E-9AE6-763987A0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Power Flow Example,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D0F528E-EBEF-4135-9154-962AFAFC38B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668000" cy="5181600"/>
              </a:xfrm>
            </p:spPr>
            <p:txBody>
              <a:bodyPr/>
              <a:lstStyle/>
              <a:p>
                <a:r>
                  <a:rPr lang="en-US" dirty="0"/>
                  <a:t>Y-bus matrix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Bus 1 is slack (unknown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Bus 2 is PV (unknown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Buses 3&amp;4 are PQ (</a:t>
                </a:r>
                <a:r>
                  <a:rPr lang="en-US" dirty="0" err="1"/>
                  <a:t>unkn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=−1.8=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=−0.55=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r>
                  <a:rPr lang="en-US" dirty="0"/>
                  <a:t>In last row of Jacobian: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−5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−5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D0F528E-EBEF-4135-9154-962AFAFC3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668000" cy="5181600"/>
              </a:xfrm>
              <a:blipFill>
                <a:blip r:embed="rId2"/>
                <a:stretch>
                  <a:fillRect l="-800" t="-824" b="-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373DDD-F237-4792-A2A4-353406839865}"/>
                  </a:ext>
                </a:extLst>
              </p:cNvPr>
              <p:cNvSpPr txBox="1"/>
              <p:nvPr/>
            </p:nvSpPr>
            <p:spPr>
              <a:xfrm>
                <a:off x="5638800" y="1676400"/>
                <a:ext cx="6276108" cy="160467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373DDD-F237-4792-A2A4-353406839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76400"/>
                <a:ext cx="6276108" cy="1604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EF5F48-3B8C-47FF-A37C-1353D850F7EA}"/>
                  </a:ext>
                </a:extLst>
              </p:cNvPr>
              <p:cNvSpPr/>
              <p:nvPr/>
            </p:nvSpPr>
            <p:spPr>
              <a:xfrm>
                <a:off x="9067800" y="276880"/>
                <a:ext cx="1910908" cy="523220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EF5F48-3B8C-47FF-A37C-1353D850F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0" y="276880"/>
                <a:ext cx="191090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90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60D9-5460-445E-9AE6-763987A0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Power Flow Example, dc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D0F528E-EBEF-4135-9154-962AFAFC38B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668000" cy="5181600"/>
              </a:xfrm>
            </p:spPr>
            <p:txBody>
              <a:bodyPr/>
              <a:lstStyle/>
              <a:p>
                <a:r>
                  <a:rPr lang="en-US" dirty="0"/>
                  <a:t>B matrix – imaginary part of y-bus without slack row and column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 vector based on power leaving non-slack buses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1.8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Solve for theta (remember this is an approximation)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−0.01125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−0.20625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−0.38625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Get line flow based on dc assumptions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𝐿𝑖𝑛𝑒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0−−0.01125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=0.225 </m:t>
                    </m:r>
                  </m:oMath>
                </a14:m>
                <a:r>
                  <a:rPr lang="en-US" dirty="0" err="1"/>
                  <a:t>p.u</a:t>
                </a:r>
                <a:r>
                  <a:rPr lang="en-US" dirty="0"/>
                  <a:t>. (or 22.5 MW)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D0F528E-EBEF-4135-9154-962AFAFC3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668000" cy="5181600"/>
              </a:xfrm>
              <a:blipFill>
                <a:blip r:embed="rId2"/>
                <a:stretch>
                  <a:fillRect l="-800" t="-824" b="-5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EF5F48-3B8C-47FF-A37C-1353D850F7EA}"/>
                  </a:ext>
                </a:extLst>
              </p:cNvPr>
              <p:cNvSpPr/>
              <p:nvPr/>
            </p:nvSpPr>
            <p:spPr>
              <a:xfrm>
                <a:off x="9067800" y="276880"/>
                <a:ext cx="1910908" cy="523220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EF5F48-3B8C-47FF-A37C-1353D850F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0" y="276880"/>
                <a:ext cx="191090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0921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34</TotalTime>
  <Words>542</Words>
  <Application>Microsoft Office PowerPoint</Application>
  <PresentationFormat>Widescreen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460, Spring 2024 Power System Operation and Control</vt:lpstr>
      <vt:lpstr>A DC Power Flow Example</vt:lpstr>
      <vt:lpstr>A DC Power Flow Example, cont.</vt:lpstr>
      <vt:lpstr>Another Power Flow Example</vt:lpstr>
      <vt:lpstr>Another Power Flow Example, Cont.</vt:lpstr>
      <vt:lpstr>Another Power Flow Example, dc part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97</cp:revision>
  <cp:lastPrinted>2011-08-22T16:49:24Z</cp:lastPrinted>
  <dcterms:created xsi:type="dcterms:W3CDTF">2022-08-23T14:02:40Z</dcterms:created>
  <dcterms:modified xsi:type="dcterms:W3CDTF">2024-02-19T20:35:14Z</dcterms:modified>
</cp:coreProperties>
</file>