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56" r:id="rId2"/>
    <p:sldId id="469" r:id="rId3"/>
    <p:sldId id="470" r:id="rId4"/>
    <p:sldId id="473" r:id="rId5"/>
    <p:sldId id="474" r:id="rId6"/>
    <p:sldId id="313" r:id="rId7"/>
    <p:sldId id="314" r:id="rId8"/>
    <p:sldId id="315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9" r:id="rId20"/>
    <p:sldId id="427" r:id="rId21"/>
  </p:sldIdLst>
  <p:sldSz cx="12192000" cy="6858000"/>
  <p:notesSz cx="9296400" cy="7010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8994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407" y="0"/>
            <a:ext cx="4028993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9524"/>
            <a:ext cx="4028994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407" y="6659524"/>
            <a:ext cx="4028993" cy="3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330" y="0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810" y="3329763"/>
            <a:ext cx="7438783" cy="3154324"/>
          </a:xfrm>
          <a:prstGeom prst="rect">
            <a:avLst/>
          </a:prstGeom>
        </p:spPr>
        <p:txBody>
          <a:bodyPr vert="horz" lIns="93174" tIns="46586" rIns="93174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339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330" y="6658339"/>
            <a:ext cx="4028994" cy="350876"/>
          </a:xfrm>
          <a:prstGeom prst="rect">
            <a:avLst/>
          </a:prstGeom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2988" y="527050"/>
            <a:ext cx="4670425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63560A-7F23-438F-B6D0-66EF8B4EA04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D5A198-18E1-4960-8719-7E09B97B2715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5506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9BFCF-CC04-4C0B-9D9F-0F258428D20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21902CB-68CF-42B6-BB27-8B07771B0992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876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0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01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C8492-A971-4717-B87B-D5FA714C9B3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825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2DA6A-82A4-4CAE-9191-6606B556985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22ECD3-242E-40FE-83EE-DB1AA9D0473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300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D7C2C-22D4-4BF1-816B-E8DF7D643EF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EA5A40-61AE-418A-AEAF-11E30B6C8B42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745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589BC-0F95-4C44-9325-C9A60A28AF0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5371AB-86A2-4C67-8FB0-275BFAD41382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32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93F1D7-B9AC-4F47-827B-756AA88EAA61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3817DE-3698-4254-B652-22E3ABF0B5BE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4949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2E8E6-E811-46AC-9C10-6B29F1F5A80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F91E87B-4065-4CB4-9679-7FDB9FDD2078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976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1A182-B1D5-49F4-AAAB-56DDB07A513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FF539C-47F3-4896-B8B3-D1C10DE3FB30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10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12: Power Flow Examples,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2895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1828801" y="2209800"/>
            <a:ext cx="91210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1.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Bus input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/>
        </p:nvGraphicFramePr>
        <p:xfrm>
          <a:off x="3962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2438400" y="5027614"/>
            <a:ext cx="140262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2.</a:t>
            </a:r>
          </a:p>
          <a:p>
            <a:pPr eaLnBrk="1" hangingPunct="1"/>
            <a:r>
              <a:rPr lang="en-US" altLang="en-US" sz="1600">
                <a:latin typeface="+mj-lt"/>
              </a:rPr>
              <a:t> Line input data</a:t>
            </a:r>
          </a:p>
        </p:txBody>
      </p:sp>
      <p:sp>
        <p:nvSpPr>
          <p:cNvPr id="60536" name="Rectangle 132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FB22A4-4A13-7F7E-BFC2-AAEC61E4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34392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3200400" y="1371601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828800" y="2209800"/>
            <a:ext cx="111126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3.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Transformer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/>
        </p:nvGraphicFramePr>
        <p:xfrm>
          <a:off x="4343400" y="3667043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11" name="Text Box 77"/>
          <p:cNvSpPr txBox="1">
            <a:spLocks noChangeArrowheads="1"/>
          </p:cNvSpPr>
          <p:nvPr/>
        </p:nvSpPr>
        <p:spPr bwMode="auto">
          <a:xfrm>
            <a:off x="2438401" y="4875214"/>
            <a:ext cx="1746953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4. Input data </a:t>
            </a:r>
          </a:p>
          <a:p>
            <a:pPr eaLnBrk="1" hangingPunct="1"/>
            <a:r>
              <a:rPr lang="en-US" altLang="en-US" sz="1600">
                <a:latin typeface="+mj-lt"/>
              </a:rPr>
              <a:t>and unknowns</a:t>
            </a:r>
          </a:p>
        </p:txBody>
      </p:sp>
      <p:sp>
        <p:nvSpPr>
          <p:cNvPr id="61508" name="Rectangle 83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932F9-F1E5-EDB8-9184-7617FEE5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53379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ChangeArrowheads="1"/>
          </p:cNvSpPr>
          <p:nvPr/>
        </p:nvSpPr>
        <p:spPr bwMode="auto">
          <a:xfrm>
            <a:off x="152400" y="0"/>
            <a:ext cx="1013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229600" cy="52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7259871-B31D-3EDE-C121-021AB4B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Close the Hood: Let the Computer Do the Math! (</a:t>
            </a:r>
            <a:r>
              <a:rPr lang="en-US" dirty="0" err="1"/>
              <a:t>Ybus</a:t>
            </a:r>
            <a:r>
              <a:rPr lang="en-US" dirty="0"/>
              <a:t> Shown)</a:t>
            </a:r>
          </a:p>
        </p:txBody>
      </p:sp>
    </p:spTree>
    <p:extLst>
      <p:ext uri="{BB962C8B-B14F-4D97-AF65-F5344CB8AC3E}">
        <p14:creationId xmlns:p14="http://schemas.microsoft.com/office/powerpoint/2010/main" val="240286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Ybus</a:t>
            </a:r>
            <a:r>
              <a:rPr lang="en-US" altLang="en-US" dirty="0"/>
              <a:t> Details</a:t>
            </a:r>
          </a:p>
        </p:txBody>
      </p:sp>
      <p:grpSp>
        <p:nvGrpSpPr>
          <p:cNvPr id="19465" name="Group 3"/>
          <p:cNvGrpSpPr>
            <a:grpSpLocks/>
          </p:cNvGrpSpPr>
          <p:nvPr/>
        </p:nvGrpSpPr>
        <p:grpSpPr bwMode="auto">
          <a:xfrm>
            <a:off x="685800" y="1371600"/>
            <a:ext cx="7721600" cy="5030788"/>
            <a:chOff x="495300" y="1598613"/>
            <a:chExt cx="7721600" cy="5030787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09600" y="2014538"/>
            <a:ext cx="160020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61669" imgH="228501" progId="Equation.3">
                    <p:embed/>
                  </p:oleObj>
                </mc:Choice>
                <mc:Fallback>
                  <p:oleObj name="Equation" r:id="rId3" imgW="761669" imgH="228501" progId="Equation.3">
                    <p:embed/>
                    <p:pic>
                      <p:nvPicPr>
                        <p:cNvPr id="194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14538"/>
                          <a:ext cx="160020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544513" y="2624138"/>
            <a:ext cx="7138987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98800" imgH="431640" progId="Equation.DSMT4">
                    <p:embed/>
                  </p:oleObj>
                </mc:Choice>
                <mc:Fallback>
                  <p:oleObj name="Equation" r:id="rId5" imgW="3898800" imgH="431640" progId="Equation.DSMT4">
                    <p:embed/>
                    <p:pic>
                      <p:nvPicPr>
                        <p:cNvPr id="194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13" y="2624138"/>
                          <a:ext cx="7138987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5"/>
            <p:cNvGraphicFramePr>
              <a:graphicFrameLocks noChangeAspect="1"/>
            </p:cNvGraphicFramePr>
            <p:nvPr/>
          </p:nvGraphicFramePr>
          <p:xfrm>
            <a:off x="495300" y="3690938"/>
            <a:ext cx="75819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40200" imgH="431800" progId="Equation.3">
                    <p:embed/>
                  </p:oleObj>
                </mc:Choice>
                <mc:Fallback>
                  <p:oleObj name="Equation" r:id="rId7" imgW="4140200" imgH="431800" progId="Equation.3">
                    <p:embed/>
                    <p:pic>
                      <p:nvPicPr>
                        <p:cNvPr id="1946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690938"/>
                          <a:ext cx="75819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7"/>
            <p:cNvGraphicFramePr>
              <a:graphicFrameLocks noChangeAspect="1"/>
            </p:cNvGraphicFramePr>
            <p:nvPr/>
          </p:nvGraphicFramePr>
          <p:xfrm>
            <a:off x="561975" y="4757738"/>
            <a:ext cx="5000625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30500" imgH="457200" progId="Equation.3">
                    <p:embed/>
                  </p:oleObj>
                </mc:Choice>
                <mc:Fallback>
                  <p:oleObj name="Equation" r:id="rId9" imgW="2730500" imgH="457200" progId="Equation.3">
                    <p:embed/>
                    <p:pic>
                      <p:nvPicPr>
                        <p:cNvPr id="1946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5" y="4757738"/>
                          <a:ext cx="5000625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8"/>
            <p:cNvGraphicFramePr>
              <a:graphicFrameLocks noChangeAspect="1"/>
            </p:cNvGraphicFramePr>
            <p:nvPr/>
          </p:nvGraphicFramePr>
          <p:xfrm>
            <a:off x="914400" y="5519738"/>
            <a:ext cx="7302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87800" imgH="393700" progId="Equation.3">
                    <p:embed/>
                  </p:oleObj>
                </mc:Choice>
                <mc:Fallback>
                  <p:oleObj name="Equation" r:id="rId11" imgW="3987800" imgH="393700" progId="Equation.3">
                    <p:embed/>
                    <p:pic>
                      <p:nvPicPr>
                        <p:cNvPr id="1946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519738"/>
                          <a:ext cx="73025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9"/>
            <p:cNvGraphicFramePr>
              <a:graphicFrameLocks noChangeAspect="1"/>
            </p:cNvGraphicFramePr>
            <p:nvPr/>
          </p:nvGraphicFramePr>
          <p:xfrm>
            <a:off x="914400" y="6205538"/>
            <a:ext cx="6851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276600" imgH="203200" progId="Equation.3">
                    <p:embed/>
                  </p:oleObj>
                </mc:Choice>
                <mc:Fallback>
                  <p:oleObj name="Equation" r:id="rId13" imgW="3276600" imgH="203200" progId="Equation.3">
                    <p:embed/>
                    <p:pic>
                      <p:nvPicPr>
                        <p:cNvPr id="1946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205538"/>
                          <a:ext cx="68516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0700" y="1598613"/>
              <a:ext cx="4926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Elements of </a:t>
              </a:r>
              <a:r>
                <a:rPr lang="en-US" altLang="en-US" dirty="0" err="1">
                  <a:latin typeface="+mj-lt"/>
                </a:rPr>
                <a:t>Y</a:t>
              </a:r>
              <a:r>
                <a:rPr lang="en-US" altLang="en-US" baseline="-25000" dirty="0" err="1">
                  <a:latin typeface="+mj-lt"/>
                </a:rPr>
                <a:t>bus</a:t>
              </a:r>
              <a:r>
                <a:rPr lang="en-US" altLang="en-US" dirty="0">
                  <a:latin typeface="+mj-lt"/>
                </a:rPr>
                <a:t> connected to bus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2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Here Are the Initial Bus Mismatches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692315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8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 the Initial Power Flow Jacobian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6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47799" y="1447800"/>
          <a:ext cx="716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3000" imgH="215900" progId="Equation.3">
                  <p:embed/>
                </p:oleObj>
              </mc:Choice>
              <mc:Fallback>
                <p:oleObj name="Equation" r:id="rId3" imgW="3683000" imgH="21590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1447800"/>
                        <a:ext cx="716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55875" y="1804988"/>
          <a:ext cx="6054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82900" imgH="228600" progId="Equation.3">
                  <p:embed/>
                </p:oleObj>
              </mc:Choice>
              <mc:Fallback>
                <p:oleObj name="Equation" r:id="rId5" imgW="2882900" imgH="2286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04988"/>
                        <a:ext cx="6054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514599" y="2286001"/>
          <a:ext cx="3976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2286001"/>
                        <a:ext cx="3976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520949" y="2698750"/>
          <a:ext cx="4254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28600" progId="Equation.3">
                  <p:embed/>
                </p:oleObj>
              </mc:Choice>
              <mc:Fallback>
                <p:oleObj name="Equation" r:id="rId9" imgW="1930400" imgH="22860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49" y="2698750"/>
                        <a:ext cx="4254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273300" y="3200400"/>
          <a:ext cx="4619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74900" imgH="203200" progId="Equation.3">
                  <p:embed/>
                </p:oleObj>
              </mc:Choice>
              <mc:Fallback>
                <p:oleObj name="Equation" r:id="rId11" imgW="2374900" imgH="20320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200400"/>
                        <a:ext cx="46196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514599" y="3581400"/>
          <a:ext cx="3532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16100" imgH="203200" progId="Equation.3">
                  <p:embed/>
                </p:oleObj>
              </mc:Choice>
              <mc:Fallback>
                <p:oleObj name="Equation" r:id="rId13" imgW="1816100" imgH="203200" progId="Equation.3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3581400"/>
                        <a:ext cx="3532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514600" y="3962400"/>
          <a:ext cx="3630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66090" imgH="203112" progId="Equation.3">
                  <p:embed/>
                </p:oleObj>
              </mc:Choice>
              <mc:Fallback>
                <p:oleObj name="Equation" r:id="rId15" imgW="1866090" imgH="203112" progId="Equation.3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3630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279649" y="4343400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7000" imgH="228600" progId="Equation.3">
                  <p:embed/>
                </p:oleObj>
              </mc:Choice>
              <mc:Fallback>
                <p:oleObj name="Equation" r:id="rId17" imgW="2667000" imgH="228600" progId="Equation.3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49" y="4343400"/>
                        <a:ext cx="5187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524000" y="5029200"/>
          <a:ext cx="5508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832100" imgH="215900" progId="Equation.3">
                  <p:embed/>
                </p:oleObj>
              </mc:Choice>
              <mc:Fallback>
                <p:oleObj name="Equation" r:id="rId19" imgW="2832100" imgH="215900" progId="Equation.3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5508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438399" y="5537200"/>
          <a:ext cx="4224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71700" imgH="203200" progId="Equation.3">
                  <p:embed/>
                </p:oleObj>
              </mc:Choice>
              <mc:Fallback>
                <p:oleObj name="Equation" r:id="rId21" imgW="2171700" imgH="203200" progId="Equation.3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5537200"/>
                        <a:ext cx="4224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2457449" y="5981700"/>
          <a:ext cx="2495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700" imgH="203200" progId="Equation.3">
                  <p:embed/>
                </p:oleObj>
              </mc:Choice>
              <mc:Fallback>
                <p:oleObj name="Equation" r:id="rId23" imgW="1282700" imgH="203200" progId="Equation.3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49" y="5981700"/>
                        <a:ext cx="2495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81000" y="73152"/>
            <a:ext cx="982980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3E04A-6C01-3B24-BA6D-86E6F7D1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Hand Calculation Details!</a:t>
            </a:r>
          </a:p>
        </p:txBody>
      </p:sp>
    </p:spTree>
    <p:extLst>
      <p:ext uri="{BB962C8B-B14F-4D97-AF65-F5344CB8AC3E}">
        <p14:creationId xmlns:p14="http://schemas.microsoft.com/office/powerpoint/2010/main" val="293764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Five Bus Power System Solved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8516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8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System with Capacitor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/>
          <a:stretch/>
        </p:blipFill>
        <p:spPr bwMode="auto">
          <a:xfrm>
            <a:off x="457200" y="1371600"/>
            <a:ext cx="87782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937429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A capacitor has been added at bus 2 to fix its low voltage</a:t>
            </a:r>
          </a:p>
        </p:txBody>
      </p:sp>
    </p:spTree>
    <p:extLst>
      <p:ext uri="{BB962C8B-B14F-4D97-AF65-F5344CB8AC3E}">
        <p14:creationId xmlns:p14="http://schemas.microsoft.com/office/powerpoint/2010/main" val="179785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Contingency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AC8EF-6CB7-45A0-A414-D122938F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6" r="15003"/>
          <a:stretch/>
        </p:blipFill>
        <p:spPr>
          <a:xfrm>
            <a:off x="533400" y="1371600"/>
            <a:ext cx="7239000" cy="5393642"/>
          </a:xfrm>
          <a:prstGeom prst="rect">
            <a:avLst/>
          </a:prstGeo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05800" y="2057400"/>
            <a:ext cx="2908048" cy="415498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Contingency analysis provides an automatic way of looking at all the statistically likely contingencies.  In this example the contingency set is all the single line and transformer outages</a:t>
            </a:r>
          </a:p>
        </p:txBody>
      </p:sp>
    </p:spTree>
    <p:extLst>
      <p:ext uri="{BB962C8B-B14F-4D97-AF65-F5344CB8AC3E}">
        <p14:creationId xmlns:p14="http://schemas.microsoft.com/office/powerpoint/2010/main" val="41998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DB9-0C82-4A5F-9BEC-2C986FA8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Lab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7686-BB2A-491C-A6AC-79B698A54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sz="2400" dirty="0"/>
              <a:t>We're going to have an initial discussion of power system economics as a background for Labs </a:t>
            </a:r>
            <a:r>
              <a:rPr lang="en-US" dirty="0"/>
              <a:t>6-7</a:t>
            </a:r>
            <a:endParaRPr lang="en-US" sz="2400" dirty="0"/>
          </a:p>
          <a:p>
            <a:r>
              <a:rPr lang="en-US" sz="2400" dirty="0"/>
              <a:t>The key challenge is the economic dispatch (ED) problem, which asks how we can</a:t>
            </a:r>
          </a:p>
          <a:p>
            <a:pPr lvl="1"/>
            <a:r>
              <a:rPr lang="en-US" sz="2000" dirty="0"/>
              <a:t>Serve all of the load</a:t>
            </a:r>
          </a:p>
          <a:p>
            <a:pPr lvl="1"/>
            <a:r>
              <a:rPr lang="en-US" sz="2000" dirty="0"/>
              <a:t>Using the cheapest dispatch of generators</a:t>
            </a:r>
          </a:p>
          <a:p>
            <a:pPr lvl="1"/>
            <a:r>
              <a:rPr lang="en-US" sz="2000" dirty="0"/>
              <a:t>Subject to other reliability and efficiency constraints</a:t>
            </a:r>
          </a:p>
          <a:p>
            <a:r>
              <a:rPr lang="en-US" sz="2400" dirty="0"/>
              <a:t>The Optimal Power Flow problem (OPF), which we'll discuss in a few weeks, combines ED with the Power Flow</a:t>
            </a:r>
          </a:p>
        </p:txBody>
      </p:sp>
      <p:pic>
        <p:nvPicPr>
          <p:cNvPr id="4" name="Picture 2" descr="http://images.pennnet.com/articles/pe/cap/cap_gephoto.jpg">
            <a:extLst>
              <a:ext uri="{FF2B5EF4-FFF2-40B4-BE49-F238E27FC236}">
                <a16:creationId xmlns:a16="http://schemas.microsoft.com/office/drawing/2014/main" id="{72D72843-E590-4195-9DA4-866D7122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4648200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13EB8-8D84-45FA-8E6A-EF18D1FF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403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http://images.pennnet.com/articles/pe/cap/cap_gephoto.jpg</a:t>
            </a:r>
          </a:p>
        </p:txBody>
      </p:sp>
    </p:spTree>
    <p:extLst>
      <p:ext uri="{BB962C8B-B14F-4D97-AF65-F5344CB8AC3E}">
        <p14:creationId xmlns:p14="http://schemas.microsoft.com/office/powerpoint/2010/main" val="410492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Application - PJM Control Center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72200" cy="54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Image result for pj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3517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4343400"/>
            <a:ext cx="2708812" cy="181588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solidFill>
                  <a:schemeClr val="tx1"/>
                </a:solidFill>
              </a:rPr>
              <a:t>Their generation capacity is about 177 GW</a:t>
            </a:r>
          </a:p>
        </p:txBody>
      </p:sp>
    </p:spTree>
    <p:extLst>
      <p:ext uri="{BB962C8B-B14F-4D97-AF65-F5344CB8AC3E}">
        <p14:creationId xmlns:p14="http://schemas.microsoft.com/office/powerpoint/2010/main" val="6605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D80D-07FC-4DE5-B477-16E6FF7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Costs and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0544-40AE-48C2-B411-401EFDF11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/>
          <a:lstStyle/>
          <a:p>
            <a:r>
              <a:rPr lang="en-US" dirty="0"/>
              <a:t>Generator costs depend on the fuel type, unit design, and system conditions</a:t>
            </a:r>
          </a:p>
          <a:p>
            <a:r>
              <a:rPr lang="en-US" dirty="0"/>
              <a:t>Traditionally there are three broad categories: Baseload, Cycling or </a:t>
            </a:r>
            <a:r>
              <a:rPr lang="en-US" dirty="0" err="1"/>
              <a:t>Midload</a:t>
            </a:r>
            <a:r>
              <a:rPr lang="en-US" dirty="0"/>
              <a:t>, </a:t>
            </a:r>
            <a:r>
              <a:rPr lang="en-US" dirty="0" err="1"/>
              <a:t>Peakers</a:t>
            </a:r>
            <a:endParaRPr lang="en-US" dirty="0"/>
          </a:p>
          <a:p>
            <a:r>
              <a:rPr lang="en-US" dirty="0"/>
              <a:t>Non-dispatchable sources such as wind and solar can be quite variable, but have a low incremental cost. Usually they are operated at the maximum available power</a:t>
            </a:r>
          </a:p>
          <a:p>
            <a:r>
              <a:rPr lang="en-US" altLang="en-US" sz="2400" dirty="0"/>
              <a:t>The goal of economic dispatch is to determine the generation dispatch that minimizes the instantaneous operating cost, subject to the constraint that total generation = total load + losses</a:t>
            </a:r>
          </a:p>
          <a:p>
            <a:r>
              <a:rPr lang="en-US" altLang="en-US" dirty="0"/>
              <a:t>We’ll work on solving the economic dispatch problem after spring break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DE6-6CFB-4D29-B48C-52B9C522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60DE-DFDE-49A8-B646-0BC3B1664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losses on the transmission system are a function of the generation dispatch.  In general, using generators closer to the load results in lower losses</a:t>
            </a:r>
          </a:p>
          <a:p>
            <a:pPr eaLnBrk="1" hangingPunct="1"/>
            <a:r>
              <a:rPr lang="en-US" altLang="en-US" sz="2400" dirty="0"/>
              <a:t>This impact on losses should be included when doing the economic dispatch, and can be done by using what are known as penalty factors</a:t>
            </a:r>
            <a:endParaRPr lang="en-US" sz="2400" dirty="0"/>
          </a:p>
          <a:p>
            <a:r>
              <a:rPr lang="en-US" sz="2400" dirty="0"/>
              <a:t>A penalty factor is multiplied by the generator cost to represent the effect of losses: i.e. a generator that increases the losses by operating has a penalty factor &gt; 1.0</a:t>
            </a:r>
          </a:p>
          <a:p>
            <a:r>
              <a:rPr lang="en-US" sz="2400" dirty="0"/>
              <a:t>For Lab 6 we will look at the effect of penalty factors</a:t>
            </a:r>
          </a:p>
        </p:txBody>
      </p:sp>
    </p:spTree>
    <p:extLst>
      <p:ext uri="{BB962C8B-B14F-4D97-AF65-F5344CB8AC3E}">
        <p14:creationId xmlns:p14="http://schemas.microsoft.com/office/powerpoint/2010/main" val="350450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Contingency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AC8EF-6CB7-45A0-A414-D122938F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6" r="15003"/>
          <a:stretch/>
        </p:blipFill>
        <p:spPr>
          <a:xfrm>
            <a:off x="533400" y="1371600"/>
            <a:ext cx="7239000" cy="5393642"/>
          </a:xfrm>
          <a:prstGeom prst="rect">
            <a:avLst/>
          </a:prstGeo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05800" y="2057400"/>
            <a:ext cx="2908048" cy="415498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Contingency analysis provides an automatic way of looking at all the statistically likely contingencies.  In this example the contingency set is all the single line and transformer outages</a:t>
            </a:r>
          </a:p>
        </p:txBody>
      </p:sp>
    </p:spTree>
    <p:extLst>
      <p:ext uri="{BB962C8B-B14F-4D97-AF65-F5344CB8AC3E}">
        <p14:creationId xmlns:p14="http://schemas.microsoft.com/office/powerpoint/2010/main" val="55653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Introduction: 37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495800" cy="5181600"/>
          </a:xfrm>
        </p:spPr>
        <p:txBody>
          <a:bodyPr/>
          <a:lstStyle/>
          <a:p>
            <a:r>
              <a:rPr lang="en-US" sz="2000" dirty="0"/>
              <a:t>Lab 6 considers the system economic dispatch under varying load conditions, using a uniform load scalar</a:t>
            </a:r>
          </a:p>
          <a:p>
            <a:r>
              <a:rPr lang="en-US" sz="2000" dirty="0"/>
              <a:t>In first part of lab you’ll observe how values change without consideration of losses</a:t>
            </a:r>
          </a:p>
          <a:p>
            <a:r>
              <a:rPr lang="en-US" sz="2000" dirty="0"/>
              <a:t>Second part is a repeat considering the impact of marginal losses</a:t>
            </a:r>
          </a:p>
          <a:p>
            <a:r>
              <a:rPr lang="en-US" sz="2000" dirty="0"/>
              <a:t>Third part looks at contingency analysis, with the goal to fix voltage and flow violations</a:t>
            </a:r>
          </a:p>
          <a:p>
            <a:r>
              <a:rPr lang="en-US" sz="2000" dirty="0"/>
              <a:t>Last part looks at loss minimization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D2DC4A0-49D9-43CC-AE24-CA8EAF92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7153400" cy="4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6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and the Reference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Contingency analysis works by first storing a reference case, then sequentially applying each contingency to the reference case, reloading the reference case between contingencies</a:t>
            </a:r>
          </a:p>
          <a:p>
            <a:r>
              <a:rPr lang="en-US" sz="2400" dirty="0"/>
              <a:t>In PowerWorld the reference case can be changed by either closing and reopening the contingency analysis form, or using an option on the form</a:t>
            </a:r>
          </a:p>
          <a:p>
            <a:r>
              <a:rPr lang="en-US" sz="2400" dirty="0"/>
              <a:t>This allows you to easily look at of individual contingency cases</a:t>
            </a:r>
          </a:p>
          <a:p>
            <a:pPr lvl="1"/>
            <a:r>
              <a:rPr lang="en-US" sz="2000" dirty="0"/>
              <a:t>Right click on the contingencies and select Contingency Records, Solve Selected Contingency</a:t>
            </a:r>
          </a:p>
        </p:txBody>
      </p:sp>
    </p:spTree>
    <p:extLst>
      <p:ext uri="{BB962C8B-B14F-4D97-AF65-F5344CB8AC3E}">
        <p14:creationId xmlns:p14="http://schemas.microsoft.com/office/powerpoint/2010/main" val="124468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Introduction: 2000 Bus Case, Operating North Central Texas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0377"/>
          <a:stretch/>
        </p:blipFill>
        <p:spPr bwMode="auto">
          <a:xfrm>
            <a:off x="457200" y="1371600"/>
            <a:ext cx="658368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0" y="1752600"/>
            <a:ext cx="1906804" cy="144655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The North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Central Texas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Area has 483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Buses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3886200"/>
            <a:ext cx="2068195" cy="144655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Case for lab is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setup with just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77 500 kV line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contingencies</a:t>
            </a:r>
          </a:p>
        </p:txBody>
      </p:sp>
    </p:spTree>
    <p:extLst>
      <p:ext uri="{BB962C8B-B14F-4D97-AF65-F5344CB8AC3E}">
        <p14:creationId xmlns:p14="http://schemas.microsoft.com/office/powerpoint/2010/main" val="34361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914400" y="1524000"/>
            <a:ext cx="9525000" cy="4114800"/>
            <a:chOff x="336" y="1190"/>
            <a:chExt cx="4992" cy="2218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29795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801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6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97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3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29793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5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29783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789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4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85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6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8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29775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76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29781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7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80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29763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64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65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6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6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66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20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29751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52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53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5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5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4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21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2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15/345 kV</a:t>
              </a:r>
            </a:p>
          </p:txBody>
        </p:sp>
        <p:sp>
          <p:nvSpPr>
            <p:cNvPr id="29723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T1</a:t>
              </a:r>
            </a:p>
          </p:txBody>
        </p:sp>
        <p:sp>
          <p:nvSpPr>
            <p:cNvPr id="29724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T2</a:t>
              </a:r>
            </a:p>
          </p:txBody>
        </p:sp>
        <p:sp>
          <p:nvSpPr>
            <p:cNvPr id="29725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345/15 kV</a:t>
              </a:r>
            </a:p>
          </p:txBody>
        </p:sp>
        <p:sp>
          <p:nvSpPr>
            <p:cNvPr id="29726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7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520 MVA</a:t>
              </a:r>
            </a:p>
          </p:txBody>
        </p:sp>
        <p:sp>
          <p:nvSpPr>
            <p:cNvPr id="29728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 MW</a:t>
              </a:r>
            </a:p>
          </p:txBody>
        </p:sp>
        <p:sp>
          <p:nvSpPr>
            <p:cNvPr id="29729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 Mvar</a:t>
              </a:r>
            </a:p>
          </p:txBody>
        </p:sp>
        <p:sp>
          <p:nvSpPr>
            <p:cNvPr id="29730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280 Mvar</a:t>
              </a:r>
            </a:p>
          </p:txBody>
        </p:sp>
        <p:sp>
          <p:nvSpPr>
            <p:cNvPr id="29731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MW</a:t>
              </a:r>
            </a:p>
          </p:txBody>
        </p:sp>
        <p:sp>
          <p:nvSpPr>
            <p:cNvPr id="29732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3   345 kV</a:t>
              </a:r>
            </a:p>
          </p:txBody>
        </p:sp>
        <p:sp>
          <p:nvSpPr>
            <p:cNvPr id="29733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2</a:t>
              </a:r>
            </a:p>
          </p:txBody>
        </p:sp>
        <p:sp>
          <p:nvSpPr>
            <p:cNvPr id="29734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1</a:t>
              </a:r>
            </a:p>
          </p:txBody>
        </p:sp>
        <p:sp>
          <p:nvSpPr>
            <p:cNvPr id="29735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100 mi</a:t>
              </a:r>
            </a:p>
          </p:txBody>
        </p:sp>
        <p:sp>
          <p:nvSpPr>
            <p:cNvPr id="29736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200 mi</a:t>
              </a:r>
            </a:p>
          </p:txBody>
        </p:sp>
        <p:sp>
          <p:nvSpPr>
            <p:cNvPr id="29737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50 mi</a:t>
              </a:r>
            </a:p>
          </p:txBody>
        </p:sp>
        <p:grpSp>
          <p:nvGrpSpPr>
            <p:cNvPr id="29738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29749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1</a:t>
                </a:r>
              </a:p>
            </p:txBody>
          </p:sp>
        </p:grpSp>
        <p:grpSp>
          <p:nvGrpSpPr>
            <p:cNvPr id="29739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29747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4</a:t>
                </a:r>
              </a:p>
            </p:txBody>
          </p:sp>
        </p:grpSp>
        <p:sp>
          <p:nvSpPr>
            <p:cNvPr id="29740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</a:t>
              </a:r>
            </a:p>
          </p:txBody>
        </p:sp>
        <p:grpSp>
          <p:nvGrpSpPr>
            <p:cNvPr id="29741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29745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2</a:t>
                </a:r>
              </a:p>
            </p:txBody>
          </p:sp>
        </p:grpSp>
        <p:grpSp>
          <p:nvGrpSpPr>
            <p:cNvPr id="29742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29743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5</a:t>
                </a:r>
              </a:p>
            </p:txBody>
          </p:sp>
        </p:grpSp>
      </p:grpSp>
      <p:sp>
        <p:nvSpPr>
          <p:cNvPr id="29699" name="Text Box 106"/>
          <p:cNvSpPr txBox="1">
            <a:spLocks noChangeArrowheads="1"/>
          </p:cNvSpPr>
          <p:nvPr/>
        </p:nvSpPr>
        <p:spPr bwMode="auto">
          <a:xfrm>
            <a:off x="4572000" y="6019800"/>
            <a:ext cx="17520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Single-line diagram</a:t>
            </a:r>
          </a:p>
        </p:txBody>
      </p:sp>
      <p:sp>
        <p:nvSpPr>
          <p:cNvPr id="59396" name="Rectangle 107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6D9C7D-BD5A-73F8-12BF-9F4A1AE8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213751584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7</TotalTime>
  <Words>1018</Words>
  <Application>Microsoft Office PowerPoint</Application>
  <PresentationFormat>Widescreen</PresentationFormat>
  <Paragraphs>290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ECEN 460, Spring 2024 Power System Operation and Control</vt:lpstr>
      <vt:lpstr>Intro to Lab 6</vt:lpstr>
      <vt:lpstr>Generator Costs and Dispatch</vt:lpstr>
      <vt:lpstr>Penalty Factors</vt:lpstr>
      <vt:lpstr>Contingency Analysis</vt:lpstr>
      <vt:lpstr>Lab 6 Introduction: 37 Bus</vt:lpstr>
      <vt:lpstr>Contingency Analysis and the Reference Case</vt:lpstr>
      <vt:lpstr>Lab 6 Introduction: 2000 Bus Case, Operating North Central Texas</vt:lpstr>
      <vt:lpstr>The N-R Power Flow: 5-Bus Example</vt:lpstr>
      <vt:lpstr>The N-R Power Flow: 5-Bus Example</vt:lpstr>
      <vt:lpstr>The N-R Power Flow: 5-Bus Example</vt:lpstr>
      <vt:lpstr>Time to Close the Hood: Let the Computer Do the Math! (Ybus Shown)</vt:lpstr>
      <vt:lpstr>Ybus Details</vt:lpstr>
      <vt:lpstr>Here Are the Initial Bus Mismatches</vt:lpstr>
      <vt:lpstr>And the Initial Power Flow Jacobian</vt:lpstr>
      <vt:lpstr>And the Hand Calculation Details!</vt:lpstr>
      <vt:lpstr>Five Bus Power System Solved</vt:lpstr>
      <vt:lpstr>Five Bus System with Capacitor</vt:lpstr>
      <vt:lpstr>Contingency Analysis</vt:lpstr>
      <vt:lpstr>Power Flow Application - PJM Control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71</cp:revision>
  <cp:lastPrinted>2024-02-19T19:53:59Z</cp:lastPrinted>
  <dcterms:created xsi:type="dcterms:W3CDTF">2022-08-23T14:02:40Z</dcterms:created>
  <dcterms:modified xsi:type="dcterms:W3CDTF">2024-02-19T20:06:52Z</dcterms:modified>
</cp:coreProperties>
</file>