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9"/>
  </p:notesMasterIdLst>
  <p:handoutMasterIdLst>
    <p:handoutMasterId r:id="rId20"/>
  </p:handoutMasterIdLst>
  <p:sldIdLst>
    <p:sldId id="356" r:id="rId2"/>
    <p:sldId id="464" r:id="rId3"/>
    <p:sldId id="466" r:id="rId4"/>
    <p:sldId id="474" r:id="rId5"/>
    <p:sldId id="477" r:id="rId6"/>
    <p:sldId id="475" r:id="rId7"/>
    <p:sldId id="476" r:id="rId8"/>
    <p:sldId id="408" r:id="rId9"/>
    <p:sldId id="479" r:id="rId10"/>
    <p:sldId id="415" r:id="rId11"/>
    <p:sldId id="481" r:id="rId12"/>
    <p:sldId id="482" r:id="rId13"/>
    <p:sldId id="483" r:id="rId14"/>
    <p:sldId id="486" r:id="rId15"/>
    <p:sldId id="487" r:id="rId16"/>
    <p:sldId id="484" r:id="rId17"/>
    <p:sldId id="485" r:id="rId18"/>
  </p:sldIdLst>
  <p:sldSz cx="12192000" cy="6858000"/>
  <p:notesSz cx="9296400" cy="7010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FF3300"/>
    <a:srgbClr val="D065F1"/>
    <a:srgbClr val="500000"/>
    <a:srgbClr val="FFFF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492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81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28994" cy="35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6" rIns="93174" bIns="4658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407" y="0"/>
            <a:ext cx="4028993" cy="35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6" rIns="93174" bIns="4658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59524"/>
            <a:ext cx="4028994" cy="35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6" rIns="93174" bIns="4658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407" y="6659524"/>
            <a:ext cx="4028993" cy="35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6" rIns="93174" bIns="4658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8994" cy="350876"/>
          </a:xfrm>
          <a:prstGeom prst="rect">
            <a:avLst/>
          </a:prstGeom>
        </p:spPr>
        <p:txBody>
          <a:bodyPr vert="horz" wrap="square" lIns="93174" tIns="46586" rIns="93174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330" y="0"/>
            <a:ext cx="4028994" cy="350876"/>
          </a:xfrm>
          <a:prstGeom prst="rect">
            <a:avLst/>
          </a:prstGeom>
        </p:spPr>
        <p:txBody>
          <a:bodyPr vert="horz" wrap="square" lIns="93174" tIns="46586" rIns="93174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7050"/>
            <a:ext cx="4670425" cy="2627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810" y="3329763"/>
            <a:ext cx="7438783" cy="3154324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339"/>
            <a:ext cx="4028994" cy="350876"/>
          </a:xfrm>
          <a:prstGeom prst="rect">
            <a:avLst/>
          </a:prstGeom>
        </p:spPr>
        <p:txBody>
          <a:bodyPr vert="horz" wrap="square" lIns="93174" tIns="46586" rIns="93174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330" y="6658339"/>
            <a:ext cx="4028994" cy="350876"/>
          </a:xfrm>
          <a:prstGeom prst="rect">
            <a:avLst/>
          </a:prstGeom>
        </p:spPr>
        <p:txBody>
          <a:bodyPr vert="horz" wrap="square" lIns="93174" tIns="46586" rIns="93174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2988" y="527050"/>
            <a:ext cx="4670425" cy="2627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629" indent="-2825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0198" indent="-22604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2278" indent="-22604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4357" indent="-22604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6436" indent="-22604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8516" indent="-22604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90595" indent="-22604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2675" indent="-22604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9181FC-D85A-4591-8BD1-5E6A6B1746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13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4629" indent="-2825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0198" indent="-22604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2278" indent="-22604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4357" indent="-22604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6436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8516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0595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2675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33D87A-8EC9-487D-B04F-253111E82540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68990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4629" indent="-2825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0198" indent="-22604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2278" indent="-22604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4357" indent="-22604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6436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8516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0595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2675" indent="-2260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92B1B9-BB95-4ADF-924E-3CE88926F839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5586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5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  <p:sldLayoutId id="2147483735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0.png"/><Relationship Id="rId4" Type="http://schemas.openxmlformats.org/officeDocument/2006/relationships/image" Target="../media/image1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460, Spring 2024</a:t>
            </a:r>
            <a:br>
              <a:rPr lang="en-US" altLang="en-US" dirty="0"/>
            </a:br>
            <a:r>
              <a:rPr lang="en-US" altLang="en-US" dirty="0"/>
              <a:t>Power System Operation and Control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11: Power Flow Examples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Generator Reactive Power Limits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/>
              <a:t>The reactive power output of generators varies to maintain the terminal voltage; on a real generator this is done by the exciter</a:t>
            </a:r>
          </a:p>
          <a:p>
            <a:r>
              <a:rPr lang="en-US" altLang="en-US" dirty="0"/>
              <a:t>To maintain higher voltages requires more reactive power</a:t>
            </a:r>
          </a:p>
          <a:p>
            <a:r>
              <a:rPr lang="en-US" altLang="en-US" dirty="0"/>
              <a:t>Generators have reactive power limits, which are dependent upon the generator's MW output</a:t>
            </a:r>
          </a:p>
          <a:p>
            <a:r>
              <a:rPr lang="en-US" altLang="en-US" dirty="0"/>
              <a:t>These limits must be considered during the power flow solution</a:t>
            </a:r>
          </a:p>
          <a:p>
            <a:pPr lvl="1"/>
            <a:r>
              <a:rPr lang="en-US" altLang="en-US" dirty="0"/>
              <a:t>During power flow, once a solution is obtained, check to make generator reactive power output is within its limits</a:t>
            </a:r>
          </a:p>
          <a:p>
            <a:pPr lvl="1"/>
            <a:r>
              <a:rPr lang="en-US" altLang="en-US" dirty="0"/>
              <a:t>If the reactive power is outside of the limits, fix Q at the max or min value, and resolve treating the generator as a PQ bus</a:t>
            </a:r>
          </a:p>
          <a:p>
            <a:pPr lvl="2"/>
            <a:r>
              <a:rPr lang="en-US" altLang="en-US" dirty="0"/>
              <a:t>this is know as "type-switching"</a:t>
            </a:r>
          </a:p>
          <a:p>
            <a:pPr lvl="2"/>
            <a:r>
              <a:rPr lang="en-US" altLang="en-US" dirty="0"/>
              <a:t>also need to check if a PQ generator can again regulate</a:t>
            </a:r>
          </a:p>
          <a:p>
            <a:r>
              <a:rPr lang="en-US" altLang="en-US" dirty="0"/>
              <a:t>Rule of thumb: to raise system voltage we need to supply more vars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1007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733C2B-1197-45E6-BD0E-D0CE48F5D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7" r="36000" b="41417"/>
          <a:stretch>
            <a:fillRect/>
          </a:stretch>
        </p:blipFill>
        <p:spPr bwMode="auto">
          <a:xfrm>
            <a:off x="2057400" y="3276600"/>
            <a:ext cx="6705600" cy="345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605804-49AC-414D-AFBF-C75AB0CB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17FFD-70C2-498F-90D9-D38256F148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Bus 1 contains a large generating unit operating at V=1.0 </a:t>
            </a:r>
            <a:r>
              <a:rPr lang="en-US" dirty="0" err="1"/>
              <a:t>pu</a:t>
            </a:r>
            <a:endParaRPr lang="en-US" dirty="0"/>
          </a:p>
          <a:p>
            <a:r>
              <a:rPr lang="en-US" dirty="0"/>
              <a:t>Bus 2 has a load consuming 200 MW and 100 MVR</a:t>
            </a:r>
          </a:p>
          <a:p>
            <a:r>
              <a:rPr lang="en-US" dirty="0"/>
              <a:t>Bus 3 has a generator that is set to produce 30 MW and control its terminal voltage to 1.0 </a:t>
            </a:r>
            <a:r>
              <a:rPr lang="en-US" dirty="0" err="1"/>
              <a:t>pu</a:t>
            </a:r>
            <a:r>
              <a:rPr lang="en-US" dirty="0"/>
              <a:t> </a:t>
            </a:r>
          </a:p>
          <a:p>
            <a:r>
              <a:rPr lang="en-US" dirty="0"/>
              <a:t>Want to solve for all bus voltages and line flows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383D6F-EF13-42E8-965F-72F259D328C1}"/>
              </a:ext>
            </a:extLst>
          </p:cNvPr>
          <p:cNvSpPr/>
          <p:nvPr/>
        </p:nvSpPr>
        <p:spPr bwMode="auto">
          <a:xfrm>
            <a:off x="2057400" y="4495800"/>
            <a:ext cx="914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3F92F1-3652-4787-ACA5-07907DF0BA1F}"/>
              </a:ext>
            </a:extLst>
          </p:cNvPr>
          <p:cNvSpPr/>
          <p:nvPr/>
        </p:nvSpPr>
        <p:spPr bwMode="auto">
          <a:xfrm>
            <a:off x="7620000" y="3886200"/>
            <a:ext cx="914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CFAD10-D6DA-3EE9-BC9F-D5629ABB2009}"/>
              </a:ext>
            </a:extLst>
          </p:cNvPr>
          <p:cNvSpPr/>
          <p:nvPr/>
        </p:nvSpPr>
        <p:spPr bwMode="auto">
          <a:xfrm>
            <a:off x="5791200" y="6235700"/>
            <a:ext cx="914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60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1FCB1B-4210-4C89-BBDD-42E25B1D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13BB1-744B-452B-BBF6-2EC178CD4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3581400" cy="23081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D0515A-48E3-401C-88DB-6820655EB178}"/>
                  </a:ext>
                </a:extLst>
              </p:cNvPr>
              <p:cNvSpPr txBox="1"/>
              <p:nvPr/>
            </p:nvSpPr>
            <p:spPr>
              <a:xfrm>
                <a:off x="304800" y="3733800"/>
                <a:ext cx="5334000" cy="126868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D0515A-48E3-401C-88DB-6820655EB1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33800"/>
                <a:ext cx="5334000" cy="12686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8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1FCB1B-4210-4C89-BBDD-42E25B1D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2D0F4C-9D2F-4543-9CDB-70BA38BB61FC}"/>
                  </a:ext>
                </a:extLst>
              </p:cNvPr>
              <p:cNvSpPr txBox="1"/>
              <p:nvPr/>
            </p:nvSpPr>
            <p:spPr>
              <a:xfrm>
                <a:off x="228600" y="1295400"/>
                <a:ext cx="6276108" cy="160467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2D0F4C-9D2F-4543-9CDB-70BA38BB6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95400"/>
                <a:ext cx="6276108" cy="16046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202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717F5-DF59-4958-B721-E8531FBEA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#2</a:t>
            </a:r>
          </a:p>
        </p:txBody>
      </p:sp>
    </p:spTree>
    <p:extLst>
      <p:ext uri="{BB962C8B-B14F-4D97-AF65-F5344CB8AC3E}">
        <p14:creationId xmlns:p14="http://schemas.microsoft.com/office/powerpoint/2010/main" val="3238103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FBDDA-260B-4A1B-9DB2-6748A15E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#2,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DA1DCC-FF3D-420C-9659-1E35A1482E61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867400" cy="5181600"/>
              </a:xfrm>
            </p:spPr>
            <p:txBody>
              <a:bodyPr/>
              <a:lstStyle/>
              <a:p>
                <a:r>
                  <a:rPr lang="en-US" dirty="0"/>
                  <a:t>First, figure out bus types, knowns, and unknowns</a:t>
                </a:r>
              </a:p>
              <a:p>
                <a:r>
                  <a:rPr lang="en-US" dirty="0"/>
                  <a:t>Build Y-bus</a:t>
                </a:r>
              </a:p>
              <a:p>
                <a:r>
                  <a:rPr lang="en-US" dirty="0"/>
                  <a:t>Identify variables and equations (unknown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, V and known P, Q)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DA1DCC-FF3D-420C-9659-1E35A1482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867400" cy="5181600"/>
              </a:xfrm>
              <a:blipFill>
                <a:blip r:embed="rId2"/>
                <a:stretch>
                  <a:fillRect l="-1455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BE2DF028-0992-4996-B29F-9685771CD72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629400" y="1447800"/>
              <a:ext cx="46482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2050">
                      <a:extLst>
                        <a:ext uri="{9D8B030D-6E8A-4147-A177-3AD203B41FA5}">
                          <a16:colId xmlns:a16="http://schemas.microsoft.com/office/drawing/2014/main" val="839853674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557670606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2121340612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252030816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Bus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Known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Unknown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92453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Slack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US" sz="1600" dirty="0">
                              <a:latin typeface="+mj-lt"/>
                            </a:rPr>
                            <a:t>, 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P, Q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32621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P, 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US" sz="1600" dirty="0">
                              <a:latin typeface="+mj-lt"/>
                            </a:rPr>
                            <a:t>, V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8856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P, 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US" sz="1600" dirty="0">
                              <a:latin typeface="+mj-lt"/>
                            </a:rPr>
                            <a:t>, Q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41995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BE2DF028-0992-4996-B29F-9685771CD7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8385138"/>
                  </p:ext>
                </p:extLst>
              </p:nvPr>
            </p:nvGraphicFramePr>
            <p:xfrm>
              <a:off x="6629400" y="1447800"/>
              <a:ext cx="46482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2050">
                      <a:extLst>
                        <a:ext uri="{9D8B030D-6E8A-4147-A177-3AD203B41FA5}">
                          <a16:colId xmlns:a16="http://schemas.microsoft.com/office/drawing/2014/main" val="839853674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1557670606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2121340612"/>
                        </a:ext>
                      </a:extLst>
                    </a:gridCol>
                    <a:gridCol w="1162050">
                      <a:extLst>
                        <a:ext uri="{9D8B030D-6E8A-4147-A177-3AD203B41FA5}">
                          <a16:colId xmlns:a16="http://schemas.microsoft.com/office/drawing/2014/main" val="252030816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Bus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Known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Unknown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92453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Slack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579" t="-103279" r="-103158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P, Q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32621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P, 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203279" r="-2618" b="-1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8856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+mj-lt"/>
                            </a:rPr>
                            <a:t>P, 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303279" r="-2618" b="-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419952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EB3DE44-89BE-4D60-83F1-15C960B94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886200"/>
            <a:ext cx="4019981" cy="2590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6CF562-FCBB-4FB0-9703-81EA2833697F}"/>
                  </a:ext>
                </a:extLst>
              </p:cNvPr>
              <p:cNvSpPr txBox="1"/>
              <p:nvPr/>
            </p:nvSpPr>
            <p:spPr>
              <a:xfrm>
                <a:off x="7010400" y="3429000"/>
                <a:ext cx="4062202" cy="2883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Y-bus=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+mj-lt"/>
                </a:endParaRPr>
              </a:p>
              <a:p>
                <a:r>
                  <a:rPr lang="en-US" sz="2400" dirty="0">
                    <a:latin typeface="+mj-lt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6CF562-FCBB-4FB0-9703-81EA28336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429000"/>
                <a:ext cx="4062202" cy="2883225"/>
              </a:xfrm>
              <a:prstGeom prst="rect">
                <a:avLst/>
              </a:prstGeom>
              <a:blipFill>
                <a:blip r:embed="rId5"/>
                <a:stretch>
                  <a:fillRect l="-2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064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1B7C-E166-4A38-9FEF-F69FDE29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#2,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0CD458-5457-4006-A6A1-76DDEA0767E0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29200" y="1295400"/>
                <a:ext cx="6096000" cy="5181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400" dirty="0"/>
                  <a:t>Write out power balance equations to get f(x):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func>
                      <m:func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140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  <m:func>
                          <m:func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func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func>
                      <m:func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1400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US" sz="1400" smtClean="0">
                        <a:latin typeface="Cambria Math" panose="02040503050406030204" pitchFamily="18" charset="0"/>
                      </a:rPr>
                      <m:t>+10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14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func>
                      <m:func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140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func>
                      <m:func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140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1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sub>
                        </m:sSub>
                        <m:func>
                          <m:func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140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func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=10</m:t>
                    </m:r>
                    <m:func>
                      <m:func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func>
                    <m:r>
                      <a:rPr lang="en-US" sz="1400" smtClean="0">
                        <a:latin typeface="Cambria Math" panose="02040503050406030204" pitchFamily="18" charset="0"/>
                      </a:rPr>
                      <m:t>+10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14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sub>
                        </m:sSub>
                        <m:func>
                          <m:func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  <m:func>
                          <m:func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func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sub>
                        </m:sSub>
                        <m:func>
                          <m:func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1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=−10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140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140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smtClean="0">
                        <a:latin typeface="Cambria Math" panose="02040503050406030204" pitchFamily="18" charset="0"/>
                      </a:rPr>
                      <m:t>−10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140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140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40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40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  <a:p>
                <a:pPr marL="0" indent="0">
                  <a:buNone/>
                </a:pPr>
                <a:r>
                  <a:rPr lang="en-US" sz="1400" dirty="0"/>
                  <a:t>And the Jacobian from all the partial derivatives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400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10 </m:t>
                              </m:r>
                              <m:r>
                                <m:rPr>
                                  <m:sty m:val="p"/>
                                </m:rP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+40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0CD458-5457-4006-A6A1-76DDEA0767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29200" y="1295400"/>
                <a:ext cx="6096000" cy="5181600"/>
              </a:xfrm>
              <a:blipFill>
                <a:blip r:embed="rId2"/>
                <a:stretch>
                  <a:fillRect l="-900" t="-235" r="-9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B2D208EF-138D-4EBB-B17D-3BCF4155DF7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28600" y="1600200"/>
              <a:ext cx="42672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839853674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1557670606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121340612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52030816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Bus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Known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Unknown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92453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Slack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US" sz="1400" dirty="0">
                              <a:latin typeface="+mj-lt"/>
                            </a:rPr>
                            <a:t>, 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P, Q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32621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P, 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US" sz="1400" dirty="0">
                              <a:latin typeface="+mj-lt"/>
                            </a:rPr>
                            <a:t>, V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8856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P, 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US" sz="1400" dirty="0">
                              <a:latin typeface="+mj-lt"/>
                            </a:rPr>
                            <a:t>, Q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41995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B2D208EF-138D-4EBB-B17D-3BCF4155DF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0193821"/>
                  </p:ext>
                </p:extLst>
              </p:nvPr>
            </p:nvGraphicFramePr>
            <p:xfrm>
              <a:off x="228600" y="1600200"/>
              <a:ext cx="42672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839853674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1557670606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121340612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52030816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Bus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Known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Unknown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92453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Slack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143" t="-101639" r="-10228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P, Q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32621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P, Q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143" t="-201639" r="-2286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8856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latin typeface="+mj-lt"/>
                            </a:rPr>
                            <a:t>P, V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143" t="-301639" r="-2286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419952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1E3A28-D9E8-4160-B6AC-E332DD50F998}"/>
                  </a:ext>
                </a:extLst>
              </p:cNvPr>
              <p:cNvSpPr txBox="1"/>
              <p:nvPr/>
            </p:nvSpPr>
            <p:spPr>
              <a:xfrm>
                <a:off x="228600" y="3429000"/>
                <a:ext cx="4531753" cy="777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+mj-lt"/>
                  </a:rPr>
                  <a:t>Y-bus=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latin typeface="+mj-lt"/>
                  </a:rPr>
                  <a:t>;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;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sz="14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1E3A28-D9E8-4160-B6AC-E332DD50F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429000"/>
                <a:ext cx="4531753" cy="777072"/>
              </a:xfrm>
              <a:prstGeom prst="rect">
                <a:avLst/>
              </a:prstGeom>
              <a:blipFill>
                <a:blip r:embed="rId4"/>
                <a:stretch>
                  <a:fillRect l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B0B945C-6991-4206-ABB9-700835A8436A}"/>
                  </a:ext>
                </a:extLst>
              </p:cNvPr>
              <p:cNvSpPr txBox="1"/>
              <p:nvPr/>
            </p:nvSpPr>
            <p:spPr>
              <a:xfrm>
                <a:off x="228600" y="4648200"/>
                <a:ext cx="4495800" cy="126868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B0B945C-6991-4206-ABB9-700835A84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648200"/>
                <a:ext cx="4495800" cy="12686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314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CFE90-9E35-4183-9BE6-09CA5E9FC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#2,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770CF4-1F7A-4B56-898A-68920F88CFBA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40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; </m:t>
                    </m:r>
                    <m:r>
                      <a:rPr lang="en-US" sz="140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14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400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10 </m:t>
                              </m:r>
                              <m:r>
                                <m:rPr>
                                  <m:sty m:val="p"/>
                                </m:rP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+40</m:t>
                              </m:r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func>
                                <m:func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400" smtClean="0">
                                          <a:latin typeface="Cambria Math" panose="02040503050406030204" pitchFamily="18" charset="0"/>
                                        </a:rPr>
                                        <m:t>32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  <a:p>
                <a:pPr marL="0" indent="0">
                  <a:buNone/>
                </a:pPr>
                <a:r>
                  <a:rPr lang="en-US" sz="1400" dirty="0"/>
                  <a:t>Iteration 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140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−0.3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1400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; </m:t>
                    </m:r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𝐉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4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𝐟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40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−0.1233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−0.0467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0.95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  <a:p>
                <a:pPr marL="0" indent="0">
                  <a:buNone/>
                </a:pPr>
                <a:r>
                  <a:rPr lang="en-US" sz="1400" dirty="0"/>
                  <a:t>Iteration 2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−0.1233</m:t>
                              </m:r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−0.0467</m:t>
                              </m:r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0.95</m:t>
                              </m:r>
                            </m:e>
                          </m:mr>
                        </m:m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0.1037</m:t>
                              </m:r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0.03887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0.1501</m:t>
                              </m:r>
                            </m:e>
                          </m:mr>
                        </m:m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18.9</m:t>
                              </m:r>
                            </m:e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9.47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−0.46</m:t>
                              </m:r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9.47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19.5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−0.73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−2.00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0.766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18.11</m:t>
                              </m:r>
                            </m:e>
                          </m:mr>
                        </m:m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; 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𝐉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4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𝐟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.1298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</m:t>
                              </m:r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4814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0.9411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  <a:p>
                <a:pPr marL="0" indent="0">
                  <a:buNone/>
                </a:pPr>
                <a:r>
                  <a:rPr lang="en-US" sz="1400" dirty="0"/>
                  <a:t>Iteration 3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−0.1298</m:t>
                              </m:r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−0.04814</m:t>
                              </m:r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0.9411</m:t>
                              </m:r>
                            </m:e>
                          </m:mr>
                        </m:m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0.0147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−0.0138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0.00122</m:t>
                              </m:r>
                            </m:e>
                          </m:mr>
                        </m:m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18.71</m:t>
                              </m:r>
                            </m:e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9.38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−0.48</m:t>
                              </m:r>
                            </m:e>
                          </m:mr>
                          <m:mr>
                            <m:e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9.38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19.37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−0.767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−2.11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0.815</m:t>
                              </m:r>
                            </m:e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17.76</m:t>
                              </m:r>
                            </m:e>
                          </m:mr>
                        </m:m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; 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𝐉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4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400">
                        <a:latin typeface="Cambria Math" panose="02040503050406030204" pitchFamily="18" charset="0"/>
                      </a:rPr>
                      <m:t>𝐟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−0.1304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−0.04771</m:t>
                              </m:r>
                            </m:e>
                          </m:mr>
                          <m:mr>
                            <m:e>
                              <m:r>
                                <a:rPr lang="en-US" sz="1400" smtClean="0">
                                  <a:latin typeface="Cambria Math" panose="02040503050406030204" pitchFamily="18" charset="0"/>
                                </a:rPr>
                                <m:t>0.9409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770CF4-1F7A-4B56-898A-68920F88CF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5B8DB7-8E5D-4C22-9D51-2F3EF940CD77}"/>
                  </a:ext>
                </a:extLst>
              </p:cNvPr>
              <p:cNvSpPr txBox="1"/>
              <p:nvPr/>
            </p:nvSpPr>
            <p:spPr>
              <a:xfrm>
                <a:off x="1524000" y="5943600"/>
                <a:ext cx="2590800" cy="7073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15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5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5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500" b="0" i="1" smtClean="0">
                                    <a:latin typeface="Cambria Math" panose="02040503050406030204" pitchFamily="18" charset="0"/>
                                  </a:rPr>
                                  <m:t>0.000259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500" b="0" i="1" smtClean="0">
                                    <a:latin typeface="Cambria Math" panose="02040503050406030204" pitchFamily="18" charset="0"/>
                                  </a:rPr>
                                  <m:t>−0.000250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500" b="0" i="1" smtClean="0">
                                    <a:latin typeface="Cambria Math" panose="02040503050406030204" pitchFamily="18" charset="0"/>
                                  </a:rPr>
                                  <m:t>−0.000086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5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5B8DB7-8E5D-4C22-9D51-2F3EF940C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943600"/>
                <a:ext cx="2590800" cy="707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24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9ADAB-3983-40B1-9EB8-758305A86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Bus Types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B3CC51-7C1D-4AB5-A17D-7847ADB79D79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Each bus has one of three basic types, and for each one there are two known variables and two unknown variables:</a:t>
                </a:r>
              </a:p>
              <a:p>
                <a:pPr lvl="1"/>
                <a:r>
                  <a:rPr lang="en-US" dirty="0"/>
                  <a:t>Load (PQ) bus</a:t>
                </a:r>
              </a:p>
              <a:p>
                <a:pPr lvl="2"/>
                <a:r>
                  <a:rPr lang="en-US" dirty="0"/>
                  <a:t>Assume P/Q are fixed at most buses in the system</a:t>
                </a:r>
              </a:p>
              <a:p>
                <a:pPr lvl="2"/>
                <a:r>
                  <a:rPr lang="en-US" dirty="0"/>
                  <a:t>Known: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, Unknown: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Slack bus</a:t>
                </a:r>
              </a:p>
              <a:p>
                <a:pPr lvl="2"/>
                <a:r>
                  <a:rPr lang="en-US" dirty="0"/>
                  <a:t>Only one in the whole system </a:t>
                </a:r>
              </a:p>
              <a:p>
                <a:pPr lvl="2"/>
                <a:r>
                  <a:rPr lang="en-US" dirty="0"/>
                  <a:t>Usually assigned to a large generator bus</a:t>
                </a:r>
              </a:p>
              <a:p>
                <a:pPr lvl="2"/>
                <a:r>
                  <a:rPr lang="en-US" dirty="0"/>
                  <a:t>Known: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, Unknown: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Provides angle reference (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) and picks up the slack P</a:t>
                </a:r>
              </a:p>
              <a:p>
                <a:pPr lvl="1"/>
                <a:r>
                  <a:rPr lang="en-US" dirty="0"/>
                  <a:t>Generator (PV) bus</a:t>
                </a:r>
              </a:p>
              <a:p>
                <a:pPr lvl="2"/>
                <a:r>
                  <a:rPr lang="en-US" dirty="0"/>
                  <a:t>Other generators (5-10% of buses in a large system)</a:t>
                </a:r>
              </a:p>
              <a:p>
                <a:pPr lvl="2"/>
                <a:r>
                  <a:rPr lang="en-US" dirty="0"/>
                  <a:t>Assume generator is controlling power output and voltage</a:t>
                </a:r>
              </a:p>
              <a:p>
                <a:pPr lvl="2"/>
                <a:r>
                  <a:rPr lang="en-US" dirty="0"/>
                  <a:t>Known: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, Unknown: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B3CC51-7C1D-4AB5-A17D-7847ADB79D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824" b="-2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76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24A3B-A643-4AF0-A612-979967042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Newton-Raphson Power Flow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0EFB0-835B-4B52-BC09-1B55F8BBBB7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Same procedure we have been using for N-R solutions so far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Build the Y-bus matrix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Write the list of variables and power balance equations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Make the power flow Jacobian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Make an initial guess of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While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𝐟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</m:e>
                    </m:d>
                    <m:r>
                      <a:rPr lang="en-US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	=	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𝐟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		=	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0EFB0-835B-4B52-BC09-1B55F8BBBB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95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33C881-6E0B-4FF1-B85C-55C4292892C4}"/>
                  </a:ext>
                </a:extLst>
              </p:cNvPr>
              <p:cNvSpPr txBox="1"/>
              <p:nvPr/>
            </p:nvSpPr>
            <p:spPr>
              <a:xfrm>
                <a:off x="5562600" y="4876800"/>
                <a:ext cx="6276108" cy="160467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33C881-6E0B-4FF1-B85C-55C429289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876800"/>
                <a:ext cx="6276108" cy="1604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63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65D4-0D24-4DA7-85AA-6BB852A5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3C15-D77C-4B7D-994D-919E0105BA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553200" cy="5181600"/>
          </a:xfrm>
        </p:spPr>
        <p:txBody>
          <a:bodyPr/>
          <a:lstStyle/>
          <a:p>
            <a:r>
              <a:rPr lang="en-US" altLang="en-US" dirty="0"/>
              <a:t>For the two bus power system shown below, use the Newton-Raphson power flow to determine the voltage magnitude and angle at bus two.  Assume that bus one is the slack and </a:t>
            </a:r>
            <a:r>
              <a:rPr lang="en-US" altLang="en-US" dirty="0" err="1"/>
              <a:t>SBase</a:t>
            </a:r>
            <a:r>
              <a:rPr lang="en-US" altLang="en-US" dirty="0"/>
              <a:t> = 100 MVA.  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2F8D35-7EE1-4D67-9595-2F9D06160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 b="57426"/>
          <a:stretch>
            <a:fillRect/>
          </a:stretch>
        </p:blipFill>
        <p:spPr bwMode="auto">
          <a:xfrm>
            <a:off x="304800" y="3200400"/>
            <a:ext cx="583099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9DC6AD-B3D4-4E0F-B022-39FD2F60198F}"/>
                  </a:ext>
                </a:extLst>
              </p:cNvPr>
              <p:cNvSpPr txBox="1"/>
              <p:nvPr/>
            </p:nvSpPr>
            <p:spPr>
              <a:xfrm>
                <a:off x="228600" y="5029200"/>
                <a:ext cx="6276108" cy="160467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9DC6AD-B3D4-4E0F-B022-39FD2F601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029200"/>
                <a:ext cx="6276108" cy="1604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3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00074-7FFB-4214-A94D-D935C11D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#1</a:t>
            </a:r>
          </a:p>
        </p:txBody>
      </p:sp>
    </p:spTree>
    <p:extLst>
      <p:ext uri="{BB962C8B-B14F-4D97-AF65-F5344CB8AC3E}">
        <p14:creationId xmlns:p14="http://schemas.microsoft.com/office/powerpoint/2010/main" val="383207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65D4-0D24-4DA7-85AA-6BB852A5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#1,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3C15-D77C-4B7D-994D-919E0105BA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638800" cy="5181600"/>
          </a:xfrm>
        </p:spPr>
        <p:txBody>
          <a:bodyPr/>
          <a:lstStyle/>
          <a:p>
            <a:r>
              <a:rPr lang="en-US" altLang="en-US" dirty="0"/>
              <a:t>For the two bus power system shown below, use the Newton-Raphson power flow to determine the voltage magnitude and angle at bus two.  Assume that bus one is the slack and </a:t>
            </a:r>
            <a:r>
              <a:rPr lang="en-US" altLang="en-US" dirty="0" err="1"/>
              <a:t>SBase</a:t>
            </a:r>
            <a:r>
              <a:rPr lang="en-US" altLang="en-US" dirty="0"/>
              <a:t> = 100 MVA.  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2F8D35-7EE1-4D67-9595-2F9D06160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 b="57426"/>
          <a:stretch>
            <a:fillRect/>
          </a:stretch>
        </p:blipFill>
        <p:spPr bwMode="auto">
          <a:xfrm>
            <a:off x="304800" y="3505200"/>
            <a:ext cx="583099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5A1AAB-C94C-4425-8F91-3665F6CBEE7A}"/>
                  </a:ext>
                </a:extLst>
              </p:cNvPr>
              <p:cNvSpPr txBox="1"/>
              <p:nvPr/>
            </p:nvSpPr>
            <p:spPr>
              <a:xfrm>
                <a:off x="6068292" y="1447800"/>
                <a:ext cx="6123708" cy="50846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General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power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balance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equations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nary>
                        <m:naryPr>
                          <m:chr m:val="∑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𝐺𝑖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𝐷𝑖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Bus</m:t>
                      </m:r>
                      <m:r>
                        <m:rPr>
                          <m:nor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two</m:t>
                      </m:r>
                      <m:r>
                        <m:rPr>
                          <m:nor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power</m:t>
                      </m:r>
                      <m:r>
                        <m:rPr>
                          <m:nor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balance</m:t>
                      </m:r>
                      <m:r>
                        <m:rPr>
                          <m:nor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equations</m:t>
                      </m:r>
                    </m:oMath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(10</m:t>
                      </m:r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)+2.0	=	0</m:t>
                      </m:r>
                    </m:oMath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(−10</m:t>
                      </m:r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(10)+1.0=0</m:t>
                      </m:r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Now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calculate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power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flow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Jacobian</m:t>
                      </m:r>
                    </m:oMath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	=	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i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a:rPr lang="en-US" sz="1800" i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i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a:rPr lang="en-US" sz="1800" i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sz="18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𝑉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i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Q</m:t>
                                        </m:r>
                                      </m:e>
                                      <m:sub>
                                        <m:r>
                                          <a:rPr lang="en-US" sz="1800" i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i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Q</m:t>
                                        </m:r>
                                      </m:e>
                                      <m:sub>
                                        <m:r>
                                          <a:rPr lang="en-US" sz="1800" i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sz="18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𝑉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</m:t>
                      </m:r>
                    </m:oMath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		=	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i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i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i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  <m:func>
                                  <m:func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i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func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+20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5A1AAB-C94C-4425-8F91-3665F6CBE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292" y="1447800"/>
                <a:ext cx="6123708" cy="5084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28203C-9AAE-430A-BDD6-47B964A89703}"/>
                  </a:ext>
                </a:extLst>
              </p:cNvPr>
              <p:cNvSpPr txBox="1"/>
              <p:nvPr/>
            </p:nvSpPr>
            <p:spPr>
              <a:xfrm>
                <a:off x="1371600" y="5410200"/>
                <a:ext cx="3962400" cy="6227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	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𝐘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𝑏𝑢𝑠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=	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28203C-9AAE-430A-BDD6-47B964A89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410200"/>
                <a:ext cx="3962400" cy="6227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2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A207-0694-4239-B443-75DBF153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Flow Example #1, Solution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753E14-30BC-40B6-9DBA-E849FF0EDAD0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smtClean="0"/>
                      <m:t>Set</m:t>
                    </m:r>
                    <m:r>
                      <m:rPr>
                        <m:nor/>
                      </m:rPr>
                      <a:rPr lang="en-US" sz="1800" smtClean="0"/>
                      <m:t> 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 = 0</m:t>
                    </m:r>
                    <m:r>
                      <m:rPr>
                        <m:nor/>
                      </m:rPr>
                      <a:rPr lang="en-US" sz="1800"/>
                      <m:t>, </m:t>
                    </m:r>
                    <m:r>
                      <m:rPr>
                        <m:nor/>
                      </m:rPr>
                      <a:rPr lang="en-US" sz="1800"/>
                      <m:t>guess</m:t>
                    </m:r>
                    <m:r>
                      <m:rPr>
                        <m:nor/>
                      </m:rPr>
                      <a:rPr lang="en-US" sz="1800"/>
                      <m:t> 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180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sz="1800" dirty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/>
                      <m:t>Calculate</m:t>
                    </m:r>
                    <m:r>
                      <m:rPr>
                        <m:nor/>
                      </m:rPr>
                      <a:rPr lang="en-US" sz="1800"/>
                      <m:t> </m:t>
                    </m:r>
                  </m:oMath>
                </a14:m>
                <a:br>
                  <a:rPr lang="en-US" sz="1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)=	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(10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)+2.0</m:t>
                              </m:r>
                            </m:e>
                          </m:mr>
                          <m:m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(−10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8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(10)+1.0</m:t>
                              </m:r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	=	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2.0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1.0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sz="1800" dirty="0"/>
                </a:b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𝐉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)=	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+20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=	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sz="1800" dirty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/>
                      <m:t>Solve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	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2.0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1.0</m:t>
                              </m:r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		=	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−0.2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8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0.9(10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</m:e>
                              </m:func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−0.2))+2.0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0.9(−10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</m:e>
                              </m:func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−0.2))+0.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sup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×10+1.0</m:t>
                              </m:r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0.212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0.279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sz="1800" dirty="0"/>
                </a:b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𝐉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)=	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8.82</m:t>
                              </m:r>
                            </m:e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−1.986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−1.788</m:t>
                              </m:r>
                            </m:e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8.199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sz="1800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(2)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−0.2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0.9</m:t>
                              </m:r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8.82</m:t>
                                  </m:r>
                                </m:e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−1.986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−1.788</m:t>
                                  </m:r>
                                </m:e>
                                <m:e>
                                  <m: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8.199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0.212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0.279</m:t>
                              </m:r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	=	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−0.233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0.8586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sz="1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(2)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0.0145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0.0190</m:t>
                              </m:r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		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(3)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	=	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−0.236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0.8554</m:t>
                              </m:r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		</m:t>
                    </m:r>
                  </m:oMath>
                </a14:m>
                <a:br>
                  <a:rPr lang="en-US" sz="1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1800">
                            <a:latin typeface="Cambria Math" panose="02040503050406030204" pitchFamily="18" charset="0"/>
                          </a:rPr>
                          <m:t>(3)</m:t>
                        </m:r>
                      </m:sup>
                    </m:sSup>
                    <m:r>
                      <a:rPr lang="en-US" sz="180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0.0000906</m:t>
                              </m:r>
                            </m:e>
                          </m:mr>
                          <m:mr>
                            <m:e>
                              <m:r>
                                <a:rPr lang="en-US" sz="1800">
                                  <a:latin typeface="Cambria Math" panose="02040503050406030204" pitchFamily="18" charset="0"/>
                                </a:rPr>
                                <m:t>0.0001175</m:t>
                              </m:r>
                            </m:e>
                          </m:mr>
                        </m:m>
                      </m:e>
                    </m:d>
                    <m:r>
                      <a:rPr lang="en-US" sz="1800">
                        <a:latin typeface="Cambria Math" panose="02040503050406030204" pitchFamily="18" charset="0"/>
                      </a:rPr>
                      <m:t>		</m:t>
                    </m:r>
                    <m:r>
                      <m:rPr>
                        <m:nor/>
                      </m:rPr>
                      <a:rPr lang="en-US" sz="1800"/>
                      <m:t>Done</m:t>
                    </m:r>
                    <m:r>
                      <m:rPr>
                        <m:nor/>
                      </m:rPr>
                      <a:rPr lang="en-US" sz="1800"/>
                      <m:t>!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		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18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>
                        <a:latin typeface="Cambria Math" panose="02040503050406030204" pitchFamily="18" charset="0"/>
                      </a:rPr>
                      <m:t>=0.8554∠−13.52°</m:t>
                    </m:r>
                  </m:oMath>
                </a14:m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753E14-30BC-40B6-9DBA-E849FF0EDA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793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 Bus Solved Values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D9E55-934C-3403-BB43-DF20B78F1C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z="2400" dirty="0">
                <a:latin typeface="+mj-lt"/>
              </a:rPr>
              <a:t>Once the voltage angle and magnitude at bus 2 are known we can calculate all the other system values, such as the line flows and the generator reactive power output</a:t>
            </a:r>
            <a:r>
              <a:rPr lang="en-US" altLang="en-US" dirty="0">
                <a:latin typeface="+mj-lt"/>
              </a:rPr>
              <a:t> </a:t>
            </a:r>
          </a:p>
          <a:p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t="3723" r="28575" b="64526"/>
          <a:stretch>
            <a:fillRect/>
          </a:stretch>
        </p:blipFill>
        <p:spPr bwMode="auto">
          <a:xfrm>
            <a:off x="1066800" y="3276600"/>
            <a:ext cx="8047037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49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5C896-02AF-41D7-9DD7-DD034A12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Voltage Solution!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9">
                <a:extLst>
                  <a:ext uri="{FF2B5EF4-FFF2-40B4-BE49-F238E27FC236}">
                    <a16:creationId xmlns:a16="http://schemas.microsoft.com/office/drawing/2014/main" id="{E91695C0-0084-472F-A19C-BC8D465F48C9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715000" cy="5181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This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case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actually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has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two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solutions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!  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The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second</m:t>
                    </m:r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+mj-lt"/>
                      </a:rPr>
                      <m:t> "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low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voltage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"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​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is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found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by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using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a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low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initial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guess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.</m:t>
                    </m:r>
                  </m:oMath>
                </a14:m>
                <a:br>
                  <a:rPr lang="en-US" sz="2400" i="0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Set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, 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guess</m:t>
                    </m:r>
                    <m:r>
                      <m:rPr>
                        <m:nor/>
                      </m:rPr>
                      <a:rPr lang="en-US" sz="2400" i="0">
                        <a:solidFill>
                          <a:srgbClr val="000000"/>
                        </a:solidFill>
                        <a:latin typeface="+mj-lt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+mj-lt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Text Placeholder 9">
                <a:extLst>
                  <a:ext uri="{FF2B5EF4-FFF2-40B4-BE49-F238E27FC236}">
                    <a16:creationId xmlns:a16="http://schemas.microsoft.com/office/drawing/2014/main" id="{E91695C0-0084-472F-A19C-BC8D465F48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715000" cy="5181600"/>
              </a:xfrm>
              <a:blipFill>
                <a:blip r:embed="rId2"/>
                <a:stretch>
                  <a:fillRect l="-1494" t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AB6619E-0748-4248-90C3-64C0D1E23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0" t="5177" r="27200" b="64714"/>
          <a:stretch>
            <a:fillRect/>
          </a:stretch>
        </p:blipFill>
        <p:spPr bwMode="auto">
          <a:xfrm>
            <a:off x="228600" y="3886200"/>
            <a:ext cx="5410200" cy="15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6A6EB799-C485-4CBD-9E8E-34289CE72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1"/>
          <a:stretch>
            <a:fillRect/>
          </a:stretch>
        </p:blipFill>
        <p:spPr bwMode="auto">
          <a:xfrm>
            <a:off x="6019800" y="1905000"/>
            <a:ext cx="5791200" cy="404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33B169DA-27D2-480C-B9AA-709E8DE0C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295400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dirty="0">
                <a:latin typeface="+mj-lt"/>
              </a:rPr>
              <a:t>This shows the region of convergence for different initial guesses of bus 2 angle (x-axis) and magnitude (y-axis)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479801F-069B-4E4F-BF42-643771E1D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019800"/>
            <a:ext cx="6934200" cy="707886"/>
          </a:xfrm>
          <a:prstGeom prst="rect">
            <a:avLst/>
          </a:prstGeom>
          <a:solidFill>
            <a:srgbClr val="D6D2C4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ts val="0"/>
              </a:spcBef>
              <a:defRPr>
                <a:solidFill>
                  <a:schemeClr val="bg1"/>
                </a:solidFill>
                <a:latin typeface="+mj-lt"/>
              </a:defRPr>
            </a:lvl1pPr>
            <a:lvl2pPr marL="742950" indent="-285750" eaLnBrk="0" hangingPunct="0">
              <a:defRPr sz="2400"/>
            </a:lvl2pPr>
            <a:lvl3pPr marL="1143000" indent="-228600" eaLnBrk="0" hangingPunct="0">
              <a:defRPr sz="2400"/>
            </a:lvl3pPr>
            <a:lvl4pPr marL="1600200" indent="-228600" eaLnBrk="0" hangingPunct="0">
              <a:defRPr sz="2400"/>
            </a:lvl4pPr>
            <a:lvl5pPr marL="2057400" indent="-228600" eaLnBrk="0" hangingPunct="0">
              <a:defRPr sz="24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Red region converges to the high voltage solution, while the yellow region converges to the low voltage solution</a:t>
            </a:r>
          </a:p>
        </p:txBody>
      </p:sp>
    </p:spTree>
    <p:extLst>
      <p:ext uri="{BB962C8B-B14F-4D97-AF65-F5344CB8AC3E}">
        <p14:creationId xmlns:p14="http://schemas.microsoft.com/office/powerpoint/2010/main" val="365425222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3</TotalTime>
  <Words>1367</Words>
  <Application>Microsoft Office PowerPoint</Application>
  <PresentationFormat>Widescreen</PresentationFormat>
  <Paragraphs>133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460, Spring 2024 Power System Operation and Control</vt:lpstr>
      <vt:lpstr>Power Flow Bus Types</vt:lpstr>
      <vt:lpstr>Newton-Raphson Power Flow Procedure</vt:lpstr>
      <vt:lpstr>Power Flow Example #1</vt:lpstr>
      <vt:lpstr>Power Flow Example #1</vt:lpstr>
      <vt:lpstr>Power Flow Example #1, Solution</vt:lpstr>
      <vt:lpstr>Power Flow Example #1, Solution Cont.</vt:lpstr>
      <vt:lpstr>Two Bus Solved Values</vt:lpstr>
      <vt:lpstr>Low Voltage Solution!</vt:lpstr>
      <vt:lpstr>Generator Reactive Power Limits</vt:lpstr>
      <vt:lpstr>Power Flow Example #2</vt:lpstr>
      <vt:lpstr>Power Flow Example #2</vt:lpstr>
      <vt:lpstr>Power Flow Example #2</vt:lpstr>
      <vt:lpstr>Power Flow Example #2</vt:lpstr>
      <vt:lpstr>Power Flow Example #2, Solution</vt:lpstr>
      <vt:lpstr>Power Flow Example #2, Solution</vt:lpstr>
      <vt:lpstr>Power Flow Example #2,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71</cp:revision>
  <cp:lastPrinted>2024-02-19T19:53:59Z</cp:lastPrinted>
  <dcterms:created xsi:type="dcterms:W3CDTF">2022-08-23T14:02:40Z</dcterms:created>
  <dcterms:modified xsi:type="dcterms:W3CDTF">2024-02-19T20:03:26Z</dcterms:modified>
</cp:coreProperties>
</file>