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4"/>
  </p:notesMasterIdLst>
  <p:handoutMasterIdLst>
    <p:handoutMasterId r:id="rId35"/>
  </p:handoutMasterIdLst>
  <p:sldIdLst>
    <p:sldId id="356" r:id="rId2"/>
    <p:sldId id="570" r:id="rId3"/>
    <p:sldId id="503" r:id="rId4"/>
    <p:sldId id="504" r:id="rId5"/>
    <p:sldId id="505" r:id="rId6"/>
    <p:sldId id="506" r:id="rId7"/>
    <p:sldId id="410" r:id="rId8"/>
    <p:sldId id="411" r:id="rId9"/>
    <p:sldId id="414" r:id="rId10"/>
    <p:sldId id="415" r:id="rId11"/>
    <p:sldId id="417" r:id="rId12"/>
    <p:sldId id="420" r:id="rId13"/>
    <p:sldId id="421" r:id="rId14"/>
    <p:sldId id="422" r:id="rId15"/>
    <p:sldId id="423" r:id="rId16"/>
    <p:sldId id="424" r:id="rId17"/>
    <p:sldId id="425" r:id="rId18"/>
    <p:sldId id="426" r:id="rId19"/>
    <p:sldId id="427" r:id="rId20"/>
    <p:sldId id="434" r:id="rId21"/>
    <p:sldId id="436" r:id="rId22"/>
    <p:sldId id="437" r:id="rId23"/>
    <p:sldId id="438" r:id="rId24"/>
    <p:sldId id="471" r:id="rId25"/>
    <p:sldId id="472" r:id="rId26"/>
    <p:sldId id="473" r:id="rId27"/>
    <p:sldId id="474" r:id="rId28"/>
    <p:sldId id="475" r:id="rId29"/>
    <p:sldId id="476" r:id="rId30"/>
    <p:sldId id="477" r:id="rId31"/>
    <p:sldId id="478" r:id="rId32"/>
    <p:sldId id="479" r:id="rId33"/>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D065F1"/>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1/9/2024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4: Generators and Machines, Part 2</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 and Wind-related Plant Locations</a:t>
            </a:r>
          </a:p>
        </p:txBody>
      </p:sp>
      <p:sp>
        <p:nvSpPr>
          <p:cNvPr id="4" name="Rectangle 3"/>
          <p:cNvSpPr/>
          <p:nvPr/>
        </p:nvSpPr>
        <p:spPr>
          <a:xfrm>
            <a:off x="1752600" y="6248401"/>
            <a:ext cx="8839200" cy="307777"/>
          </a:xfrm>
          <a:prstGeom prst="rect">
            <a:avLst/>
          </a:prstGeom>
        </p:spPr>
        <p:txBody>
          <a:bodyPr wrap="square">
            <a:spAutoFit/>
          </a:bodyPr>
          <a:lstStyle/>
          <a:p>
            <a:r>
              <a:rPr lang="en-US" sz="1400" dirty="0">
                <a:latin typeface="+mj-lt"/>
              </a:rPr>
              <a:t>https://eerscmap.usgs.gov/uswtdb/viewer/#5.34/31.787/-99.912</a:t>
            </a:r>
          </a:p>
        </p:txBody>
      </p:sp>
      <p:pic>
        <p:nvPicPr>
          <p:cNvPr id="7" name="Picture 6">
            <a:extLst>
              <a:ext uri="{FF2B5EF4-FFF2-40B4-BE49-F238E27FC236}">
                <a16:creationId xmlns:a16="http://schemas.microsoft.com/office/drawing/2014/main" id="{1B2ACF1E-1C5B-9080-F353-A4202998CFBE}"/>
              </a:ext>
            </a:extLst>
          </p:cNvPr>
          <p:cNvPicPr>
            <a:picLocks noChangeAspect="1"/>
          </p:cNvPicPr>
          <p:nvPr/>
        </p:nvPicPr>
        <p:blipFill>
          <a:blip r:embed="rId2"/>
          <a:stretch>
            <a:fillRect/>
          </a:stretch>
        </p:blipFill>
        <p:spPr>
          <a:xfrm>
            <a:off x="3276600" y="1335024"/>
            <a:ext cx="4963451" cy="4724400"/>
          </a:xfrm>
          <a:prstGeom prst="rect">
            <a:avLst/>
          </a:prstGeom>
        </p:spPr>
      </p:pic>
    </p:spTree>
    <p:extLst>
      <p:ext uri="{BB962C8B-B14F-4D97-AF65-F5344CB8AC3E}">
        <p14:creationId xmlns:p14="http://schemas.microsoft.com/office/powerpoint/2010/main" val="49583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Resources in the US and Globally</a:t>
            </a:r>
          </a:p>
        </p:txBody>
      </p:sp>
      <p:pic>
        <p:nvPicPr>
          <p:cNvPr id="7" name="Picture 2" descr="A wind resource map of the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5604876"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6019800"/>
            <a:ext cx="6705600" cy="338554"/>
          </a:xfrm>
          <a:prstGeom prst="rect">
            <a:avLst/>
          </a:prstGeom>
        </p:spPr>
        <p:txBody>
          <a:bodyPr wrap="square">
            <a:spAutoFit/>
          </a:bodyPr>
          <a:lstStyle/>
          <a:p>
            <a:r>
              <a:rPr lang="en-US" sz="1600" dirty="0">
                <a:latin typeface="+mj-lt"/>
              </a:rPr>
              <a:t>Source: http://www.windpoweringamerica.gov/wind_maps.asp</a:t>
            </a:r>
          </a:p>
        </p:txBody>
      </p:sp>
      <p:pic>
        <p:nvPicPr>
          <p:cNvPr id="5" name="Picture 4">
            <a:extLst>
              <a:ext uri="{FF2B5EF4-FFF2-40B4-BE49-F238E27FC236}">
                <a16:creationId xmlns:a16="http://schemas.microsoft.com/office/drawing/2014/main" id="{2F37FCA7-EFB3-49B0-A8C1-7525B000D5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0" y="1905000"/>
            <a:ext cx="5867683" cy="400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7704132-DD21-4C03-A9D6-3121323BDFB8}"/>
              </a:ext>
            </a:extLst>
          </p:cNvPr>
          <p:cNvSpPr/>
          <p:nvPr/>
        </p:nvSpPr>
        <p:spPr>
          <a:xfrm>
            <a:off x="6553200" y="6096000"/>
            <a:ext cx="5257800" cy="276999"/>
          </a:xfrm>
          <a:prstGeom prst="rect">
            <a:avLst/>
          </a:prstGeom>
        </p:spPr>
        <p:txBody>
          <a:bodyPr wrap="square">
            <a:spAutoFit/>
          </a:bodyPr>
          <a:lstStyle/>
          <a:p>
            <a:r>
              <a:rPr lang="en-US" sz="1200" dirty="0">
                <a:latin typeface="+mj-lt"/>
              </a:rPr>
              <a:t>http://www.climate-charts.com/World-Climate-Maps.html#wind-speed</a:t>
            </a:r>
          </a:p>
        </p:txBody>
      </p:sp>
    </p:spTree>
    <p:extLst>
      <p:ext uri="{BB962C8B-B14F-4D97-AF65-F5344CB8AC3E}">
        <p14:creationId xmlns:p14="http://schemas.microsoft.com/office/powerpoint/2010/main" val="420451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in the Wind</a:t>
            </a:r>
          </a:p>
        </p:txBody>
      </p:sp>
      <p:sp>
        <p:nvSpPr>
          <p:cNvPr id="3" name="Content Placeholder 2"/>
          <p:cNvSpPr>
            <a:spLocks noGrp="1"/>
          </p:cNvSpPr>
          <p:nvPr>
            <p:ph type="body" sz="quarter" idx="10"/>
          </p:nvPr>
        </p:nvSpPr>
        <p:spPr/>
        <p:txBody>
          <a:bodyPr/>
          <a:lstStyle/>
          <a:p>
            <a:r>
              <a:rPr lang="en-US" dirty="0"/>
              <a:t>The power in the wind is proportional to the cube of the wind speed</a:t>
            </a:r>
          </a:p>
          <a:p>
            <a:pPr lvl="1"/>
            <a:r>
              <a:rPr lang="en-US" dirty="0"/>
              <a:t>Velocity increases with height, with more increase over rougher terrain (doubling at 100m compared to 10m for a small town, but only increasing by 60% over crops or 30% over calm water)</a:t>
            </a:r>
          </a:p>
          <a:p>
            <a:r>
              <a:rPr lang="en-US" dirty="0"/>
              <a:t>Maximum rotor efficiency is 59.3%, from Betz' law</a:t>
            </a:r>
          </a:p>
          <a:p>
            <a:r>
              <a:rPr lang="en-US" dirty="0"/>
              <a:t>Expected available </a:t>
            </a:r>
            <a:br>
              <a:rPr lang="en-US" dirty="0"/>
            </a:br>
            <a:r>
              <a:rPr lang="en-US" dirty="0"/>
              <a:t>energy depends on </a:t>
            </a:r>
            <a:br>
              <a:rPr lang="en-US" dirty="0"/>
            </a:br>
            <a:r>
              <a:rPr lang="en-US" dirty="0"/>
              <a:t>the wind speed</a:t>
            </a:r>
            <a:br>
              <a:rPr lang="en-US" dirty="0"/>
            </a:br>
            <a:r>
              <a:rPr lang="en-US" dirty="0"/>
              <a:t>probability density</a:t>
            </a:r>
            <a:br>
              <a:rPr lang="en-US" dirty="0"/>
            </a:br>
            <a:r>
              <a:rPr lang="en-US" dirty="0"/>
              <a:t>function (pdf)</a:t>
            </a:r>
          </a:p>
          <a:p>
            <a:endParaRPr lang="en-US" dirty="0"/>
          </a:p>
        </p:txBody>
      </p:sp>
      <p:pic>
        <p:nvPicPr>
          <p:cNvPr id="5" name="Picture 3" descr="fig6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0000">
            <a:off x="4622319" y="3531451"/>
            <a:ext cx="5923317" cy="2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Turbine Height and Size</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4551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14500" y="6241917"/>
            <a:ext cx="8763000" cy="307777"/>
          </a:xfrm>
          <a:prstGeom prst="rect">
            <a:avLst/>
          </a:prstGeom>
        </p:spPr>
        <p:txBody>
          <a:bodyPr wrap="square">
            <a:spAutoFit/>
          </a:bodyPr>
          <a:lstStyle/>
          <a:p>
            <a:r>
              <a:rPr lang="en-US" sz="1400" dirty="0">
                <a:latin typeface="+mj-lt"/>
              </a:rPr>
              <a:t>Source: cdn.arstechnica.net/</a:t>
            </a:r>
            <a:r>
              <a:rPr lang="en-US" sz="1400" dirty="0" err="1">
                <a:latin typeface="+mj-lt"/>
              </a:rPr>
              <a:t>wp</a:t>
            </a:r>
            <a:r>
              <a:rPr lang="en-US" sz="1400" dirty="0">
                <a:latin typeface="+mj-lt"/>
              </a:rPr>
              <a:t>-content/uploads/2016/11/6e9cb9fc-0c18-46db-9176-883cbb08eace.png</a:t>
            </a:r>
          </a:p>
        </p:txBody>
      </p:sp>
      <p:sp>
        <p:nvSpPr>
          <p:cNvPr id="5" name="TextBox 4"/>
          <p:cNvSpPr txBox="1"/>
          <p:nvPr/>
        </p:nvSpPr>
        <p:spPr>
          <a:xfrm>
            <a:off x="8763000" y="1828800"/>
            <a:ext cx="2257349" cy="3816429"/>
          </a:xfrm>
          <a:prstGeom prst="rect">
            <a:avLst/>
          </a:prstGeom>
          <a:solidFill>
            <a:srgbClr val="D6D2C4"/>
          </a:solidFill>
        </p:spPr>
        <p:txBody>
          <a:bodyPr wrap="none" rtlCol="0">
            <a:spAutoFit/>
          </a:bodyPr>
          <a:lstStyle/>
          <a:p>
            <a:r>
              <a:rPr lang="en-US" sz="2200" dirty="0">
                <a:latin typeface="+mj-lt"/>
              </a:rPr>
              <a:t>The largest wind</a:t>
            </a:r>
            <a:br>
              <a:rPr lang="en-US" sz="2200" dirty="0">
                <a:latin typeface="+mj-lt"/>
              </a:rPr>
            </a:br>
            <a:r>
              <a:rPr lang="en-US" sz="2200" dirty="0">
                <a:latin typeface="+mj-lt"/>
              </a:rPr>
              <a:t>turbine by</a:t>
            </a:r>
            <a:br>
              <a:rPr lang="en-US" sz="2200" dirty="0">
                <a:latin typeface="+mj-lt"/>
              </a:rPr>
            </a:br>
            <a:r>
              <a:rPr lang="en-US" sz="2200" dirty="0">
                <a:latin typeface="+mj-lt"/>
              </a:rPr>
              <a:t>capacity is</a:t>
            </a:r>
            <a:br>
              <a:rPr lang="en-US" sz="2200" dirty="0">
                <a:latin typeface="+mj-lt"/>
              </a:rPr>
            </a:br>
            <a:r>
              <a:rPr lang="en-US" sz="2200" dirty="0">
                <a:latin typeface="+mj-lt"/>
              </a:rPr>
              <a:t>the Vestas</a:t>
            </a:r>
            <a:br>
              <a:rPr lang="en-US" sz="2200" dirty="0">
                <a:latin typeface="+mj-lt"/>
              </a:rPr>
            </a:br>
            <a:r>
              <a:rPr lang="en-US" sz="2200" dirty="0">
                <a:latin typeface="+mj-lt"/>
              </a:rPr>
              <a:t>V164 which</a:t>
            </a:r>
            <a:br>
              <a:rPr lang="en-US" sz="2200" dirty="0">
                <a:latin typeface="+mj-lt"/>
              </a:rPr>
            </a:br>
            <a:r>
              <a:rPr lang="en-US" sz="2200" dirty="0">
                <a:latin typeface="+mj-lt"/>
              </a:rPr>
              <a:t>has a capacity</a:t>
            </a:r>
            <a:br>
              <a:rPr lang="en-US" sz="2200" dirty="0">
                <a:latin typeface="+mj-lt"/>
              </a:rPr>
            </a:br>
            <a:r>
              <a:rPr lang="en-US" sz="2200" dirty="0">
                <a:latin typeface="+mj-lt"/>
              </a:rPr>
              <a:t>of 8 MW, a </a:t>
            </a:r>
            <a:br>
              <a:rPr lang="en-US" sz="2200" dirty="0">
                <a:latin typeface="+mj-lt"/>
              </a:rPr>
            </a:br>
            <a:r>
              <a:rPr lang="en-US" sz="2200" dirty="0">
                <a:latin typeface="+mj-lt"/>
              </a:rPr>
              <a:t>height of </a:t>
            </a:r>
            <a:br>
              <a:rPr lang="en-US" sz="2200" dirty="0">
                <a:latin typeface="+mj-lt"/>
              </a:rPr>
            </a:br>
            <a:r>
              <a:rPr lang="en-US" sz="2200" dirty="0">
                <a:latin typeface="+mj-lt"/>
              </a:rPr>
              <a:t>220 m,</a:t>
            </a:r>
            <a:br>
              <a:rPr lang="en-US" sz="2200" dirty="0">
                <a:latin typeface="+mj-lt"/>
              </a:rPr>
            </a:br>
            <a:r>
              <a:rPr lang="en-US" sz="2200" dirty="0">
                <a:latin typeface="+mj-lt"/>
              </a:rPr>
              <a:t>and diameter</a:t>
            </a:r>
            <a:br>
              <a:rPr lang="en-US" sz="2200" dirty="0">
                <a:latin typeface="+mj-lt"/>
              </a:rPr>
            </a:br>
            <a:r>
              <a:rPr lang="en-US" sz="2200" dirty="0">
                <a:latin typeface="+mj-lt"/>
              </a:rPr>
              <a:t>of 164 m.  </a:t>
            </a:r>
          </a:p>
        </p:txBody>
      </p:sp>
    </p:spTree>
    <p:extLst>
      <p:ext uri="{BB962C8B-B14F-4D97-AF65-F5344CB8AC3E}">
        <p14:creationId xmlns:p14="http://schemas.microsoft.com/office/powerpoint/2010/main" val="4963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Extracted Power </a:t>
            </a:r>
          </a:p>
        </p:txBody>
      </p:sp>
      <p:sp>
        <p:nvSpPr>
          <p:cNvPr id="3" name="Content Placeholder 2"/>
          <p:cNvSpPr>
            <a:spLocks noGrp="1"/>
          </p:cNvSpPr>
          <p:nvPr>
            <p:ph type="body" sz="quarter" idx="10"/>
          </p:nvPr>
        </p:nvSpPr>
        <p:spPr>
          <a:xfrm>
            <a:off x="228600" y="1295400"/>
            <a:ext cx="2819400" cy="5181600"/>
          </a:xfrm>
        </p:spPr>
        <p:txBody>
          <a:bodyPr/>
          <a:lstStyle/>
          <a:p>
            <a:r>
              <a:rPr lang="en-US" dirty="0"/>
              <a:t>WTGs are designed for rated power and </a:t>
            </a:r>
            <a:r>
              <a:rPr lang="en-US" dirty="0" err="1"/>
              <a:t>windspeed</a:t>
            </a:r>
            <a:endParaRPr lang="en-US" dirty="0"/>
          </a:p>
          <a:p>
            <a:pPr lvl="1"/>
            <a:r>
              <a:rPr lang="en-US" dirty="0"/>
              <a:t>For speeds above this blades are pitched to operate at rated power; at furling speed the WTG is cut out</a:t>
            </a:r>
          </a:p>
        </p:txBody>
      </p:sp>
      <p:pic>
        <p:nvPicPr>
          <p:cNvPr id="5" name="Picture 3" descr="fig632.png"/>
          <p:cNvPicPr>
            <a:picLocks noChangeAspect="1"/>
          </p:cNvPicPr>
          <p:nvPr/>
        </p:nvPicPr>
        <p:blipFill rotWithShape="1">
          <a:blip r:embed="rId2" cstate="print">
            <a:extLst>
              <a:ext uri="{28A0092B-C50C-407E-A947-70E740481C1C}">
                <a14:useLocalDpi xmlns:a14="http://schemas.microsoft.com/office/drawing/2010/main" val="0"/>
              </a:ext>
            </a:extLst>
          </a:blip>
          <a:srcRect l="-73" b="-2749"/>
          <a:stretch/>
        </p:blipFill>
        <p:spPr bwMode="auto">
          <a:xfrm rot="-180000">
            <a:off x="3310304" y="1742620"/>
            <a:ext cx="8470256" cy="442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5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GE 1.5 and 1.6 MW Turbines</a:t>
            </a:r>
          </a:p>
        </p:txBody>
      </p:sp>
      <p:sp>
        <p:nvSpPr>
          <p:cNvPr id="3" name="Content Placeholder 2"/>
          <p:cNvSpPr>
            <a:spLocks noGrp="1"/>
          </p:cNvSpPr>
          <p:nvPr>
            <p:ph type="body" sz="quarter" idx="10"/>
          </p:nvPr>
        </p:nvSpPr>
        <p:spPr>
          <a:xfrm>
            <a:off x="228600" y="1295400"/>
            <a:ext cx="3505200" cy="5181600"/>
          </a:xfrm>
        </p:spPr>
        <p:txBody>
          <a:bodyPr/>
          <a:lstStyle/>
          <a:p>
            <a:r>
              <a:rPr lang="en-US" dirty="0"/>
              <a:t>Power speed curves for the GE 1.5 and 1.6 MW WTGs</a:t>
            </a:r>
          </a:p>
          <a:p>
            <a:pPr lvl="1"/>
            <a:r>
              <a:rPr lang="en-US" dirty="0"/>
              <a:t>Hub height is 80/100 m; cut-out at 25 m/s wind</a:t>
            </a:r>
          </a:p>
        </p:txBody>
      </p:sp>
      <p:sp>
        <p:nvSpPr>
          <p:cNvPr id="6" name="Rectangle 5"/>
          <p:cNvSpPr/>
          <p:nvPr/>
        </p:nvSpPr>
        <p:spPr>
          <a:xfrm>
            <a:off x="2438400" y="6248401"/>
            <a:ext cx="6781800" cy="276999"/>
          </a:xfrm>
          <a:prstGeom prst="rect">
            <a:avLst/>
          </a:prstGeom>
        </p:spPr>
        <p:txBody>
          <a:bodyPr wrap="square">
            <a:spAutoFit/>
          </a:bodyPr>
          <a:lstStyle/>
          <a:p>
            <a:r>
              <a:rPr lang="en-US" sz="1200" dirty="0">
                <a:latin typeface="+mj-lt"/>
              </a:rPr>
              <a:t>Source: http://site.ge-energy.com/prod_serv/products/wind_turbines/en/15mw/index.htm</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114800" y="1524000"/>
            <a:ext cx="667850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Farms (or Parks)</a:t>
            </a:r>
          </a:p>
        </p:txBody>
      </p:sp>
      <p:sp>
        <p:nvSpPr>
          <p:cNvPr id="3" name="Content Placeholder 2"/>
          <p:cNvSpPr>
            <a:spLocks noGrp="1"/>
          </p:cNvSpPr>
          <p:nvPr>
            <p:ph type="body" sz="quarter" idx="10"/>
          </p:nvPr>
        </p:nvSpPr>
        <p:spPr/>
        <p:txBody>
          <a:bodyPr/>
          <a:lstStyle/>
          <a:p>
            <a:r>
              <a:rPr lang="en-US" dirty="0"/>
              <a:t>Usually wind farm is modeled in aggregate for grid studies; wind farm can consist of many small (1 to 3 MW) wind turbine-generators (WTGs) operating at  low voltage (e.g. 0.6kV) stepped up to distribution level (e.g., 34.5 kV)</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4419600" cy="314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19400"/>
            <a:ext cx="5257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28800" y="6400801"/>
            <a:ext cx="7315200" cy="307777"/>
          </a:xfrm>
          <a:prstGeom prst="rect">
            <a:avLst/>
          </a:prstGeom>
        </p:spPr>
        <p:txBody>
          <a:bodyPr wrap="square">
            <a:spAutoFit/>
          </a:bodyPr>
          <a:lstStyle/>
          <a:p>
            <a:r>
              <a:rPr lang="en-US" sz="1400" dirty="0">
                <a:latin typeface="+mj-lt"/>
              </a:rPr>
              <a:t>Photo Source: www.energyindustryphotos.com/photos_of_wind_farm_turbines.htm</a:t>
            </a:r>
          </a:p>
        </p:txBody>
      </p:sp>
    </p:spTree>
    <p:extLst>
      <p:ext uri="{BB962C8B-B14F-4D97-AF65-F5344CB8AC3E}">
        <p14:creationId xmlns:p14="http://schemas.microsoft.com/office/powerpoint/2010/main" val="284321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Economies of Scale</a:t>
            </a:r>
          </a:p>
        </p:txBody>
      </p:sp>
      <p:sp>
        <p:nvSpPr>
          <p:cNvPr id="3" name="Content Placeholder 2"/>
          <p:cNvSpPr>
            <a:spLocks noGrp="1"/>
          </p:cNvSpPr>
          <p:nvPr>
            <p:ph type="body" sz="quarter" idx="10"/>
          </p:nvPr>
        </p:nvSpPr>
        <p:spPr/>
        <p:txBody>
          <a:bodyPr/>
          <a:lstStyle/>
          <a:p>
            <a:r>
              <a:rPr lang="en-US" dirty="0"/>
              <a:t>Presently large wind farms produce electricity more economically than small operations</a:t>
            </a:r>
          </a:p>
          <a:p>
            <a:r>
              <a:rPr lang="en-US" dirty="0"/>
              <a:t>Factors that contribute to lower costs are</a:t>
            </a:r>
          </a:p>
          <a:p>
            <a:pPr lvl="1"/>
            <a:r>
              <a:rPr lang="en-US" dirty="0"/>
              <a:t>Wind power is proportional to the area covered by the blade (square of diameter) while tower costs vary with a value less than the square of the diameter</a:t>
            </a:r>
          </a:p>
          <a:p>
            <a:pPr lvl="1"/>
            <a:r>
              <a:rPr lang="en-US" dirty="0"/>
              <a:t>Larger blades are higher, permitting access to faster winds, but size limited by transportation for most land wind farms</a:t>
            </a:r>
          </a:p>
          <a:p>
            <a:pPr lvl="1"/>
            <a:r>
              <a:rPr lang="en-US" dirty="0"/>
              <a:t>Fixed costs associated with construction (permitting, management) are spread over more MWs of capacity</a:t>
            </a:r>
          </a:p>
          <a:p>
            <a:pPr lvl="1"/>
            <a:r>
              <a:rPr lang="en-US" dirty="0"/>
              <a:t>Efficiencies in managing larger wind farms typically result in lower O&amp;M costs (on-site staff reduces travel costs)</a:t>
            </a:r>
          </a:p>
          <a:p>
            <a:endParaRPr lang="en-US" dirty="0"/>
          </a:p>
        </p:txBody>
      </p:sp>
    </p:spTree>
    <p:extLst>
      <p:ext uri="{BB962C8B-B14F-4D97-AF65-F5344CB8AC3E}">
        <p14:creationId xmlns:p14="http://schemas.microsoft.com/office/powerpoint/2010/main" val="135213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Energy Economics</a:t>
            </a:r>
          </a:p>
        </p:txBody>
      </p:sp>
      <p:sp>
        <p:nvSpPr>
          <p:cNvPr id="3" name="Content Placeholder 2"/>
          <p:cNvSpPr>
            <a:spLocks noGrp="1"/>
          </p:cNvSpPr>
          <p:nvPr>
            <p:ph type="body" sz="quarter" idx="10"/>
          </p:nvPr>
        </p:nvSpPr>
        <p:spPr/>
        <p:txBody>
          <a:bodyPr/>
          <a:lstStyle/>
          <a:p>
            <a:r>
              <a:rPr lang="en-US" dirty="0"/>
              <a:t>Most of the cost is in the initial purchase and construction (capital costs); current estimate is about $1690/kW; how much wind is generated depends on the capacity factor, best is about 40%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4114800" cy="352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600" y="6397244"/>
            <a:ext cx="4572000" cy="307777"/>
          </a:xfrm>
          <a:prstGeom prst="rect">
            <a:avLst/>
          </a:prstGeom>
        </p:spPr>
        <p:txBody>
          <a:bodyPr>
            <a:spAutoFit/>
          </a:bodyPr>
          <a:lstStyle/>
          <a:p>
            <a:r>
              <a:rPr lang="en-US" sz="1400" dirty="0">
                <a:latin typeface="+mj-lt"/>
              </a:rPr>
              <a:t>Source: www.awea.org/falling-wind-energy-costs</a:t>
            </a:r>
          </a:p>
        </p:txBody>
      </p:sp>
      <p:pic>
        <p:nvPicPr>
          <p:cNvPr id="1030" name="Picture 6" descr="https://www.misoenergy.org/Library/Repository/Study/Wind%20Capacity%20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7"/>
          <a:stretch/>
        </p:blipFill>
        <p:spPr bwMode="auto">
          <a:xfrm>
            <a:off x="6096000" y="2743200"/>
            <a:ext cx="4495800" cy="370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4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Aspects of Wind Energy</a:t>
            </a:r>
          </a:p>
        </p:txBody>
      </p:sp>
      <p:sp>
        <p:nvSpPr>
          <p:cNvPr id="3" name="Content Placeholder 2"/>
          <p:cNvSpPr>
            <a:spLocks noGrp="1"/>
          </p:cNvSpPr>
          <p:nvPr>
            <p:ph type="body" sz="quarter" idx="10"/>
          </p:nvPr>
        </p:nvSpPr>
        <p:spPr>
          <a:xfrm>
            <a:off x="228600" y="1295400"/>
            <a:ext cx="8153400" cy="5181600"/>
          </a:xfrm>
        </p:spPr>
        <p:txBody>
          <a:bodyPr/>
          <a:lstStyle/>
          <a:p>
            <a:r>
              <a:rPr lang="en-US" dirty="0"/>
              <a:t>US National Academies issued report on issue in 2007</a:t>
            </a:r>
          </a:p>
          <a:p>
            <a:r>
              <a:rPr lang="en-US" dirty="0"/>
              <a:t>Wind system emit no air pollution and no carbon dioxide; they also have essentially no water requirements</a:t>
            </a:r>
          </a:p>
          <a:p>
            <a:r>
              <a:rPr lang="en-US" dirty="0"/>
              <a:t>Wind energy serves to displace the production of energy from other sources (usually fossil fuels) resulting in a net decrease in pollution</a:t>
            </a:r>
          </a:p>
          <a:p>
            <a:r>
              <a:rPr lang="en-US" dirty="0"/>
              <a:t>Other impacts of wind energy are on animals, primarily birds and bats, and on humans (aesthetic, noise, shadow)</a:t>
            </a:r>
          </a:p>
        </p:txBody>
      </p:sp>
      <p:pic>
        <p:nvPicPr>
          <p:cNvPr id="7" name="Picture 6">
            <a:extLst>
              <a:ext uri="{FF2B5EF4-FFF2-40B4-BE49-F238E27FC236}">
                <a16:creationId xmlns:a16="http://schemas.microsoft.com/office/drawing/2014/main" id="{C40B1E9F-C03F-4F87-9C48-BC0390191395}"/>
              </a:ext>
            </a:extLst>
          </p:cNvPr>
          <p:cNvPicPr>
            <a:picLocks noChangeAspect="1"/>
          </p:cNvPicPr>
          <p:nvPr/>
        </p:nvPicPr>
        <p:blipFill>
          <a:blip r:embed="rId2"/>
          <a:stretch>
            <a:fillRect/>
          </a:stretch>
        </p:blipFill>
        <p:spPr>
          <a:xfrm>
            <a:off x="8991600" y="1295400"/>
            <a:ext cx="2283924" cy="5348748"/>
          </a:xfrm>
          <a:prstGeom prst="rect">
            <a:avLst/>
          </a:prstGeom>
        </p:spPr>
      </p:pic>
    </p:spTree>
    <p:extLst>
      <p:ext uri="{BB962C8B-B14F-4D97-AF65-F5344CB8AC3E}">
        <p14:creationId xmlns:p14="http://schemas.microsoft.com/office/powerpoint/2010/main" val="16018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3A06-4890-3A22-F75C-9EB99F6FF83E}"/>
              </a:ext>
            </a:extLst>
          </p:cNvPr>
          <p:cNvSpPr>
            <a:spLocks noGrp="1"/>
          </p:cNvSpPr>
          <p:nvPr>
            <p:ph type="title"/>
          </p:nvPr>
        </p:nvSpPr>
        <p:spPr/>
        <p:txBody>
          <a:bodyPr/>
          <a:lstStyle/>
          <a:p>
            <a:r>
              <a:rPr lang="en-US" dirty="0"/>
              <a:t>Generators</a:t>
            </a:r>
          </a:p>
        </p:txBody>
      </p:sp>
      <p:sp>
        <p:nvSpPr>
          <p:cNvPr id="3" name="Text Placeholder 2">
            <a:extLst>
              <a:ext uri="{FF2B5EF4-FFF2-40B4-BE49-F238E27FC236}">
                <a16:creationId xmlns:a16="http://schemas.microsoft.com/office/drawing/2014/main" id="{5DAB5FC9-6465-F7EF-7EDF-F837DD15F701}"/>
              </a:ext>
            </a:extLst>
          </p:cNvPr>
          <p:cNvSpPr>
            <a:spLocks noGrp="1"/>
          </p:cNvSpPr>
          <p:nvPr>
            <p:ph type="body" sz="quarter" idx="10"/>
          </p:nvPr>
        </p:nvSpPr>
        <p:spPr/>
        <p:txBody>
          <a:bodyPr/>
          <a:lstStyle/>
          <a:p>
            <a:r>
              <a:rPr lang="en-US" dirty="0"/>
              <a:t>Sources of energy in the power system</a:t>
            </a:r>
          </a:p>
          <a:p>
            <a:pPr lvl="1"/>
            <a:r>
              <a:rPr lang="en-US" dirty="0"/>
              <a:t>Nuclear</a:t>
            </a:r>
          </a:p>
          <a:p>
            <a:pPr lvl="1"/>
            <a:r>
              <a:rPr lang="en-US" dirty="0"/>
              <a:t>Coal-fired steam</a:t>
            </a:r>
          </a:p>
          <a:p>
            <a:pPr lvl="1"/>
            <a:r>
              <a:rPr lang="en-US" dirty="0"/>
              <a:t>Gas</a:t>
            </a:r>
          </a:p>
          <a:p>
            <a:pPr lvl="2"/>
            <a:r>
              <a:rPr lang="en-US" dirty="0"/>
              <a:t>Gas turbine</a:t>
            </a:r>
          </a:p>
          <a:p>
            <a:pPr lvl="2"/>
            <a:r>
              <a:rPr lang="en-US" dirty="0"/>
              <a:t>Steam turbine</a:t>
            </a:r>
          </a:p>
          <a:p>
            <a:pPr lvl="2"/>
            <a:r>
              <a:rPr lang="en-US" dirty="0"/>
              <a:t>Combined Cycle</a:t>
            </a:r>
          </a:p>
          <a:p>
            <a:pPr lvl="1"/>
            <a:r>
              <a:rPr lang="en-US" dirty="0"/>
              <a:t>Hydro</a:t>
            </a:r>
          </a:p>
          <a:p>
            <a:pPr lvl="1"/>
            <a:r>
              <a:rPr lang="en-US" dirty="0"/>
              <a:t>Oil / Petroleum</a:t>
            </a:r>
          </a:p>
          <a:p>
            <a:pPr lvl="1"/>
            <a:r>
              <a:rPr lang="en-US" dirty="0"/>
              <a:t>Wind</a:t>
            </a:r>
          </a:p>
          <a:p>
            <a:pPr lvl="1"/>
            <a:r>
              <a:rPr lang="en-US" dirty="0"/>
              <a:t>Solar</a:t>
            </a:r>
          </a:p>
          <a:p>
            <a:pPr lvl="1"/>
            <a:r>
              <a:rPr lang="en-US" dirty="0"/>
              <a:t>Other</a:t>
            </a:r>
          </a:p>
        </p:txBody>
      </p:sp>
      <p:sp>
        <p:nvSpPr>
          <p:cNvPr id="4" name="Right Brace 3">
            <a:extLst>
              <a:ext uri="{FF2B5EF4-FFF2-40B4-BE49-F238E27FC236}">
                <a16:creationId xmlns:a16="http://schemas.microsoft.com/office/drawing/2014/main" id="{ABC79557-DD76-879C-568F-0659628EA15D}"/>
              </a:ext>
            </a:extLst>
          </p:cNvPr>
          <p:cNvSpPr/>
          <p:nvPr/>
        </p:nvSpPr>
        <p:spPr bwMode="auto">
          <a:xfrm>
            <a:off x="3657600" y="1828800"/>
            <a:ext cx="762000" cy="2743200"/>
          </a:xfrm>
          <a:prstGeom prst="rightBrace">
            <a:avLst>
              <a:gd name="adj1" fmla="val 85000"/>
              <a:gd name="adj2" fmla="val 50000"/>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5" name="Right Brace 4">
            <a:extLst>
              <a:ext uri="{FF2B5EF4-FFF2-40B4-BE49-F238E27FC236}">
                <a16:creationId xmlns:a16="http://schemas.microsoft.com/office/drawing/2014/main" id="{1989CA6C-3112-03B1-A288-905ADC580C5A}"/>
              </a:ext>
            </a:extLst>
          </p:cNvPr>
          <p:cNvSpPr/>
          <p:nvPr/>
        </p:nvSpPr>
        <p:spPr bwMode="auto">
          <a:xfrm>
            <a:off x="3657600" y="4800600"/>
            <a:ext cx="762000" cy="1066800"/>
          </a:xfrm>
          <a:prstGeom prst="rightBrace">
            <a:avLst>
              <a:gd name="adj1" fmla="val 21602"/>
              <a:gd name="adj2" fmla="val 50832"/>
            </a:avLst>
          </a:prstGeom>
          <a:solidFill>
            <a:schemeClr val="bg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4E04E7D7-C313-A350-066B-A7D7D268BD92}"/>
              </a:ext>
            </a:extLst>
          </p:cNvPr>
          <p:cNvSpPr txBox="1"/>
          <p:nvPr/>
        </p:nvSpPr>
        <p:spPr>
          <a:xfrm>
            <a:off x="4495800" y="2971800"/>
            <a:ext cx="4471289" cy="400110"/>
          </a:xfrm>
          <a:prstGeom prst="rect">
            <a:avLst/>
          </a:prstGeom>
          <a:solidFill>
            <a:schemeClr val="bg1"/>
          </a:solidFill>
        </p:spPr>
        <p:txBody>
          <a:bodyPr wrap="none" rtlCol="0">
            <a:spAutoFit/>
          </a:bodyPr>
          <a:lstStyle/>
          <a:p>
            <a:pPr algn="l"/>
            <a:r>
              <a:rPr lang="en-US" sz="2000" b="1" dirty="0">
                <a:solidFill>
                  <a:srgbClr val="FF0000"/>
                </a:solidFill>
                <a:latin typeface="+mj-lt"/>
              </a:rPr>
              <a:t>Synchronous Machines (Tuesday)</a:t>
            </a:r>
          </a:p>
        </p:txBody>
      </p:sp>
      <p:sp>
        <p:nvSpPr>
          <p:cNvPr id="7" name="TextBox 6">
            <a:extLst>
              <a:ext uri="{FF2B5EF4-FFF2-40B4-BE49-F238E27FC236}">
                <a16:creationId xmlns:a16="http://schemas.microsoft.com/office/drawing/2014/main" id="{791C7E53-1FC1-57CE-0E87-BF23792DA2A7}"/>
              </a:ext>
            </a:extLst>
          </p:cNvPr>
          <p:cNvSpPr txBox="1"/>
          <p:nvPr/>
        </p:nvSpPr>
        <p:spPr>
          <a:xfrm>
            <a:off x="4495800" y="5105400"/>
            <a:ext cx="4278928" cy="400110"/>
          </a:xfrm>
          <a:prstGeom prst="rect">
            <a:avLst/>
          </a:prstGeom>
          <a:solidFill>
            <a:schemeClr val="bg1"/>
          </a:solidFill>
        </p:spPr>
        <p:txBody>
          <a:bodyPr wrap="none" rtlCol="0">
            <a:spAutoFit/>
          </a:bodyPr>
          <a:lstStyle/>
          <a:p>
            <a:pPr algn="l"/>
            <a:r>
              <a:rPr lang="en-US" sz="2000" b="1" dirty="0">
                <a:solidFill>
                  <a:srgbClr val="FF0000"/>
                </a:solidFill>
                <a:latin typeface="+mj-lt"/>
              </a:rPr>
              <a:t>Power Electronics / Other (Today)</a:t>
            </a:r>
          </a:p>
        </p:txBody>
      </p:sp>
    </p:spTree>
    <p:extLst>
      <p:ext uri="{BB962C8B-B14F-4D97-AF65-F5344CB8AC3E}">
        <p14:creationId xmlns:p14="http://schemas.microsoft.com/office/powerpoint/2010/main" val="340702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Wind</a:t>
            </a:r>
          </a:p>
        </p:txBody>
      </p:sp>
      <p:sp>
        <p:nvSpPr>
          <p:cNvPr id="3" name="Content Placeholder 2"/>
          <p:cNvSpPr>
            <a:spLocks noGrp="1"/>
          </p:cNvSpPr>
          <p:nvPr>
            <p:ph type="body" sz="quarter" idx="10"/>
          </p:nvPr>
        </p:nvSpPr>
        <p:spPr/>
        <p:txBody>
          <a:bodyPr/>
          <a:lstStyle/>
          <a:p>
            <a:r>
              <a:rPr lang="en-US" dirty="0"/>
              <a:t>Offshore wind turbines currently need to be in relatively shallow water, so maximum distance from shore depends on the seabed</a:t>
            </a:r>
          </a:p>
          <a:p>
            <a:r>
              <a:rPr lang="en-US" dirty="0"/>
              <a:t>Capacity</a:t>
            </a:r>
            <a:br>
              <a:rPr lang="en-US" dirty="0"/>
            </a:br>
            <a:r>
              <a:rPr lang="en-US" dirty="0"/>
              <a:t>factors tend</a:t>
            </a:r>
            <a:br>
              <a:rPr lang="en-US" dirty="0"/>
            </a:br>
            <a:r>
              <a:rPr lang="en-US" dirty="0"/>
              <a:t>to increase</a:t>
            </a:r>
            <a:br>
              <a:rPr lang="en-US" dirty="0"/>
            </a:br>
            <a:r>
              <a:rPr lang="en-US" dirty="0"/>
              <a:t>as turbines</a:t>
            </a:r>
            <a:br>
              <a:rPr lang="en-US" dirty="0"/>
            </a:br>
            <a:r>
              <a:rPr lang="en-US" dirty="0"/>
              <a:t>move further</a:t>
            </a:r>
            <a:br>
              <a:rPr lang="en-US" dirty="0"/>
            </a:br>
            <a:r>
              <a:rPr lang="en-US" dirty="0"/>
              <a:t>off-shore</a:t>
            </a:r>
          </a:p>
          <a:p>
            <a:endParaRPr lang="en-US" dirty="0"/>
          </a:p>
        </p:txBody>
      </p:sp>
      <p:pic>
        <p:nvPicPr>
          <p:cNvPr id="4" name="Picture 2" descr="Deepwater Turbine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72" y="2590801"/>
            <a:ext cx="4852358" cy="360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43200" y="6324601"/>
            <a:ext cx="4572000" cy="307777"/>
          </a:xfrm>
          <a:prstGeom prst="rect">
            <a:avLst/>
          </a:prstGeom>
        </p:spPr>
        <p:txBody>
          <a:bodyPr>
            <a:spAutoFit/>
          </a:bodyPr>
          <a:lstStyle/>
          <a:p>
            <a:r>
              <a:rPr lang="en-US" sz="1400" dirty="0">
                <a:latin typeface="+mj-lt"/>
              </a:rPr>
              <a:t>Image Source: National Renewable Energy Laboratory</a:t>
            </a:r>
          </a:p>
        </p:txBody>
      </p:sp>
    </p:spTree>
    <p:extLst>
      <p:ext uri="{BB962C8B-B14F-4D97-AF65-F5344CB8AC3E}">
        <p14:creationId xmlns:p14="http://schemas.microsoft.com/office/powerpoint/2010/main" val="240616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Advantages and Disadvantages</a:t>
            </a:r>
          </a:p>
        </p:txBody>
      </p:sp>
      <p:sp>
        <p:nvSpPr>
          <p:cNvPr id="3" name="Content Placeholder 2"/>
          <p:cNvSpPr>
            <a:spLocks noGrp="1"/>
          </p:cNvSpPr>
          <p:nvPr>
            <p:ph type="body" sz="quarter" idx="10"/>
          </p:nvPr>
        </p:nvSpPr>
        <p:spPr/>
        <p:txBody>
          <a:bodyPr/>
          <a:lstStyle/>
          <a:p>
            <a:r>
              <a:rPr lang="en-US" dirty="0"/>
              <a:t>All advantages/disadvantages are somewhat site specific</a:t>
            </a:r>
          </a:p>
          <a:p>
            <a:r>
              <a:rPr lang="en-US" dirty="0"/>
              <a:t>Advantages</a:t>
            </a:r>
          </a:p>
          <a:p>
            <a:pPr lvl="1"/>
            <a:r>
              <a:rPr lang="en-US" dirty="0"/>
              <a:t>Can usually be sited much closer to the load (often by coast)</a:t>
            </a:r>
          </a:p>
          <a:p>
            <a:pPr lvl="1"/>
            <a:r>
              <a:rPr lang="en-US" dirty="0"/>
              <a:t>Offshore wind speeds are higher and steadier</a:t>
            </a:r>
          </a:p>
          <a:p>
            <a:pPr lvl="1"/>
            <a:r>
              <a:rPr lang="en-US" dirty="0"/>
              <a:t>Easier to transport large wind turbines by ship</a:t>
            </a:r>
          </a:p>
          <a:p>
            <a:pPr lvl="1"/>
            <a:r>
              <a:rPr lang="en-US" dirty="0"/>
              <a:t>Minimal sound impacts and visual impacts (if far enough offshore), no land usage issues</a:t>
            </a:r>
          </a:p>
          <a:p>
            <a:r>
              <a:rPr lang="en-US" dirty="0"/>
              <a:t>Disadvantages</a:t>
            </a:r>
          </a:p>
          <a:p>
            <a:pPr lvl="1"/>
            <a:r>
              <a:rPr lang="en-US" dirty="0"/>
              <a:t>High construction costs, particularly since they are in windy (and hence wavy) locations </a:t>
            </a:r>
          </a:p>
          <a:p>
            <a:pPr lvl="1"/>
            <a:r>
              <a:rPr lang="en-US" dirty="0"/>
              <a:t>Higher maintenance costs</a:t>
            </a:r>
          </a:p>
          <a:p>
            <a:pPr lvl="1"/>
            <a:r>
              <a:rPr lang="en-US" dirty="0"/>
              <a:t>Some environmental issues (e.g., seabed disturbance)</a:t>
            </a:r>
          </a:p>
          <a:p>
            <a:endParaRPr lang="en-US" dirty="0"/>
          </a:p>
        </p:txBody>
      </p:sp>
    </p:spTree>
    <p:extLst>
      <p:ext uri="{BB962C8B-B14F-4D97-AF65-F5344CB8AC3E}">
        <p14:creationId xmlns:p14="http://schemas.microsoft.com/office/powerpoint/2010/main" val="65296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a:t>
            </a:r>
          </a:p>
        </p:txBody>
      </p:sp>
      <p:sp>
        <p:nvSpPr>
          <p:cNvPr id="3" name="Content Placeholder 2"/>
          <p:cNvSpPr>
            <a:spLocks noGrp="1"/>
          </p:cNvSpPr>
          <p:nvPr>
            <p:ph type="body" sz="quarter" idx="10"/>
          </p:nvPr>
        </p:nvSpPr>
        <p:spPr/>
        <p:txBody>
          <a:bodyPr/>
          <a:lstStyle/>
          <a:p>
            <a:r>
              <a:rPr lang="en-US" dirty="0"/>
              <a:t>Electrically there are four main generic types of wind turbines</a:t>
            </a:r>
          </a:p>
          <a:p>
            <a:pPr lvl="1"/>
            <a:r>
              <a:rPr lang="en-US" dirty="0"/>
              <a:t>Type 1: Induction machine</a:t>
            </a:r>
          </a:p>
          <a:p>
            <a:pPr lvl="1"/>
            <a:r>
              <a:rPr lang="en-US" dirty="0"/>
              <a:t>Type 2: Induction machine with varying rotor resistance to adjust slip</a:t>
            </a:r>
          </a:p>
          <a:p>
            <a:pPr lvl="1"/>
            <a:r>
              <a:rPr lang="en-US" dirty="0"/>
              <a:t>Type 3: Doubly Fed Asynchronous Generator (DFAG) (or DFIG)</a:t>
            </a:r>
          </a:p>
          <a:p>
            <a:pPr lvl="1"/>
            <a:r>
              <a:rPr lang="en-US" dirty="0"/>
              <a:t>Type 4: Full Asynchronous Generator</a:t>
            </a:r>
          </a:p>
          <a:p>
            <a:r>
              <a:rPr lang="en-US" dirty="0"/>
              <a:t>New wind farms are primarily of Type 3 or 4</a:t>
            </a:r>
          </a:p>
          <a:p>
            <a:pPr lvl="1"/>
            <a:endParaRPr lang="en-US" dirty="0"/>
          </a:p>
        </p:txBody>
      </p:sp>
    </p:spTree>
    <p:extLst>
      <p:ext uri="{BB962C8B-B14F-4D97-AF65-F5344CB8AC3E}">
        <p14:creationId xmlns:p14="http://schemas.microsoft.com/office/powerpoint/2010/main" val="133941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Wind Turbines</a:t>
            </a:r>
          </a:p>
        </p:txBody>
      </p:sp>
      <p:sp>
        <p:nvSpPr>
          <p:cNvPr id="3" name="Content Placeholder 2"/>
          <p:cNvSpPr>
            <a:spLocks noGrp="1"/>
          </p:cNvSpPr>
          <p:nvPr>
            <p:ph type="body" sz="quarter" idx="10"/>
          </p:nvPr>
        </p:nvSpPr>
        <p:spPr/>
        <p:txBody>
          <a:bodyPr/>
          <a:lstStyle/>
          <a:p>
            <a:r>
              <a:rPr lang="en-US" dirty="0"/>
              <a:t>Several different approaches to aggregate modeling of wind farms in power system analysis</a:t>
            </a:r>
          </a:p>
          <a:p>
            <a:pPr lvl="1"/>
            <a:r>
              <a:rPr lang="en-US" dirty="0"/>
              <a:t>Wind turbine manufacturers provide detailed, public models of their WTGs; these models are incorporated into software packages; example is GE 1.5, 1.6 and 3.6  MW WTGs (see Modeling of GE Wind Turbine-Generators for Grid Studies, version 4.6, March 2013, GE Energy)</a:t>
            </a:r>
          </a:p>
          <a:p>
            <a:pPr lvl="1"/>
            <a:r>
              <a:rPr lang="en-US" dirty="0"/>
              <a:t>Proprietary models are included as user defined models; covered under NDAs to maintain confidentiality</a:t>
            </a:r>
          </a:p>
          <a:p>
            <a:pPr lvl="1"/>
            <a:r>
              <a:rPr lang="en-US" dirty="0"/>
              <a:t>Generic models are developed to cover the range of WTGs, with parameters set based on the individual turbine types</a:t>
            </a:r>
          </a:p>
          <a:p>
            <a:pPr lvl="2"/>
            <a:r>
              <a:rPr lang="en-US" dirty="0"/>
              <a:t>Concern by some manufacturers that the generic models to not capture their WTGs' behavior, such as during low voltage ride through (LVRT) </a:t>
            </a:r>
          </a:p>
          <a:p>
            <a:pPr lvl="1"/>
            <a:endParaRPr lang="en-US" dirty="0"/>
          </a:p>
        </p:txBody>
      </p:sp>
    </p:spTree>
    <p:extLst>
      <p:ext uri="{BB962C8B-B14F-4D97-AF65-F5344CB8AC3E}">
        <p14:creationId xmlns:p14="http://schemas.microsoft.com/office/powerpoint/2010/main" val="404073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Photovoltaic Energy</a:t>
            </a:r>
          </a:p>
        </p:txBody>
      </p:sp>
      <p:sp>
        <p:nvSpPr>
          <p:cNvPr id="3" name="Content Placeholder 2"/>
          <p:cNvSpPr>
            <a:spLocks noGrp="1"/>
          </p:cNvSpPr>
          <p:nvPr>
            <p:ph type="body" sz="quarter" idx="10"/>
          </p:nvPr>
        </p:nvSpPr>
        <p:spPr/>
        <p:txBody>
          <a:bodyPr/>
          <a:lstStyle/>
          <a:p>
            <a:r>
              <a:rPr lang="en-US" dirty="0"/>
              <a:t>Solar energy is rapidly growing, both in the US and worldwide</a:t>
            </a:r>
          </a:p>
          <a:p>
            <a:r>
              <a:rPr lang="en-US" dirty="0"/>
              <a:t>Takes energy provided by the sun, with the amount available having substantial geographic and time variation</a:t>
            </a:r>
          </a:p>
          <a:p>
            <a:pPr lvl="1"/>
            <a:r>
              <a:rPr lang="en-US" dirty="0"/>
              <a:t>Maximum is about 1 kW </a:t>
            </a:r>
            <a:br>
              <a:rPr lang="en-US" dirty="0"/>
            </a:br>
            <a:r>
              <a:rPr lang="en-US" dirty="0"/>
              <a:t>per square meter</a:t>
            </a:r>
          </a:p>
          <a:p>
            <a:r>
              <a:rPr lang="en-US" dirty="0"/>
              <a:t>Total average energy </a:t>
            </a:r>
            <a:br>
              <a:rPr lang="en-US" dirty="0"/>
            </a:br>
            <a:r>
              <a:rPr lang="en-US" dirty="0"/>
              <a:t>available is often </a:t>
            </a:r>
            <a:br>
              <a:rPr lang="en-US" dirty="0"/>
            </a:br>
            <a:r>
              <a:rPr lang="en-US" dirty="0"/>
              <a:t>given in kWh/m2 per</a:t>
            </a:r>
            <a:br>
              <a:rPr lang="en-US" dirty="0"/>
            </a:br>
            <a:r>
              <a:rPr lang="en-US" dirty="0"/>
              <a:t>day averaged over a year</a:t>
            </a:r>
          </a:p>
        </p:txBody>
      </p:sp>
      <p:pic>
        <p:nvPicPr>
          <p:cNvPr id="5" name="Picture 4" descr="fig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6741394" y="2477047"/>
            <a:ext cx="4465090" cy="41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68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Annual Insolation</a:t>
            </a:r>
          </a:p>
        </p:txBody>
      </p:sp>
      <p:sp>
        <p:nvSpPr>
          <p:cNvPr id="3" name="TextBox 2"/>
          <p:cNvSpPr txBox="1"/>
          <p:nvPr/>
        </p:nvSpPr>
        <p:spPr>
          <a:xfrm>
            <a:off x="8686800" y="1905000"/>
            <a:ext cx="2177313" cy="2462213"/>
          </a:xfrm>
          <a:prstGeom prst="rect">
            <a:avLst/>
          </a:prstGeom>
          <a:solidFill>
            <a:srgbClr val="D6D2C4"/>
          </a:solidFill>
        </p:spPr>
        <p:txBody>
          <a:bodyPr wrap="square" rtlCol="0">
            <a:spAutoFit/>
          </a:bodyPr>
          <a:lstStyle/>
          <a:p>
            <a:r>
              <a:rPr lang="en-US" sz="2200" dirty="0">
                <a:latin typeface="+mj-lt"/>
              </a:rPr>
              <a:t>The capacity</a:t>
            </a:r>
            <a:br>
              <a:rPr lang="en-US" sz="2200" dirty="0">
                <a:latin typeface="+mj-lt"/>
              </a:rPr>
            </a:br>
            <a:r>
              <a:rPr lang="en-US" sz="2200" dirty="0">
                <a:latin typeface="+mj-lt"/>
              </a:rPr>
              <a:t>factor is</a:t>
            </a:r>
            <a:br>
              <a:rPr lang="en-US" sz="2200" dirty="0">
                <a:latin typeface="+mj-lt"/>
              </a:rPr>
            </a:br>
            <a:r>
              <a:rPr lang="en-US" sz="2200" dirty="0">
                <a:latin typeface="+mj-lt"/>
              </a:rPr>
              <a:t>roughly this</a:t>
            </a:r>
            <a:br>
              <a:rPr lang="en-US" sz="2200" dirty="0">
                <a:latin typeface="+mj-lt"/>
              </a:rPr>
            </a:br>
            <a:r>
              <a:rPr lang="en-US" sz="2200" dirty="0">
                <a:latin typeface="+mj-lt"/>
              </a:rPr>
              <a:t>number</a:t>
            </a:r>
            <a:br>
              <a:rPr lang="en-US" sz="2200" dirty="0">
                <a:latin typeface="+mj-lt"/>
              </a:rPr>
            </a:br>
            <a:r>
              <a:rPr lang="en-US" sz="2200" dirty="0">
                <a:latin typeface="+mj-lt"/>
              </a:rPr>
              <a:t>divided by</a:t>
            </a:r>
            <a:br>
              <a:rPr lang="en-US" sz="2200" dirty="0">
                <a:latin typeface="+mj-lt"/>
              </a:rPr>
            </a:br>
            <a:r>
              <a:rPr lang="en-US" sz="2200" dirty="0">
                <a:latin typeface="+mj-lt"/>
              </a:rPr>
              <a:t>24 hours</a:t>
            </a:r>
            <a:br>
              <a:rPr lang="en-US" sz="2200" dirty="0">
                <a:latin typeface="+mj-lt"/>
              </a:rPr>
            </a:br>
            <a:r>
              <a:rPr lang="en-US" sz="2200" dirty="0">
                <a:latin typeface="+mj-lt"/>
              </a:rPr>
              <a:t>per day</a:t>
            </a:r>
          </a:p>
        </p:txBody>
      </p:sp>
      <p:pic>
        <p:nvPicPr>
          <p:cNvPr id="7" name="Picture 2" descr="http://sosenergy.com/solar/map_pv_us_annual_may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21129"/>
            <a:ext cx="6705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37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Annual Insolation</a:t>
            </a:r>
          </a:p>
        </p:txBody>
      </p:sp>
      <p:pic>
        <p:nvPicPr>
          <p:cNvPr id="4" name="Picture 2" descr="http://howto.altestore.com/images/article/world_solar_insolation_data.gif"/>
          <p:cNvPicPr>
            <a:picLocks noChangeAspect="1" noChangeArrowheads="1"/>
          </p:cNvPicPr>
          <p:nvPr/>
        </p:nvPicPr>
        <p:blipFill rotWithShape="1">
          <a:blip r:embed="rId2">
            <a:extLst>
              <a:ext uri="{28A0092B-C50C-407E-A947-70E740481C1C}">
                <a14:useLocalDpi xmlns:a14="http://schemas.microsoft.com/office/drawing/2010/main" val="0"/>
              </a:ext>
            </a:extLst>
          </a:blip>
          <a:srcRect t="10608" b="-40"/>
          <a:stretch/>
        </p:blipFill>
        <p:spPr bwMode="auto">
          <a:xfrm>
            <a:off x="2133600" y="1219200"/>
            <a:ext cx="77724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81200" y="6400801"/>
            <a:ext cx="4572000" cy="307777"/>
          </a:xfrm>
          <a:prstGeom prst="rect">
            <a:avLst/>
          </a:prstGeom>
        </p:spPr>
        <p:txBody>
          <a:bodyPr>
            <a:spAutoFit/>
          </a:bodyPr>
          <a:lstStyle/>
          <a:p>
            <a:r>
              <a:rPr lang="en-US" sz="1400" dirty="0">
                <a:latin typeface="+mj-lt"/>
              </a:rPr>
              <a:t>Source: http://www.iea-pvps.org/</a:t>
            </a:r>
          </a:p>
        </p:txBody>
      </p:sp>
      <p:sp>
        <p:nvSpPr>
          <p:cNvPr id="3" name="TextBox 2"/>
          <p:cNvSpPr txBox="1"/>
          <p:nvPr/>
        </p:nvSpPr>
        <p:spPr>
          <a:xfrm>
            <a:off x="1676400" y="5201573"/>
            <a:ext cx="8763000" cy="1138773"/>
          </a:xfrm>
          <a:prstGeom prst="rect">
            <a:avLst/>
          </a:prstGeom>
          <a:noFill/>
        </p:spPr>
        <p:txBody>
          <a:bodyPr wrap="square" rtlCol="0">
            <a:spAutoFit/>
          </a:bodyPr>
          <a:lstStyle/>
          <a:p>
            <a:r>
              <a:rPr lang="en-US" sz="2000" dirty="0">
                <a:latin typeface="+mj-lt"/>
              </a:rPr>
              <a:t>In 2016 the top countries for total solar capacity are China (78.1 GW),</a:t>
            </a:r>
          </a:p>
          <a:p>
            <a:r>
              <a:rPr lang="en-US" sz="2000" dirty="0">
                <a:latin typeface="+mj-lt"/>
              </a:rPr>
              <a:t>Japan (42.8 GW), Germany (41.2 GW), US (40.3), Italy (19.3);</a:t>
            </a:r>
          </a:p>
          <a:p>
            <a:r>
              <a:rPr lang="en-US" sz="2000" dirty="0">
                <a:latin typeface="+mj-lt"/>
              </a:rPr>
              <a:t>In just 2016 China added 34.5 GW, US 14.7, Japan 8.6, Indian 4 GW</a:t>
            </a:r>
          </a:p>
        </p:txBody>
      </p:sp>
    </p:spTree>
    <p:extLst>
      <p:ext uri="{BB962C8B-B14F-4D97-AF65-F5344CB8AC3E}">
        <p14:creationId xmlns:p14="http://schemas.microsoft.com/office/powerpoint/2010/main" val="329345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Solar Generated Electricity</a:t>
            </a:r>
          </a:p>
        </p:txBody>
      </p:sp>
      <p:sp>
        <p:nvSpPr>
          <p:cNvPr id="4" name="Rectangle 3"/>
          <p:cNvSpPr/>
          <p:nvPr/>
        </p:nvSpPr>
        <p:spPr>
          <a:xfrm>
            <a:off x="2025770" y="6172201"/>
            <a:ext cx="7346830" cy="338554"/>
          </a:xfrm>
          <a:prstGeom prst="rect">
            <a:avLst/>
          </a:prstGeom>
        </p:spPr>
        <p:txBody>
          <a:bodyPr wrap="square">
            <a:spAutoFit/>
          </a:bodyPr>
          <a:lstStyle/>
          <a:p>
            <a:r>
              <a:rPr lang="en-US" sz="1600" dirty="0">
                <a:latin typeface="+mj-lt"/>
              </a:rPr>
              <a:t>Clean Power Quarterly, 2023 Q2</a:t>
            </a:r>
          </a:p>
        </p:txBody>
      </p:sp>
      <p:pic>
        <p:nvPicPr>
          <p:cNvPr id="5" name="Picture 4">
            <a:extLst>
              <a:ext uri="{FF2B5EF4-FFF2-40B4-BE49-F238E27FC236}">
                <a16:creationId xmlns:a16="http://schemas.microsoft.com/office/drawing/2014/main" id="{5C39F46B-A2B5-719A-0D59-5D6D4FFA1953}"/>
              </a:ext>
            </a:extLst>
          </p:cNvPr>
          <p:cNvPicPr>
            <a:picLocks noChangeAspect="1"/>
          </p:cNvPicPr>
          <p:nvPr/>
        </p:nvPicPr>
        <p:blipFill>
          <a:blip r:embed="rId2"/>
          <a:stretch>
            <a:fillRect/>
          </a:stretch>
        </p:blipFill>
        <p:spPr>
          <a:xfrm>
            <a:off x="609600" y="1648125"/>
            <a:ext cx="10391775" cy="4048125"/>
          </a:xfrm>
          <a:prstGeom prst="rect">
            <a:avLst/>
          </a:prstGeom>
        </p:spPr>
      </p:pic>
    </p:spTree>
    <p:extLst>
      <p:ext uri="{BB962C8B-B14F-4D97-AF65-F5344CB8AC3E}">
        <p14:creationId xmlns:p14="http://schemas.microsoft.com/office/powerpoint/2010/main" val="152026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Clouds</a:t>
            </a:r>
          </a:p>
        </p:txBody>
      </p:sp>
      <p:pic>
        <p:nvPicPr>
          <p:cNvPr id="4" name="Picture 2" descr="http://www.megawattsf.com/images/CEIC_08_04_sp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162800" cy="4401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28216" y="1802874"/>
            <a:ext cx="2796984" cy="3477875"/>
          </a:xfrm>
          <a:prstGeom prst="rect">
            <a:avLst/>
          </a:prstGeom>
          <a:solidFill>
            <a:srgbClr val="D6D2C4"/>
          </a:solidFill>
        </p:spPr>
        <p:txBody>
          <a:bodyPr wrap="square" rtlCol="0">
            <a:spAutoFit/>
          </a:bodyPr>
          <a:lstStyle/>
          <a:p>
            <a:r>
              <a:rPr lang="en-US" sz="2200" dirty="0">
                <a:latin typeface="+mj-lt"/>
              </a:rPr>
              <a:t>Intermittency</a:t>
            </a:r>
            <a:br>
              <a:rPr lang="en-US" sz="2200" dirty="0">
                <a:latin typeface="+mj-lt"/>
              </a:rPr>
            </a:br>
            <a:r>
              <a:rPr lang="en-US" sz="2200" dirty="0">
                <a:latin typeface="+mj-lt"/>
              </a:rPr>
              <a:t>can be reduced</a:t>
            </a:r>
            <a:br>
              <a:rPr lang="en-US" sz="2200" dirty="0">
                <a:latin typeface="+mj-lt"/>
              </a:rPr>
            </a:br>
            <a:r>
              <a:rPr lang="en-US" sz="2200" dirty="0">
                <a:latin typeface="+mj-lt"/>
              </a:rPr>
              <a:t>some when</a:t>
            </a:r>
            <a:br>
              <a:rPr lang="en-US" sz="2200" dirty="0">
                <a:latin typeface="+mj-lt"/>
              </a:rPr>
            </a:br>
            <a:r>
              <a:rPr lang="en-US" sz="2200" dirty="0">
                <a:latin typeface="+mj-lt"/>
              </a:rPr>
              <a:t>PV is </a:t>
            </a:r>
            <a:br>
              <a:rPr lang="en-US" sz="2200" dirty="0">
                <a:latin typeface="+mj-lt"/>
              </a:rPr>
            </a:br>
            <a:r>
              <a:rPr lang="en-US" sz="2200" dirty="0">
                <a:latin typeface="+mj-lt"/>
              </a:rPr>
              <a:t>distributed</a:t>
            </a:r>
            <a:br>
              <a:rPr lang="en-US" sz="2200" dirty="0">
                <a:latin typeface="+mj-lt"/>
              </a:rPr>
            </a:br>
            <a:r>
              <a:rPr lang="en-US" sz="2200" dirty="0">
                <a:latin typeface="+mj-lt"/>
              </a:rPr>
              <a:t>over a larger </a:t>
            </a:r>
            <a:br>
              <a:rPr lang="en-US" sz="2200" dirty="0">
                <a:latin typeface="+mj-lt"/>
              </a:rPr>
            </a:br>
            <a:r>
              <a:rPr lang="en-US" sz="2200" dirty="0">
                <a:latin typeface="+mj-lt"/>
              </a:rPr>
              <a:t>region; key</a:t>
            </a:r>
            <a:br>
              <a:rPr lang="en-US" sz="2200" dirty="0">
                <a:latin typeface="+mj-lt"/>
              </a:rPr>
            </a:br>
            <a:r>
              <a:rPr lang="en-US" sz="2200" dirty="0">
                <a:latin typeface="+mj-lt"/>
              </a:rPr>
              <a:t>issue is </a:t>
            </a:r>
            <a:br>
              <a:rPr lang="en-US" sz="2200" dirty="0">
                <a:latin typeface="+mj-lt"/>
              </a:rPr>
            </a:br>
            <a:r>
              <a:rPr lang="en-US" sz="2200" dirty="0">
                <a:latin typeface="+mj-lt"/>
              </a:rPr>
              <a:t>correlation</a:t>
            </a:r>
            <a:br>
              <a:rPr lang="en-US" sz="2200" dirty="0">
                <a:latin typeface="+mj-lt"/>
              </a:rPr>
            </a:br>
            <a:r>
              <a:rPr lang="en-US" sz="2200" dirty="0">
                <a:latin typeface="+mj-lt"/>
              </a:rPr>
              <a:t>across an area </a:t>
            </a:r>
          </a:p>
        </p:txBody>
      </p:sp>
      <p:sp>
        <p:nvSpPr>
          <p:cNvPr id="6" name="Rectangle 5"/>
          <p:cNvSpPr/>
          <p:nvPr/>
        </p:nvSpPr>
        <p:spPr>
          <a:xfrm>
            <a:off x="1851214" y="6072755"/>
            <a:ext cx="7368986" cy="400110"/>
          </a:xfrm>
          <a:prstGeom prst="rect">
            <a:avLst/>
          </a:prstGeom>
        </p:spPr>
        <p:txBody>
          <a:bodyPr wrap="square">
            <a:spAutoFit/>
          </a:bodyPr>
          <a:lstStyle/>
          <a:p>
            <a:r>
              <a:rPr lang="en-US" sz="2000" dirty="0">
                <a:latin typeface="+mj-lt"/>
              </a:rPr>
              <a:t>Image: http://www.megawattsf.com/gridstorage/gridstorage.htm</a:t>
            </a:r>
          </a:p>
        </p:txBody>
      </p:sp>
    </p:spTree>
    <p:extLst>
      <p:ext uri="{BB962C8B-B14F-4D97-AF65-F5344CB8AC3E}">
        <p14:creationId xmlns:p14="http://schemas.microsoft.com/office/powerpoint/2010/main" val="324221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Grid-connected PV</a:t>
            </a:r>
          </a:p>
        </p:txBody>
      </p:sp>
      <p:pic>
        <p:nvPicPr>
          <p:cNvPr id="5" name="Content Placeholder 3" descr="Fig9.20.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rot="21540000">
            <a:off x="1262836" y="1296541"/>
            <a:ext cx="8907462" cy="5078412"/>
          </a:xfrm>
        </p:spPr>
      </p:pic>
    </p:spTree>
    <p:extLst>
      <p:ext uri="{BB962C8B-B14F-4D97-AF65-F5344CB8AC3E}">
        <p14:creationId xmlns:p14="http://schemas.microsoft.com/office/powerpoint/2010/main" val="40514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E8D0-DBAC-41EA-BE94-A1636AA5E209}"/>
              </a:ext>
            </a:extLst>
          </p:cNvPr>
          <p:cNvSpPr>
            <a:spLocks noGrp="1"/>
          </p:cNvSpPr>
          <p:nvPr>
            <p:ph type="title"/>
          </p:nvPr>
        </p:nvSpPr>
        <p:spPr/>
        <p:txBody>
          <a:bodyPr/>
          <a:lstStyle/>
          <a:p>
            <a:r>
              <a:rPr lang="en-US" dirty="0"/>
              <a:t>Renewable Energy Sources</a:t>
            </a:r>
          </a:p>
        </p:txBody>
      </p:sp>
      <p:sp>
        <p:nvSpPr>
          <p:cNvPr id="3" name="Content Placeholder 2">
            <a:extLst>
              <a:ext uri="{FF2B5EF4-FFF2-40B4-BE49-F238E27FC236}">
                <a16:creationId xmlns:a16="http://schemas.microsoft.com/office/drawing/2014/main" id="{8C900EDF-C078-4963-BB51-B21B6EB44D60}"/>
              </a:ext>
            </a:extLst>
          </p:cNvPr>
          <p:cNvSpPr>
            <a:spLocks noGrp="1"/>
          </p:cNvSpPr>
          <p:nvPr>
            <p:ph type="body" sz="quarter" idx="10"/>
          </p:nvPr>
        </p:nvSpPr>
        <p:spPr>
          <a:xfrm>
            <a:off x="228600" y="1295400"/>
            <a:ext cx="8458200" cy="5181600"/>
          </a:xfrm>
        </p:spPr>
        <p:txBody>
          <a:bodyPr/>
          <a:lstStyle/>
          <a:p>
            <a:r>
              <a:rPr lang="en-US" dirty="0"/>
              <a:t>Renewable energy sources are ones where the energy source is constantly replenished</a:t>
            </a:r>
          </a:p>
          <a:p>
            <a:pPr lvl="1"/>
            <a:r>
              <a:rPr lang="en-US" dirty="0"/>
              <a:t>They help to make the system more sustainable over the long term</a:t>
            </a:r>
          </a:p>
          <a:p>
            <a:pPr lvl="1"/>
            <a:r>
              <a:rPr lang="en-US" dirty="0"/>
              <a:t>They are often more environmentally friendly as well</a:t>
            </a:r>
          </a:p>
          <a:p>
            <a:r>
              <a:rPr lang="en-US" dirty="0"/>
              <a:t>Examples of sustainable energy sources</a:t>
            </a:r>
          </a:p>
          <a:p>
            <a:pPr lvl="1"/>
            <a:r>
              <a:rPr lang="en-US" dirty="0"/>
              <a:t>Hydroelectric</a:t>
            </a:r>
          </a:p>
          <a:p>
            <a:pPr lvl="1"/>
            <a:r>
              <a:rPr lang="en-US" dirty="0"/>
              <a:t>Wind</a:t>
            </a:r>
          </a:p>
          <a:p>
            <a:pPr lvl="1"/>
            <a:r>
              <a:rPr lang="en-US" dirty="0"/>
              <a:t>Solar (photovoltaic and solar thermal)</a:t>
            </a:r>
          </a:p>
          <a:p>
            <a:pPr lvl="1"/>
            <a:r>
              <a:rPr lang="en-US" dirty="0"/>
              <a:t>Geothermal</a:t>
            </a:r>
          </a:p>
          <a:p>
            <a:pPr lvl="1"/>
            <a:r>
              <a:rPr lang="en-US" dirty="0"/>
              <a:t>Biomass </a:t>
            </a:r>
          </a:p>
          <a:p>
            <a:pPr lvl="1"/>
            <a:r>
              <a:rPr lang="en-US" dirty="0"/>
              <a:t>Tidal and wave</a:t>
            </a:r>
          </a:p>
          <a:p>
            <a:r>
              <a:rPr lang="en-US" dirty="0"/>
              <a:t>There has been significant growth in renewable electric energy in the last few decades, particularly with wind and solar</a:t>
            </a:r>
          </a:p>
        </p:txBody>
      </p:sp>
      <p:pic>
        <p:nvPicPr>
          <p:cNvPr id="4" name="Picture 3" descr="A picture containing sky, outdoor object, windmill, outdoor&#10;&#10;Description automatically generated">
            <a:extLst>
              <a:ext uri="{FF2B5EF4-FFF2-40B4-BE49-F238E27FC236}">
                <a16:creationId xmlns:a16="http://schemas.microsoft.com/office/drawing/2014/main" id="{6D99F647-74D9-49F2-92BC-28F835F0F1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71"/>
          <a:stretch/>
        </p:blipFill>
        <p:spPr>
          <a:xfrm>
            <a:off x="9067800" y="1676400"/>
            <a:ext cx="2819400" cy="2614353"/>
          </a:xfrm>
          <a:prstGeom prst="rect">
            <a:avLst/>
          </a:prstGeom>
        </p:spPr>
      </p:pic>
      <p:pic>
        <p:nvPicPr>
          <p:cNvPr id="5" name="Picture 4" descr="A picture containing solar cell, outdoor object, outdoor, blue&#10;&#10;Description automatically generated">
            <a:extLst>
              <a:ext uri="{FF2B5EF4-FFF2-40B4-BE49-F238E27FC236}">
                <a16:creationId xmlns:a16="http://schemas.microsoft.com/office/drawing/2014/main" id="{F369CD6F-2684-4BAD-B789-5008B2BFE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2"/>
          <a:stretch/>
        </p:blipFill>
        <p:spPr>
          <a:xfrm>
            <a:off x="9067800" y="4608194"/>
            <a:ext cx="2833811" cy="1487806"/>
          </a:xfrm>
          <a:prstGeom prst="rect">
            <a:avLst/>
          </a:prstGeom>
        </p:spPr>
      </p:pic>
    </p:spTree>
    <p:extLst>
      <p:ext uri="{BB962C8B-B14F-4D97-AF65-F5344CB8AC3E}">
        <p14:creationId xmlns:p14="http://schemas.microsoft.com/office/powerpoint/2010/main" val="1369771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Inverter Concept</a:t>
            </a:r>
          </a:p>
        </p:txBody>
      </p:sp>
      <p:sp>
        <p:nvSpPr>
          <p:cNvPr id="3" name="Content Placeholder 2"/>
          <p:cNvSpPr>
            <a:spLocks noGrp="1"/>
          </p:cNvSpPr>
          <p:nvPr>
            <p:ph type="body" sz="quarter" idx="10"/>
          </p:nvPr>
        </p:nvSpPr>
        <p:spPr/>
        <p:txBody>
          <a:bodyPr/>
          <a:lstStyle/>
          <a:p>
            <a:r>
              <a:rPr lang="en-US" dirty="0"/>
              <a:t>Easily allow expansion</a:t>
            </a:r>
          </a:p>
          <a:p>
            <a:r>
              <a:rPr lang="en-US" dirty="0"/>
              <a:t>Connections to house distribution panel are simple</a:t>
            </a:r>
          </a:p>
          <a:p>
            <a:r>
              <a:rPr lang="en-US" dirty="0"/>
              <a:t>Less need for expensive DC cabling</a:t>
            </a:r>
          </a:p>
        </p:txBody>
      </p:sp>
      <p:pic>
        <p:nvPicPr>
          <p:cNvPr id="4" name="Picture 3" descr="Fig9.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836922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6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type="body" sz="quarter" idx="10"/>
          </p:nvPr>
        </p:nvSpPr>
        <p:spPr/>
        <p:txBody>
          <a:bodyPr/>
          <a:lstStyle/>
          <a:p>
            <a:r>
              <a:rPr lang="en-US" dirty="0"/>
              <a:t>PV in the distribution system is usually operated at unity power factor</a:t>
            </a:r>
          </a:p>
          <a:p>
            <a:pPr lvl="1"/>
            <a:r>
              <a:rPr lang="en-US" dirty="0"/>
              <a:t>There is research investigating the benefits of changing this</a:t>
            </a:r>
          </a:p>
          <a:p>
            <a:pPr lvl="1"/>
            <a:r>
              <a:rPr lang="en-US" dirty="0"/>
              <a:t>IEEE Std 1547 now allows both non-unity power factor and voltage regulation</a:t>
            </a:r>
          </a:p>
          <a:p>
            <a:pPr lvl="1"/>
            <a:r>
              <a:rPr lang="en-US" dirty="0"/>
              <a:t>A simple model is just as negative constant power load</a:t>
            </a:r>
          </a:p>
          <a:p>
            <a:r>
              <a:rPr lang="en-US" dirty="0"/>
              <a:t>An issue is tripping on abnormal frequency or voltage conditions</a:t>
            </a:r>
          </a:p>
          <a:p>
            <a:pPr lvl="1"/>
            <a:r>
              <a:rPr lang="en-US" dirty="0"/>
              <a:t>IEEE Std 1547 says, "The DR unit shall cease to energize the Area EPS for faults on the Area EPS circuit to which it is connected.”  (note EPS is electric power system)</a:t>
            </a:r>
          </a:p>
        </p:txBody>
      </p:sp>
    </p:spTree>
    <p:extLst>
      <p:ext uri="{BB962C8B-B14F-4D97-AF65-F5344CB8AC3E}">
        <p14:creationId xmlns:p14="http://schemas.microsoft.com/office/powerpoint/2010/main" val="318517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type="body" sz="quarter" idx="10"/>
          </p:nvPr>
        </p:nvSpPr>
        <p:spPr/>
        <p:txBody>
          <a:bodyPr/>
          <a:lstStyle/>
          <a:p>
            <a:r>
              <a:rPr lang="en-US" dirty="0"/>
              <a:t>An issue is tripping on abnormal frequency or voltage conditions (from IEEE 1547-2003, 2014 amendment)</a:t>
            </a:r>
          </a:p>
          <a:p>
            <a:pPr lvl="1"/>
            <a:r>
              <a:rPr lang="en-US" dirty="0"/>
              <a:t>This is a key safety requirement!</a:t>
            </a:r>
          </a:p>
          <a:p>
            <a:pPr lvl="1"/>
            <a:r>
              <a:rPr lang="en-US" dirty="0"/>
              <a:t>Units need to disconnect if the voltage is &lt; 0.45 pu in 0.16 seconds, in 1 second between 0.45 and 0.6 pu, in 2 seconds if between 0.6 and 0.88 pu; also in 1 second if between 1.1 and 1.2, and in 0.16 seconds if higher</a:t>
            </a:r>
          </a:p>
          <a:p>
            <a:pPr lvl="1"/>
            <a:r>
              <a:rPr lang="en-US" dirty="0"/>
              <a:t>Units need to disconnect in 0.16 seconds if the frequency is  &gt; 62 or less than 57 Hz; in 2 seconds if &gt; 60.5 or &lt; 59.5</a:t>
            </a:r>
          </a:p>
          <a:p>
            <a:pPr lvl="1"/>
            <a:r>
              <a:rPr lang="en-US" dirty="0"/>
              <a:t>Reconnection is after minutes</a:t>
            </a:r>
          </a:p>
          <a:p>
            <a:pPr lvl="1"/>
            <a:r>
              <a:rPr lang="en-US" dirty="0"/>
              <a:t>Values are defaults; different values can be used through mutual agreement between EPS and DR operator</a:t>
            </a:r>
          </a:p>
          <a:p>
            <a:pPr lvl="1"/>
            <a:endParaRPr lang="en-US" dirty="0"/>
          </a:p>
          <a:p>
            <a:endParaRPr lang="en-US" dirty="0"/>
          </a:p>
        </p:txBody>
      </p:sp>
    </p:spTree>
    <p:extLst>
      <p:ext uri="{BB962C8B-B14F-4D97-AF65-F5344CB8AC3E}">
        <p14:creationId xmlns:p14="http://schemas.microsoft.com/office/powerpoint/2010/main" val="41697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D0B8-C116-466D-B76C-4288DA5578CD}"/>
              </a:ext>
            </a:extLst>
          </p:cNvPr>
          <p:cNvSpPr>
            <a:spLocks noGrp="1"/>
          </p:cNvSpPr>
          <p:nvPr>
            <p:ph type="title"/>
          </p:nvPr>
        </p:nvSpPr>
        <p:spPr/>
        <p:txBody>
          <a:bodyPr/>
          <a:lstStyle/>
          <a:p>
            <a:r>
              <a:rPr lang="en-US" dirty="0"/>
              <a:t>Hydroelectric Power</a:t>
            </a:r>
          </a:p>
        </p:txBody>
      </p:sp>
      <p:sp>
        <p:nvSpPr>
          <p:cNvPr id="3" name="Content Placeholder 2">
            <a:extLst>
              <a:ext uri="{FF2B5EF4-FFF2-40B4-BE49-F238E27FC236}">
                <a16:creationId xmlns:a16="http://schemas.microsoft.com/office/drawing/2014/main" id="{1BFE5915-7C0C-4365-AF80-2F2B2404307E}"/>
              </a:ext>
            </a:extLst>
          </p:cNvPr>
          <p:cNvSpPr>
            <a:spLocks noGrp="1"/>
          </p:cNvSpPr>
          <p:nvPr>
            <p:ph type="body" sz="quarter" idx="10"/>
          </p:nvPr>
        </p:nvSpPr>
        <p:spPr>
          <a:xfrm>
            <a:off x="228600" y="1295400"/>
            <a:ext cx="6705600" cy="5181600"/>
          </a:xfrm>
        </p:spPr>
        <p:txBody>
          <a:bodyPr/>
          <a:lstStyle/>
          <a:p>
            <a:r>
              <a:rPr lang="en-US" dirty="0"/>
              <a:t>Hydroelectric power is one of the oldest significant source of renewable electric power in the US</a:t>
            </a:r>
          </a:p>
          <a:p>
            <a:r>
              <a:rPr lang="en-US" dirty="0"/>
              <a:t>A typical design uses a large, salient pole synchronous machine (modeled like most generators we have been studying)</a:t>
            </a:r>
          </a:p>
          <a:p>
            <a:r>
              <a:rPr lang="en-US" dirty="0"/>
              <a:t>Availability for growth is limited in the US</a:t>
            </a:r>
          </a:p>
          <a:p>
            <a:r>
              <a:rPr lang="en-US" dirty="0"/>
              <a:t>In some cases, dams can operate in reverse (pumped storage), acting as a source of energy storage</a:t>
            </a:r>
          </a:p>
          <a:p>
            <a:r>
              <a:rPr lang="en-US" dirty="0"/>
              <a:t>Challenges include scheduling the hydro and coordinating with reservoir levels and wildlife/ecological constraints</a:t>
            </a:r>
          </a:p>
        </p:txBody>
      </p:sp>
      <p:pic>
        <p:nvPicPr>
          <p:cNvPr id="7" name="Picture 6" descr="A picture containing outdoor, sky, water, river&#10;&#10;Description automatically generated">
            <a:extLst>
              <a:ext uri="{FF2B5EF4-FFF2-40B4-BE49-F238E27FC236}">
                <a16:creationId xmlns:a16="http://schemas.microsoft.com/office/drawing/2014/main" id="{1D35BFFD-2239-4EBF-8102-5D4309875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057400"/>
            <a:ext cx="4724400" cy="3543300"/>
          </a:xfrm>
          <a:prstGeom prst="rect">
            <a:avLst/>
          </a:prstGeom>
        </p:spPr>
      </p:pic>
    </p:spTree>
    <p:extLst>
      <p:ext uri="{BB962C8B-B14F-4D97-AF65-F5344CB8AC3E}">
        <p14:creationId xmlns:p14="http://schemas.microsoft.com/office/powerpoint/2010/main" val="38682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9FF9-31F5-4F6B-A50C-5D9D4D9391A6}"/>
              </a:ext>
            </a:extLst>
          </p:cNvPr>
          <p:cNvSpPr>
            <a:spLocks noGrp="1"/>
          </p:cNvSpPr>
          <p:nvPr>
            <p:ph type="title"/>
          </p:nvPr>
        </p:nvSpPr>
        <p:spPr/>
        <p:txBody>
          <a:bodyPr/>
          <a:lstStyle/>
          <a:p>
            <a:r>
              <a:rPr lang="en-US" dirty="0"/>
              <a:t>Thermal and Ocean Power Sources</a:t>
            </a:r>
          </a:p>
        </p:txBody>
      </p:sp>
      <p:sp>
        <p:nvSpPr>
          <p:cNvPr id="6" name="Text Placeholder 5">
            <a:extLst>
              <a:ext uri="{FF2B5EF4-FFF2-40B4-BE49-F238E27FC236}">
                <a16:creationId xmlns:a16="http://schemas.microsoft.com/office/drawing/2014/main" id="{F5DC52BD-CF57-94A7-C0AB-E3517C16ACEE}"/>
              </a:ext>
            </a:extLst>
          </p:cNvPr>
          <p:cNvSpPr>
            <a:spLocks noGrp="1"/>
          </p:cNvSpPr>
          <p:nvPr>
            <p:ph type="body" sz="quarter" idx="10"/>
          </p:nvPr>
        </p:nvSpPr>
        <p:spPr>
          <a:xfrm>
            <a:off x="228600" y="1295400"/>
            <a:ext cx="7772400" cy="5181600"/>
          </a:xfrm>
        </p:spPr>
        <p:txBody>
          <a:bodyPr/>
          <a:lstStyle/>
          <a:p>
            <a:r>
              <a:rPr lang="en-US" dirty="0">
                <a:latin typeface="+mj-lt"/>
              </a:rPr>
              <a:t>Concentrated solar thermal power involves many mirrors concentrating sun's energy to heat chemicals to power a turbine.</a:t>
            </a:r>
          </a:p>
          <a:p>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1C6789DB-60C7-4BD8-B244-0127456CCB3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305800" y="1676400"/>
            <a:ext cx="3581400" cy="2351088"/>
          </a:xfrm>
        </p:spPr>
      </p:pic>
      <p:pic>
        <p:nvPicPr>
          <p:cNvPr id="7" name="Picture 6" descr="Diagram&#10;&#10;Description automatically generated">
            <a:extLst>
              <a:ext uri="{FF2B5EF4-FFF2-40B4-BE49-F238E27FC236}">
                <a16:creationId xmlns:a16="http://schemas.microsoft.com/office/drawing/2014/main" id="{CED1AD7D-F058-4725-BCD5-512F1AD8F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43200"/>
            <a:ext cx="3664744" cy="2057400"/>
          </a:xfrm>
          <a:prstGeom prst="rect">
            <a:avLst/>
          </a:prstGeom>
        </p:spPr>
      </p:pic>
      <p:pic>
        <p:nvPicPr>
          <p:cNvPr id="1026" name="Picture 2" descr="PacWave | Department of Energy">
            <a:extLst>
              <a:ext uri="{FF2B5EF4-FFF2-40B4-BE49-F238E27FC236}">
                <a16:creationId xmlns:a16="http://schemas.microsoft.com/office/drawing/2014/main" id="{27AF3B86-E502-4AD2-878D-685EA73D6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343400"/>
            <a:ext cx="3956858"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DDFA87-7EE8-4EDD-90D4-C8A3FDEF7DCF}"/>
              </a:ext>
            </a:extLst>
          </p:cNvPr>
          <p:cNvSpPr txBox="1"/>
          <p:nvPr/>
        </p:nvSpPr>
        <p:spPr>
          <a:xfrm>
            <a:off x="4114800" y="2895600"/>
            <a:ext cx="3124200" cy="1569660"/>
          </a:xfrm>
          <a:prstGeom prst="rect">
            <a:avLst/>
          </a:prstGeom>
          <a:noFill/>
        </p:spPr>
        <p:txBody>
          <a:bodyPr wrap="square">
            <a:spAutoFit/>
          </a:bodyPr>
          <a:lstStyle/>
          <a:p>
            <a:r>
              <a:rPr lang="en-US" sz="2400" dirty="0">
                <a:latin typeface="+mj-lt"/>
              </a:rPr>
              <a:t>Geothermal powers a turbine with water heated below the earth's surface</a:t>
            </a:r>
          </a:p>
        </p:txBody>
      </p:sp>
      <p:sp>
        <p:nvSpPr>
          <p:cNvPr id="13" name="TextBox 12">
            <a:extLst>
              <a:ext uri="{FF2B5EF4-FFF2-40B4-BE49-F238E27FC236}">
                <a16:creationId xmlns:a16="http://schemas.microsoft.com/office/drawing/2014/main" id="{D729991D-0CE2-4645-B04D-D5A9A4F1CA1D}"/>
              </a:ext>
            </a:extLst>
          </p:cNvPr>
          <p:cNvSpPr txBox="1"/>
          <p:nvPr/>
        </p:nvSpPr>
        <p:spPr>
          <a:xfrm>
            <a:off x="304800" y="5105400"/>
            <a:ext cx="5658928" cy="1200329"/>
          </a:xfrm>
          <a:prstGeom prst="rect">
            <a:avLst/>
          </a:prstGeom>
          <a:noFill/>
        </p:spPr>
        <p:txBody>
          <a:bodyPr wrap="square">
            <a:spAutoFit/>
          </a:bodyPr>
          <a:lstStyle/>
          <a:p>
            <a:r>
              <a:rPr lang="en-US" sz="2400" dirty="0">
                <a:latin typeface="+mj-lt"/>
              </a:rPr>
              <a:t>Ocean power takes energy from natural processes of tides, waves, and ocean currents</a:t>
            </a:r>
          </a:p>
        </p:txBody>
      </p:sp>
    </p:spTree>
    <p:extLst>
      <p:ext uri="{BB962C8B-B14F-4D97-AF65-F5344CB8AC3E}">
        <p14:creationId xmlns:p14="http://schemas.microsoft.com/office/powerpoint/2010/main" val="370545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E701-62B5-473B-85FE-5D6EEB1A5966}"/>
              </a:ext>
            </a:extLst>
          </p:cNvPr>
          <p:cNvSpPr>
            <a:spLocks noGrp="1"/>
          </p:cNvSpPr>
          <p:nvPr>
            <p:ph type="title"/>
          </p:nvPr>
        </p:nvSpPr>
        <p:spPr/>
        <p:txBody>
          <a:bodyPr/>
          <a:lstStyle/>
          <a:p>
            <a:r>
              <a:rPr lang="en-US" dirty="0"/>
              <a:t>Wind and Solar</a:t>
            </a:r>
          </a:p>
        </p:txBody>
      </p:sp>
      <p:sp>
        <p:nvSpPr>
          <p:cNvPr id="3" name="Content Placeholder 2">
            <a:extLst>
              <a:ext uri="{FF2B5EF4-FFF2-40B4-BE49-F238E27FC236}">
                <a16:creationId xmlns:a16="http://schemas.microsoft.com/office/drawing/2014/main" id="{DE780EB8-8270-49BD-B780-11E6DFA9E2BE}"/>
              </a:ext>
            </a:extLst>
          </p:cNvPr>
          <p:cNvSpPr>
            <a:spLocks noGrp="1"/>
          </p:cNvSpPr>
          <p:nvPr>
            <p:ph type="body" sz="quarter" idx="10"/>
          </p:nvPr>
        </p:nvSpPr>
        <p:spPr>
          <a:xfrm>
            <a:off x="228600" y="1295400"/>
            <a:ext cx="4343400" cy="5181600"/>
          </a:xfrm>
        </p:spPr>
        <p:txBody>
          <a:bodyPr/>
          <a:lstStyle/>
          <a:p>
            <a:r>
              <a:rPr lang="en-US" dirty="0"/>
              <a:t>Wind and solar are the focus of the next few slides</a:t>
            </a:r>
          </a:p>
          <a:p>
            <a:r>
              <a:rPr lang="en-US" dirty="0"/>
              <a:t>These are the highest-growth renewable energy sources</a:t>
            </a:r>
          </a:p>
          <a:p>
            <a:r>
              <a:rPr lang="en-US" dirty="0"/>
              <a:t>Goal is to develop models for integrated system studies</a:t>
            </a:r>
          </a:p>
          <a:p>
            <a:r>
              <a:rPr lang="en-US" dirty="0"/>
              <a:t>Wind and solar plant modeling is different from synchronous machine modeling (fossil, nuclear, hydro)</a:t>
            </a:r>
          </a:p>
        </p:txBody>
      </p:sp>
      <p:pic>
        <p:nvPicPr>
          <p:cNvPr id="5" name="Picture 4">
            <a:extLst>
              <a:ext uri="{FF2B5EF4-FFF2-40B4-BE49-F238E27FC236}">
                <a16:creationId xmlns:a16="http://schemas.microsoft.com/office/drawing/2014/main" id="{5BB9274B-993C-4C4A-B8FA-1AA8A0509AAE}"/>
              </a:ext>
            </a:extLst>
          </p:cNvPr>
          <p:cNvPicPr>
            <a:picLocks noChangeAspect="1"/>
          </p:cNvPicPr>
          <p:nvPr/>
        </p:nvPicPr>
        <p:blipFill>
          <a:blip r:embed="rId2"/>
          <a:stretch>
            <a:fillRect/>
          </a:stretch>
        </p:blipFill>
        <p:spPr>
          <a:xfrm>
            <a:off x="4648200" y="1371600"/>
            <a:ext cx="7319114" cy="5181600"/>
          </a:xfrm>
          <a:prstGeom prst="rect">
            <a:avLst/>
          </a:prstGeom>
        </p:spPr>
      </p:pic>
    </p:spTree>
    <p:extLst>
      <p:ext uri="{BB962C8B-B14F-4D97-AF65-F5344CB8AC3E}">
        <p14:creationId xmlns:p14="http://schemas.microsoft.com/office/powerpoint/2010/main" val="38531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a:t>
            </a:r>
          </a:p>
        </p:txBody>
      </p:sp>
      <p:sp>
        <p:nvSpPr>
          <p:cNvPr id="5" name="TextBox 4"/>
          <p:cNvSpPr txBox="1"/>
          <p:nvPr/>
        </p:nvSpPr>
        <p:spPr>
          <a:xfrm>
            <a:off x="228600" y="5943600"/>
            <a:ext cx="3810000" cy="646331"/>
          </a:xfrm>
          <a:prstGeom prst="rect">
            <a:avLst/>
          </a:prstGeom>
          <a:noFill/>
        </p:spPr>
        <p:txBody>
          <a:bodyPr wrap="square" rtlCol="0">
            <a:spAutoFit/>
          </a:bodyPr>
          <a:lstStyle/>
          <a:p>
            <a:r>
              <a:rPr lang="en-US" sz="1800" dirty="0">
                <a:latin typeface="+mj-lt"/>
              </a:rPr>
              <a:t>Source: Global Wind 2023 Report, Global Wind Energy Council</a:t>
            </a:r>
          </a:p>
        </p:txBody>
      </p:sp>
      <p:pic>
        <p:nvPicPr>
          <p:cNvPr id="9" name="Picture 8">
            <a:extLst>
              <a:ext uri="{FF2B5EF4-FFF2-40B4-BE49-F238E27FC236}">
                <a16:creationId xmlns:a16="http://schemas.microsoft.com/office/drawing/2014/main" id="{60AEF8B3-A9F7-4953-AD18-C0C30CCB0ACE}"/>
              </a:ext>
            </a:extLst>
          </p:cNvPr>
          <p:cNvPicPr>
            <a:picLocks noChangeAspect="1"/>
          </p:cNvPicPr>
          <p:nvPr/>
        </p:nvPicPr>
        <p:blipFill>
          <a:blip r:embed="rId2"/>
          <a:stretch>
            <a:fillRect/>
          </a:stretch>
        </p:blipFill>
        <p:spPr>
          <a:xfrm>
            <a:off x="457200" y="1371600"/>
            <a:ext cx="3192198" cy="4495800"/>
          </a:xfrm>
          <a:prstGeom prst="rect">
            <a:avLst/>
          </a:prstGeom>
        </p:spPr>
      </p:pic>
      <p:pic>
        <p:nvPicPr>
          <p:cNvPr id="4" name="Picture 3">
            <a:extLst>
              <a:ext uri="{FF2B5EF4-FFF2-40B4-BE49-F238E27FC236}">
                <a16:creationId xmlns:a16="http://schemas.microsoft.com/office/drawing/2014/main" id="{B36C4CEE-6238-DB9C-995C-97AC7AC7EB5F}"/>
              </a:ext>
            </a:extLst>
          </p:cNvPr>
          <p:cNvPicPr>
            <a:picLocks noChangeAspect="1"/>
          </p:cNvPicPr>
          <p:nvPr/>
        </p:nvPicPr>
        <p:blipFill>
          <a:blip r:embed="rId3"/>
          <a:stretch>
            <a:fillRect/>
          </a:stretch>
        </p:blipFill>
        <p:spPr>
          <a:xfrm>
            <a:off x="4191000" y="1348666"/>
            <a:ext cx="7372350" cy="4676775"/>
          </a:xfrm>
          <a:prstGeom prst="rect">
            <a:avLst/>
          </a:prstGeom>
        </p:spPr>
      </p:pic>
      <p:sp>
        <p:nvSpPr>
          <p:cNvPr id="6" name="TextBox 5">
            <a:extLst>
              <a:ext uri="{FF2B5EF4-FFF2-40B4-BE49-F238E27FC236}">
                <a16:creationId xmlns:a16="http://schemas.microsoft.com/office/drawing/2014/main" id="{B9989F87-5B8D-5131-9D03-430F785C4E16}"/>
              </a:ext>
            </a:extLst>
          </p:cNvPr>
          <p:cNvSpPr txBox="1"/>
          <p:nvPr/>
        </p:nvSpPr>
        <p:spPr>
          <a:xfrm>
            <a:off x="5181600" y="6096000"/>
            <a:ext cx="5713473" cy="584775"/>
          </a:xfrm>
          <a:prstGeom prst="rect">
            <a:avLst/>
          </a:prstGeom>
          <a:solidFill>
            <a:srgbClr val="D6D2C4"/>
          </a:solidFill>
        </p:spPr>
        <p:txBody>
          <a:bodyPr wrap="square" rtlCol="0">
            <a:spAutoFit/>
          </a:bodyPr>
          <a:lstStyle/>
          <a:p>
            <a:pPr algn="l"/>
            <a:r>
              <a:rPr lang="en-US" sz="1600" dirty="0">
                <a:latin typeface="+mj-lt"/>
              </a:rPr>
              <a:t>2022 was slowest wind year since 2018, in part due to supply chain issues and in part due to grid interconnection issues</a:t>
            </a:r>
          </a:p>
        </p:txBody>
      </p:sp>
    </p:spTree>
    <p:extLst>
      <p:ext uri="{BB962C8B-B14F-4D97-AF65-F5344CB8AC3E}">
        <p14:creationId xmlns:p14="http://schemas.microsoft.com/office/powerpoint/2010/main" val="63826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Wind Worldwide</a:t>
            </a:r>
          </a:p>
        </p:txBody>
      </p:sp>
      <p:sp>
        <p:nvSpPr>
          <p:cNvPr id="8" name="TextBox 7"/>
          <p:cNvSpPr txBox="1"/>
          <p:nvPr/>
        </p:nvSpPr>
        <p:spPr>
          <a:xfrm>
            <a:off x="8686800" y="5486400"/>
            <a:ext cx="2990374" cy="923330"/>
          </a:xfrm>
          <a:prstGeom prst="rect">
            <a:avLst/>
          </a:prstGeom>
          <a:noFill/>
        </p:spPr>
        <p:txBody>
          <a:bodyPr wrap="square" rtlCol="0">
            <a:spAutoFit/>
          </a:bodyPr>
          <a:lstStyle/>
          <a:p>
            <a:r>
              <a:rPr lang="en-US" sz="1800" dirty="0">
                <a:latin typeface="+mj-lt"/>
              </a:rPr>
              <a:t>Source: Global Wind 2023 Report, Global Wind Energy Council</a:t>
            </a:r>
          </a:p>
        </p:txBody>
      </p:sp>
      <p:pic>
        <p:nvPicPr>
          <p:cNvPr id="5" name="Picture 4">
            <a:extLst>
              <a:ext uri="{FF2B5EF4-FFF2-40B4-BE49-F238E27FC236}">
                <a16:creationId xmlns:a16="http://schemas.microsoft.com/office/drawing/2014/main" id="{686A50D0-926F-8343-E27D-C9808C3BFD68}"/>
              </a:ext>
            </a:extLst>
          </p:cNvPr>
          <p:cNvPicPr>
            <a:picLocks noChangeAspect="1"/>
          </p:cNvPicPr>
          <p:nvPr/>
        </p:nvPicPr>
        <p:blipFill>
          <a:blip r:embed="rId2"/>
          <a:stretch>
            <a:fillRect/>
          </a:stretch>
        </p:blipFill>
        <p:spPr>
          <a:xfrm>
            <a:off x="514826" y="1228130"/>
            <a:ext cx="7943374" cy="5388024"/>
          </a:xfrm>
          <a:prstGeom prst="rect">
            <a:avLst/>
          </a:prstGeom>
        </p:spPr>
      </p:pic>
    </p:spTree>
    <p:extLst>
      <p:ext uri="{BB962C8B-B14F-4D97-AF65-F5344CB8AC3E}">
        <p14:creationId xmlns:p14="http://schemas.microsoft.com/office/powerpoint/2010/main" val="59662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B65646-EA38-112D-5669-749FAC5F4427}"/>
              </a:ext>
            </a:extLst>
          </p:cNvPr>
          <p:cNvPicPr>
            <a:picLocks noChangeAspect="1"/>
          </p:cNvPicPr>
          <p:nvPr/>
        </p:nvPicPr>
        <p:blipFill>
          <a:blip r:embed="rId2"/>
          <a:stretch>
            <a:fillRect/>
          </a:stretch>
        </p:blipFill>
        <p:spPr>
          <a:xfrm>
            <a:off x="1752600" y="1247173"/>
            <a:ext cx="7620000" cy="5305425"/>
          </a:xfrm>
          <a:prstGeom prst="rect">
            <a:avLst/>
          </a:prstGeom>
        </p:spPr>
      </p:pic>
      <p:sp>
        <p:nvSpPr>
          <p:cNvPr id="2" name="Title 1"/>
          <p:cNvSpPr>
            <a:spLocks noGrp="1"/>
          </p:cNvSpPr>
          <p:nvPr>
            <p:ph type="title"/>
          </p:nvPr>
        </p:nvSpPr>
        <p:spPr/>
        <p:txBody>
          <a:bodyPr/>
          <a:lstStyle/>
          <a:p>
            <a:r>
              <a:rPr lang="en-US" dirty="0"/>
              <a:t>2023 Installed Capacity by State:</a:t>
            </a:r>
            <a:br>
              <a:rPr lang="en-US" dirty="0"/>
            </a:br>
            <a:r>
              <a:rPr lang="en-US" dirty="0"/>
              <a:t>Texas Continues to Dominate!</a:t>
            </a:r>
          </a:p>
        </p:txBody>
      </p:sp>
      <p:sp>
        <p:nvSpPr>
          <p:cNvPr id="6" name="TextBox 5"/>
          <p:cNvSpPr txBox="1"/>
          <p:nvPr/>
        </p:nvSpPr>
        <p:spPr>
          <a:xfrm>
            <a:off x="4038600" y="6541501"/>
            <a:ext cx="3481851" cy="276999"/>
          </a:xfrm>
          <a:prstGeom prst="rect">
            <a:avLst/>
          </a:prstGeom>
          <a:noFill/>
        </p:spPr>
        <p:txBody>
          <a:bodyPr wrap="none" rtlCol="0">
            <a:spAutoFit/>
          </a:bodyPr>
          <a:lstStyle/>
          <a:p>
            <a:r>
              <a:rPr lang="en-US" sz="1200" dirty="0">
                <a:latin typeface="+mj-lt"/>
              </a:rPr>
              <a:t>https://windexchange.energy.gov/maps-data/321</a:t>
            </a:r>
          </a:p>
        </p:txBody>
      </p:sp>
    </p:spTree>
    <p:extLst>
      <p:ext uri="{BB962C8B-B14F-4D97-AF65-F5344CB8AC3E}">
        <p14:creationId xmlns:p14="http://schemas.microsoft.com/office/powerpoint/2010/main" val="4257048198"/>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23</TotalTime>
  <Words>1792</Words>
  <Application>Microsoft Office PowerPoint</Application>
  <PresentationFormat>Widescreen</PresentationFormat>
  <Paragraphs>158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Capsules</vt:lpstr>
      <vt:lpstr>ECEN 460, Spring 2024 Power System Operation and Control</vt:lpstr>
      <vt:lpstr>Generators</vt:lpstr>
      <vt:lpstr>Renewable Energy Sources</vt:lpstr>
      <vt:lpstr>Hydroelectric Power</vt:lpstr>
      <vt:lpstr>Thermal and Ocean Power Sources</vt:lpstr>
      <vt:lpstr>Wind and Solar</vt:lpstr>
      <vt:lpstr>Growth in Wind Worldwide</vt:lpstr>
      <vt:lpstr>Growth in Wind Worldwide</vt:lpstr>
      <vt:lpstr>2023 Installed Capacity by State: Texas Continues to Dominate!</vt:lpstr>
      <vt:lpstr>Wind Farm and Wind-related Plant Locations</vt:lpstr>
      <vt:lpstr>Wind Resources in the US and Globally</vt:lpstr>
      <vt:lpstr>Power in the Wind</vt:lpstr>
      <vt:lpstr>Wind Turbine Height and Size</vt:lpstr>
      <vt:lpstr>Extracted Power </vt:lpstr>
      <vt:lpstr>Example: GE 1.5 and 1.6 MW Turbines</vt:lpstr>
      <vt:lpstr>Wind Farms (or Parks)</vt:lpstr>
      <vt:lpstr>Economies of Scale</vt:lpstr>
      <vt:lpstr>Wind Energy Economics</vt:lpstr>
      <vt:lpstr>Environmental Aspects of Wind Energy</vt:lpstr>
      <vt:lpstr>Offshore Wind</vt:lpstr>
      <vt:lpstr>Offshore: Advantages and Disadvantages</vt:lpstr>
      <vt:lpstr>Types of Wind Turbines</vt:lpstr>
      <vt:lpstr>Types of Wind Turbines</vt:lpstr>
      <vt:lpstr>Solar Photovoltaic Energy</vt:lpstr>
      <vt:lpstr>US Annual Insolation</vt:lpstr>
      <vt:lpstr>Worldwide Annual Insolation</vt:lpstr>
      <vt:lpstr>US Solar Generated Electricity</vt:lpstr>
      <vt:lpstr>Impact of Clouds</vt:lpstr>
      <vt:lpstr>Components of Grid-connected PV</vt:lpstr>
      <vt:lpstr>Individual Inverter Concept</vt:lpstr>
      <vt:lpstr>Distributed PV System Modeling</vt:lpstr>
      <vt:lpstr>Distributed PV System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49</cp:revision>
  <cp:lastPrinted>2011-08-22T16:49:24Z</cp:lastPrinted>
  <dcterms:created xsi:type="dcterms:W3CDTF">2022-08-23T14:02:40Z</dcterms:created>
  <dcterms:modified xsi:type="dcterms:W3CDTF">2024-01-09T16:51:27Z</dcterms:modified>
</cp:coreProperties>
</file>