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356" r:id="rId2"/>
    <p:sldId id="391" r:id="rId3"/>
    <p:sldId id="334" r:id="rId4"/>
    <p:sldId id="336" r:id="rId5"/>
    <p:sldId id="337" r:id="rId6"/>
    <p:sldId id="339" r:id="rId7"/>
    <p:sldId id="450" r:id="rId8"/>
    <p:sldId id="451" r:id="rId9"/>
    <p:sldId id="300" r:id="rId10"/>
    <p:sldId id="320" r:id="rId11"/>
    <p:sldId id="333" r:id="rId12"/>
    <p:sldId id="322" r:id="rId13"/>
    <p:sldId id="379" r:id="rId14"/>
    <p:sldId id="380" r:id="rId15"/>
    <p:sldId id="381" r:id="rId16"/>
    <p:sldId id="387" r:id="rId17"/>
    <p:sldId id="452" r:id="rId18"/>
    <p:sldId id="407" r:id="rId19"/>
    <p:sldId id="405" r:id="rId20"/>
    <p:sldId id="396" r:id="rId21"/>
    <p:sldId id="409" r:id="rId22"/>
    <p:sldId id="430" r:id="rId23"/>
    <p:sldId id="416" r:id="rId24"/>
    <p:sldId id="420" r:id="rId25"/>
    <p:sldId id="429" r:id="rId26"/>
    <p:sldId id="418" r:id="rId27"/>
    <p:sldId id="421" r:id="rId28"/>
    <p:sldId id="424" r:id="rId29"/>
    <p:sldId id="427" r:id="rId30"/>
    <p:sldId id="436" r:id="rId31"/>
    <p:sldId id="437" r:id="rId32"/>
    <p:sldId id="435" r:id="rId33"/>
    <p:sldId id="445" r:id="rId34"/>
    <p:sldId id="442" r:id="rId35"/>
    <p:sldId id="444" r:id="rId36"/>
    <p:sldId id="443" r:id="rId37"/>
    <p:sldId id="446" r:id="rId38"/>
    <p:sldId id="447" r:id="rId39"/>
    <p:sldId id="448" r:id="rId40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D065F1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8:51:39.8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1,'4'0,"7"0,0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5.5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6.0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6.6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8.7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9.2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12.6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BFD2C-1B89-42D0-8499-527EDE0BBC1D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134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875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F12E0D-82B6-4ED2-8A5C-2FD1E520767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811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14A83-5B90-44BB-95E2-1BE6FA3FA58D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162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01E67E-8555-441A-8D5B-994606278CD7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960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986E2-BC01-4BB9-9903-88E1823CA19F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57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69E14-48C8-44AD-9C87-1F07FBA873B9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060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7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2: Power Systems Structure and History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Three-Phase (</a:t>
            </a:r>
            <a:r>
              <a:rPr lang="en-US" altLang="en-US">
                <a:sym typeface="Symbol" pitchFamily="18" charset="2"/>
              </a:rPr>
              <a:t>) Systems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A balanced three-phase (</a:t>
            </a:r>
            <a:r>
              <a:rPr lang="en-US" altLang="en-US">
                <a:sym typeface="Symbol" pitchFamily="18" charset="2"/>
              </a:rPr>
              <a:t>) system has</a:t>
            </a:r>
          </a:p>
          <a:p>
            <a:pPr lvl="1"/>
            <a:r>
              <a:rPr lang="en-US" altLang="en-US">
                <a:sym typeface="Symbol" pitchFamily="18" charset="2"/>
              </a:rPr>
              <a:t>three voltage sources with equal magnitude, but with an angle shift of 120</a:t>
            </a:r>
          </a:p>
          <a:p>
            <a:pPr lvl="1"/>
            <a:r>
              <a:rPr lang="en-US" altLang="en-US">
                <a:sym typeface="Symbol" pitchFamily="18" charset="2"/>
              </a:rPr>
              <a:t>equal loads on each phase</a:t>
            </a:r>
          </a:p>
          <a:p>
            <a:pPr lvl="1"/>
            <a:r>
              <a:rPr lang="en-US" altLang="en-US">
                <a:sym typeface="Symbol" pitchFamily="18" charset="2"/>
              </a:rPr>
              <a:t>equal impedance on the lines connecting the generators to the loads </a:t>
            </a:r>
          </a:p>
          <a:p>
            <a:r>
              <a:rPr lang="en-US" altLang="en-US">
                <a:sym typeface="Symbol" pitchFamily="18" charset="2"/>
              </a:rPr>
              <a:t>Bulk power systems are almost exclusively 3</a:t>
            </a:r>
          </a:p>
          <a:p>
            <a:r>
              <a:rPr lang="en-US" altLang="en-US">
                <a:sym typeface="Symbol" pitchFamily="18" charset="2"/>
              </a:rPr>
              <a:t>Single-phase is used primarily only in low voltage, low power settings, such as residential and some commercial</a:t>
            </a: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/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B22EC7-D9D4-4659-A75E-80E68FE7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03" y="2953055"/>
                <a:ext cx="2203797" cy="4001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/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∠120°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(=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∠−240°)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B95567-AFEC-431A-A0B7-B23E22DC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7" y="2986518"/>
                <a:ext cx="1859623" cy="707886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F2F0F80-60BB-449E-9095-97BD4A101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6363387" cy="2977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3</a:t>
            </a:r>
            <a:r>
              <a:rPr lang="en-US" altLang="en-US">
                <a:sym typeface="Symbol" pitchFamily="18" charset="2"/>
              </a:rPr>
              <a:t> -- No Neutral Current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A72FA-9398-4E5E-B40D-047966A68A17}"/>
              </a:ext>
            </a:extLst>
          </p:cNvPr>
          <p:cNvSpPr txBox="1"/>
          <p:nvPr/>
        </p:nvSpPr>
        <p:spPr>
          <a:xfrm>
            <a:off x="2766059" y="1773364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207A1-0239-460A-9483-04BC16C55E2A}"/>
              </a:ext>
            </a:extLst>
          </p:cNvPr>
          <p:cNvSpPr txBox="1"/>
          <p:nvPr/>
        </p:nvSpPr>
        <p:spPr>
          <a:xfrm>
            <a:off x="2766059" y="21505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/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4C0530-7EC4-4F5E-86FA-85EA51FD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86046"/>
                <a:ext cx="156971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9B6C125-E698-4CAC-99B3-2A1E121176AE}"/>
              </a:ext>
            </a:extLst>
          </p:cNvPr>
          <p:cNvSpPr txBox="1"/>
          <p:nvPr/>
        </p:nvSpPr>
        <p:spPr>
          <a:xfrm>
            <a:off x="2320291" y="2805188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A7D72-3B9C-4B34-AABC-03059647D331}"/>
              </a:ext>
            </a:extLst>
          </p:cNvPr>
          <p:cNvSpPr txBox="1"/>
          <p:nvPr/>
        </p:nvSpPr>
        <p:spPr>
          <a:xfrm>
            <a:off x="2318387" y="322531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600BB-521B-4874-AC8C-AC5BE0234B0F}"/>
              </a:ext>
            </a:extLst>
          </p:cNvPr>
          <p:cNvSpPr txBox="1"/>
          <p:nvPr/>
        </p:nvSpPr>
        <p:spPr>
          <a:xfrm>
            <a:off x="3619789" y="2771706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4F7DBA-C470-4A8D-8742-CA49C4489EA3}"/>
              </a:ext>
            </a:extLst>
          </p:cNvPr>
          <p:cNvSpPr txBox="1"/>
          <p:nvPr/>
        </p:nvSpPr>
        <p:spPr>
          <a:xfrm>
            <a:off x="3661299" y="3215921"/>
            <a:ext cx="4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/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3BA37A-6083-4E93-87DA-E8035F2F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79" y="1524062"/>
                <a:ext cx="8077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8F2CADB-B23D-4D56-894A-01D3620422F6}"/>
              </a:ext>
            </a:extLst>
          </p:cNvPr>
          <p:cNvSpPr txBox="1"/>
          <p:nvPr/>
        </p:nvSpPr>
        <p:spPr>
          <a:xfrm>
            <a:off x="2004059" y="1273128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1237B-207D-4750-972D-BB10BFB27B92}"/>
              </a:ext>
            </a:extLst>
          </p:cNvPr>
          <p:cNvSpPr txBox="1"/>
          <p:nvPr/>
        </p:nvSpPr>
        <p:spPr>
          <a:xfrm>
            <a:off x="1484262" y="3912739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“c”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B87B9-34D7-4D69-AD36-84C1C5F5313B}"/>
              </a:ext>
            </a:extLst>
          </p:cNvPr>
          <p:cNvSpPr txBox="1"/>
          <p:nvPr/>
        </p:nvSpPr>
        <p:spPr>
          <a:xfrm>
            <a:off x="1769744" y="2502948"/>
            <a:ext cx="148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Neutral “n”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D7C91-EE97-4E6F-A27D-6A74003840AD}"/>
              </a:ext>
            </a:extLst>
          </p:cNvPr>
          <p:cNvSpPr txBox="1"/>
          <p:nvPr/>
        </p:nvSpPr>
        <p:spPr>
          <a:xfrm>
            <a:off x="3655964" y="3607875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Phase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/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D88A25-D01C-4E86-AAE9-91D2C06A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59" y="2368519"/>
                <a:ext cx="8077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/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2680-ACB0-4898-A6C6-981A1970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46" y="3586683"/>
                <a:ext cx="807720" cy="400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/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047F6-7D9D-490A-9718-0A4DE71ED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106270"/>
                <a:ext cx="8077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/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03F1B-4B97-4F3D-B295-268C18E3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1999539"/>
                <a:ext cx="8077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/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90FA4-764E-453C-A368-B7DD114F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3016998"/>
                <a:ext cx="80772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/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B43074-976B-437E-9965-BFDCC6E5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34" y="3015866"/>
                <a:ext cx="8077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/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1∠0°+1∠−120°+1∠120°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of 3</a:t>
            </a:r>
            <a:r>
              <a:rPr lang="en-US" altLang="en-US">
                <a:sym typeface="Symbol" pitchFamily="18" charset="2"/>
              </a:rPr>
              <a:t> Power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Can transmit more power for same amount of wire (twice as much as single phase)</a:t>
            </a:r>
          </a:p>
          <a:p>
            <a:r>
              <a:rPr lang="en-US" altLang="en-US"/>
              <a:t>Torque produced by 3</a:t>
            </a:r>
            <a:r>
              <a:rPr lang="en-US" altLang="en-US">
                <a:sym typeface="Symbol" pitchFamily="18" charset="2"/>
              </a:rPr>
              <a:t> machines is constant</a:t>
            </a:r>
          </a:p>
          <a:p>
            <a:r>
              <a:rPr lang="en-US" altLang="en-US">
                <a:sym typeface="Symbol" pitchFamily="18" charset="2"/>
              </a:rPr>
              <a:t>Three-phase machines use less material for same power rating</a:t>
            </a:r>
          </a:p>
          <a:p>
            <a:r>
              <a:rPr lang="en-US" altLang="en-US">
                <a:sym typeface="Symbol" pitchFamily="18" charset="2"/>
              </a:rPr>
              <a:t>Three-phase machines start more easily than single-phase machines</a:t>
            </a: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Monopolies</a:t>
            </a: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Within a particular geographic market, the electric utility had an exclusive franchise</a:t>
            </a:r>
            <a:endParaRPr lang="en-US" altLang="en-US" dirty="0"/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1447800" y="2286000"/>
            <a:ext cx="3200400" cy="3886200"/>
            <a:chOff x="1776" y="1728"/>
            <a:chExt cx="1488" cy="1920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1776" y="1728"/>
              <a:ext cx="148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Generation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776" y="2208"/>
              <a:ext cx="1488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Transmission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6" y="2688"/>
              <a:ext cx="1488" cy="480"/>
            </a:xfrm>
            <a:prstGeom prst="rect">
              <a:avLst/>
            </a:prstGeom>
            <a:solidFill>
              <a:srgbClr val="D065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Distribution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1776" y="3168"/>
              <a:ext cx="1488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j-lt"/>
                </a:rPr>
                <a:t>Customer Service</a:t>
              </a:r>
            </a:p>
          </p:txBody>
        </p:sp>
      </p:grp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5105400" y="2743200"/>
            <a:ext cx="42066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In return for this exclusive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franchise, the utility had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obligation to serve 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existing and future customers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at rates determined jointly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by utility and regulators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It was a “cost plus” business</a:t>
            </a:r>
          </a:p>
        </p:txBody>
      </p:sp>
    </p:spTree>
    <p:extLst>
      <p:ext uri="{BB962C8B-B14F-4D97-AF65-F5344CB8AC3E}">
        <p14:creationId xmlns:p14="http://schemas.microsoft.com/office/powerpoint/2010/main" val="271475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Monopolies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Within its service territory each utility was the only game in town</a:t>
            </a:r>
          </a:p>
          <a:p>
            <a:r>
              <a:rPr lang="en-US" altLang="en-US"/>
              <a:t>Neighboring utilities functioned more as colleagues than competitors</a:t>
            </a:r>
          </a:p>
          <a:p>
            <a:r>
              <a:rPr lang="en-US" altLang="en-US"/>
              <a:t>Utilities gradually interconnected their systems so by 1970 transmission lines crisscrossed North America, with voltages up to 765 kV</a:t>
            </a:r>
          </a:p>
          <a:p>
            <a:r>
              <a:rPr lang="en-US" altLang="en-US"/>
              <a:t>Economies of scale keep resulted in decreasing rates, so most every one was happy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726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More Recent Past – Restructuring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1970’s brought inflation, increased fossil-fuel prices, calls for conservation and growing environmental concerns</a:t>
            </a:r>
          </a:p>
          <a:p>
            <a:r>
              <a:rPr lang="en-US" altLang="en-US" dirty="0"/>
              <a:t>Increasing rates replaced decreasing ones</a:t>
            </a:r>
          </a:p>
          <a:p>
            <a:r>
              <a:rPr lang="en-US" altLang="en-US" dirty="0"/>
              <a:t>As a result, U.S. Congress passed Public Utilities Regulator Policies Act (PURPA) in 1978, which mandated utilities must purchase power from independent generators located in their service territory (modified 2005)</a:t>
            </a:r>
          </a:p>
          <a:p>
            <a:r>
              <a:rPr lang="en-US" altLang="en-US" dirty="0"/>
              <a:t>Major opening of industry to competition occurred as a result of National Energy Policy Act of 1992, mandating that utilities provide “nondiscriminatory” access to the high voltage transmission</a:t>
            </a:r>
          </a:p>
          <a:p>
            <a:r>
              <a:rPr lang="en-US" altLang="en-US" dirty="0"/>
              <a:t>Result over the last few years has been a dramatic restructuring of electric utility industry</a:t>
            </a:r>
          </a:p>
          <a:p>
            <a:r>
              <a:rPr lang="en-US" altLang="en-US" dirty="0"/>
              <a:t>Energy Bill 2005 repealed PUHCA; modified PURPA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03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August 14th, 2003 Blackout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BDEDBD-930A-4921-A07F-53C56B6CA9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9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" y="1295399"/>
            <a:ext cx="4618348" cy="560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E8667D-ECD7-4982-B7E8-93892CFD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599"/>
            <a:ext cx="5943600" cy="4572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FBC1-93F9-4AF1-B675-BC941FDB1062}"/>
              </a:ext>
            </a:extLst>
          </p:cNvPr>
          <p:cNvSpPr txBox="1"/>
          <p:nvPr/>
        </p:nvSpPr>
        <p:spPr>
          <a:xfrm>
            <a:off x="4953000" y="6044625"/>
            <a:ext cx="6858000" cy="33855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Above image from energy.gov, August 14, 2003 Blackout Final Report</a:t>
            </a:r>
          </a:p>
        </p:txBody>
      </p:sp>
    </p:spTree>
    <p:extLst>
      <p:ext uri="{BB962C8B-B14F-4D97-AF65-F5344CB8AC3E}">
        <p14:creationId xmlns:p14="http://schemas.microsoft.com/office/powerpoint/2010/main" val="404866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F373-4EF8-4A59-9A80-E174FE28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Present: Changing Generation Mix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94AA7-E4A2-47A8-BD68-1A78A46F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5" y="1790700"/>
            <a:ext cx="7303955" cy="32766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7DECA4-CE04-4229-976B-C04285452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02275"/>
              </p:ext>
            </p:extLst>
          </p:nvPr>
        </p:nvGraphicFramePr>
        <p:xfrm>
          <a:off x="7391400" y="2129790"/>
          <a:ext cx="449580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605">
                  <a:extLst>
                    <a:ext uri="{9D8B030D-6E8A-4147-A177-3AD203B41FA5}">
                      <a16:colId xmlns:a16="http://schemas.microsoft.com/office/drawing/2014/main" val="3239125451"/>
                    </a:ext>
                  </a:extLst>
                </a:gridCol>
                <a:gridCol w="1028295">
                  <a:extLst>
                    <a:ext uri="{9D8B030D-6E8A-4147-A177-3AD203B41FA5}">
                      <a16:colId xmlns:a16="http://schemas.microsoft.com/office/drawing/2014/main" val="19647713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789342374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339285349"/>
                    </a:ext>
                  </a:extLst>
                </a:gridCol>
              </a:tblGrid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Fuel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2021 US Electric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 from 2020 to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Change from 2011 to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594401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- 47 %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482892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31.6 %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 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+ 51 %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3245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Petroleum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 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- 33 %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8953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5973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84597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+ 29 %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+ 5700 %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71128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9.0 %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61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0738C7-97FC-49BD-AE17-9577F9BA0DBF}"/>
              </a:ext>
            </a:extLst>
          </p:cNvPr>
          <p:cNvSpPr txBox="1"/>
          <p:nvPr/>
        </p:nvSpPr>
        <p:spPr>
          <a:xfrm>
            <a:off x="457200" y="6019800"/>
            <a:ext cx="5063822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US EIA Monthly Energy Review, August 2022</a:t>
            </a:r>
          </a:p>
        </p:txBody>
      </p:sp>
    </p:spTree>
    <p:extLst>
      <p:ext uri="{BB962C8B-B14F-4D97-AF65-F5344CB8AC3E}">
        <p14:creationId xmlns:p14="http://schemas.microsoft.com/office/powerpoint/2010/main" val="411795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F373-4EF8-4A59-9A80-E174FE28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Present: Changing Generation Mix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D3345-0148-435F-8731-4AA459A76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Texas is #1 in wind energy, with over 32,000 MW installed </a:t>
            </a:r>
          </a:p>
          <a:p>
            <a:r>
              <a:rPr lang="en-US" dirty="0"/>
              <a:t>Retirements in Texas from 2017-2021 included 4400 MW of coal, 2000 MW of natural gas, and small amounts of petroleum and wind</a:t>
            </a:r>
          </a:p>
          <a:p>
            <a:r>
              <a:rPr lang="en-US" dirty="0"/>
              <a:t>Proposed generation additions in Texas in 2023-2025 include 3600 MW natural gas, 7100 MW wind, 13,600 MW of solar! Also 3100 MW of battery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738C7-97FC-49BD-AE17-9577F9BA0DBF}"/>
              </a:ext>
            </a:extLst>
          </p:cNvPr>
          <p:cNvSpPr txBox="1"/>
          <p:nvPr/>
        </p:nvSpPr>
        <p:spPr>
          <a:xfrm>
            <a:off x="685800" y="6172200"/>
            <a:ext cx="6317370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US EIA Monthly Energy Review, EIA annual energy outlook</a:t>
            </a:r>
          </a:p>
        </p:txBody>
      </p:sp>
      <p:pic>
        <p:nvPicPr>
          <p:cNvPr id="9" name="Picture 9" descr="Image result for us generation capacity additions eia">
            <a:extLst>
              <a:ext uri="{FF2B5EF4-FFF2-40B4-BE49-F238E27FC236}">
                <a16:creationId xmlns:a16="http://schemas.microsoft.com/office/drawing/2014/main" id="{D108E897-EC1A-410D-92B8-E20BA07F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6192328" cy="329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C9D6-2B04-41DB-BE91-A358BFDB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Future: New Paradigms for Control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E670C-3A4C-4253-80E1-1A1802B5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410200" cy="5181600"/>
          </a:xfrm>
        </p:spPr>
        <p:txBody>
          <a:bodyPr/>
          <a:lstStyle/>
          <a:p>
            <a:r>
              <a:rPr lang="en-US" dirty="0"/>
              <a:t>Inverter-based resources (such as wind and solar) introduce major paradigm shift in power system control</a:t>
            </a:r>
          </a:p>
          <a:p>
            <a:pPr lvl="1"/>
            <a:r>
              <a:rPr lang="en-US" dirty="0"/>
              <a:t>Decreasing impact of large synchronous machines with their stabilizing inertia</a:t>
            </a:r>
          </a:p>
          <a:p>
            <a:pPr lvl="1"/>
            <a:r>
              <a:rPr lang="en-US" dirty="0"/>
              <a:t>Resources are less dispatchable</a:t>
            </a:r>
          </a:p>
          <a:p>
            <a:r>
              <a:rPr lang="en-US" dirty="0"/>
              <a:t>Changes at the “edge” of the grid</a:t>
            </a:r>
          </a:p>
          <a:p>
            <a:pPr lvl="1"/>
            <a:r>
              <a:rPr lang="en-US" dirty="0"/>
              <a:t>Electric vehicles (major load increase)</a:t>
            </a:r>
          </a:p>
          <a:p>
            <a:pPr lvl="1"/>
            <a:r>
              <a:rPr lang="en-US" dirty="0"/>
              <a:t>Data centers</a:t>
            </a:r>
          </a:p>
          <a:p>
            <a:pPr lvl="1"/>
            <a:r>
              <a:rPr lang="en-US" dirty="0"/>
              <a:t>More controllable or price-sensitive demand resources</a:t>
            </a:r>
          </a:p>
        </p:txBody>
      </p:sp>
      <p:pic>
        <p:nvPicPr>
          <p:cNvPr id="4" name="Picture 3" descr="Windmills in a field&#10;&#10;Description automatically generated with medium confidence">
            <a:extLst>
              <a:ext uri="{FF2B5EF4-FFF2-40B4-BE49-F238E27FC236}">
                <a16:creationId xmlns:a16="http://schemas.microsoft.com/office/drawing/2014/main" id="{2A79A29C-DEEC-47DF-8710-97690EFE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976882"/>
            <a:ext cx="5514372" cy="290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980E9-8A74-4852-905F-2A8FBDC4A495}"/>
              </a:ext>
            </a:extLst>
          </p:cNvPr>
          <p:cNvSpPr txBox="1"/>
          <p:nvPr/>
        </p:nvSpPr>
        <p:spPr>
          <a:xfrm>
            <a:off x="6161002" y="5181600"/>
            <a:ext cx="5689167" cy="92333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j-lt"/>
              </a:rPr>
              <a:t>What do all of these have in common? Need for high-quality electric grid modeling and simulation to prepare for a resilient and sustainable future. </a:t>
            </a:r>
          </a:p>
        </p:txBody>
      </p:sp>
    </p:spTree>
    <p:extLst>
      <p:ext uri="{BB962C8B-B14F-4D97-AF65-F5344CB8AC3E}">
        <p14:creationId xmlns:p14="http://schemas.microsoft.com/office/powerpoint/2010/main" val="358300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CFA55-1AB9-46F7-BB24-5EB17713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9304C-3632-4592-AD99-CA2A63696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these topics</a:t>
            </a:r>
          </a:p>
          <a:p>
            <a:pPr lvl="1"/>
            <a:r>
              <a:rPr lang="en-US" dirty="0"/>
              <a:t>Complex number math – by hand and calculator</a:t>
            </a:r>
          </a:p>
          <a:p>
            <a:pPr lvl="1"/>
            <a:r>
              <a:rPr lang="en-US" dirty="0"/>
              <a:t>Phasors – representing AC voltage and current</a:t>
            </a:r>
          </a:p>
          <a:p>
            <a:pPr lvl="1"/>
            <a:r>
              <a:rPr lang="en-US" dirty="0"/>
              <a:t>Impedance – for AC circuit solving </a:t>
            </a:r>
          </a:p>
          <a:p>
            <a:pPr lvl="1"/>
            <a:r>
              <a:rPr lang="en-US" dirty="0"/>
              <a:t>Complex power – including power factor, reactive power</a:t>
            </a:r>
          </a:p>
          <a:p>
            <a:pPr lvl="1"/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23) and Homework #2 due Tuesday Jan 30</a:t>
            </a:r>
          </a:p>
          <a:p>
            <a:r>
              <a:rPr lang="en-US" dirty="0"/>
              <a:t>There are five videos on the website that can help as well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23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The term “Smart Grid” dates officially to the 2007 “Energy Independence and Security Act”, Title 13 (“Smart Grid”)</a:t>
            </a:r>
          </a:p>
          <a:p>
            <a:pPr lvl="1"/>
            <a:r>
              <a:rPr lang="en-US" altLang="en-US"/>
              <a:t>Use of digital information and control techniques</a:t>
            </a:r>
          </a:p>
          <a:p>
            <a:pPr lvl="1"/>
            <a:r>
              <a:rPr lang="en-US" altLang="en-US"/>
              <a:t>Dynamic grid optimization with cyber-security</a:t>
            </a:r>
          </a:p>
          <a:p>
            <a:pPr lvl="1"/>
            <a:r>
              <a:rPr lang="en-US" altLang="en-US"/>
              <a:t>Deployment of distributed resources including </a:t>
            </a:r>
          </a:p>
          <a:p>
            <a:pPr lvl="1"/>
            <a:r>
              <a:rPr lang="en-US" altLang="en-US"/>
              <a:t>Customer participation and smart appliances</a:t>
            </a:r>
          </a:p>
          <a:p>
            <a:pPr lvl="1"/>
            <a:r>
              <a:rPr lang="en-US" altLang="en-US"/>
              <a:t> Integration of storage including PHEVs</a:t>
            </a:r>
          </a:p>
          <a:p>
            <a:pPr lvl="1"/>
            <a:r>
              <a:rPr lang="en-US" altLang="en-US"/>
              <a:t>Development of interoperability standards</a:t>
            </a:r>
            <a:endParaRPr lang="en-US" altLang="en-US" dirty="0"/>
          </a:p>
        </p:txBody>
      </p:sp>
      <p:pic>
        <p:nvPicPr>
          <p:cNvPr id="8" name="Content Placeholder 12" descr="A picture containing text, indoor, electronics, desk&#10;&#10;Description automatically generated">
            <a:extLst>
              <a:ext uri="{FF2B5EF4-FFF2-40B4-BE49-F238E27FC236}">
                <a16:creationId xmlns:a16="http://schemas.microsoft.com/office/drawing/2014/main" id="{466F40F1-CDFA-476C-954E-A61DB7B4D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1981200"/>
            <a:ext cx="4905375" cy="44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C533B30-EB2E-405E-B22E-1AD0AD20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33875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7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NERC Reliability Coordinators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353115"/>
            <a:ext cx="8119787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https://www.nerc.com/pa/rrm/TLR/Pages/Reliability-Coordinators.aspx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F3CE9-8675-4666-8651-3D1D528E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4"/>
          <a:stretch/>
        </p:blipFill>
        <p:spPr>
          <a:xfrm>
            <a:off x="457200" y="1364511"/>
            <a:ext cx="7620000" cy="4712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D998D-1AC6-456F-9082-7348B480E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5"/>
          <a:stretch/>
        </p:blipFill>
        <p:spPr>
          <a:xfrm>
            <a:off x="6624388" y="4426145"/>
            <a:ext cx="5529512" cy="16513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4DED6A-1F14-4C11-BB6C-75A073440150}"/>
              </a:ext>
            </a:extLst>
          </p:cNvPr>
          <p:cNvSpPr txBox="1"/>
          <p:nvPr/>
        </p:nvSpPr>
        <p:spPr>
          <a:xfrm>
            <a:off x="8382000" y="1828800"/>
            <a:ext cx="27432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NERC is the North American Electric Reliability Corporation</a:t>
            </a:r>
          </a:p>
        </p:txBody>
      </p:sp>
    </p:spTree>
    <p:extLst>
      <p:ext uri="{BB962C8B-B14F-4D97-AF65-F5344CB8AC3E}">
        <p14:creationId xmlns:p14="http://schemas.microsoft.com/office/powerpoint/2010/main" val="113982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Real Cause of Most Blackouts!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57572"/>
            <a:ext cx="5410200" cy="550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1981200"/>
            <a:ext cx="226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But mostly only the small ones in the distribution system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53200" y="6473825"/>
            <a:ext cx="3595688" cy="30797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Photo source: http://save-the-squirrels.com</a:t>
            </a:r>
            <a:endParaRPr lang="en-US" alt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40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Birds Do Not Sit on Transmission Level Lines, Just Distribution Lines</a:t>
            </a:r>
            <a:endParaRPr lang="en-US" dirty="0"/>
          </a:p>
        </p:txBody>
      </p:sp>
      <p:pic>
        <p:nvPicPr>
          <p:cNvPr id="4" name="Picture 4" descr="100_17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80772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2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Lines and the Elements</a:t>
            </a:r>
            <a:endParaRPr lang="en-US" dirty="0"/>
          </a:p>
        </p:txBody>
      </p:sp>
      <p:pic>
        <p:nvPicPr>
          <p:cNvPr id="3" name="Picture 2" descr="http://entergy.com/Global/Gustav/images/124_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114800" y="6322218"/>
            <a:ext cx="2895600" cy="4619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Ike in Beaumont</a:t>
            </a:r>
          </a:p>
        </p:txBody>
      </p:sp>
      <p:pic>
        <p:nvPicPr>
          <p:cNvPr id="5" name="Picture 6" descr="http://www.mgx.com/blogs/wp-content/uploads/2008/03/icestorm23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7239000" cy="492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0900" y="6322218"/>
            <a:ext cx="2895600" cy="4619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Quebec Ice Storm</a:t>
            </a:r>
          </a:p>
        </p:txBody>
      </p:sp>
    </p:spTree>
    <p:extLst>
      <p:ext uri="{BB962C8B-B14F-4D97-AF65-F5344CB8AC3E}">
        <p14:creationId xmlns:p14="http://schemas.microsoft.com/office/powerpoint/2010/main" val="418692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Lines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We like trees, and they grow; but when trees get close to lines bad things can occur.  </a:t>
            </a:r>
            <a:endParaRPr lang="en-US" altLang="en-US" dirty="0"/>
          </a:p>
        </p:txBody>
      </p:sp>
      <p:pic>
        <p:nvPicPr>
          <p:cNvPr id="5" name="Picture 4" descr="Overbye Photo 1-9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4" y="2078682"/>
            <a:ext cx="54178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Overbye Photo 2  9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34" y="1828800"/>
            <a:ext cx="61125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1828800"/>
            <a:ext cx="2654701" cy="46166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Before “Trimming”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91400" y="1752600"/>
            <a:ext cx="2417763" cy="4619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After “Trimming”</a:t>
            </a:r>
          </a:p>
        </p:txBody>
      </p:sp>
    </p:spTree>
    <p:extLst>
      <p:ext uri="{BB962C8B-B14F-4D97-AF65-F5344CB8AC3E}">
        <p14:creationId xmlns:p14="http://schemas.microsoft.com/office/powerpoint/2010/main" val="55436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230/115 kV Transformer Picture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7188856" cy="535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04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Residential Distribution Transformers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Residential single phase electric service uses a center tapped transformer to provide 240/120 volt service; a separate ground is used for safety</a:t>
            </a:r>
          </a:p>
          <a:p>
            <a:endParaRPr lang="en-US" dirty="0"/>
          </a:p>
        </p:txBody>
      </p:sp>
      <p:pic>
        <p:nvPicPr>
          <p:cNvPr id="4" name="Picture 4" descr="Fig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760596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96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System Time Frames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6172201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Image source: P.W. Sauer, M.A. </a:t>
            </a:r>
            <a:r>
              <a:rPr lang="en-US" altLang="en-US" sz="1400" dirty="0" err="1"/>
              <a:t>Pai</a:t>
            </a:r>
            <a:r>
              <a:rPr lang="en-US" altLang="en-US" sz="1400" dirty="0"/>
              <a:t>, Power System Dynamics and Stability, 1997, Fig 1.2, modified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8534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102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Electric Grid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Electricity cannot be economically stored</a:t>
            </a:r>
          </a:p>
          <a:p>
            <a:pPr lvl="1"/>
            <a:r>
              <a:rPr lang="en-US"/>
              <a:t>Generation must be continually adjusted to match changes in electric load and losses</a:t>
            </a:r>
          </a:p>
          <a:p>
            <a:r>
              <a:rPr lang="en-US"/>
              <a:t>Electric power flows on high</a:t>
            </a:r>
            <a:br>
              <a:rPr lang="en-US"/>
            </a:br>
            <a:r>
              <a:rPr lang="en-US"/>
              <a:t>voltage transmission lines</a:t>
            </a:r>
            <a:br>
              <a:rPr lang="en-US"/>
            </a:br>
            <a:r>
              <a:rPr lang="en-US"/>
              <a:t>cannot usually be </a:t>
            </a:r>
            <a:br>
              <a:rPr lang="en-US"/>
            </a:br>
            <a:r>
              <a:rPr lang="en-US"/>
              <a:t>directly controlled</a:t>
            </a:r>
          </a:p>
          <a:p>
            <a:pPr lvl="1"/>
            <a:r>
              <a:rPr lang="en-US"/>
              <a:t>Control is mostly indirect, </a:t>
            </a:r>
            <a:br>
              <a:rPr lang="en-US"/>
            </a:br>
            <a:r>
              <a:rPr lang="en-US"/>
              <a:t>by changing generation</a:t>
            </a:r>
          </a:p>
          <a:p>
            <a:r>
              <a:rPr lang="en-US"/>
              <a:t>Customers have been in control of </a:t>
            </a:r>
            <a:br>
              <a:rPr lang="en-US"/>
            </a:br>
            <a:r>
              <a:rPr lang="en-US"/>
              <a:t>their load</a:t>
            </a:r>
          </a:p>
          <a:p>
            <a:r>
              <a:rPr lang="en-US"/>
              <a:t>Transmission system has finite limits; </a:t>
            </a:r>
            <a:br>
              <a:rPr lang="en-US"/>
            </a:br>
            <a:r>
              <a:rPr lang="en-US"/>
              <a:t>often operated close to its limit for </a:t>
            </a:r>
            <a:br>
              <a:rPr lang="en-US"/>
            </a:br>
            <a:r>
              <a:rPr lang="en-US"/>
              <a:t>economic reasons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5486400" cy="359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0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820A-8D90-4732-AC55-E5A7E516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43A5-721E-4EB2-B1FE-B0918DE75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943600" cy="5181600"/>
          </a:xfrm>
        </p:spPr>
        <p:txBody>
          <a:bodyPr/>
          <a:lstStyle/>
          <a:p>
            <a:r>
              <a:rPr lang="en-US" dirty="0"/>
              <a:t>Energy is </a:t>
            </a:r>
            <a:r>
              <a:rPr lang="en-US" i="1" dirty="0"/>
              <a:t>A property of matter that quantifies its ability to perform useful 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Forms: kinetic, gravitational, heat, light, sound, magnetic, nuclear, chemical, and electric</a:t>
            </a:r>
          </a:p>
          <a:p>
            <a:pPr lvl="1"/>
            <a:r>
              <a:rPr lang="en-US" dirty="0"/>
              <a:t>Units for energy: 1 MWh = 1000 kWh</a:t>
            </a:r>
            <a:br>
              <a:rPr lang="en-US" dirty="0"/>
            </a:br>
            <a:r>
              <a:rPr lang="en-US" dirty="0"/>
              <a:t>1 kWh = 3.6 million Joules = 3412.14 Btu</a:t>
            </a:r>
          </a:p>
          <a:p>
            <a:r>
              <a:rPr lang="en-US" dirty="0"/>
              <a:t>Power is </a:t>
            </a:r>
            <a:r>
              <a:rPr lang="en-US" i="1" dirty="0"/>
              <a:t>Energy on the move from form to form or place to place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Time derivative of energy as it is transferred</a:t>
            </a:r>
          </a:p>
          <a:p>
            <a:pPr lvl="1"/>
            <a:r>
              <a:rPr lang="en-US" dirty="0"/>
              <a:t>Units for power: Watt (Volt-Ampere)</a:t>
            </a:r>
            <a:br>
              <a:rPr lang="en-US" dirty="0"/>
            </a:br>
            <a:r>
              <a:rPr lang="en-US" dirty="0"/>
              <a:t>kW = 1000 W, MW, GW, 1 Hp = 746 Watts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F4F3F-48A2-4756-AD5E-2BA2F6928C25}"/>
              </a:ext>
            </a:extLst>
          </p:cNvPr>
          <p:cNvSpPr txBox="1"/>
          <p:nvPr/>
        </p:nvSpPr>
        <p:spPr>
          <a:xfrm>
            <a:off x="6510338" y="2024152"/>
            <a:ext cx="5434012" cy="3724096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One gallon of gasoline has about 0.125 </a:t>
            </a:r>
            <a:r>
              <a:rPr lang="en-US" sz="2000" dirty="0" err="1">
                <a:latin typeface="+mj-lt"/>
              </a:rPr>
              <a:t>MBtu</a:t>
            </a:r>
            <a:r>
              <a:rPr lang="en-US" sz="2000" dirty="0">
                <a:latin typeface="+mj-lt"/>
              </a:rPr>
              <a:t> (36.5 kWh) of energy stored in chemical form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U.S. annual electric energy consumption is about 3600 billion kWh </a:t>
            </a:r>
          </a:p>
          <a:p>
            <a:pPr lvl="1" eaLnBrk="1" hangingPunct="1"/>
            <a:r>
              <a:rPr lang="en-US" altLang="en-US" sz="2000" dirty="0">
                <a:latin typeface="+mj-lt"/>
              </a:rPr>
              <a:t>This is about 13,333 kWh per person, which means on average we each use 1.5 kW of power continuously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Installed U.S. generation capacity is about 1000 GW (about 3 kW per person)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Maximum load of Bryan/College Station is about 500 MW</a:t>
            </a:r>
          </a:p>
        </p:txBody>
      </p:sp>
    </p:spTree>
    <p:extLst>
      <p:ext uri="{BB962C8B-B14F-4D97-AF65-F5344CB8AC3E}">
        <p14:creationId xmlns:p14="http://schemas.microsoft.com/office/powerpoint/2010/main" val="3433515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AF0A-21EF-49A3-B421-BE4289D1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System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314E-C858-4DC7-AA8C-7F8BE7983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Major Components:</a:t>
            </a:r>
          </a:p>
          <a:p>
            <a:pPr lvl="1"/>
            <a:r>
              <a:rPr lang="en-US"/>
              <a:t>Generators</a:t>
            </a:r>
          </a:p>
          <a:p>
            <a:pPr lvl="2"/>
            <a:r>
              <a:rPr lang="en-US"/>
              <a:t>Power conversion technology, regulation and control</a:t>
            </a:r>
          </a:p>
          <a:p>
            <a:pPr lvl="1"/>
            <a:r>
              <a:rPr lang="en-US"/>
              <a:t>Transmission System (69 kV and above)</a:t>
            </a:r>
          </a:p>
          <a:p>
            <a:pPr lvl="2"/>
            <a:r>
              <a:rPr lang="en-US"/>
              <a:t>Substations, transmission lines, power transformers, control devices</a:t>
            </a:r>
          </a:p>
          <a:p>
            <a:pPr lvl="1"/>
            <a:r>
              <a:rPr lang="en-US"/>
              <a:t>Distribution System (below 69 kV)</a:t>
            </a:r>
          </a:p>
          <a:p>
            <a:pPr lvl="2"/>
            <a:r>
              <a:rPr lang="en-US"/>
              <a:t>Distribution feeders, service transformers, metering and control</a:t>
            </a:r>
          </a:p>
          <a:p>
            <a:pPr lvl="1"/>
            <a:r>
              <a:rPr lang="en-US"/>
              <a:t>Loads</a:t>
            </a:r>
          </a:p>
          <a:p>
            <a:pPr lvl="2"/>
            <a:r>
              <a:rPr lang="en-US"/>
              <a:t>Customer electricity demands, patterns,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30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CE4C-C741-43F8-9C50-FAA60262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Voltage Levels Usage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E6C13-155C-4B75-B559-1328E181D22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724400" cy="5181600"/>
              </a:xfrm>
            </p:spPr>
            <p:txBody>
              <a:bodyPr/>
              <a:lstStyle/>
              <a:p>
                <a:r>
                  <a:rPr lang="en-US" dirty="0"/>
                  <a:t>These voltages are measured Line-to-Line (except single phase LV)</a:t>
                </a:r>
              </a:p>
              <a:p>
                <a:r>
                  <a:rPr lang="en-US" dirty="0"/>
                  <a:t>Recall, Line-to-Neutral is less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Many voltages are in use in U.S. power systems—here are some of the main ones.</a:t>
                </a:r>
              </a:p>
              <a:p>
                <a:r>
                  <a:rPr lang="en-US" dirty="0"/>
                  <a:t>"High Voltage", "Low Voltage" are relative terms, sometimes all can be labeled "High Voltage"</a:t>
                </a:r>
              </a:p>
              <a:p>
                <a:r>
                  <a:rPr lang="en-US" dirty="0"/>
                  <a:t>The labels given are typical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E6C13-155C-4B75-B559-1328E181D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724400" cy="5181600"/>
              </a:xfrm>
              <a:blipFill>
                <a:blip r:embed="rId2"/>
                <a:stretch>
                  <a:fillRect l="-1806" t="-824" r="-2710" b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C7BC0C-1B0D-4CA5-AAC7-76762C7E3518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057400"/>
          <a:ext cx="6883401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467508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80737092"/>
                    </a:ext>
                  </a:extLst>
                </a:gridCol>
                <a:gridCol w="2768601">
                  <a:extLst>
                    <a:ext uri="{9D8B030D-6E8A-4147-A177-3AD203B41FA5}">
                      <a16:colId xmlns:a16="http://schemas.microsoft.com/office/drawing/2014/main" val="3883512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Typical Voltages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23245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Low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120 V, 208 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240 V, 600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Customer-level loads, residential, commercial, smaller industrial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78563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Medium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4.16 kV, 12.47 kV, 13.8 kV, 20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22 kV, 34.5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Distribution feeders, generator step-up, larger industrial motors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08783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69 kV, 100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115 kV, 138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161 kV, 230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Transmission system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713317"/>
                  </a:ext>
                </a:extLst>
              </a:tr>
              <a:tr h="15497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Extra High Voltage (EHV)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345 kV, 500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765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Backbone of large transmission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9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57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A798-BB7E-43F2-926D-F8880D13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9A88-6CAB-421A-A935-9E84C1FE2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first two labs (and most of the others) will involve power system simulation on </a:t>
            </a:r>
            <a:r>
              <a:rPr lang="en-US" dirty="0" err="1"/>
              <a:t>PowerWorld</a:t>
            </a:r>
            <a:r>
              <a:rPr lang="en-US" dirty="0"/>
              <a:t> Simulator</a:t>
            </a:r>
          </a:p>
          <a:p>
            <a:r>
              <a:rPr lang="en-US" dirty="0"/>
              <a:t>This will be in the labs in Zach 326</a:t>
            </a:r>
          </a:p>
          <a:p>
            <a:r>
              <a:rPr lang="en-US" dirty="0"/>
              <a:t>TAs will introduce more</a:t>
            </a:r>
            <a:br>
              <a:rPr lang="en-US" dirty="0"/>
            </a:br>
            <a:r>
              <a:rPr lang="en-US" dirty="0"/>
              <a:t>lab policies on the first </a:t>
            </a:r>
            <a:br>
              <a:rPr lang="en-US" dirty="0"/>
            </a:br>
            <a:r>
              <a:rPr lang="en-US" dirty="0"/>
              <a:t>week, which is next </a:t>
            </a:r>
            <a:br>
              <a:rPr lang="en-US" dirty="0"/>
            </a:br>
            <a:r>
              <a:rPr lang="en-US" dirty="0"/>
              <a:t>week</a:t>
            </a:r>
          </a:p>
          <a:p>
            <a:r>
              <a:rPr lang="en-US" dirty="0"/>
              <a:t>The main objective of </a:t>
            </a:r>
            <a:br>
              <a:rPr lang="en-US" dirty="0"/>
            </a:br>
            <a:r>
              <a:rPr lang="en-US" dirty="0"/>
              <a:t>the first two labs is to </a:t>
            </a:r>
            <a:br>
              <a:rPr lang="en-US" dirty="0"/>
            </a:br>
            <a:r>
              <a:rPr lang="en-US" dirty="0"/>
              <a:t>get familiar with the </a:t>
            </a:r>
            <a:br>
              <a:rPr lang="en-US" dirty="0"/>
            </a:br>
            <a:r>
              <a:rPr lang="en-US" dirty="0"/>
              <a:t>software and learn some</a:t>
            </a:r>
            <a:br>
              <a:rPr lang="en-US" dirty="0"/>
            </a:br>
            <a:r>
              <a:rPr lang="en-US" dirty="0"/>
              <a:t>basics about power </a:t>
            </a:r>
            <a:br>
              <a:rPr lang="en-US" dirty="0"/>
            </a:br>
            <a:r>
              <a:rPr lang="en-US" dirty="0"/>
              <a:t>system operations on </a:t>
            </a:r>
            <a:br>
              <a:rPr lang="en-US" dirty="0"/>
            </a:br>
            <a:r>
              <a:rPr lang="en-US" dirty="0"/>
              <a:t>smaller and medium-sized grid models</a:t>
            </a:r>
          </a:p>
        </p:txBody>
      </p:sp>
      <p:pic>
        <p:nvPicPr>
          <p:cNvPr id="5" name="Picture 4" descr="A picture containing text, indoor, computer, working&#10;&#10;Description automatically generated">
            <a:extLst>
              <a:ext uri="{FF2B5EF4-FFF2-40B4-BE49-F238E27FC236}">
                <a16:creationId xmlns:a16="http://schemas.microsoft.com/office/drawing/2014/main" id="{2F779BD7-84D4-4C8D-A287-326DDDD1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7772400" cy="3518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7D9B1-F0DB-0910-8FFB-30358B40FDF2}"/>
              </a:ext>
            </a:extLst>
          </p:cNvPr>
          <p:cNvSpPr txBox="1"/>
          <p:nvPr/>
        </p:nvSpPr>
        <p:spPr>
          <a:xfrm>
            <a:off x="8077200" y="6284296"/>
            <a:ext cx="3586110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Your labs are now in a different room</a:t>
            </a:r>
          </a:p>
        </p:txBody>
      </p:sp>
    </p:spTree>
    <p:extLst>
      <p:ext uri="{BB962C8B-B14F-4D97-AF65-F5344CB8AC3E}">
        <p14:creationId xmlns:p14="http://schemas.microsoft.com/office/powerpoint/2010/main" val="1168973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2B48-3D28-4C2D-B2CD-4A2AC052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Tools for Power System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D006-8BF1-4621-85D7-7AFE613B7F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Positive Sequence Transmission Simulation</a:t>
            </a:r>
          </a:p>
          <a:p>
            <a:pPr lvl="1"/>
            <a:r>
              <a:rPr lang="en-US"/>
              <a:t>Siemens PSSE – Common in East</a:t>
            </a:r>
          </a:p>
          <a:p>
            <a:pPr lvl="1"/>
            <a:r>
              <a:rPr lang="en-US"/>
              <a:t>GE PSLF – Common in West</a:t>
            </a:r>
          </a:p>
          <a:p>
            <a:pPr lvl="1"/>
            <a:r>
              <a:rPr lang="en-US"/>
              <a:t>PowerWorld</a:t>
            </a:r>
          </a:p>
          <a:p>
            <a:pPr lvl="1"/>
            <a:r>
              <a:rPr lang="en-US"/>
              <a:t>ETAP</a:t>
            </a:r>
          </a:p>
          <a:p>
            <a:pPr lvl="1"/>
            <a:r>
              <a:rPr lang="en-US"/>
              <a:t>Matpower - free, mostly in academia</a:t>
            </a:r>
          </a:p>
          <a:p>
            <a:r>
              <a:rPr lang="en-US"/>
              <a:t>Distribution, Unbalanced</a:t>
            </a:r>
          </a:p>
          <a:p>
            <a:pPr lvl="1"/>
            <a:r>
              <a:rPr lang="en-US"/>
              <a:t>OpenDSS – free, open source</a:t>
            </a:r>
          </a:p>
          <a:p>
            <a:pPr lvl="1"/>
            <a:r>
              <a:rPr lang="en-US"/>
              <a:t>GridLabD</a:t>
            </a:r>
          </a:p>
          <a:p>
            <a:pPr lvl="1"/>
            <a:r>
              <a:rPr lang="en-US"/>
              <a:t>CYME</a:t>
            </a:r>
          </a:p>
          <a:p>
            <a:r>
              <a:rPr lang="en-US"/>
              <a:t>Electromagnetic Transients</a:t>
            </a:r>
          </a:p>
          <a:p>
            <a:pPr lvl="1"/>
            <a:r>
              <a:rPr lang="en-US"/>
              <a:t>EMTP-RV</a:t>
            </a:r>
          </a:p>
          <a:p>
            <a:pPr lvl="1"/>
            <a:r>
              <a:rPr lang="en-US"/>
              <a:t>PSCAD</a:t>
            </a:r>
          </a:p>
          <a:p>
            <a:r>
              <a:rPr lang="en-US"/>
              <a:t>Custom code – your own or in-house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CCAD72-5E2F-4CA2-B6FC-F21FE89B8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6553200" cy="3852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888E63-CCFC-4CBD-B922-26DE9E7BF2C8}"/>
              </a:ext>
            </a:extLst>
          </p:cNvPr>
          <p:cNvSpPr txBox="1"/>
          <p:nvPr/>
        </p:nvSpPr>
        <p:spPr>
          <a:xfrm>
            <a:off x="6164346" y="5892225"/>
            <a:ext cx="5799054" cy="584775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https://new.siemens.com/global/en/products/energy/energy-automation-and-smart-grid/pss-software/pss-e.html</a:t>
            </a:r>
          </a:p>
        </p:txBody>
      </p:sp>
    </p:spTree>
    <p:extLst>
      <p:ext uri="{BB962C8B-B14F-4D97-AF65-F5344CB8AC3E}">
        <p14:creationId xmlns:p14="http://schemas.microsoft.com/office/powerpoint/2010/main" val="1501624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25BC-E041-444D-9C0D-951D18B2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PowerWorld Simulator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B5AC-CC20-4651-92DB-138B48A57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Commercial tool in actual use by utilities </a:t>
            </a:r>
            <a:br>
              <a:rPr lang="en-US"/>
            </a:br>
            <a:r>
              <a:rPr lang="en-US"/>
              <a:t>and others (1000+ customers in 70 </a:t>
            </a:r>
            <a:br>
              <a:rPr lang="en-US"/>
            </a:br>
            <a:r>
              <a:rPr lang="en-US"/>
              <a:t>countries)</a:t>
            </a:r>
          </a:p>
          <a:p>
            <a:r>
              <a:rPr lang="en-US"/>
              <a:t>Originally developed in 1996 by Prof. </a:t>
            </a:r>
            <a:br>
              <a:rPr lang="en-US"/>
            </a:br>
            <a:r>
              <a:rPr lang="en-US"/>
              <a:t>Overbye (formerly at University of Illinois, </a:t>
            </a:r>
            <a:br>
              <a:rPr lang="en-US"/>
            </a:br>
            <a:r>
              <a:rPr lang="en-US"/>
              <a:t>now at Texas A&amp;M)</a:t>
            </a:r>
          </a:p>
          <a:p>
            <a:r>
              <a:rPr lang="en-US"/>
              <a:t>Originally designed to be well-suited to</a:t>
            </a:r>
            <a:br>
              <a:rPr lang="en-US"/>
            </a:br>
            <a:r>
              <a:rPr lang="en-US"/>
              <a:t>teaching students about power systems. </a:t>
            </a:r>
            <a:br>
              <a:rPr lang="en-US"/>
            </a:br>
            <a:r>
              <a:rPr lang="en-US"/>
              <a:t>Still has that capability while being </a:t>
            </a:r>
            <a:br>
              <a:rPr lang="en-US"/>
            </a:br>
            <a:r>
              <a:rPr lang="en-US"/>
              <a:t>full-featured for industry use</a:t>
            </a:r>
          </a:p>
          <a:p>
            <a:r>
              <a:rPr lang="en-US"/>
              <a:t>Strengths are user-friendliness and </a:t>
            </a:r>
            <a:br>
              <a:rPr lang="en-US"/>
            </a:br>
            <a:r>
              <a:rPr lang="en-US"/>
              <a:t>advanced data visualization</a:t>
            </a:r>
          </a:p>
          <a:p>
            <a:r>
              <a:rPr lang="en-US"/>
              <a:t>There is a free student 42-bus version. </a:t>
            </a:r>
            <a:br>
              <a:rPr lang="en-US"/>
            </a:br>
            <a:r>
              <a:rPr lang="en-US"/>
              <a:t>We will use full (unlimited bus) version for labs in this class.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0C233-50A1-48E6-801C-E01FC049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8" y="1676400"/>
            <a:ext cx="5292142" cy="449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B250C-A66E-4B58-9725-869E93D34214}"/>
              </a:ext>
            </a:extLst>
          </p:cNvPr>
          <p:cNvSpPr txBox="1"/>
          <p:nvPr/>
        </p:nvSpPr>
        <p:spPr>
          <a:xfrm>
            <a:off x="9317329" y="6246167"/>
            <a:ext cx="2428870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powerworld.com</a:t>
            </a:r>
          </a:p>
        </p:txBody>
      </p:sp>
    </p:spTree>
    <p:extLst>
      <p:ext uri="{BB962C8B-B14F-4D97-AF65-F5344CB8AC3E}">
        <p14:creationId xmlns:p14="http://schemas.microsoft.com/office/powerpoint/2010/main" val="2459863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6640-A885-4F9F-BE1C-8514297D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Part 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AF69-7259-4194-8006-89F7C64C5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Objectives: </a:t>
            </a:r>
          </a:p>
          <a:p>
            <a:pPr lvl="1"/>
            <a:r>
              <a:rPr lang="en-US"/>
              <a:t>Learn the basics of using PowerWorld Simulator to model balanced three-phase systems.  </a:t>
            </a:r>
          </a:p>
          <a:p>
            <a:pPr lvl="1"/>
            <a:r>
              <a:rPr lang="en-US"/>
              <a:t>Correct the power factor of three-phase </a:t>
            </a:r>
            <a:br>
              <a:rPr lang="en-US"/>
            </a:br>
            <a:r>
              <a:rPr lang="en-US"/>
              <a:t>load by proper placement of shunt </a:t>
            </a:r>
            <a:br>
              <a:rPr lang="en-US"/>
            </a:br>
            <a:r>
              <a:rPr lang="en-US"/>
              <a:t>capacitors.</a:t>
            </a:r>
          </a:p>
          <a:p>
            <a:pPr lvl="1"/>
            <a:r>
              <a:rPr lang="en-US"/>
              <a:t>Learn the basics of power system </a:t>
            </a:r>
            <a:br>
              <a:rPr lang="en-US"/>
            </a:br>
            <a:r>
              <a:rPr lang="en-US"/>
              <a:t>operations in the quasi-steady-state </a:t>
            </a:r>
            <a:br>
              <a:rPr lang="en-US"/>
            </a:br>
            <a:r>
              <a:rPr lang="en-US"/>
              <a:t>(power flow) time frame</a:t>
            </a:r>
          </a:p>
          <a:p>
            <a:r>
              <a:rPr lang="en-US"/>
              <a:t>Tasks</a:t>
            </a:r>
          </a:p>
          <a:p>
            <a:pPr lvl="1"/>
            <a:r>
              <a:rPr lang="en-US"/>
              <a:t>Explore impact of capacitor on different </a:t>
            </a:r>
            <a:br>
              <a:rPr lang="en-US"/>
            </a:br>
            <a:r>
              <a:rPr lang="en-US"/>
              <a:t>system metrics: losses, voltage.</a:t>
            </a:r>
          </a:p>
          <a:p>
            <a:pPr lvl="1"/>
            <a:r>
              <a:rPr lang="en-US"/>
              <a:t>Add two additional lines to connect bus 3.</a:t>
            </a:r>
          </a:p>
          <a:p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35AB2566-0330-404F-B069-98833D88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00325"/>
            <a:ext cx="58253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99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636D-6FD9-4692-8F58-5C5BDF91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Part 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BF47F-C5AE-4A4F-9667-8AB31D7C0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Tasks</a:t>
            </a:r>
          </a:p>
          <a:p>
            <a:pPr lvl="1"/>
            <a:r>
              <a:rPr lang="en-US"/>
              <a:t>Run system and observe how </a:t>
            </a:r>
            <a:br>
              <a:rPr lang="en-US"/>
            </a:br>
            <a:r>
              <a:rPr lang="en-US"/>
              <a:t>load increases and flows and </a:t>
            </a:r>
            <a:br>
              <a:rPr lang="en-US"/>
            </a:br>
            <a:r>
              <a:rPr lang="en-US"/>
              <a:t>generation respond in a </a:t>
            </a:r>
            <a:br>
              <a:rPr lang="en-US"/>
            </a:br>
            <a:r>
              <a:rPr lang="en-US"/>
              <a:t>two-area system</a:t>
            </a:r>
          </a:p>
          <a:p>
            <a:r>
              <a:rPr lang="en-US"/>
              <a:t>Manually adjust generation </a:t>
            </a:r>
            <a:br>
              <a:rPr lang="en-US"/>
            </a:br>
            <a:r>
              <a:rPr lang="en-US"/>
              <a:t>during load increase</a:t>
            </a:r>
          </a:p>
          <a:p>
            <a:r>
              <a:rPr lang="en-US"/>
              <a:t>Attempt to manage area </a:t>
            </a:r>
            <a:br>
              <a:rPr lang="en-US"/>
            </a:br>
            <a:r>
              <a:rPr lang="en-US"/>
              <a:t>control error (ACE)</a:t>
            </a:r>
          </a:p>
          <a:p>
            <a:r>
              <a:rPr lang="en-US"/>
              <a:t>Observe the operation of </a:t>
            </a:r>
            <a:br>
              <a:rPr lang="en-US"/>
            </a:br>
            <a:r>
              <a:rPr lang="en-US"/>
              <a:t>automated ACE control by </a:t>
            </a:r>
            <a:br>
              <a:rPr lang="en-US"/>
            </a:br>
            <a:r>
              <a:rPr lang="en-US"/>
              <a:t>the generators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46D4CA-A9E1-4357-856E-A63548E2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7307804" cy="43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17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9444-6F69-449F-9E8D-8008462A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Last Step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39F6-F6E3-4715-8AFC-35D305380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Extreme loading of </a:t>
            </a:r>
            <a:br>
              <a:rPr lang="en-US"/>
            </a:br>
            <a:r>
              <a:rPr lang="en-US"/>
              <a:t>42 bus system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2A9F4D-308C-4F94-B72B-89B5FA83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0001"/>
          <a:stretch>
            <a:fillRect/>
          </a:stretch>
        </p:blipFill>
        <p:spPr bwMode="auto">
          <a:xfrm>
            <a:off x="3581400" y="1371600"/>
            <a:ext cx="8355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23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3B3E-2777-4499-955B-EFAC10FC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2 – Aggieland Power and Light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6927-3C5D-44B0-BF28-21AFBCA47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Fix problems on this grid using </a:t>
            </a:r>
            <a:br>
              <a:rPr lang="en-US"/>
            </a:br>
            <a:r>
              <a:rPr lang="en-US"/>
              <a:t>various control options</a:t>
            </a:r>
          </a:p>
          <a:p>
            <a:pPr lvl="1"/>
            <a:r>
              <a:rPr lang="en-US"/>
              <a:t>Generator setpoints</a:t>
            </a:r>
          </a:p>
          <a:p>
            <a:pPr lvl="1"/>
            <a:r>
              <a:rPr lang="en-US"/>
              <a:t>Phase shifting transformer</a:t>
            </a:r>
          </a:p>
          <a:p>
            <a:pPr lvl="1"/>
            <a:r>
              <a:rPr lang="en-US"/>
              <a:t>Capacitor bank switching</a:t>
            </a:r>
          </a:p>
          <a:p>
            <a:pPr lvl="1"/>
            <a:r>
              <a:rPr lang="en-US"/>
              <a:t>Transformer tap switching</a:t>
            </a:r>
          </a:p>
          <a:p>
            <a:r>
              <a:rPr lang="en-US"/>
              <a:t>Use a sensitivity-based </a:t>
            </a:r>
            <a:br>
              <a:rPr lang="en-US"/>
            </a:br>
            <a:r>
              <a:rPr lang="en-US"/>
              <a:t>approach to estimate impacts </a:t>
            </a:r>
            <a:br>
              <a:rPr lang="en-US"/>
            </a:br>
            <a:r>
              <a:rPr lang="en-US"/>
              <a:t>of control variables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26F63-F85D-438A-AF0D-C128DBC4A6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39723" b="4999"/>
          <a:stretch>
            <a:fillRect/>
          </a:stretch>
        </p:blipFill>
        <p:spPr bwMode="auto">
          <a:xfrm>
            <a:off x="5257800" y="1219200"/>
            <a:ext cx="6705600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107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AFAC-F446-4951-BD7A-80172994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Texas Grid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A3C9-A2FE-496C-8F9D-F98BEE967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This 2000 bus grid will be used a lot in class </a:t>
            </a:r>
            <a:br>
              <a:rPr lang="en-US"/>
            </a:br>
            <a:r>
              <a:rPr lang="en-US"/>
              <a:t>and lab this semester</a:t>
            </a:r>
          </a:p>
          <a:p>
            <a:r>
              <a:rPr lang="en-US"/>
              <a:t>It is similar in some ways to the actual Texas </a:t>
            </a:r>
            <a:br>
              <a:rPr lang="en-US"/>
            </a:br>
            <a:r>
              <a:rPr lang="en-US"/>
              <a:t>grid: similar generation, load patterns, same </a:t>
            </a:r>
            <a:br>
              <a:rPr lang="en-US"/>
            </a:br>
            <a:r>
              <a:rPr lang="en-US"/>
              <a:t>geography. However, it is a fictitious (synthetic)</a:t>
            </a:r>
            <a:br>
              <a:rPr lang="en-US"/>
            </a:br>
            <a:r>
              <a:rPr lang="en-US"/>
              <a:t>transmission network: different voltages, all </a:t>
            </a:r>
            <a:br>
              <a:rPr lang="en-US"/>
            </a:br>
            <a:r>
              <a:rPr lang="en-US"/>
              <a:t>fictional lines and substations.</a:t>
            </a:r>
          </a:p>
          <a:p>
            <a:r>
              <a:rPr lang="en-US"/>
              <a:t>Data on actual Texas grid is too confidential to </a:t>
            </a:r>
            <a:br>
              <a:rPr lang="en-US"/>
            </a:br>
            <a:r>
              <a:rPr lang="en-US"/>
              <a:t>be used in class</a:t>
            </a:r>
          </a:p>
          <a:p>
            <a:r>
              <a:rPr lang="en-US"/>
              <a:t>This grid model was developed by researchers</a:t>
            </a:r>
            <a:br>
              <a:rPr lang="en-US"/>
            </a:br>
            <a:r>
              <a:rPr lang="en-US"/>
              <a:t>here in the Texas A&amp;M Power and Energy </a:t>
            </a:r>
            <a:br>
              <a:rPr lang="en-US"/>
            </a:br>
            <a:r>
              <a:rPr lang="en-US"/>
              <a:t>research group and is being used in a lot of </a:t>
            </a:r>
            <a:br>
              <a:rPr lang="en-US"/>
            </a:br>
            <a:r>
              <a:rPr lang="en-US"/>
              <a:t>research projects.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63CE8-02BB-4130-BF08-3C1FD210B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82" y="1266825"/>
            <a:ext cx="4708118" cy="5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695B-4369-4F9A-9FDE-04AAACC5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Power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5E46-0024-4703-90C1-968593172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400800" cy="5181600"/>
          </a:xfrm>
        </p:spPr>
        <p:txBody>
          <a:bodyPr/>
          <a:lstStyle/>
          <a:p>
            <a:r>
              <a:rPr lang="en-US" dirty="0"/>
              <a:t>Electricity has many advantages for delivering the energy used by humankind</a:t>
            </a:r>
          </a:p>
          <a:p>
            <a:pPr lvl="1"/>
            <a:r>
              <a:rPr lang="en-US" dirty="0"/>
              <a:t>Conversion to and from other forms is convenient and efficient (such as motors and generators)</a:t>
            </a:r>
          </a:p>
          <a:p>
            <a:pPr lvl="1"/>
            <a:r>
              <a:rPr lang="en-US" dirty="0"/>
              <a:t>Transmission in bulk can be done quickly and efficiently over long distances (power lines)</a:t>
            </a:r>
          </a:p>
          <a:p>
            <a:pPr lvl="1"/>
            <a:r>
              <a:rPr lang="en-US" dirty="0"/>
              <a:t>About 40% of U.S. energy consumption is electric</a:t>
            </a:r>
          </a:p>
          <a:p>
            <a:r>
              <a:rPr lang="en-US" altLang="en-US" dirty="0"/>
              <a:t>Power systems range in size</a:t>
            </a:r>
          </a:p>
          <a:p>
            <a:pPr lvl="1"/>
            <a:r>
              <a:rPr lang="en-US" altLang="en-US" dirty="0"/>
              <a:t>Large: four major interconnections in North America</a:t>
            </a:r>
          </a:p>
          <a:p>
            <a:pPr lvl="1"/>
            <a:r>
              <a:rPr lang="en-US" altLang="en-US" dirty="0"/>
              <a:t>Medium: islands, militarily installations, ships</a:t>
            </a:r>
          </a:p>
          <a:p>
            <a:pPr lvl="1"/>
            <a:r>
              <a:rPr lang="en-US" altLang="en-US" dirty="0"/>
              <a:t>Small: airplanes, automobiles, portable battery systems</a:t>
            </a:r>
            <a:endParaRPr lang="en-US" dirty="0"/>
          </a:p>
        </p:txBody>
      </p:sp>
      <p:pic>
        <p:nvPicPr>
          <p:cNvPr id="7" name="Picture 6" descr="A picture containing sky, outdoor, pylon, outdoor object&#10;&#10;Description automatically generated">
            <a:extLst>
              <a:ext uri="{FF2B5EF4-FFF2-40B4-BE49-F238E27FC236}">
                <a16:creationId xmlns:a16="http://schemas.microsoft.com/office/drawing/2014/main" id="{2B122AA4-20CA-4D4C-9F87-E2A13E885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33600"/>
            <a:ext cx="51499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4DBE-58B2-4278-942C-ECA936EA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Alternating Current Power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370E-2920-40E9-8BFE-640632D6C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172200" cy="5181600"/>
          </a:xfrm>
        </p:spPr>
        <p:txBody>
          <a:bodyPr/>
          <a:lstStyle/>
          <a:p>
            <a:r>
              <a:rPr lang="en-US" dirty="0"/>
              <a:t>Alternating current (ac) systems have sinusoidal voltage and current wave forms, as opposed to direct current (dc)</a:t>
            </a:r>
          </a:p>
          <a:p>
            <a:r>
              <a:rPr lang="en-US" dirty="0"/>
              <a:t>Small, battery-based systems such as automobiles are typically dc, and historically some larger systems have used dc</a:t>
            </a:r>
          </a:p>
          <a:p>
            <a:r>
              <a:rPr lang="en-US" dirty="0"/>
              <a:t>Ac is nearly exclusively used now for medium and large power system</a:t>
            </a:r>
          </a:p>
          <a:p>
            <a:pPr lvl="1"/>
            <a:r>
              <a:rPr lang="en-US" dirty="0"/>
              <a:t>Better performance of motors and generators</a:t>
            </a:r>
          </a:p>
          <a:p>
            <a:pPr lvl="1"/>
            <a:r>
              <a:rPr lang="en-US" dirty="0"/>
              <a:t>Allows use of transformers to step-up voltage for efficient long-distance transmission</a:t>
            </a:r>
          </a:p>
        </p:txBody>
      </p:sp>
      <p:pic>
        <p:nvPicPr>
          <p:cNvPr id="7" name="Picture 6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D2BE0E25-0E27-4A79-B11D-82580A1B0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57400"/>
            <a:ext cx="4927600" cy="3695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5E6417-25CB-4E82-8E6D-0CCDB705E65E}"/>
              </a:ext>
            </a:extLst>
          </p:cNvPr>
          <p:cNvSpPr txBox="1"/>
          <p:nvPr/>
        </p:nvSpPr>
        <p:spPr>
          <a:xfrm>
            <a:off x="8763000" y="5562600"/>
            <a:ext cx="1114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Time (s)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030CB-325A-40E7-B44D-FC2248062DE1}"/>
              </a:ext>
            </a:extLst>
          </p:cNvPr>
          <p:cNvSpPr txBox="1"/>
          <p:nvPr/>
        </p:nvSpPr>
        <p:spPr>
          <a:xfrm rot="16200000">
            <a:off x="6179208" y="3710013"/>
            <a:ext cx="145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Voltage (V)</a:t>
            </a:r>
          </a:p>
        </p:txBody>
      </p:sp>
    </p:spTree>
    <p:extLst>
      <p:ext uri="{BB962C8B-B14F-4D97-AF65-F5344CB8AC3E}">
        <p14:creationId xmlns:p14="http://schemas.microsoft.com/office/powerpoint/2010/main" val="117357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EA32-37E3-4DF5-B5BF-3F2C9782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AC Frequency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F8998-69EB-4A06-A871-87F35158D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Lower frequency systems (10-40 Hz) require larger motors and transformers and can introduce flicker in some lighting technologies.</a:t>
            </a:r>
          </a:p>
          <a:p>
            <a:pPr lvl="1"/>
            <a:r>
              <a:rPr lang="en-US" dirty="0"/>
              <a:t>These historically were used some for railroads</a:t>
            </a:r>
          </a:p>
          <a:p>
            <a:r>
              <a:rPr lang="en-US" dirty="0"/>
              <a:t>Higher frequency systems (100 Hz – 1 kHz) have higher voltage drops over long distances and can introduce more audible noise</a:t>
            </a:r>
          </a:p>
          <a:p>
            <a:pPr lvl="1"/>
            <a:r>
              <a:rPr lang="en-US" dirty="0"/>
              <a:t>400 Hz is common in airplanes and spaceships, where weight is a primary consideration</a:t>
            </a:r>
          </a:p>
          <a:p>
            <a:r>
              <a:rPr lang="en-US" dirty="0"/>
              <a:t>Today, most large power systems use 50 or 60 Hz (60 Hz is used in the USA)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292A8-5F1E-43D9-B38D-ECD2F7649B8C}"/>
              </a:ext>
            </a:extLst>
          </p:cNvPr>
          <p:cNvSpPr txBox="1"/>
          <p:nvPr/>
        </p:nvSpPr>
        <p:spPr>
          <a:xfrm>
            <a:off x="7620000" y="2362200"/>
            <a:ext cx="4038600" cy="2431435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latin typeface="+mj-lt"/>
              </a:defRPr>
            </a:lvl1pPr>
            <a:lvl2pPr lvl="1" eaLnBrk="1" hangingPunct="1">
              <a:defRPr sz="2000">
                <a:latin typeface="+mj-lt"/>
              </a:defRPr>
            </a:lvl2pPr>
          </a:lstStyle>
          <a:p>
            <a:r>
              <a:rPr lang="en-US" dirty="0"/>
              <a:t>60 Hz</a:t>
            </a:r>
          </a:p>
          <a:p>
            <a:r>
              <a:rPr lang="en-US" dirty="0"/>
              <a:t>North America, about half of South America, half of Japan, a few other countries</a:t>
            </a:r>
          </a:p>
          <a:p>
            <a:r>
              <a:rPr lang="en-US" dirty="0"/>
              <a:t>50 Hz</a:t>
            </a:r>
          </a:p>
          <a:p>
            <a:r>
              <a:rPr lang="en-US" dirty="0"/>
              <a:t>Europe, most of Africa and Asia, part of South America</a:t>
            </a:r>
          </a:p>
        </p:txBody>
      </p:sp>
    </p:spTree>
    <p:extLst>
      <p:ext uri="{BB962C8B-B14F-4D97-AF65-F5344CB8AC3E}">
        <p14:creationId xmlns:p14="http://schemas.microsoft.com/office/powerpoint/2010/main" val="398791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D747-D87A-4467-AE11-51E27F6E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Far Past: Origins of the Electric Grid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EC198-740B-4AE4-9FF3-E701A4C3D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r>
              <a:rPr lang="en-US" dirty="0"/>
              <a:t>First practical use of electricity 1860s-70s, mainly telegraph and lighting</a:t>
            </a:r>
          </a:p>
          <a:p>
            <a:r>
              <a:rPr lang="en-US" dirty="0"/>
              <a:t>1880s – Edison dc system in Manhattan, Westinghouse/Tesla ac system, invention of practical motors and transformers</a:t>
            </a:r>
          </a:p>
          <a:p>
            <a:r>
              <a:rPr lang="en-US" dirty="0"/>
              <a:t>1890s-1920s – Local three-phase ac systems (mainly coal and hydro) develop and expand to become large interstate holding companies</a:t>
            </a:r>
          </a:p>
          <a:p>
            <a:r>
              <a:rPr lang="en-US" dirty="0"/>
              <a:t>1930s-40s – Industry standardizes on 60 Hz ac (in the US), load growth with air conditioning, rural electrification and big hydro projects with the New Deal</a:t>
            </a:r>
          </a:p>
          <a:p>
            <a:r>
              <a:rPr lang="en-US" dirty="0"/>
              <a:t>1950s-60s – Interconnection into major grids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3DBB0-328E-4B96-8B3F-1E5BA12F0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88711"/>
            <a:ext cx="4034028" cy="4447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317A7-78EB-4076-AE80-CCC6F7B71252}"/>
              </a:ext>
            </a:extLst>
          </p:cNvPr>
          <p:cNvSpPr txBox="1"/>
          <p:nvPr/>
        </p:nvSpPr>
        <p:spPr>
          <a:xfrm>
            <a:off x="7086600" y="5929431"/>
            <a:ext cx="50292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Santa Ana River 33 kV Line, circa 1899. This was the longest power line in the world at the time at 83 miles. (SCE Photograph, from </a:t>
            </a:r>
            <a:r>
              <a:rPr lang="en-US" sz="1600" i="1" dirty="0">
                <a:latin typeface="+mj-lt"/>
              </a:rPr>
              <a:t>The Grid</a:t>
            </a:r>
            <a:r>
              <a:rPr lang="en-US" sz="1600" dirty="0">
                <a:latin typeface="+mj-lt"/>
              </a:rPr>
              <a:t> by Julie Cohn)</a:t>
            </a:r>
          </a:p>
        </p:txBody>
      </p:sp>
    </p:spTree>
    <p:extLst>
      <p:ext uri="{BB962C8B-B14F-4D97-AF65-F5344CB8AC3E}">
        <p14:creationId xmlns:p14="http://schemas.microsoft.com/office/powerpoint/2010/main" val="81190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9681-BB90-4F2D-92E8-EA0F0FE4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Grids in North America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8A6D13-470E-4A2E-8111-C32C6E3F1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181600" cy="5181600"/>
          </a:xfrm>
        </p:spPr>
        <p:txBody>
          <a:bodyPr/>
          <a:lstStyle/>
          <a:p>
            <a:r>
              <a:rPr lang="en-US" dirty="0"/>
              <a:t>Eastern Interconnect (EI)</a:t>
            </a:r>
          </a:p>
          <a:p>
            <a:r>
              <a:rPr lang="en-US" dirty="0"/>
              <a:t>Western Interconnect (WECC)</a:t>
            </a:r>
          </a:p>
          <a:p>
            <a:pPr lvl="1"/>
            <a:r>
              <a:rPr lang="en-US" dirty="0"/>
              <a:t>EI and WECC were briefly interconnected in the 1970s</a:t>
            </a:r>
          </a:p>
          <a:p>
            <a:r>
              <a:rPr lang="en-US" dirty="0"/>
              <a:t>Texas Interconnect (ERCOT)</a:t>
            </a:r>
          </a:p>
          <a:p>
            <a:pPr lvl="1"/>
            <a:r>
              <a:rPr lang="en-US" dirty="0"/>
              <a:t>Connected to East and Mexico with small AC-DC-AC interties</a:t>
            </a:r>
          </a:p>
          <a:p>
            <a:r>
              <a:rPr lang="en-US" dirty="0"/>
              <a:t>Quebec Interconnect</a:t>
            </a:r>
          </a:p>
          <a:p>
            <a:r>
              <a:rPr lang="en-US" dirty="0"/>
              <a:t>Smaller “island” grids in various places like Alaska and Hawaii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20FDC8-8BD4-4CBF-8C66-8550273A50F5}"/>
                  </a:ext>
                </a:extLst>
              </p14:cNvPr>
              <p14:cNvContentPartPr/>
              <p14:nvPr/>
            </p14:nvContentPartPr>
            <p14:xfrm>
              <a:off x="7772010" y="3361770"/>
              <a:ext cx="100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20FDC8-8BD4-4CBF-8C66-8550273A50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7690" y="3357450"/>
                <a:ext cx="18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3EA319-68D8-4C67-BA18-89F310DD3A35}"/>
                  </a:ext>
                </a:extLst>
              </p14:cNvPr>
              <p14:cNvContentPartPr/>
              <p14:nvPr/>
            </p14:nvContentPartPr>
            <p14:xfrm>
              <a:off x="10610610" y="385713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3EA319-68D8-4C67-BA18-89F310DD3A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06290" y="385281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8A7D13-3140-4502-827F-83C1FBEF4BF9}"/>
                  </a:ext>
                </a:extLst>
              </p14:cNvPr>
              <p14:cNvContentPartPr/>
              <p14:nvPr/>
            </p14:nvContentPartPr>
            <p14:xfrm>
              <a:off x="9772170" y="341901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8A7D13-3140-4502-827F-83C1FBEF4B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7850" y="34146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ED862E-C6E5-4411-A23B-D4D012DC25E4}"/>
                  </a:ext>
                </a:extLst>
              </p14:cNvPr>
              <p14:cNvContentPartPr/>
              <p14:nvPr/>
            </p14:nvContentPartPr>
            <p14:xfrm>
              <a:off x="9753090" y="314289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ED862E-C6E5-4411-A23B-D4D012DC25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8770" y="313857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3AF561-26CA-424B-9FB6-FAEED22CE9E6}"/>
                  </a:ext>
                </a:extLst>
              </p14:cNvPr>
              <p14:cNvContentPartPr/>
              <p14:nvPr/>
            </p14:nvContentPartPr>
            <p14:xfrm>
              <a:off x="3295410" y="217125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3AF561-26CA-424B-9FB6-FAEED22CE9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1090" y="21669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C9CC9A6-9A6A-44B5-957F-72E91BB1CC57}"/>
                  </a:ext>
                </a:extLst>
              </p14:cNvPr>
              <p14:cNvContentPartPr/>
              <p14:nvPr/>
            </p14:nvContentPartPr>
            <p14:xfrm>
              <a:off x="2466690" y="25712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C9CC9A6-9A6A-44B5-957F-72E91BB1CC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2370" y="25668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E48BCC-2C61-4EDE-ADC0-177FF9099F64}"/>
                  </a:ext>
                </a:extLst>
              </p14:cNvPr>
              <p14:cNvContentPartPr/>
              <p14:nvPr/>
            </p14:nvContentPartPr>
            <p14:xfrm>
              <a:off x="4009650" y="240957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E48BCC-2C61-4EDE-ADC0-177FF9099F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5330" y="2405250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377428F4-1D4A-4A35-9D59-8984DF3E3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371600"/>
            <a:ext cx="5790352" cy="51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Three US Grids are All in Texas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9EB96-CAC4-4A59-85BD-8743EA5D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3102"/>
          <a:stretch/>
        </p:blipFill>
        <p:spPr>
          <a:xfrm>
            <a:off x="762000" y="1295400"/>
            <a:ext cx="6629400" cy="53057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536F6B-BB99-404E-93F5-BF0366BF649D}"/>
              </a:ext>
            </a:extLst>
          </p:cNvPr>
          <p:cNvSpPr/>
          <p:nvPr/>
        </p:nvSpPr>
        <p:spPr>
          <a:xfrm>
            <a:off x="8458200" y="56388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Source: www.puc.texas.gov/industry/maps/maps/ERCOT.pdf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610</TotalTime>
  <Words>2674</Words>
  <Application>Microsoft Office PowerPoint</Application>
  <PresentationFormat>Widescreen</PresentationFormat>
  <Paragraphs>317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Helvetica</vt:lpstr>
      <vt:lpstr>Times</vt:lpstr>
      <vt:lpstr>Times New Roman</vt:lpstr>
      <vt:lpstr>Wingdings</vt:lpstr>
      <vt:lpstr>Capsules</vt:lpstr>
      <vt:lpstr>ECEN 460, Spring 2024 Power System Operation and Control</vt:lpstr>
      <vt:lpstr>Reminders</vt:lpstr>
      <vt:lpstr>Energy and Power</vt:lpstr>
      <vt:lpstr>Electric Power Systems</vt:lpstr>
      <vt:lpstr>Alternating Current Power Systems</vt:lpstr>
      <vt:lpstr>Choosing the AC Frequency</vt:lpstr>
      <vt:lpstr>The Far Past: Origins of the Electric Grid</vt:lpstr>
      <vt:lpstr>Major Grids in North America</vt:lpstr>
      <vt:lpstr>The Three US Grids are All in Texas</vt:lpstr>
      <vt:lpstr>Balanced Three-Phase () Systems</vt:lpstr>
      <vt:lpstr>Balanced 3 -- No Neutral Current</vt:lpstr>
      <vt:lpstr>Advantages of 3 Power</vt:lpstr>
      <vt:lpstr>Vertical Monopolies</vt:lpstr>
      <vt:lpstr>Vertical Monopolies</vt:lpstr>
      <vt:lpstr>The More Recent Past – Restructuring</vt:lpstr>
      <vt:lpstr>August 14th, 2003 Blackout</vt:lpstr>
      <vt:lpstr>The Present: Changing Generation Mix</vt:lpstr>
      <vt:lpstr>The Present: Changing Generation Mix</vt:lpstr>
      <vt:lpstr>The Future: New Paradigms for Control</vt:lpstr>
      <vt:lpstr>The Smart Grid</vt:lpstr>
      <vt:lpstr>NERC Reliability Coordinators</vt:lpstr>
      <vt:lpstr>The Real Cause of Most Blackouts!</vt:lpstr>
      <vt:lpstr>Birds Do Not Sit on Transmission Level Lines, Just Distribution Lines</vt:lpstr>
      <vt:lpstr>Transmission Lines and the Elements</vt:lpstr>
      <vt:lpstr>Transmission Lines and Trees</vt:lpstr>
      <vt:lpstr>230/115 kV Transformer Picture</vt:lpstr>
      <vt:lpstr>Residential Distribution Transformers </vt:lpstr>
      <vt:lpstr>Power System Time Frames</vt:lpstr>
      <vt:lpstr>Important Electric Grid Considerations</vt:lpstr>
      <vt:lpstr>Power System Components</vt:lpstr>
      <vt:lpstr>Voltage Levels Usage Table</vt:lpstr>
      <vt:lpstr>Labs</vt:lpstr>
      <vt:lpstr>Computer Tools for Power System Analysis</vt:lpstr>
      <vt:lpstr>PowerWorld Simulator</vt:lpstr>
      <vt:lpstr>Lab 1 – Part A</vt:lpstr>
      <vt:lpstr>Lab 1 – Part B</vt:lpstr>
      <vt:lpstr>Lab 1 – Last Step</vt:lpstr>
      <vt:lpstr>Lab 2 – Aggieland Power and Light</vt:lpstr>
      <vt:lpstr>Synthetic Texas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45</cp:revision>
  <cp:lastPrinted>2011-08-22T16:49:24Z</cp:lastPrinted>
  <dcterms:created xsi:type="dcterms:W3CDTF">2022-08-23T14:02:40Z</dcterms:created>
  <dcterms:modified xsi:type="dcterms:W3CDTF">2024-01-09T15:52:55Z</dcterms:modified>
</cp:coreProperties>
</file>