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0"/>
  </p:notesMasterIdLst>
  <p:handoutMasterIdLst>
    <p:handoutMasterId r:id="rId21"/>
  </p:handoutMasterIdLst>
  <p:sldIdLst>
    <p:sldId id="356" r:id="rId2"/>
    <p:sldId id="618" r:id="rId3"/>
    <p:sldId id="619" r:id="rId4"/>
    <p:sldId id="620" r:id="rId5"/>
    <p:sldId id="621" r:id="rId6"/>
    <p:sldId id="622" r:id="rId7"/>
    <p:sldId id="623" r:id="rId8"/>
    <p:sldId id="624" r:id="rId9"/>
    <p:sldId id="625" r:id="rId10"/>
    <p:sldId id="626" r:id="rId11"/>
    <p:sldId id="627" r:id="rId12"/>
    <p:sldId id="628" r:id="rId13"/>
    <p:sldId id="629" r:id="rId14"/>
    <p:sldId id="630" r:id="rId15"/>
    <p:sldId id="631" r:id="rId16"/>
    <p:sldId id="632" r:id="rId17"/>
    <p:sldId id="633" r:id="rId18"/>
    <p:sldId id="502" r:id="rId19"/>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FFFF"/>
    <a:srgbClr val="50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5088" autoAdjust="0"/>
  </p:normalViewPr>
  <p:slideViewPr>
    <p:cSldViewPr>
      <p:cViewPr varScale="1">
        <p:scale>
          <a:sx n="110" d="100"/>
          <a:sy n="110" d="100"/>
        </p:scale>
        <p:origin x="522" y="1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11/27/2023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E9E464-B35D-43B2-BF7C-ADEA1F80F1E2}" type="slidenum">
              <a:rPr lang="en-US" smtClean="0"/>
              <a:pPr>
                <a:defRPr/>
              </a:pPr>
              <a:t>11</a:t>
            </a:fld>
            <a:endParaRPr lang="en-US" dirty="0"/>
          </a:p>
        </p:txBody>
      </p:sp>
    </p:spTree>
    <p:extLst>
      <p:ext uri="{BB962C8B-B14F-4D97-AF65-F5344CB8AC3E}">
        <p14:creationId xmlns:p14="http://schemas.microsoft.com/office/powerpoint/2010/main" val="4075132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Maroon">
    <p:spTree>
      <p:nvGrpSpPr>
        <p:cNvPr id="1" name=""/>
        <p:cNvGrpSpPr/>
        <p:nvPr/>
      </p:nvGrpSpPr>
      <p:grpSpPr>
        <a:xfrm>
          <a:off x="0" y="0"/>
          <a:ext cx="0" cy="0"/>
          <a:chOff x="0" y="0"/>
          <a:chExt cx="0" cy="0"/>
        </a:xfrm>
      </p:grpSpPr>
      <p:pic>
        <p:nvPicPr>
          <p:cNvPr id="7" name="Picture 6" descr="AcademicBdlg.jpg">
            <a:extLst>
              <a:ext uri="{FF2B5EF4-FFF2-40B4-BE49-F238E27FC236}">
                <a16:creationId xmlns:a16="http://schemas.microsoft.com/office/drawing/2014/main" id="{291CFCBA-1F96-463C-80AD-CB053744A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569" y="0"/>
            <a:ext cx="12393807" cy="6858000"/>
          </a:xfrm>
          <a:prstGeom prst="rect">
            <a:avLst/>
          </a:prstGeom>
        </p:spPr>
      </p:pic>
      <p:sp>
        <p:nvSpPr>
          <p:cNvPr id="9" name="Text Placeholder 2">
            <a:extLst>
              <a:ext uri="{FF2B5EF4-FFF2-40B4-BE49-F238E27FC236}">
                <a16:creationId xmlns:a16="http://schemas.microsoft.com/office/drawing/2014/main" id="{D0245A0C-8404-4951-B877-1AC79D97B1A7}"/>
              </a:ext>
            </a:extLst>
          </p:cNvPr>
          <p:cNvSpPr>
            <a:spLocks noGrp="1"/>
          </p:cNvSpPr>
          <p:nvPr>
            <p:ph type="body" sz="quarter" idx="11" hasCustomPrompt="1"/>
          </p:nvPr>
        </p:nvSpPr>
        <p:spPr>
          <a:xfrm>
            <a:off x="929640" y="3172207"/>
            <a:ext cx="10332720" cy="3457194"/>
          </a:xfrm>
        </p:spPr>
        <p:txBody>
          <a:bodyPr anchor="t"/>
          <a:lstStyle>
            <a:lvl1pPr marL="0" indent="0" algn="ctr">
              <a:buNone/>
              <a:defRPr sz="2400">
                <a:solidFill>
                  <a:schemeClr val="bg1"/>
                </a:solidFill>
              </a:defRPr>
            </a:lvl1pPr>
          </a:lstStyle>
          <a:p>
            <a:pPr lvl="0"/>
            <a:r>
              <a:rPr lang="en-US" dirty="0"/>
              <a:t>Click to edit Master subtitle slide</a:t>
            </a:r>
          </a:p>
        </p:txBody>
      </p:sp>
      <p:pic>
        <p:nvPicPr>
          <p:cNvPr id="8" name="Picture 7">
            <a:extLst>
              <a:ext uri="{FF2B5EF4-FFF2-40B4-BE49-F238E27FC236}">
                <a16:creationId xmlns:a16="http://schemas.microsoft.com/office/drawing/2014/main" id="{805ADD26-7DDA-451D-B219-5F9C4B2BF2C1}"/>
              </a:ext>
            </a:extLst>
          </p:cNvPr>
          <p:cNvPicPr>
            <a:picLocks noChangeAspect="1"/>
          </p:cNvPicPr>
          <p:nvPr userDrawn="1"/>
        </p:nvPicPr>
        <p:blipFill>
          <a:blip r:embed="rId3"/>
          <a:srcRect/>
          <a:stretch/>
        </p:blipFill>
        <p:spPr>
          <a:xfrm>
            <a:off x="4038600" y="304800"/>
            <a:ext cx="4118060" cy="966677"/>
          </a:xfrm>
          <a:prstGeom prst="rect">
            <a:avLst/>
          </a:prstGeom>
        </p:spPr>
      </p:pic>
      <p:sp>
        <p:nvSpPr>
          <p:cNvPr id="3" name="Text Placeholder 2">
            <a:extLst>
              <a:ext uri="{FF2B5EF4-FFF2-40B4-BE49-F238E27FC236}">
                <a16:creationId xmlns:a16="http://schemas.microsoft.com/office/drawing/2014/main" id="{E4251DAF-E35C-43F0-8D99-81B0C90F07F2}"/>
              </a:ext>
            </a:extLst>
          </p:cNvPr>
          <p:cNvSpPr>
            <a:spLocks noGrp="1"/>
          </p:cNvSpPr>
          <p:nvPr>
            <p:ph type="body" sz="quarter" idx="10" hasCustomPrompt="1"/>
          </p:nvPr>
        </p:nvSpPr>
        <p:spPr>
          <a:xfrm>
            <a:off x="929640" y="1495803"/>
            <a:ext cx="10332720" cy="1552190"/>
          </a:xfrm>
        </p:spPr>
        <p:txBody>
          <a:bodyPr anchor="ctr"/>
          <a:lstStyle>
            <a:lvl1pPr marL="0" indent="0" algn="ctr">
              <a:buNone/>
              <a:defRPr sz="3600">
                <a:solidFill>
                  <a:schemeClr val="bg1"/>
                </a:solidFill>
              </a:defRPr>
            </a:lvl1pPr>
          </a:lstStyle>
          <a:p>
            <a:pPr lvl="0"/>
            <a:r>
              <a:rPr lang="en-US" dirty="0"/>
              <a:t>Click to edit Master title slide</a:t>
            </a:r>
          </a:p>
        </p:txBody>
      </p:sp>
    </p:spTree>
    <p:extLst>
      <p:ext uri="{BB962C8B-B14F-4D97-AF65-F5344CB8AC3E}">
        <p14:creationId xmlns:p14="http://schemas.microsoft.com/office/powerpoint/2010/main" val="268120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B0AB98-EF66-4D1A-9E78-9FBD453E9B25}"/>
              </a:ext>
            </a:extLst>
          </p:cNvPr>
          <p:cNvSpPr/>
          <p:nvPr userDrawn="1"/>
        </p:nvSpPr>
        <p:spPr bwMode="auto">
          <a:xfrm>
            <a:off x="0" y="6858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0BACBCCD-32E9-4C7F-9F65-C7539BE5EB9D}"/>
              </a:ext>
            </a:extLst>
          </p:cNvPr>
          <p:cNvSpPr/>
          <p:nvPr userDrawn="1"/>
        </p:nvSpPr>
        <p:spPr bwMode="auto">
          <a:xfrm>
            <a:off x="0" y="60960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697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5" name="Content Placeholder 2"/>
          <p:cNvSpPr>
            <a:spLocks noGrp="1"/>
          </p:cNvSpPr>
          <p:nvPr>
            <p:ph idx="1"/>
          </p:nvPr>
        </p:nvSpPr>
        <p:spPr>
          <a:xfrm>
            <a:off x="228600" y="1280160"/>
            <a:ext cx="10896600" cy="5196840"/>
          </a:xfrm>
        </p:spPr>
        <p:txBody>
          <a:bodyPr/>
          <a:lstStyle>
            <a:lvl1pPr marL="457200" indent="-457200">
              <a:buSzPct val="100000"/>
              <a:buFont typeface="Arial" panose="020B0604020202020204" pitchFamily="34" charset="0"/>
              <a:buChar char="•"/>
              <a:defRPr sz="2000"/>
            </a:lvl1pPr>
            <a:lvl2pPr>
              <a:defRPr sz="1800"/>
            </a:lvl2pPr>
            <a:lvl3pPr marL="1257300" indent="-342900">
              <a:buSzPct val="90000"/>
              <a:buFont typeface="Arial" panose="020B0604020202020204" pitchFamily="34" charset="0"/>
              <a:buChar char="•"/>
              <a:defRPr sz="1800"/>
            </a:lvl3pPr>
            <a:lvl4pPr>
              <a:defRPr sz="1800"/>
            </a:lvl4pPr>
            <a:lvl5pPr marL="2057400" indent="-22860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615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43437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50" r:id="rId1"/>
    <p:sldLayoutId id="2147483733" r:id="rId2"/>
    <p:sldLayoutId id="2147483723" r:id="rId3"/>
    <p:sldLayoutId id="2147483734" r:id="rId4"/>
    <p:sldLayoutId id="2147483727" r:id="rId5"/>
    <p:sldLayoutId id="2147483751" r:id="rId6"/>
    <p:sldLayoutId id="2147483752" r:id="rId7"/>
    <p:sldLayoutId id="2147483753" r:id="rId8"/>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a:xfrm>
            <a:off x="914400" y="228600"/>
            <a:ext cx="10363200" cy="1447800"/>
          </a:xfrm>
        </p:spPr>
        <p:txBody>
          <a:bodyPr/>
          <a:lstStyle/>
          <a:p>
            <a:r>
              <a:rPr lang="en-US" altLang="en-US" dirty="0"/>
              <a:t>ECEN 615, Fall 2023</a:t>
            </a:r>
            <a:br>
              <a:rPr lang="en-US" altLang="en-US" dirty="0"/>
            </a:br>
            <a:r>
              <a:rPr lang="en-US" altLang="en-US" dirty="0"/>
              <a:t>Methods of Electric Power System Analysis</a:t>
            </a:r>
          </a:p>
        </p:txBody>
      </p:sp>
      <p:sp>
        <p:nvSpPr>
          <p:cNvPr id="7" name="Subtitle 2"/>
          <p:cNvSpPr>
            <a:spLocks noGrp="1"/>
          </p:cNvSpPr>
          <p:nvPr>
            <p:ph type="subTitle" sz="quarter" idx="1"/>
          </p:nvPr>
        </p:nvSpPr>
        <p:spPr>
          <a:xfrm>
            <a:off x="1930400" y="3124200"/>
            <a:ext cx="8534400" cy="1752600"/>
          </a:xfrm>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8" name="Content Placeholder 7">
            <a:extLst>
              <a:ext uri="{FF2B5EF4-FFF2-40B4-BE49-F238E27FC236}">
                <a16:creationId xmlns:a16="http://schemas.microsoft.com/office/drawing/2014/main" id="{8B12C4E5-F738-D57B-A351-3DBC785DD1DD}"/>
              </a:ext>
            </a:extLst>
          </p:cNvPr>
          <p:cNvSpPr>
            <a:spLocks noGrp="1"/>
          </p:cNvSpPr>
          <p:nvPr>
            <p:ph sz="quarter" idx="10"/>
          </p:nvPr>
        </p:nvSpPr>
        <p:spPr>
          <a:xfrm>
            <a:off x="914400" y="1828800"/>
            <a:ext cx="10363200" cy="914400"/>
          </a:xfrm>
        </p:spPr>
        <p:txBody>
          <a:bodyPr/>
          <a:lstStyle/>
          <a:p>
            <a:r>
              <a:rPr lang="en-US" dirty="0"/>
              <a:t>Class 24: Power System Restoration</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NERC Standards on Restoration</a:t>
            </a:r>
            <a:endParaRPr lang="en-US" dirty="0"/>
          </a:p>
        </p:txBody>
      </p:sp>
      <p:sp>
        <p:nvSpPr>
          <p:cNvPr id="3" name="Content Placeholder 2"/>
          <p:cNvSpPr>
            <a:spLocks noGrp="1"/>
          </p:cNvSpPr>
          <p:nvPr>
            <p:ph type="body" sz="quarter" idx="10"/>
          </p:nvPr>
        </p:nvSpPr>
        <p:spPr/>
        <p:txBody>
          <a:bodyPr/>
          <a:lstStyle/>
          <a:p>
            <a:r>
              <a:rPr lang="en-US"/>
              <a:t>NERC System Restoration and Black Start standards</a:t>
            </a:r>
          </a:p>
          <a:p>
            <a:pPr lvl="1"/>
            <a:r>
              <a:rPr lang="en-US"/>
              <a:t>EOP-005-2 &amp; EOP-005-3</a:t>
            </a:r>
          </a:p>
          <a:p>
            <a:pPr lvl="2"/>
            <a:r>
              <a:rPr lang="en-US"/>
              <a:t>System Restoration from Black Start Resources</a:t>
            </a:r>
          </a:p>
          <a:p>
            <a:pPr lvl="2"/>
            <a:r>
              <a:rPr lang="en-US"/>
              <a:t>Ensure plans, Facilities, and personnel are prepared to enable System restoration from Black Start Resources to assure reliability is maintained during restoration and priority is placed on restoring the Interconnection</a:t>
            </a:r>
          </a:p>
          <a:p>
            <a:pPr lvl="1"/>
            <a:r>
              <a:rPr lang="en-US"/>
              <a:t>EOP-006-2 &amp; EOP-006-3</a:t>
            </a:r>
          </a:p>
          <a:p>
            <a:pPr lvl="2"/>
            <a:r>
              <a:rPr lang="en-US"/>
              <a:t>System Restoration Coordination</a:t>
            </a:r>
          </a:p>
          <a:p>
            <a:pPr lvl="2"/>
            <a:r>
              <a:rPr lang="en-US"/>
              <a:t>Ensure plans are established and personnel are prepared to enable effective coordination of the System restoration process to ensure reliability is maintained during restoration and priority is placed on restoring the Interconnection.</a:t>
            </a:r>
          </a:p>
          <a:p>
            <a:pPr lvl="2"/>
            <a:endParaRPr lang="en-US"/>
          </a:p>
          <a:p>
            <a:pPr lvl="1"/>
            <a:endParaRPr lang="en-US" dirty="0"/>
          </a:p>
        </p:txBody>
      </p:sp>
    </p:spTree>
    <p:extLst>
      <p:ext uri="{BB962C8B-B14F-4D97-AF65-F5344CB8AC3E}">
        <p14:creationId xmlns:p14="http://schemas.microsoft.com/office/powerpoint/2010/main" val="240090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During Restoration</a:t>
            </a:r>
          </a:p>
        </p:txBody>
      </p:sp>
      <p:sp>
        <p:nvSpPr>
          <p:cNvPr id="3" name="Content Placeholder 2"/>
          <p:cNvSpPr>
            <a:spLocks noGrp="1"/>
          </p:cNvSpPr>
          <p:nvPr>
            <p:ph type="body" sz="quarter" idx="10"/>
          </p:nvPr>
        </p:nvSpPr>
        <p:spPr/>
        <p:txBody>
          <a:bodyPr/>
          <a:lstStyle/>
          <a:p>
            <a:r>
              <a:rPr lang="en-US" dirty="0"/>
              <a:t>Active power balance and frequency control</a:t>
            </a:r>
          </a:p>
          <a:p>
            <a:pPr lvl="1"/>
            <a:r>
              <a:rPr lang="en-US" dirty="0"/>
              <a:t>Need to maintain system frequency within limits by system stability and protection settings</a:t>
            </a:r>
          </a:p>
          <a:p>
            <a:pPr lvl="1"/>
            <a:r>
              <a:rPr lang="en-US" dirty="0"/>
              <a:t>Can be accomplished by picking up loads in increments</a:t>
            </a:r>
          </a:p>
          <a:p>
            <a:r>
              <a:rPr lang="en-US" dirty="0"/>
              <a:t>Reactive power balance and overvoltage control</a:t>
            </a:r>
          </a:p>
          <a:p>
            <a:pPr lvl="1"/>
            <a:r>
              <a:rPr lang="en-US" dirty="0"/>
              <a:t>Energizing few high voltage lines</a:t>
            </a:r>
          </a:p>
          <a:p>
            <a:pPr lvl="1"/>
            <a:r>
              <a:rPr lang="en-US" dirty="0"/>
              <a:t>Operating generators at minimum voltage levels</a:t>
            </a:r>
          </a:p>
          <a:p>
            <a:pPr lvl="1"/>
            <a:r>
              <a:rPr lang="en-US" dirty="0"/>
              <a:t>Deactivating switched shunt capacitors</a:t>
            </a:r>
          </a:p>
          <a:p>
            <a:pPr lvl="1"/>
            <a:r>
              <a:rPr lang="en-US" dirty="0"/>
              <a:t>Connecting shunt reactors</a:t>
            </a:r>
          </a:p>
          <a:p>
            <a:pPr lvl="1"/>
            <a:r>
              <a:rPr lang="en-US" dirty="0"/>
              <a:t>Adjusting transformer taps</a:t>
            </a:r>
          </a:p>
          <a:p>
            <a:pPr lvl="1"/>
            <a:r>
              <a:rPr lang="en-US" dirty="0"/>
              <a:t>Picking up reactive loads</a:t>
            </a:r>
          </a:p>
        </p:txBody>
      </p:sp>
    </p:spTree>
    <p:extLst>
      <p:ext uri="{BB962C8B-B14F-4D97-AF65-F5344CB8AC3E}">
        <p14:creationId xmlns:p14="http://schemas.microsoft.com/office/powerpoint/2010/main" val="264587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During Restoration</a:t>
            </a:r>
          </a:p>
        </p:txBody>
      </p:sp>
      <p:sp>
        <p:nvSpPr>
          <p:cNvPr id="3" name="Content Placeholder 2"/>
          <p:cNvSpPr>
            <a:spLocks noGrp="1"/>
          </p:cNvSpPr>
          <p:nvPr>
            <p:ph type="body" sz="quarter" idx="10"/>
          </p:nvPr>
        </p:nvSpPr>
        <p:spPr/>
        <p:txBody>
          <a:bodyPr/>
          <a:lstStyle/>
          <a:p>
            <a:r>
              <a:rPr lang="en-US"/>
              <a:t>Transient switching voltages	</a:t>
            </a:r>
          </a:p>
          <a:p>
            <a:pPr lvl="1"/>
            <a:r>
              <a:rPr lang="en-US"/>
              <a:t>Switching surges occur when energizing equipment</a:t>
            </a:r>
          </a:p>
          <a:p>
            <a:r>
              <a:rPr lang="en-US"/>
              <a:t>Self-excitation</a:t>
            </a:r>
          </a:p>
          <a:p>
            <a:pPr lvl="1"/>
            <a:r>
              <a:rPr lang="en-US"/>
              <a:t>When the charging current is high relative to the size of generators</a:t>
            </a:r>
          </a:p>
          <a:p>
            <a:pPr lvl="1"/>
            <a:r>
              <a:rPr lang="en-US"/>
              <a:t>When opening a line at the sending end but leaving the line connected to a large motor</a:t>
            </a:r>
          </a:p>
          <a:p>
            <a:pPr lvl="1"/>
            <a:r>
              <a:rPr lang="en-US"/>
              <a:t>This causes overvoltage and damages equipment</a:t>
            </a:r>
          </a:p>
          <a:p>
            <a:r>
              <a:rPr lang="en-US"/>
              <a:t>Cold load pickup</a:t>
            </a:r>
          </a:p>
          <a:p>
            <a:pPr lvl="1"/>
            <a:r>
              <a:rPr lang="en-US"/>
              <a:t>When load has been de-energized for several hours or more</a:t>
            </a:r>
          </a:p>
          <a:p>
            <a:pPr lvl="1"/>
            <a:r>
              <a:rPr lang="en-US"/>
              <a:t>Inrush current can be as high as 8 – 10 times of the normal value</a:t>
            </a:r>
          </a:p>
          <a:p>
            <a:pPr lvl="1"/>
            <a:endParaRPr lang="en-US" dirty="0"/>
          </a:p>
        </p:txBody>
      </p:sp>
    </p:spTree>
    <p:extLst>
      <p:ext uri="{BB962C8B-B14F-4D97-AF65-F5344CB8AC3E}">
        <p14:creationId xmlns:p14="http://schemas.microsoft.com/office/powerpoint/2010/main" val="1188774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During Restoration</a:t>
            </a:r>
          </a:p>
        </p:txBody>
      </p:sp>
      <p:sp>
        <p:nvSpPr>
          <p:cNvPr id="3" name="Content Placeholder 2"/>
          <p:cNvSpPr>
            <a:spLocks noGrp="1"/>
          </p:cNvSpPr>
          <p:nvPr>
            <p:ph type="body" sz="quarter" idx="10"/>
          </p:nvPr>
        </p:nvSpPr>
        <p:spPr/>
        <p:txBody>
          <a:bodyPr/>
          <a:lstStyle/>
          <a:p>
            <a:r>
              <a:rPr lang="en-US"/>
              <a:t>System stability</a:t>
            </a:r>
          </a:p>
          <a:p>
            <a:pPr lvl="1"/>
            <a:r>
              <a:rPr lang="en-US"/>
              <a:t>Voltage should be within limits</a:t>
            </a:r>
          </a:p>
          <a:p>
            <a:pPr lvl="1"/>
            <a:r>
              <a:rPr lang="en-US"/>
              <a:t>Angle stability have to be maintained</a:t>
            </a:r>
          </a:p>
          <a:p>
            <a:pPr lvl="1"/>
            <a:r>
              <a:rPr lang="en-US"/>
              <a:t>Frequency is the main issue in stability assessment</a:t>
            </a:r>
          </a:p>
          <a:p>
            <a:r>
              <a:rPr lang="en-US"/>
              <a:t>Protective systems and load control</a:t>
            </a:r>
          </a:p>
          <a:p>
            <a:pPr lvl="1"/>
            <a:r>
              <a:rPr lang="en-US"/>
              <a:t>Continuous change in system configuration and in operating conditions may trigger undesirable operation of relays</a:t>
            </a:r>
          </a:p>
          <a:p>
            <a:pPr lvl="1"/>
            <a:r>
              <a:rPr lang="en-US"/>
              <a:t>Load shedding can be useful in case of low frequency conditions</a:t>
            </a:r>
            <a:endParaRPr lang="en-US" dirty="0"/>
          </a:p>
        </p:txBody>
      </p:sp>
    </p:spTree>
    <p:extLst>
      <p:ext uri="{BB962C8B-B14F-4D97-AF65-F5344CB8AC3E}">
        <p14:creationId xmlns:p14="http://schemas.microsoft.com/office/powerpoint/2010/main" val="235841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During Restoration</a:t>
            </a:r>
          </a:p>
        </p:txBody>
      </p:sp>
      <p:sp>
        <p:nvSpPr>
          <p:cNvPr id="3" name="Content Placeholder 2"/>
          <p:cNvSpPr>
            <a:spLocks noGrp="1"/>
          </p:cNvSpPr>
          <p:nvPr>
            <p:ph type="body" sz="quarter" idx="10"/>
          </p:nvPr>
        </p:nvSpPr>
        <p:spPr/>
        <p:txBody>
          <a:bodyPr/>
          <a:lstStyle/>
          <a:p>
            <a:r>
              <a:rPr lang="en-US"/>
              <a:t>Partitioning system into islands</a:t>
            </a:r>
          </a:p>
          <a:p>
            <a:pPr lvl="1"/>
            <a:r>
              <a:rPr lang="en-US"/>
              <a:t>Necessary to speed up the process, especially for large systems</a:t>
            </a:r>
          </a:p>
          <a:p>
            <a:pPr lvl="1"/>
            <a:r>
              <a:rPr lang="en-US"/>
              <a:t>NERC standards</a:t>
            </a:r>
          </a:p>
          <a:p>
            <a:pPr lvl="2"/>
            <a:r>
              <a:rPr lang="en-US"/>
              <a:t>Each islands must have sufficient black start capability</a:t>
            </a:r>
          </a:p>
          <a:p>
            <a:pPr lvl="2"/>
            <a:r>
              <a:rPr lang="en-US"/>
              <a:t>Each islands should have enough cranking paths to gens and loads</a:t>
            </a:r>
          </a:p>
          <a:p>
            <a:pPr lvl="2"/>
            <a:r>
              <a:rPr lang="en-US"/>
              <a:t>Each islands should be able to match generation and load within prescribed frequency limits</a:t>
            </a:r>
          </a:p>
          <a:p>
            <a:pPr lvl="2"/>
            <a:r>
              <a:rPr lang="en-US"/>
              <a:t>Each islands should have adequate voltage controls</a:t>
            </a:r>
          </a:p>
          <a:p>
            <a:pPr lvl="2"/>
            <a:r>
              <a:rPr lang="en-US"/>
              <a:t>All tie points must be capable of synchronization with adjacent subsystems</a:t>
            </a:r>
          </a:p>
          <a:p>
            <a:pPr lvl="2"/>
            <a:r>
              <a:rPr lang="en-US"/>
              <a:t>All islands should share information with other islands</a:t>
            </a:r>
            <a:endParaRPr lang="en-US" dirty="0"/>
          </a:p>
        </p:txBody>
      </p:sp>
    </p:spTree>
    <p:extLst>
      <p:ext uri="{BB962C8B-B14F-4D97-AF65-F5344CB8AC3E}">
        <p14:creationId xmlns:p14="http://schemas.microsoft.com/office/powerpoint/2010/main" val="3644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Generic Restoration Steps</a:t>
            </a:r>
            <a:endParaRPr lang="en-US" dirty="0"/>
          </a:p>
        </p:txBody>
      </p:sp>
      <p:sp>
        <p:nvSpPr>
          <p:cNvPr id="3" name="Content Placeholder 2"/>
          <p:cNvSpPr>
            <a:spLocks noGrp="1"/>
          </p:cNvSpPr>
          <p:nvPr>
            <p:ph type="body" sz="quarter" idx="10"/>
          </p:nvPr>
        </p:nvSpPr>
        <p:spPr/>
        <p:txBody>
          <a:bodyPr/>
          <a:lstStyle/>
          <a:p>
            <a:r>
              <a:rPr lang="en-US" dirty="0"/>
              <a:t>Preparation stage (1–2 hours)</a:t>
            </a:r>
          </a:p>
          <a:p>
            <a:pPr lvl="1"/>
            <a:r>
              <a:rPr lang="en-US" dirty="0"/>
              <a:t>Evaluate pre- and post-disturbance conditions</a:t>
            </a:r>
          </a:p>
          <a:p>
            <a:pPr lvl="1"/>
            <a:r>
              <a:rPr lang="en-US" dirty="0"/>
              <a:t>Define the target system</a:t>
            </a:r>
          </a:p>
          <a:p>
            <a:pPr lvl="1"/>
            <a:r>
              <a:rPr lang="en-US" dirty="0"/>
              <a:t>Restart generators and rebuild transmission network</a:t>
            </a:r>
          </a:p>
          <a:p>
            <a:r>
              <a:rPr lang="en-US" dirty="0"/>
              <a:t>System restoration stage (3–4 hours)</a:t>
            </a:r>
          </a:p>
          <a:p>
            <a:pPr lvl="1"/>
            <a:r>
              <a:rPr lang="en-US" dirty="0"/>
              <a:t>Energize transmission paths</a:t>
            </a:r>
          </a:p>
          <a:p>
            <a:pPr lvl="1"/>
            <a:r>
              <a:rPr lang="en-US" dirty="0"/>
              <a:t>Restore load to stabilize generation and voltage</a:t>
            </a:r>
          </a:p>
          <a:p>
            <a:pPr lvl="1"/>
            <a:r>
              <a:rPr lang="en-US" dirty="0"/>
              <a:t>Synchronize islands and reintegrate bulk power system</a:t>
            </a:r>
          </a:p>
          <a:p>
            <a:r>
              <a:rPr lang="en-US" dirty="0"/>
              <a:t>Load restoration stage (8–10 hours)</a:t>
            </a:r>
          </a:p>
          <a:p>
            <a:pPr lvl="1"/>
            <a:r>
              <a:rPr lang="en-US" dirty="0"/>
              <a:t>Load restoration is the governing control objective</a:t>
            </a:r>
          </a:p>
          <a:p>
            <a:pPr lvl="1"/>
            <a:r>
              <a:rPr lang="en-US" dirty="0"/>
              <a:t>Load pickup is scheduled based on generation availability</a:t>
            </a:r>
          </a:p>
          <a:p>
            <a:pPr lvl="1"/>
            <a:r>
              <a:rPr lang="en-US" dirty="0"/>
              <a:t>Load restoration is effected in increasingly larger steps</a:t>
            </a:r>
          </a:p>
        </p:txBody>
      </p:sp>
    </p:spTree>
    <p:extLst>
      <p:ext uri="{BB962C8B-B14F-4D97-AF65-F5344CB8AC3E}">
        <p14:creationId xmlns:p14="http://schemas.microsoft.com/office/powerpoint/2010/main" val="188988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 Restoration Tasks</a:t>
            </a:r>
            <a:endParaRPr lang="en-US" dirty="0"/>
          </a:p>
        </p:txBody>
      </p:sp>
      <p:sp>
        <p:nvSpPr>
          <p:cNvPr id="3" name="Content Placeholder 2"/>
          <p:cNvSpPr>
            <a:spLocks noGrp="1"/>
          </p:cNvSpPr>
          <p:nvPr>
            <p:ph type="body" sz="quarter" idx="10"/>
          </p:nvPr>
        </p:nvSpPr>
        <p:spPr/>
        <p:txBody>
          <a:bodyPr/>
          <a:lstStyle/>
          <a:p>
            <a:r>
              <a:rPr lang="en-US"/>
              <a:t>Know the status of the grid</a:t>
            </a:r>
          </a:p>
          <a:p>
            <a:r>
              <a:rPr lang="en-US"/>
              <a:t>List and rank critical loads by priority</a:t>
            </a:r>
          </a:p>
          <a:p>
            <a:r>
              <a:rPr lang="en-US"/>
              <a:t>List and rank initial sources of power by availability</a:t>
            </a:r>
          </a:p>
          <a:p>
            <a:pPr lvl="1"/>
            <a:r>
              <a:rPr lang="en-US"/>
              <a:t>Maximize generation capabilities with the available black start resources</a:t>
            </a:r>
          </a:p>
          <a:p>
            <a:r>
              <a:rPr lang="en-US"/>
              <a:t>Determine the most effective ways of brining the two together</a:t>
            </a:r>
          </a:p>
          <a:p>
            <a:pPr lvl="1"/>
            <a:r>
              <a:rPr lang="en-US"/>
              <a:t>Schedule tasks and resources during restoration</a:t>
            </a:r>
          </a:p>
          <a:p>
            <a:pPr lvl="1"/>
            <a:r>
              <a:rPr lang="en-US"/>
              <a:t>Establish transmission capability and paths while meeting operating constraints</a:t>
            </a:r>
            <a:endParaRPr lang="en-US" dirty="0"/>
          </a:p>
        </p:txBody>
      </p:sp>
    </p:spTree>
    <p:extLst>
      <p:ext uri="{BB962C8B-B14F-4D97-AF65-F5344CB8AC3E}">
        <p14:creationId xmlns:p14="http://schemas.microsoft.com/office/powerpoint/2010/main" val="161742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257174" y="1372997"/>
            <a:ext cx="11020425" cy="5044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r>
              <a:rPr lang="en-US" sz="2000" kern="0" dirty="0">
                <a:latin typeface="+mj-lt"/>
              </a:rPr>
              <a:t>Initial source of power</a:t>
            </a:r>
          </a:p>
          <a:p>
            <a:endParaRPr lang="en-US" sz="2000" kern="0" dirty="0">
              <a:latin typeface="+mj-lt"/>
            </a:endParaRPr>
          </a:p>
          <a:p>
            <a:endParaRPr lang="en-US" sz="2000" kern="0" dirty="0">
              <a:latin typeface="+mj-lt"/>
            </a:endParaRPr>
          </a:p>
          <a:p>
            <a:endParaRPr lang="en-US" sz="2000" kern="0" dirty="0">
              <a:latin typeface="+mj-lt"/>
            </a:endParaRPr>
          </a:p>
          <a:p>
            <a:endParaRPr lang="en-US" sz="2000" kern="0" dirty="0">
              <a:latin typeface="+mj-lt"/>
            </a:endParaRPr>
          </a:p>
          <a:p>
            <a:endParaRPr lang="en-US" sz="2000" kern="0" dirty="0">
              <a:latin typeface="+mj-lt"/>
            </a:endParaRPr>
          </a:p>
          <a:p>
            <a:endParaRPr lang="en-US" sz="2000" kern="0" dirty="0">
              <a:latin typeface="+mj-lt"/>
            </a:endParaRPr>
          </a:p>
          <a:p>
            <a:r>
              <a:rPr lang="en-US" sz="2000" kern="0" dirty="0">
                <a:latin typeface="+mj-lt"/>
              </a:rPr>
              <a:t>Initial critical loads</a:t>
            </a:r>
          </a:p>
        </p:txBody>
      </p:sp>
      <p:sp>
        <p:nvSpPr>
          <p:cNvPr id="2" name="Title 1"/>
          <p:cNvSpPr>
            <a:spLocks noGrp="1"/>
          </p:cNvSpPr>
          <p:nvPr>
            <p:ph type="title"/>
          </p:nvPr>
        </p:nvSpPr>
        <p:spPr/>
        <p:txBody>
          <a:bodyPr/>
          <a:lstStyle/>
          <a:p>
            <a:r>
              <a:rPr lang="en-US"/>
              <a:t>Initial Power and Load</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337556404"/>
              </p:ext>
            </p:extLst>
          </p:nvPr>
        </p:nvGraphicFramePr>
        <p:xfrm>
          <a:off x="990600" y="1973834"/>
          <a:ext cx="9266238" cy="1854200"/>
        </p:xfrm>
        <a:graphic>
          <a:graphicData uri="http://schemas.openxmlformats.org/drawingml/2006/table">
            <a:tbl>
              <a:tblPr firstRow="1" bandRow="1">
                <a:tableStyleId>{7E9639D4-E3E2-4D34-9284-5A2195B3D0D7}</a:tableStyleId>
              </a:tblPr>
              <a:tblGrid>
                <a:gridCol w="3548846">
                  <a:extLst>
                    <a:ext uri="{9D8B030D-6E8A-4147-A177-3AD203B41FA5}">
                      <a16:colId xmlns:a16="http://schemas.microsoft.com/office/drawing/2014/main" val="2192854799"/>
                    </a:ext>
                  </a:extLst>
                </a:gridCol>
                <a:gridCol w="2628646">
                  <a:extLst>
                    <a:ext uri="{9D8B030D-6E8A-4147-A177-3AD203B41FA5}">
                      <a16:colId xmlns:a16="http://schemas.microsoft.com/office/drawing/2014/main" val="2038290917"/>
                    </a:ext>
                  </a:extLst>
                </a:gridCol>
                <a:gridCol w="3088746">
                  <a:extLst>
                    <a:ext uri="{9D8B030D-6E8A-4147-A177-3AD203B41FA5}">
                      <a16:colId xmlns:a16="http://schemas.microsoft.com/office/drawing/2014/main" val="2946962904"/>
                    </a:ext>
                  </a:extLst>
                </a:gridCol>
              </a:tblGrid>
              <a:tr h="370840">
                <a:tc>
                  <a:txBody>
                    <a:bodyPr/>
                    <a:lstStyle/>
                    <a:p>
                      <a:pPr algn="ctr"/>
                      <a:r>
                        <a:rPr lang="en-US" dirty="0">
                          <a:latin typeface="+mj-lt"/>
                        </a:rPr>
                        <a:t>Type</a:t>
                      </a:r>
                    </a:p>
                  </a:txBody>
                  <a:tcPr anchor="ctr"/>
                </a:tc>
                <a:tc>
                  <a:txBody>
                    <a:bodyPr/>
                    <a:lstStyle/>
                    <a:p>
                      <a:pPr algn="ctr"/>
                      <a:r>
                        <a:rPr lang="en-US" dirty="0">
                          <a:latin typeface="+mj-lt"/>
                        </a:rPr>
                        <a:t>Time</a:t>
                      </a:r>
                      <a:r>
                        <a:rPr lang="en-US" baseline="0" dirty="0">
                          <a:latin typeface="+mj-lt"/>
                        </a:rPr>
                        <a:t> (min)</a:t>
                      </a:r>
                      <a:endParaRPr lang="en-US" dirty="0">
                        <a:latin typeface="+mj-lt"/>
                      </a:endParaRPr>
                    </a:p>
                  </a:txBody>
                  <a:tcPr anchor="ctr"/>
                </a:tc>
                <a:tc>
                  <a:txBody>
                    <a:bodyPr/>
                    <a:lstStyle/>
                    <a:p>
                      <a:pPr algn="ctr"/>
                      <a:r>
                        <a:rPr lang="en-US" dirty="0">
                          <a:latin typeface="+mj-lt"/>
                        </a:rPr>
                        <a:t>Success</a:t>
                      </a:r>
                      <a:r>
                        <a:rPr lang="en-US" baseline="0" dirty="0">
                          <a:latin typeface="+mj-lt"/>
                        </a:rPr>
                        <a:t> probability</a:t>
                      </a:r>
                      <a:endParaRPr lang="en-US" dirty="0">
                        <a:latin typeface="+mj-lt"/>
                      </a:endParaRPr>
                    </a:p>
                  </a:txBody>
                  <a:tcPr anchor="ctr"/>
                </a:tc>
                <a:extLst>
                  <a:ext uri="{0D108BD9-81ED-4DB2-BD59-A6C34878D82A}">
                    <a16:rowId xmlns:a16="http://schemas.microsoft.com/office/drawing/2014/main" val="795381925"/>
                  </a:ext>
                </a:extLst>
              </a:tr>
              <a:tr h="370840">
                <a:tc>
                  <a:txBody>
                    <a:bodyPr/>
                    <a:lstStyle/>
                    <a:p>
                      <a:pPr algn="ctr"/>
                      <a:r>
                        <a:rPr lang="en-US" dirty="0">
                          <a:latin typeface="+mj-lt"/>
                        </a:rPr>
                        <a:t>Run-of-the-River</a:t>
                      </a:r>
                      <a:r>
                        <a:rPr lang="en-US" baseline="0" dirty="0">
                          <a:latin typeface="+mj-lt"/>
                        </a:rPr>
                        <a:t> Hydro</a:t>
                      </a:r>
                      <a:endParaRPr lang="en-US" dirty="0">
                        <a:latin typeface="+mj-lt"/>
                      </a:endParaRPr>
                    </a:p>
                  </a:txBody>
                  <a:tcPr anchor="ctr"/>
                </a:tc>
                <a:tc>
                  <a:txBody>
                    <a:bodyPr/>
                    <a:lstStyle/>
                    <a:p>
                      <a:pPr algn="ctr"/>
                      <a:r>
                        <a:rPr lang="en-US" dirty="0">
                          <a:latin typeface="+mj-lt"/>
                        </a:rPr>
                        <a:t>5-10</a:t>
                      </a:r>
                    </a:p>
                  </a:txBody>
                  <a:tcPr anchor="ctr"/>
                </a:tc>
                <a:tc>
                  <a:txBody>
                    <a:bodyPr/>
                    <a:lstStyle/>
                    <a:p>
                      <a:pPr algn="ctr"/>
                      <a:r>
                        <a:rPr lang="en-US" dirty="0">
                          <a:latin typeface="+mj-lt"/>
                        </a:rPr>
                        <a:t>High</a:t>
                      </a:r>
                    </a:p>
                  </a:txBody>
                  <a:tcPr anchor="ctr"/>
                </a:tc>
                <a:extLst>
                  <a:ext uri="{0D108BD9-81ED-4DB2-BD59-A6C34878D82A}">
                    <a16:rowId xmlns:a16="http://schemas.microsoft.com/office/drawing/2014/main" val="1054384304"/>
                  </a:ext>
                </a:extLst>
              </a:tr>
              <a:tr h="370840">
                <a:tc>
                  <a:txBody>
                    <a:bodyPr/>
                    <a:lstStyle/>
                    <a:p>
                      <a:pPr algn="ctr"/>
                      <a:r>
                        <a:rPr lang="en-US" dirty="0">
                          <a:latin typeface="+mj-lt"/>
                        </a:rPr>
                        <a:t>Pump-Storage Hydro</a:t>
                      </a:r>
                    </a:p>
                  </a:txBody>
                  <a:tcPr anchor="ctr"/>
                </a:tc>
                <a:tc>
                  <a:txBody>
                    <a:bodyPr/>
                    <a:lstStyle/>
                    <a:p>
                      <a:pPr algn="ctr"/>
                      <a:r>
                        <a:rPr lang="en-US" dirty="0">
                          <a:latin typeface="+mj-lt"/>
                        </a:rPr>
                        <a:t>5-10</a:t>
                      </a:r>
                    </a:p>
                  </a:txBody>
                  <a:tcPr anchor="ctr"/>
                </a:tc>
                <a:tc>
                  <a:txBody>
                    <a:bodyPr/>
                    <a:lstStyle/>
                    <a:p>
                      <a:pPr algn="ctr"/>
                      <a:r>
                        <a:rPr lang="en-US" dirty="0">
                          <a:latin typeface="+mj-lt"/>
                        </a:rPr>
                        <a:t>High</a:t>
                      </a:r>
                    </a:p>
                  </a:txBody>
                  <a:tcPr anchor="ctr"/>
                </a:tc>
                <a:extLst>
                  <a:ext uri="{0D108BD9-81ED-4DB2-BD59-A6C34878D82A}">
                    <a16:rowId xmlns:a16="http://schemas.microsoft.com/office/drawing/2014/main" val="3886628698"/>
                  </a:ext>
                </a:extLst>
              </a:tr>
              <a:tr h="370840">
                <a:tc>
                  <a:txBody>
                    <a:bodyPr/>
                    <a:lstStyle/>
                    <a:p>
                      <a:pPr algn="ctr"/>
                      <a:r>
                        <a:rPr lang="en-US" dirty="0">
                          <a:latin typeface="+mj-lt"/>
                        </a:rPr>
                        <a:t>Combustion Turbine</a:t>
                      </a:r>
                    </a:p>
                  </a:txBody>
                  <a:tcPr anchor="ctr"/>
                </a:tc>
                <a:tc>
                  <a:txBody>
                    <a:bodyPr/>
                    <a:lstStyle/>
                    <a:p>
                      <a:pPr algn="ctr"/>
                      <a:r>
                        <a:rPr lang="en-US" dirty="0">
                          <a:latin typeface="+mj-lt"/>
                        </a:rPr>
                        <a:t>5-15</a:t>
                      </a:r>
                    </a:p>
                  </a:txBody>
                  <a:tcPr anchor="ctr"/>
                </a:tc>
                <a:tc>
                  <a:txBody>
                    <a:bodyPr/>
                    <a:lstStyle/>
                    <a:p>
                      <a:pPr algn="ctr"/>
                      <a:r>
                        <a:rPr lang="en-US" dirty="0">
                          <a:latin typeface="+mj-lt"/>
                        </a:rPr>
                        <a:t>Medium</a:t>
                      </a:r>
                    </a:p>
                  </a:txBody>
                  <a:tcPr anchor="ctr"/>
                </a:tc>
                <a:extLst>
                  <a:ext uri="{0D108BD9-81ED-4DB2-BD59-A6C34878D82A}">
                    <a16:rowId xmlns:a16="http://schemas.microsoft.com/office/drawing/2014/main" val="1285862102"/>
                  </a:ext>
                </a:extLst>
              </a:tr>
              <a:tr h="370840">
                <a:tc>
                  <a:txBody>
                    <a:bodyPr/>
                    <a:lstStyle/>
                    <a:p>
                      <a:pPr algn="ctr"/>
                      <a:r>
                        <a:rPr lang="en-US" dirty="0">
                          <a:latin typeface="+mj-lt"/>
                        </a:rPr>
                        <a:t>Tie-line with Adjacent</a:t>
                      </a:r>
                      <a:r>
                        <a:rPr lang="en-US" baseline="0" dirty="0">
                          <a:latin typeface="+mj-lt"/>
                        </a:rPr>
                        <a:t> Systems</a:t>
                      </a:r>
                      <a:endParaRPr lang="en-US" dirty="0">
                        <a:latin typeface="+mj-lt"/>
                      </a:endParaRPr>
                    </a:p>
                  </a:txBody>
                  <a:tcPr anchor="ctr"/>
                </a:tc>
                <a:tc>
                  <a:txBody>
                    <a:bodyPr/>
                    <a:lstStyle/>
                    <a:p>
                      <a:pPr algn="ctr"/>
                      <a:r>
                        <a:rPr lang="en-US" dirty="0">
                          <a:latin typeface="+mj-lt"/>
                        </a:rPr>
                        <a:t>Short</a:t>
                      </a:r>
                    </a:p>
                  </a:txBody>
                  <a:tcPr anchor="ctr"/>
                </a:tc>
                <a:tc>
                  <a:txBody>
                    <a:bodyPr/>
                    <a:lstStyle/>
                    <a:p>
                      <a:pPr algn="ctr"/>
                      <a:endParaRPr lang="en-US" dirty="0">
                        <a:latin typeface="+mj-lt"/>
                      </a:endParaRPr>
                    </a:p>
                  </a:txBody>
                  <a:tcPr anchor="ctr"/>
                </a:tc>
                <a:extLst>
                  <a:ext uri="{0D108BD9-81ED-4DB2-BD59-A6C34878D82A}">
                    <a16:rowId xmlns:a16="http://schemas.microsoft.com/office/drawing/2014/main" val="719396369"/>
                  </a:ext>
                </a:extLst>
              </a:tr>
            </a:tbl>
          </a:graphicData>
        </a:graphic>
      </p:graphicFrame>
      <p:graphicFrame>
        <p:nvGraphicFramePr>
          <p:cNvPr id="8" name="Content Placeholder 4"/>
          <p:cNvGraphicFramePr>
            <a:graphicFrameLocks/>
          </p:cNvGraphicFramePr>
          <p:nvPr/>
        </p:nvGraphicFramePr>
        <p:xfrm>
          <a:off x="1333500" y="4428871"/>
          <a:ext cx="9525000" cy="2225040"/>
        </p:xfrm>
        <a:graphic>
          <a:graphicData uri="http://schemas.openxmlformats.org/drawingml/2006/table">
            <a:tbl>
              <a:tblPr firstRow="1" bandRow="1">
                <a:tableStyleId>{7E9639D4-E3E2-4D34-9284-5A2195B3D0D7}</a:tableStyleId>
              </a:tblPr>
              <a:tblGrid>
                <a:gridCol w="5092624">
                  <a:extLst>
                    <a:ext uri="{9D8B030D-6E8A-4147-A177-3AD203B41FA5}">
                      <a16:colId xmlns:a16="http://schemas.microsoft.com/office/drawing/2014/main" val="2192854799"/>
                    </a:ext>
                  </a:extLst>
                </a:gridCol>
                <a:gridCol w="4432376">
                  <a:extLst>
                    <a:ext uri="{9D8B030D-6E8A-4147-A177-3AD203B41FA5}">
                      <a16:colId xmlns:a16="http://schemas.microsoft.com/office/drawing/2014/main" val="2946962904"/>
                    </a:ext>
                  </a:extLst>
                </a:gridCol>
              </a:tblGrid>
              <a:tr h="370840">
                <a:tc>
                  <a:txBody>
                    <a:bodyPr/>
                    <a:lstStyle/>
                    <a:p>
                      <a:pPr algn="ctr"/>
                      <a:r>
                        <a:rPr lang="en-US" dirty="0">
                          <a:latin typeface="+mj-lt"/>
                        </a:rPr>
                        <a:t>Type</a:t>
                      </a:r>
                    </a:p>
                  </a:txBody>
                  <a:tcPr anchor="ctr"/>
                </a:tc>
                <a:tc>
                  <a:txBody>
                    <a:bodyPr/>
                    <a:lstStyle/>
                    <a:p>
                      <a:pPr algn="ctr"/>
                      <a:r>
                        <a:rPr lang="en-US" dirty="0">
                          <a:latin typeface="+mj-lt"/>
                        </a:rPr>
                        <a:t>Priorities</a:t>
                      </a:r>
                    </a:p>
                  </a:txBody>
                  <a:tcPr anchor="ctr"/>
                </a:tc>
                <a:extLst>
                  <a:ext uri="{0D108BD9-81ED-4DB2-BD59-A6C34878D82A}">
                    <a16:rowId xmlns:a16="http://schemas.microsoft.com/office/drawing/2014/main" val="795381925"/>
                  </a:ext>
                </a:extLst>
              </a:tr>
              <a:tr h="370840">
                <a:tc>
                  <a:txBody>
                    <a:bodyPr/>
                    <a:lstStyle/>
                    <a:p>
                      <a:pPr algn="ctr"/>
                      <a:r>
                        <a:rPr lang="en-US" dirty="0">
                          <a:latin typeface="+mj-lt"/>
                        </a:rPr>
                        <a:t>Cranking drum-type units</a:t>
                      </a:r>
                    </a:p>
                  </a:txBody>
                  <a:tcPr anchor="ctr"/>
                </a:tc>
                <a:tc>
                  <a:txBody>
                    <a:bodyPr/>
                    <a:lstStyle/>
                    <a:p>
                      <a:pPr algn="ctr"/>
                      <a:r>
                        <a:rPr lang="en-US" dirty="0">
                          <a:latin typeface="+mj-lt"/>
                        </a:rPr>
                        <a:t>High</a:t>
                      </a:r>
                    </a:p>
                  </a:txBody>
                  <a:tcPr anchor="ctr"/>
                </a:tc>
                <a:extLst>
                  <a:ext uri="{0D108BD9-81ED-4DB2-BD59-A6C34878D82A}">
                    <a16:rowId xmlns:a16="http://schemas.microsoft.com/office/drawing/2014/main" val="1054384304"/>
                  </a:ext>
                </a:extLst>
              </a:tr>
              <a:tr h="370840">
                <a:tc>
                  <a:txBody>
                    <a:bodyPr/>
                    <a:lstStyle/>
                    <a:p>
                      <a:pPr algn="ctr"/>
                      <a:r>
                        <a:rPr lang="en-US" dirty="0">
                          <a:latin typeface="+mj-lt"/>
                        </a:rPr>
                        <a:t>Pipe-type cables</a:t>
                      </a:r>
                      <a:r>
                        <a:rPr lang="en-US" baseline="0" dirty="0">
                          <a:latin typeface="+mj-lt"/>
                        </a:rPr>
                        <a:t> pumping plants</a:t>
                      </a:r>
                      <a:endParaRPr lang="en-US" dirty="0">
                        <a:latin typeface="+mj-lt"/>
                      </a:endParaRPr>
                    </a:p>
                  </a:txBody>
                  <a:tcPr anchor="ctr"/>
                </a:tc>
                <a:tc>
                  <a:txBody>
                    <a:bodyPr/>
                    <a:lstStyle/>
                    <a:p>
                      <a:pPr algn="ctr"/>
                      <a:r>
                        <a:rPr lang="en-US" dirty="0">
                          <a:latin typeface="+mj-lt"/>
                        </a:rPr>
                        <a:t>High</a:t>
                      </a:r>
                    </a:p>
                  </a:txBody>
                  <a:tcPr anchor="ctr"/>
                </a:tc>
                <a:extLst>
                  <a:ext uri="{0D108BD9-81ED-4DB2-BD59-A6C34878D82A}">
                    <a16:rowId xmlns:a16="http://schemas.microsoft.com/office/drawing/2014/main" val="3886628698"/>
                  </a:ext>
                </a:extLst>
              </a:tr>
              <a:tr h="370840">
                <a:tc>
                  <a:txBody>
                    <a:bodyPr/>
                    <a:lstStyle/>
                    <a:p>
                      <a:pPr algn="ctr"/>
                      <a:r>
                        <a:rPr lang="en-US" dirty="0">
                          <a:latin typeface="+mj-lt"/>
                        </a:rPr>
                        <a:t>Transmission</a:t>
                      </a:r>
                      <a:r>
                        <a:rPr lang="en-US" baseline="0" dirty="0">
                          <a:latin typeface="+mj-lt"/>
                        </a:rPr>
                        <a:t> stations</a:t>
                      </a:r>
                      <a:endParaRPr lang="en-US" dirty="0">
                        <a:latin typeface="+mj-lt"/>
                      </a:endParaRPr>
                    </a:p>
                  </a:txBody>
                  <a:tcPr anchor="ctr"/>
                </a:tc>
                <a:tc>
                  <a:txBody>
                    <a:bodyPr/>
                    <a:lstStyle/>
                    <a:p>
                      <a:pPr algn="ctr"/>
                      <a:r>
                        <a:rPr lang="en-US" dirty="0">
                          <a:latin typeface="+mj-lt"/>
                        </a:rPr>
                        <a:t>High to Medium depending on location</a:t>
                      </a:r>
                    </a:p>
                  </a:txBody>
                  <a:tcPr anchor="ctr"/>
                </a:tc>
                <a:extLst>
                  <a:ext uri="{0D108BD9-81ED-4DB2-BD59-A6C34878D82A}">
                    <a16:rowId xmlns:a16="http://schemas.microsoft.com/office/drawing/2014/main" val="1285862102"/>
                  </a:ext>
                </a:extLst>
              </a:tr>
              <a:tr h="370840">
                <a:tc>
                  <a:txBody>
                    <a:bodyPr/>
                    <a:lstStyle/>
                    <a:p>
                      <a:pPr algn="ctr"/>
                      <a:r>
                        <a:rPr lang="en-US" dirty="0">
                          <a:latin typeface="+mj-lt"/>
                        </a:rPr>
                        <a:t>Distribution stations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j-lt"/>
                        </a:rPr>
                        <a:t>High to Medium depending on location</a:t>
                      </a:r>
                    </a:p>
                  </a:txBody>
                  <a:tcPr anchor="ctr"/>
                </a:tc>
                <a:extLst>
                  <a:ext uri="{0D108BD9-81ED-4DB2-BD59-A6C34878D82A}">
                    <a16:rowId xmlns:a16="http://schemas.microsoft.com/office/drawing/2014/main" val="719396369"/>
                  </a:ext>
                </a:extLst>
              </a:tr>
              <a:tr h="370840">
                <a:tc>
                  <a:txBody>
                    <a:bodyPr/>
                    <a:lstStyle/>
                    <a:p>
                      <a:pPr algn="ctr"/>
                      <a:r>
                        <a:rPr lang="en-US" dirty="0">
                          <a:latin typeface="+mj-lt"/>
                        </a:rPr>
                        <a:t>Industrial loads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j-lt"/>
                        </a:rPr>
                        <a:t>Medium to low</a:t>
                      </a:r>
                    </a:p>
                  </a:txBody>
                  <a:tcPr anchor="ctr"/>
                </a:tc>
                <a:extLst>
                  <a:ext uri="{0D108BD9-81ED-4DB2-BD59-A6C34878D82A}">
                    <a16:rowId xmlns:a16="http://schemas.microsoft.com/office/drawing/2014/main" val="1883136730"/>
                  </a:ext>
                </a:extLst>
              </a:tr>
            </a:tbl>
          </a:graphicData>
        </a:graphic>
      </p:graphicFrame>
    </p:spTree>
    <p:extLst>
      <p:ext uri="{BB962C8B-B14F-4D97-AF65-F5344CB8AC3E}">
        <p14:creationId xmlns:p14="http://schemas.microsoft.com/office/powerpoint/2010/main" val="2773359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083C-4C22-4D73-B64C-3A9AF1BCCB5F}"/>
              </a:ext>
            </a:extLst>
          </p:cNvPr>
          <p:cNvSpPr>
            <a:spLocks noGrp="1"/>
          </p:cNvSpPr>
          <p:nvPr>
            <p:ph type="title"/>
          </p:nvPr>
        </p:nvSpPr>
        <p:spPr/>
        <p:txBody>
          <a:bodyPr/>
          <a:lstStyle/>
          <a:p>
            <a:r>
              <a:rPr lang="en-US" dirty="0"/>
              <a:t>End-of-Semester Feedback</a:t>
            </a:r>
          </a:p>
        </p:txBody>
      </p:sp>
      <p:sp>
        <p:nvSpPr>
          <p:cNvPr id="3" name="Content Placeholder 2">
            <a:extLst>
              <a:ext uri="{FF2B5EF4-FFF2-40B4-BE49-F238E27FC236}">
                <a16:creationId xmlns:a16="http://schemas.microsoft.com/office/drawing/2014/main" id="{14B8B1D1-7A3D-433B-A3D8-666411851EC8}"/>
              </a:ext>
            </a:extLst>
          </p:cNvPr>
          <p:cNvSpPr>
            <a:spLocks noGrp="1"/>
          </p:cNvSpPr>
          <p:nvPr>
            <p:ph type="body" sz="quarter" idx="10"/>
          </p:nvPr>
        </p:nvSpPr>
        <p:spPr>
          <a:xfrm>
            <a:off x="228600" y="1295400"/>
            <a:ext cx="7924800" cy="5181600"/>
          </a:xfrm>
        </p:spPr>
        <p:txBody>
          <a:bodyPr/>
          <a:lstStyle/>
          <a:p>
            <a:r>
              <a:rPr lang="en-US" sz="2400" dirty="0"/>
              <a:t>Please fill out your end-of-semester feedback if you haven't already!</a:t>
            </a:r>
          </a:p>
          <a:p>
            <a:r>
              <a:rPr lang="en-US" sz="2400" dirty="0"/>
              <a:t>End-of-semester student survey is used by instructors, TAs, ECEN department, College of Engineering, and the university for improving this course</a:t>
            </a:r>
          </a:p>
          <a:p>
            <a:r>
              <a:rPr lang="en-US" sz="2400" dirty="0"/>
              <a:t>We greatly value your feedback!</a:t>
            </a:r>
          </a:p>
          <a:p>
            <a:r>
              <a:rPr lang="en-US" sz="2400" dirty="0"/>
              <a:t>There is no grade associated with any of the student surveys</a:t>
            </a:r>
          </a:p>
          <a:p>
            <a:r>
              <a:rPr lang="en-US" sz="2400" b="1" u="sng" dirty="0">
                <a:solidFill>
                  <a:srgbClr val="500000"/>
                </a:solidFill>
              </a:rPr>
              <a:t>tamu.aefis.net</a:t>
            </a:r>
          </a:p>
        </p:txBody>
      </p:sp>
      <p:pic>
        <p:nvPicPr>
          <p:cNvPr id="4" name="Picture 3">
            <a:extLst>
              <a:ext uri="{FF2B5EF4-FFF2-40B4-BE49-F238E27FC236}">
                <a16:creationId xmlns:a16="http://schemas.microsoft.com/office/drawing/2014/main" id="{0D03B50B-23D3-4FD4-A00D-81756BE2829E}"/>
              </a:ext>
            </a:extLst>
          </p:cNvPr>
          <p:cNvPicPr>
            <a:picLocks noChangeAspect="1"/>
          </p:cNvPicPr>
          <p:nvPr/>
        </p:nvPicPr>
        <p:blipFill>
          <a:blip r:embed="rId2"/>
          <a:stretch>
            <a:fillRect/>
          </a:stretch>
        </p:blipFill>
        <p:spPr>
          <a:xfrm>
            <a:off x="8686800" y="1447800"/>
            <a:ext cx="3086145" cy="4774915"/>
          </a:xfrm>
          <a:prstGeom prst="rect">
            <a:avLst/>
          </a:prstGeom>
        </p:spPr>
      </p:pic>
    </p:spTree>
    <p:extLst>
      <p:ext uri="{BB962C8B-B14F-4D97-AF65-F5344CB8AC3E}">
        <p14:creationId xmlns:p14="http://schemas.microsoft.com/office/powerpoint/2010/main" val="341355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System Restoration</a:t>
            </a:r>
            <a:endParaRPr lang="en-US" dirty="0"/>
          </a:p>
        </p:txBody>
      </p:sp>
      <p:sp>
        <p:nvSpPr>
          <p:cNvPr id="3" name="Content Placeholder 2"/>
          <p:cNvSpPr>
            <a:spLocks noGrp="1"/>
          </p:cNvSpPr>
          <p:nvPr>
            <p:ph type="body" sz="quarter" idx="10"/>
          </p:nvPr>
        </p:nvSpPr>
        <p:spPr/>
        <p:txBody>
          <a:bodyPr/>
          <a:lstStyle/>
          <a:p>
            <a:r>
              <a:rPr lang="en-US"/>
              <a:t>Power system restoration or black start (or blackstart)</a:t>
            </a:r>
          </a:p>
          <a:p>
            <a:pPr lvl="1"/>
            <a:r>
              <a:rPr lang="en-US"/>
              <a:t>A procedure to restore power in the event of a partial or total shutdown of the power system</a:t>
            </a:r>
          </a:p>
          <a:p>
            <a:pPr lvl="1"/>
            <a:r>
              <a:rPr lang="en-US"/>
              <a:t>A highly complex decision problem</a:t>
            </a:r>
          </a:p>
          <a:p>
            <a:r>
              <a:rPr lang="en-US"/>
              <a:t>Object is to serve the load as soon as possible without violating operating constraints</a:t>
            </a:r>
          </a:p>
          <a:p>
            <a:pPr lvl="1"/>
            <a:r>
              <a:rPr lang="en-US"/>
              <a:t>Actions are time critical</a:t>
            </a:r>
          </a:p>
          <a:p>
            <a:r>
              <a:rPr lang="en-US"/>
              <a:t>Primarily manual work by operators</a:t>
            </a:r>
          </a:p>
          <a:p>
            <a:r>
              <a:rPr lang="en-US"/>
              <a:t>Offline restoration planning usually based on simulations</a:t>
            </a:r>
          </a:p>
          <a:p>
            <a:endParaRPr lang="en-US" dirty="0"/>
          </a:p>
        </p:txBody>
      </p:sp>
    </p:spTree>
    <p:extLst>
      <p:ext uri="{BB962C8B-B14F-4D97-AF65-F5344CB8AC3E}">
        <p14:creationId xmlns:p14="http://schemas.microsoft.com/office/powerpoint/2010/main" val="61350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System Restoration</a:t>
            </a:r>
            <a:endParaRPr lang="en-US" dirty="0"/>
          </a:p>
        </p:txBody>
      </p:sp>
      <p:sp>
        <p:nvSpPr>
          <p:cNvPr id="5" name="Content Placeholder 4"/>
          <p:cNvSpPr>
            <a:spLocks noGrp="1"/>
          </p:cNvSpPr>
          <p:nvPr>
            <p:ph type="body" sz="quarter" idx="10"/>
          </p:nvPr>
        </p:nvSpPr>
        <p:spPr/>
        <p:txBody>
          <a:bodyPr/>
          <a:lstStyle/>
          <a:p>
            <a:r>
              <a:rPr lang="en-US"/>
              <a:t>Common characteristics of restoration (even though strategies are different)</a:t>
            </a:r>
          </a:p>
          <a:p>
            <a:pPr lvl="1"/>
            <a:r>
              <a:rPr lang="en-US"/>
              <a:t>Immediate resupply of station service</a:t>
            </a:r>
          </a:p>
          <a:p>
            <a:pPr lvl="1"/>
            <a:r>
              <a:rPr lang="en-US"/>
              <a:t>Time consuming nature of switching operation</a:t>
            </a:r>
          </a:p>
          <a:p>
            <a:pPr lvl="1"/>
            <a:r>
              <a:rPr lang="en-US"/>
              <a:t>Start-up timings of thermal units</a:t>
            </a:r>
          </a:p>
          <a:p>
            <a:pPr lvl="1"/>
            <a:r>
              <a:rPr lang="en-US"/>
              <a:t>Voltage rise problems of energizing unloaded transmission lines</a:t>
            </a:r>
          </a:p>
          <a:p>
            <a:pPr lvl="1"/>
            <a:r>
              <a:rPr lang="en-US"/>
              <a:t>Frequency response of prime movers to a sudden load pickup</a:t>
            </a:r>
          </a:p>
          <a:p>
            <a:pPr lvl="1"/>
            <a:r>
              <a:rPr lang="en-US"/>
              <a:t>Cold load inrush, power factors and coincident demand factors</a:t>
            </a:r>
            <a:endParaRPr lang="en-US" dirty="0"/>
          </a:p>
        </p:txBody>
      </p:sp>
    </p:spTree>
    <p:extLst>
      <p:ext uri="{BB962C8B-B14F-4D97-AF65-F5344CB8AC3E}">
        <p14:creationId xmlns:p14="http://schemas.microsoft.com/office/powerpoint/2010/main" val="322526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 Restoration Efforts - IEEE</a:t>
            </a:r>
            <a:endParaRPr lang="en-US" dirty="0"/>
          </a:p>
        </p:txBody>
      </p:sp>
      <p:sp>
        <p:nvSpPr>
          <p:cNvPr id="3" name="Content Placeholder 2"/>
          <p:cNvSpPr>
            <a:spLocks noGrp="1"/>
          </p:cNvSpPr>
          <p:nvPr>
            <p:ph type="body" sz="quarter" idx="10"/>
          </p:nvPr>
        </p:nvSpPr>
        <p:spPr/>
        <p:txBody>
          <a:bodyPr/>
          <a:lstStyle/>
          <a:p>
            <a:r>
              <a:rPr lang="en-US"/>
              <a:t>After 1977 New York City blackout, DOE required operating companies to develop a power system restoration plan, train personnel, regularly update and maintain the plan.</a:t>
            </a:r>
          </a:p>
          <a:p>
            <a:r>
              <a:rPr lang="en-US"/>
              <a:t>In response to this requirement in 1978, the Power System Operation Committee established the Power System Restoration (PSR) Task Force (TF) within the System Operation Subcommittee of the Power System Engineering Committee.</a:t>
            </a:r>
          </a:p>
          <a:p>
            <a:r>
              <a:rPr lang="en-US"/>
              <a:t>A few years later, the PSR TF was upgraded to PSR working group (WG)</a:t>
            </a:r>
            <a:endParaRPr lang="en-US" dirty="0"/>
          </a:p>
        </p:txBody>
      </p:sp>
    </p:spTree>
    <p:extLst>
      <p:ext uri="{BB962C8B-B14F-4D97-AF65-F5344CB8AC3E}">
        <p14:creationId xmlns:p14="http://schemas.microsoft.com/office/powerpoint/2010/main" val="248686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477000" y="1280160"/>
            <a:ext cx="5343847" cy="5120640"/>
          </a:xfrm>
          <a:prstGeom prst="rect">
            <a:avLst/>
          </a:prstGeom>
        </p:spPr>
      </p:pic>
      <p:sp>
        <p:nvSpPr>
          <p:cNvPr id="2" name="Title 1"/>
          <p:cNvSpPr>
            <a:spLocks noGrp="1"/>
          </p:cNvSpPr>
          <p:nvPr>
            <p:ph type="title"/>
          </p:nvPr>
        </p:nvSpPr>
        <p:spPr/>
        <p:txBody>
          <a:bodyPr/>
          <a:lstStyle/>
          <a:p>
            <a:r>
              <a:rPr lang="en-US"/>
              <a:t>System Restoration Efforts - IEEE</a:t>
            </a:r>
            <a:endParaRPr lang="en-US" dirty="0"/>
          </a:p>
        </p:txBody>
      </p:sp>
      <p:sp>
        <p:nvSpPr>
          <p:cNvPr id="3" name="Content Placeholder 2"/>
          <p:cNvSpPr>
            <a:spLocks noGrp="1"/>
          </p:cNvSpPr>
          <p:nvPr>
            <p:ph type="body" sz="quarter" idx="10"/>
          </p:nvPr>
        </p:nvSpPr>
        <p:spPr>
          <a:xfrm>
            <a:off x="228600" y="1295400"/>
            <a:ext cx="5867400" cy="5181600"/>
          </a:xfrm>
        </p:spPr>
        <p:txBody>
          <a:bodyPr/>
          <a:lstStyle/>
          <a:p>
            <a:r>
              <a:rPr lang="en-US" dirty="0"/>
              <a:t>In 1993 a 110 page brochure was prepared by PSR WG and published by the IEEE PES</a:t>
            </a:r>
          </a:p>
          <a:p>
            <a:r>
              <a:rPr lang="en-US" dirty="0"/>
              <a:t>Includes:</a:t>
            </a:r>
          </a:p>
          <a:p>
            <a:pPr lvl="1"/>
            <a:r>
              <a:rPr lang="en-US" dirty="0"/>
              <a:t>14 IEEE Committee Reports</a:t>
            </a:r>
          </a:p>
          <a:p>
            <a:pPr lvl="1"/>
            <a:r>
              <a:rPr lang="en-US" dirty="0"/>
              <a:t>5 SRWG member papers in IEEE publication</a:t>
            </a:r>
          </a:p>
          <a:p>
            <a:pPr lvl="1"/>
            <a:r>
              <a:rPr lang="en-US" dirty="0"/>
              <a:t>13 related IEEE transaction papers</a:t>
            </a:r>
          </a:p>
          <a:p>
            <a:endParaRPr lang="en-US" dirty="0"/>
          </a:p>
        </p:txBody>
      </p:sp>
    </p:spTree>
    <p:extLst>
      <p:ext uri="{BB962C8B-B14F-4D97-AF65-F5344CB8AC3E}">
        <p14:creationId xmlns:p14="http://schemas.microsoft.com/office/powerpoint/2010/main" val="278738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 Restoration Efforts - IEEE</a:t>
            </a:r>
            <a:endParaRPr lang="en-US" dirty="0"/>
          </a:p>
        </p:txBody>
      </p:sp>
      <p:sp>
        <p:nvSpPr>
          <p:cNvPr id="3" name="Content Placeholder 2"/>
          <p:cNvSpPr>
            <a:spLocks noGrp="1"/>
          </p:cNvSpPr>
          <p:nvPr>
            <p:ph type="body" sz="quarter" idx="10"/>
          </p:nvPr>
        </p:nvSpPr>
        <p:spPr>
          <a:xfrm>
            <a:off x="228600" y="1295400"/>
            <a:ext cx="5638800" cy="5181600"/>
          </a:xfrm>
        </p:spPr>
        <p:txBody>
          <a:bodyPr/>
          <a:lstStyle/>
          <a:p>
            <a:r>
              <a:rPr lang="en-US" dirty="0"/>
              <a:t>In 2000 a 700 page book was prepared by PSRWG and published by Wiley-IEEE Press</a:t>
            </a:r>
          </a:p>
          <a:p>
            <a:r>
              <a:rPr lang="en-US" dirty="0"/>
              <a:t>Includes 87 papers including 14 papers in the original 1993 collection</a:t>
            </a:r>
          </a:p>
          <a:p>
            <a:endParaRPr lang="en-US" dirty="0"/>
          </a:p>
          <a:p>
            <a:endParaRPr lang="en-US" dirty="0"/>
          </a:p>
        </p:txBody>
      </p:sp>
      <p:pic>
        <p:nvPicPr>
          <p:cNvPr id="4" name="Picture 3"/>
          <p:cNvPicPr>
            <a:picLocks noChangeAspect="1"/>
          </p:cNvPicPr>
          <p:nvPr/>
        </p:nvPicPr>
        <p:blipFill>
          <a:blip r:embed="rId2"/>
          <a:stretch>
            <a:fillRect/>
          </a:stretch>
        </p:blipFill>
        <p:spPr>
          <a:xfrm>
            <a:off x="6629400" y="1299428"/>
            <a:ext cx="3810000" cy="5139472"/>
          </a:xfrm>
          <a:prstGeom prst="rect">
            <a:avLst/>
          </a:prstGeom>
        </p:spPr>
      </p:pic>
    </p:spTree>
    <p:extLst>
      <p:ext uri="{BB962C8B-B14F-4D97-AF65-F5344CB8AC3E}">
        <p14:creationId xmlns:p14="http://schemas.microsoft.com/office/powerpoint/2010/main" val="274674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 Restoration Efforts - IEEE</a:t>
            </a:r>
            <a:endParaRPr lang="en-US" dirty="0"/>
          </a:p>
        </p:txBody>
      </p:sp>
      <p:sp>
        <p:nvSpPr>
          <p:cNvPr id="3" name="Content Placeholder 2"/>
          <p:cNvSpPr>
            <a:spLocks noGrp="1"/>
          </p:cNvSpPr>
          <p:nvPr>
            <p:ph type="body" sz="quarter" idx="10"/>
          </p:nvPr>
        </p:nvSpPr>
        <p:spPr>
          <a:xfrm>
            <a:off x="228600" y="1295400"/>
            <a:ext cx="5715000" cy="5181600"/>
          </a:xfrm>
        </p:spPr>
        <p:txBody>
          <a:bodyPr/>
          <a:lstStyle/>
          <a:p>
            <a:r>
              <a:rPr lang="en-US" dirty="0"/>
              <a:t>In 2014 40 IEEE papers by 110 authors including 42 panelists of Restoration Dynamics Task Force</a:t>
            </a:r>
          </a:p>
          <a:p>
            <a:r>
              <a:rPr lang="en-US" dirty="0"/>
              <a:t>Covers:</a:t>
            </a:r>
          </a:p>
          <a:p>
            <a:pPr lvl="1"/>
            <a:r>
              <a:rPr lang="en-US" dirty="0"/>
              <a:t>Real power balance and control of frequency</a:t>
            </a:r>
          </a:p>
          <a:p>
            <a:pPr lvl="1"/>
            <a:r>
              <a:rPr lang="en-US" dirty="0"/>
              <a:t>Reactive power balance and control of voltages</a:t>
            </a:r>
          </a:p>
          <a:p>
            <a:pPr lvl="1"/>
            <a:r>
              <a:rPr lang="en-US" dirty="0"/>
              <a:t>Critical tasks (time sensitive functions)</a:t>
            </a:r>
          </a:p>
          <a:p>
            <a:pPr lvl="1"/>
            <a:r>
              <a:rPr lang="en-US" dirty="0"/>
              <a:t>Analyses and simulations</a:t>
            </a:r>
          </a:p>
        </p:txBody>
      </p:sp>
      <p:pic>
        <p:nvPicPr>
          <p:cNvPr id="4" name="Picture 3"/>
          <p:cNvPicPr>
            <a:picLocks noChangeAspect="1"/>
          </p:cNvPicPr>
          <p:nvPr/>
        </p:nvPicPr>
        <p:blipFill>
          <a:blip r:embed="rId2"/>
          <a:stretch>
            <a:fillRect/>
          </a:stretch>
        </p:blipFill>
        <p:spPr>
          <a:xfrm>
            <a:off x="6781800" y="1254738"/>
            <a:ext cx="4191000" cy="5241312"/>
          </a:xfrm>
          <a:prstGeom prst="rect">
            <a:avLst/>
          </a:prstGeom>
        </p:spPr>
      </p:pic>
    </p:spTree>
    <p:extLst>
      <p:ext uri="{BB962C8B-B14F-4D97-AF65-F5344CB8AC3E}">
        <p14:creationId xmlns:p14="http://schemas.microsoft.com/office/powerpoint/2010/main" val="235206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Mahmood Mike Adibi (1924 – 2018)</a:t>
            </a:r>
            <a:endParaRPr lang="en-US" dirty="0"/>
          </a:p>
        </p:txBody>
      </p:sp>
      <p:sp>
        <p:nvSpPr>
          <p:cNvPr id="3" name="Content Placeholder 2"/>
          <p:cNvSpPr>
            <a:spLocks noGrp="1"/>
          </p:cNvSpPr>
          <p:nvPr>
            <p:ph type="body" sz="quarter" idx="10"/>
          </p:nvPr>
        </p:nvSpPr>
        <p:spPr>
          <a:xfrm>
            <a:off x="228600" y="1295400"/>
            <a:ext cx="8077327" cy="5181600"/>
          </a:xfrm>
        </p:spPr>
        <p:txBody>
          <a:bodyPr/>
          <a:lstStyle/>
          <a:p>
            <a:r>
              <a:rPr lang="en-US" dirty="0"/>
              <a:t>Key contributor to power system restoration</a:t>
            </a:r>
          </a:p>
          <a:p>
            <a:r>
              <a:rPr lang="en-US" dirty="0"/>
              <a:t>B.S.E. in 1950 from University of Birmingham, U.K.</a:t>
            </a:r>
          </a:p>
          <a:p>
            <a:r>
              <a:rPr lang="en-US" dirty="0"/>
              <a:t>M.S.E in 1960 from Polytech Institute of Brooklyn, NY</a:t>
            </a:r>
          </a:p>
          <a:p>
            <a:r>
              <a:rPr lang="en-US" dirty="0"/>
              <a:t>IEEE Life Fellow</a:t>
            </a:r>
          </a:p>
          <a:p>
            <a:r>
              <a:rPr lang="en-US" dirty="0"/>
              <a:t>Founder and chairman of the IEEE System Restoration Working Group in 1979</a:t>
            </a:r>
          </a:p>
          <a:p>
            <a:r>
              <a:rPr lang="en-US" dirty="0"/>
              <a:t>Author of the book, “Power System Restoration – Methodologies and Implementation Strategies”</a:t>
            </a:r>
          </a:p>
          <a:p>
            <a:pPr lvl="1"/>
            <a:r>
              <a:rPr lang="en-US" dirty="0"/>
              <a:t>A great review book of IEEE papers between 1987 and 1999</a:t>
            </a:r>
          </a:p>
          <a:p>
            <a:r>
              <a:rPr lang="en-US" dirty="0"/>
              <a:t>Developed restoration plans for over a dozen utilities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2667000"/>
            <a:ext cx="2781173" cy="2217420"/>
          </a:xfrm>
          <a:prstGeom prst="rect">
            <a:avLst/>
          </a:prstGeom>
        </p:spPr>
      </p:pic>
    </p:spTree>
    <p:extLst>
      <p:ext uri="{BB962C8B-B14F-4D97-AF65-F5344CB8AC3E}">
        <p14:creationId xmlns:p14="http://schemas.microsoft.com/office/powerpoint/2010/main" val="378909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Good References</a:t>
            </a:r>
            <a:endParaRPr lang="en-US" dirty="0"/>
          </a:p>
        </p:txBody>
      </p:sp>
      <p:sp>
        <p:nvSpPr>
          <p:cNvPr id="3" name="Content Placeholder 2"/>
          <p:cNvSpPr>
            <a:spLocks noGrp="1"/>
          </p:cNvSpPr>
          <p:nvPr>
            <p:ph type="body" sz="quarter" idx="10"/>
          </p:nvPr>
        </p:nvSpPr>
        <p:spPr/>
        <p:txBody>
          <a:bodyPr/>
          <a:lstStyle/>
          <a:p>
            <a:r>
              <a:rPr lang="en-US" sz="2000" dirty="0"/>
              <a:t>PJM Manual 36: System Restoration</a:t>
            </a:r>
          </a:p>
          <a:p>
            <a:r>
              <a:rPr lang="en-US" sz="2000" dirty="0"/>
              <a:t>EPRI, “Development of Power System Restoration Tool Based on Generic Restoration Milestones,” 2010.</a:t>
            </a:r>
          </a:p>
          <a:p>
            <a:r>
              <a:rPr lang="en-US" sz="2000" dirty="0"/>
              <a:t>PSERC, “Development and Evaluation of System Restoration Strategies from a Blackout,” 2009.</a:t>
            </a:r>
          </a:p>
          <a:p>
            <a:r>
              <a:rPr lang="en-US" sz="2000" dirty="0"/>
              <a:t>IESO, “Part 7.8: Ontario Power System Restoration Plan,” 2017.</a:t>
            </a:r>
          </a:p>
          <a:p>
            <a:r>
              <a:rPr lang="en-US" sz="2000" dirty="0"/>
              <a:t>K. Sun et al., “Power System Control Under Cascading Failures: Understanding, Mitigation, and System Restoration,” Wiley-IEEE Press. 2019.</a:t>
            </a:r>
          </a:p>
          <a:p>
            <a:r>
              <a:rPr lang="en-US" sz="2000" dirty="0" err="1"/>
              <a:t>Yutian</a:t>
            </a:r>
            <a:r>
              <a:rPr lang="en-US" sz="2000" dirty="0"/>
              <a:t> Liu, Rui Fan, and Vladimir </a:t>
            </a:r>
            <a:r>
              <a:rPr lang="en-US" sz="2000" dirty="0" err="1"/>
              <a:t>Terzija</a:t>
            </a:r>
            <a:r>
              <a:rPr lang="en-US" sz="2000" dirty="0"/>
              <a:t>, “Power system restoration: a literature review from 2006 to 2016,” J. Mod. Power Syst. Clean Energy, 2016, 4(3), pp. 332-341</a:t>
            </a:r>
          </a:p>
          <a:p>
            <a:r>
              <a:rPr lang="en-US" sz="2000" dirty="0"/>
              <a:t>PNNL, “Electric grid </a:t>
            </a:r>
            <a:r>
              <a:rPr lang="en-US" sz="2000" dirty="0" err="1"/>
              <a:t>blackstart</a:t>
            </a:r>
            <a:r>
              <a:rPr lang="en-US" sz="2000" dirty="0"/>
              <a:t>: Trends, challenges, and opportunities,” October 2020.</a:t>
            </a:r>
          </a:p>
        </p:txBody>
      </p:sp>
    </p:spTree>
    <p:extLst>
      <p:ext uri="{BB962C8B-B14F-4D97-AF65-F5344CB8AC3E}">
        <p14:creationId xmlns:p14="http://schemas.microsoft.com/office/powerpoint/2010/main" val="2754455497"/>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Surface_Mine_Workshop_Sept2022.pptx" id="{DE0D6E1C-3CAD-4B57-84BB-D59B3FEB6B24}" vid="{9CBBB78E-6A6C-4950-9BC1-3466FF9327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580</TotalTime>
  <Words>1237</Words>
  <Application>Microsoft Office PowerPoint</Application>
  <PresentationFormat>Widescreen</PresentationFormat>
  <Paragraphs>170</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Helvetica</vt:lpstr>
      <vt:lpstr>Times New Roman</vt:lpstr>
      <vt:lpstr>Wingdings</vt:lpstr>
      <vt:lpstr>Capsules</vt:lpstr>
      <vt:lpstr>ECEN 615, Fall 2023 Methods of Electric Power System Analysis</vt:lpstr>
      <vt:lpstr>Power System Restoration</vt:lpstr>
      <vt:lpstr>Power System Restoration</vt:lpstr>
      <vt:lpstr>System Restoration Efforts - IEEE</vt:lpstr>
      <vt:lpstr>System Restoration Efforts - IEEE</vt:lpstr>
      <vt:lpstr>System Restoration Efforts - IEEE</vt:lpstr>
      <vt:lpstr>System Restoration Efforts - IEEE</vt:lpstr>
      <vt:lpstr>Mahmood Mike Adibi (1924 – 2018)</vt:lpstr>
      <vt:lpstr>Other Good References</vt:lpstr>
      <vt:lpstr>NERC Standards on Restoration</vt:lpstr>
      <vt:lpstr>Common Issues During Restoration</vt:lpstr>
      <vt:lpstr>Common Issues During Restoration</vt:lpstr>
      <vt:lpstr>Common Issues During Restoration</vt:lpstr>
      <vt:lpstr>Common Issues During Restoration</vt:lpstr>
      <vt:lpstr>Generic Restoration Steps</vt:lpstr>
      <vt:lpstr>System Restoration Tasks</vt:lpstr>
      <vt:lpstr>Initial Power and Load</vt:lpstr>
      <vt:lpstr>End-of-Semester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Birchfield, Adam Barlow</dc:creator>
  <cp:lastModifiedBy>Birchfield, Adam Barlow</cp:lastModifiedBy>
  <cp:revision>58</cp:revision>
  <cp:lastPrinted>2011-08-22T16:49:24Z</cp:lastPrinted>
  <dcterms:created xsi:type="dcterms:W3CDTF">2023-08-17T20:43:05Z</dcterms:created>
  <dcterms:modified xsi:type="dcterms:W3CDTF">2023-11-27T21:50:50Z</dcterms:modified>
</cp:coreProperties>
</file>