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25"/>
  </p:notesMasterIdLst>
  <p:handoutMasterIdLst>
    <p:handoutMasterId r:id="rId26"/>
  </p:handoutMasterIdLst>
  <p:sldIdLst>
    <p:sldId id="356" r:id="rId2"/>
    <p:sldId id="335" r:id="rId3"/>
    <p:sldId id="1931" r:id="rId4"/>
    <p:sldId id="1932" r:id="rId5"/>
    <p:sldId id="1933" r:id="rId6"/>
    <p:sldId id="1936" r:id="rId7"/>
    <p:sldId id="262" r:id="rId8"/>
    <p:sldId id="267" r:id="rId9"/>
    <p:sldId id="1937" r:id="rId10"/>
    <p:sldId id="1938" r:id="rId11"/>
    <p:sldId id="301" r:id="rId12"/>
    <p:sldId id="1939" r:id="rId13"/>
    <p:sldId id="1940" r:id="rId14"/>
    <p:sldId id="276" r:id="rId15"/>
    <p:sldId id="305" r:id="rId16"/>
    <p:sldId id="314" r:id="rId17"/>
    <p:sldId id="340" r:id="rId18"/>
    <p:sldId id="337" r:id="rId19"/>
    <p:sldId id="341" r:id="rId20"/>
    <p:sldId id="297" r:id="rId21"/>
    <p:sldId id="312" r:id="rId22"/>
    <p:sldId id="264" r:id="rId23"/>
    <p:sldId id="1941" r:id="rId24"/>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2C4"/>
    <a:srgbClr val="FFFFFF"/>
    <a:srgbClr val="500000"/>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5088" autoAdjust="0"/>
  </p:normalViewPr>
  <p:slideViewPr>
    <p:cSldViewPr>
      <p:cViewPr varScale="1">
        <p:scale>
          <a:sx n="110" d="100"/>
          <a:sy n="110" d="100"/>
        </p:scale>
        <p:origin x="522"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11/27/2023</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484314-4623-4FFC-92D5-6FC9918741FD}" type="slidenum">
              <a:rPr lang="en-US" smtClean="0"/>
              <a:t>7</a:t>
            </a:fld>
            <a:endParaRPr lang="en-US"/>
          </a:p>
        </p:txBody>
      </p:sp>
    </p:spTree>
    <p:extLst>
      <p:ext uri="{BB962C8B-B14F-4D97-AF65-F5344CB8AC3E}">
        <p14:creationId xmlns:p14="http://schemas.microsoft.com/office/powerpoint/2010/main" val="33225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E7B27-E557-4C01-B6E2-E1DF08F14541}" type="slidenum">
              <a:rPr lang="en-US" smtClean="0"/>
              <a:t>8</a:t>
            </a:fld>
            <a:endParaRPr lang="en-US"/>
          </a:p>
        </p:txBody>
      </p:sp>
    </p:spTree>
    <p:extLst>
      <p:ext uri="{BB962C8B-B14F-4D97-AF65-F5344CB8AC3E}">
        <p14:creationId xmlns:p14="http://schemas.microsoft.com/office/powerpoint/2010/main" val="68209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F4F8C-1785-AC43-97F9-C9301BD933C9}" type="slidenum">
              <a:rPr lang="en-US" smtClean="0"/>
              <a:t>23</a:t>
            </a:fld>
            <a:endParaRPr lang="en-US"/>
          </a:p>
        </p:txBody>
      </p:sp>
    </p:spTree>
    <p:extLst>
      <p:ext uri="{BB962C8B-B14F-4D97-AF65-F5344CB8AC3E}">
        <p14:creationId xmlns:p14="http://schemas.microsoft.com/office/powerpoint/2010/main" val="3743090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Maroon">
    <p:spTree>
      <p:nvGrpSpPr>
        <p:cNvPr id="1" name=""/>
        <p:cNvGrpSpPr/>
        <p:nvPr/>
      </p:nvGrpSpPr>
      <p:grpSpPr>
        <a:xfrm>
          <a:off x="0" y="0"/>
          <a:ext cx="0" cy="0"/>
          <a:chOff x="0" y="0"/>
          <a:chExt cx="0" cy="0"/>
        </a:xfrm>
      </p:grpSpPr>
      <p:pic>
        <p:nvPicPr>
          <p:cNvPr id="7" name="Picture 6" descr="AcademicBdlg.jpg">
            <a:extLst>
              <a:ext uri="{FF2B5EF4-FFF2-40B4-BE49-F238E27FC236}">
                <a16:creationId xmlns:a16="http://schemas.microsoft.com/office/drawing/2014/main" id="{291CFCBA-1F96-463C-80AD-CB053744A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9569" y="0"/>
            <a:ext cx="12393807" cy="6858000"/>
          </a:xfrm>
          <a:prstGeom prst="rect">
            <a:avLst/>
          </a:prstGeom>
        </p:spPr>
      </p:pic>
      <p:sp>
        <p:nvSpPr>
          <p:cNvPr id="9" name="Text Placeholder 2">
            <a:extLst>
              <a:ext uri="{FF2B5EF4-FFF2-40B4-BE49-F238E27FC236}">
                <a16:creationId xmlns:a16="http://schemas.microsoft.com/office/drawing/2014/main" id="{D0245A0C-8404-4951-B877-1AC79D97B1A7}"/>
              </a:ext>
            </a:extLst>
          </p:cNvPr>
          <p:cNvSpPr>
            <a:spLocks noGrp="1"/>
          </p:cNvSpPr>
          <p:nvPr>
            <p:ph type="body" sz="quarter" idx="11" hasCustomPrompt="1"/>
          </p:nvPr>
        </p:nvSpPr>
        <p:spPr>
          <a:xfrm>
            <a:off x="929640" y="3172207"/>
            <a:ext cx="10332720" cy="3457194"/>
          </a:xfrm>
        </p:spPr>
        <p:txBody>
          <a:bodyPr anchor="t"/>
          <a:lstStyle>
            <a:lvl1pPr marL="0" indent="0" algn="ctr">
              <a:buNone/>
              <a:defRPr sz="2400">
                <a:solidFill>
                  <a:schemeClr val="bg1"/>
                </a:solidFill>
              </a:defRPr>
            </a:lvl1pPr>
          </a:lstStyle>
          <a:p>
            <a:pPr lvl="0"/>
            <a:r>
              <a:rPr lang="en-US" dirty="0"/>
              <a:t>Click to edit Master subtitle slide</a:t>
            </a:r>
          </a:p>
        </p:txBody>
      </p:sp>
      <p:pic>
        <p:nvPicPr>
          <p:cNvPr id="8" name="Picture 7">
            <a:extLst>
              <a:ext uri="{FF2B5EF4-FFF2-40B4-BE49-F238E27FC236}">
                <a16:creationId xmlns:a16="http://schemas.microsoft.com/office/drawing/2014/main" id="{805ADD26-7DDA-451D-B219-5F9C4B2BF2C1}"/>
              </a:ext>
            </a:extLst>
          </p:cNvPr>
          <p:cNvPicPr>
            <a:picLocks noChangeAspect="1"/>
          </p:cNvPicPr>
          <p:nvPr userDrawn="1"/>
        </p:nvPicPr>
        <p:blipFill>
          <a:blip r:embed="rId3"/>
          <a:srcRect/>
          <a:stretch/>
        </p:blipFill>
        <p:spPr>
          <a:xfrm>
            <a:off x="4038600" y="304800"/>
            <a:ext cx="4118060" cy="966677"/>
          </a:xfrm>
          <a:prstGeom prst="rect">
            <a:avLst/>
          </a:prstGeom>
        </p:spPr>
      </p:pic>
      <p:sp>
        <p:nvSpPr>
          <p:cNvPr id="3" name="Text Placeholder 2">
            <a:extLst>
              <a:ext uri="{FF2B5EF4-FFF2-40B4-BE49-F238E27FC236}">
                <a16:creationId xmlns:a16="http://schemas.microsoft.com/office/drawing/2014/main" id="{E4251DAF-E35C-43F0-8D99-81B0C90F07F2}"/>
              </a:ext>
            </a:extLst>
          </p:cNvPr>
          <p:cNvSpPr>
            <a:spLocks noGrp="1"/>
          </p:cNvSpPr>
          <p:nvPr>
            <p:ph type="body" sz="quarter" idx="10" hasCustomPrompt="1"/>
          </p:nvPr>
        </p:nvSpPr>
        <p:spPr>
          <a:xfrm>
            <a:off x="929640" y="1495803"/>
            <a:ext cx="10332720" cy="1552190"/>
          </a:xfrm>
        </p:spPr>
        <p:txBody>
          <a:bodyPr anchor="ctr"/>
          <a:lstStyle>
            <a:lvl1pPr marL="0" indent="0" algn="ctr">
              <a:buNone/>
              <a:defRPr sz="3600">
                <a:solidFill>
                  <a:schemeClr val="bg1"/>
                </a:solidFill>
              </a:defRPr>
            </a:lvl1pPr>
          </a:lstStyle>
          <a:p>
            <a:pPr lvl="0"/>
            <a:r>
              <a:rPr lang="en-US" dirty="0"/>
              <a:t>Click to edit Master title slide</a:t>
            </a:r>
          </a:p>
        </p:txBody>
      </p:sp>
    </p:spTree>
    <p:extLst>
      <p:ext uri="{BB962C8B-B14F-4D97-AF65-F5344CB8AC3E}">
        <p14:creationId xmlns:p14="http://schemas.microsoft.com/office/powerpoint/2010/main" val="268120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9" name="Line 4103"/>
          <p:cNvSpPr>
            <a:spLocks noChangeShapeType="1"/>
          </p:cNvSpPr>
          <p:nvPr userDrawn="1"/>
        </p:nvSpPr>
        <p:spPr bwMode="auto">
          <a:xfrm>
            <a:off x="0" y="3048000"/>
            <a:ext cx="119888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14400" y="228600"/>
            <a:ext cx="10363200" cy="1447800"/>
          </a:xfrm>
        </p:spPr>
        <p:txBody>
          <a:bodyPr/>
          <a:lstStyle>
            <a:lvl1pPr algn="ctr">
              <a:defRPr sz="3600" b="1">
                <a:latin typeface="Arial" pitchFamily="34" charset="0"/>
                <a:cs typeface="Arial" pitchFamily="34" charset="0"/>
              </a:defRPr>
            </a:lvl1pPr>
          </a:lstStyle>
          <a:p>
            <a:r>
              <a:rPr lang="en-US"/>
              <a:t>Click to edit Master title style</a:t>
            </a:r>
            <a:endParaRPr lang="en-US" dirty="0"/>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sz="2400">
                <a:latin typeface="Arial" pitchFamily="34" charset="0"/>
                <a:cs typeface="Arial" pitchFamily="34" charset="0"/>
              </a:defRPr>
            </a:lvl1pPr>
          </a:lstStyle>
          <a:p>
            <a:r>
              <a:rPr lang="en-US"/>
              <a:t>Click to edit Master subtitle style</a:t>
            </a:r>
            <a:endParaRPr lang="en-US" dirty="0"/>
          </a:p>
        </p:txBody>
      </p:sp>
      <p:pic>
        <p:nvPicPr>
          <p:cNvPr id="7" name="Picture 2" descr="http://brandguide.tamu.edu/downloads/logos/TAM-PrimaryMarkA.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191" t="21962" r="8891" b="23556"/>
          <a:stretch/>
        </p:blipFill>
        <p:spPr bwMode="auto">
          <a:xfrm>
            <a:off x="228600" y="5181600"/>
            <a:ext cx="5029200" cy="141554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07DB9B4-20CC-4130-B727-EDCD861C3936}"/>
              </a:ext>
            </a:extLst>
          </p:cNvPr>
          <p:cNvSpPr>
            <a:spLocks noGrp="1"/>
          </p:cNvSpPr>
          <p:nvPr>
            <p:ph sz="quarter" idx="10" hasCustomPrompt="1"/>
          </p:nvPr>
        </p:nvSpPr>
        <p:spPr>
          <a:xfrm>
            <a:off x="914400" y="1828800"/>
            <a:ext cx="10363200" cy="914400"/>
          </a:xfrm>
        </p:spPr>
        <p:txBody>
          <a:bodyPr anchor="ctr"/>
          <a:lstStyle>
            <a:lvl1pPr marL="0" indent="0" algn="ctr">
              <a:buNone/>
              <a:defRPr sz="3200" b="1"/>
            </a:lvl1pPr>
          </a:lstStyle>
          <a:p>
            <a:pPr lvl="0"/>
            <a:r>
              <a:rPr lang="en-US" dirty="0"/>
              <a:t>Click to edit subtitle</a:t>
            </a:r>
          </a:p>
        </p:txBody>
      </p:sp>
    </p:spTree>
    <p:extLst>
      <p:ext uri="{BB962C8B-B14F-4D97-AF65-F5344CB8AC3E}">
        <p14:creationId xmlns:p14="http://schemas.microsoft.com/office/powerpoint/2010/main" val="42169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0896600" cy="10668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EAF3F77-D290-4901-85A8-48741AAFABAD}"/>
              </a:ext>
            </a:extLst>
          </p:cNvPr>
          <p:cNvSpPr>
            <a:spLocks noGrp="1"/>
          </p:cNvSpPr>
          <p:nvPr>
            <p:ph type="body" sz="quarter" idx="10"/>
          </p:nvPr>
        </p:nvSpPr>
        <p:spPr>
          <a:xfrm>
            <a:off x="228600" y="1295400"/>
            <a:ext cx="10896600" cy="5181600"/>
          </a:xfrm>
        </p:spPr>
        <p:txBody>
          <a:bodyPr/>
          <a:lstStyle>
            <a:lvl5pPr marL="20574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402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0896600" cy="10668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EAF3F77-D290-4901-85A8-48741AAFABAD}"/>
              </a:ext>
            </a:extLst>
          </p:cNvPr>
          <p:cNvSpPr>
            <a:spLocks noGrp="1"/>
          </p:cNvSpPr>
          <p:nvPr>
            <p:ph type="body" sz="quarter" idx="10"/>
          </p:nvPr>
        </p:nvSpPr>
        <p:spPr>
          <a:xfrm>
            <a:off x="228600" y="1295400"/>
            <a:ext cx="6019800" cy="5181600"/>
          </a:xfrm>
        </p:spPr>
        <p:txBody>
          <a:bodyPr/>
          <a:lstStyle>
            <a:lvl5pPr marL="20574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a:extLst>
              <a:ext uri="{FF2B5EF4-FFF2-40B4-BE49-F238E27FC236}">
                <a16:creationId xmlns:a16="http://schemas.microsoft.com/office/drawing/2014/main" id="{B475B3ED-EA8C-4A1D-8437-A6EA5B2929CE}"/>
              </a:ext>
            </a:extLst>
          </p:cNvPr>
          <p:cNvSpPr>
            <a:spLocks noGrp="1"/>
          </p:cNvSpPr>
          <p:nvPr>
            <p:ph sz="quarter" idx="11"/>
          </p:nvPr>
        </p:nvSpPr>
        <p:spPr>
          <a:xfrm>
            <a:off x="6324600" y="1295400"/>
            <a:ext cx="4800600" cy="5181600"/>
          </a:xfrm>
        </p:spPr>
        <p:txBody>
          <a:bodyPr/>
          <a:lstStyle>
            <a:lvl5pPr marL="20574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97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0896600" cy="1069848"/>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02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B0AB98-EF66-4D1A-9E78-9FBD453E9B25}"/>
              </a:ext>
            </a:extLst>
          </p:cNvPr>
          <p:cNvSpPr/>
          <p:nvPr userDrawn="1"/>
        </p:nvSpPr>
        <p:spPr bwMode="auto">
          <a:xfrm>
            <a:off x="0" y="685800"/>
            <a:ext cx="12192000" cy="762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pPr>
            <a:endParaRPr kumimoji="0" lang="en-US" sz="28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0BACBCCD-32E9-4C7F-9F65-C7539BE5EB9D}"/>
              </a:ext>
            </a:extLst>
          </p:cNvPr>
          <p:cNvSpPr/>
          <p:nvPr userDrawn="1"/>
        </p:nvSpPr>
        <p:spPr bwMode="auto">
          <a:xfrm>
            <a:off x="0" y="6096000"/>
            <a:ext cx="12192000" cy="762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pPr>
            <a:endParaRPr kumimoji="0" lang="en-US"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9697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0896600" cy="1066800"/>
          </a:xfrm>
        </p:spPr>
        <p:txBody>
          <a:bodyPr/>
          <a:lstStyle/>
          <a:p>
            <a:r>
              <a:rPr lang="en-US"/>
              <a:t>Click to edit Master title style</a:t>
            </a:r>
            <a:endParaRPr lang="en-US" dirty="0"/>
          </a:p>
        </p:txBody>
      </p:sp>
      <p:sp>
        <p:nvSpPr>
          <p:cNvPr id="5" name="Content Placeholder 2"/>
          <p:cNvSpPr>
            <a:spLocks noGrp="1"/>
          </p:cNvSpPr>
          <p:nvPr>
            <p:ph idx="1"/>
          </p:nvPr>
        </p:nvSpPr>
        <p:spPr>
          <a:xfrm>
            <a:off x="228600" y="1280160"/>
            <a:ext cx="10896600" cy="5196840"/>
          </a:xfrm>
        </p:spPr>
        <p:txBody>
          <a:bodyPr/>
          <a:lstStyle>
            <a:lvl1pPr marL="457200" indent="-457200">
              <a:buSzPct val="100000"/>
              <a:buFont typeface="Arial" panose="020B0604020202020204" pitchFamily="34" charset="0"/>
              <a:buChar char="•"/>
              <a:defRPr sz="2000"/>
            </a:lvl1pPr>
            <a:lvl2pPr>
              <a:defRPr sz="1800"/>
            </a:lvl2pPr>
            <a:lvl3pPr marL="1257300" indent="-342900">
              <a:buSzPct val="90000"/>
              <a:buFont typeface="Arial" panose="020B0604020202020204" pitchFamily="34" charset="0"/>
              <a:buChar char="•"/>
              <a:defRPr sz="1800"/>
            </a:lvl3pPr>
            <a:lvl4pPr>
              <a:defRPr sz="1800"/>
            </a:lvl4pPr>
            <a:lvl5pPr marL="2057400" indent="-228600">
              <a:buFont typeface="Arial" panose="020B0604020202020204"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15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11176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457200" y="1280160"/>
            <a:ext cx="11297920" cy="3733800"/>
          </a:xfrm>
        </p:spPr>
        <p:txBody>
          <a:bodyPr/>
          <a:lstStyle>
            <a:lvl1pPr marL="457200" indent="-457200">
              <a:buClr>
                <a:srgbClr val="1E0000"/>
              </a:buClr>
              <a:buSzPct val="100000"/>
              <a:buFont typeface="Arial" panose="020B0604020202020204" pitchFamily="34" charset="0"/>
              <a:buChar char="•"/>
              <a:defRPr baseline="0">
                <a:solidFill>
                  <a:srgbClr val="1E0000"/>
                </a:solidFill>
              </a:defRPr>
            </a:lvl1pPr>
            <a:lvl2pPr>
              <a:buClr>
                <a:srgbClr val="1E0000"/>
              </a:buClr>
              <a:defRPr baseline="0">
                <a:solidFill>
                  <a:srgbClr val="1E0000"/>
                </a:solidFill>
              </a:defRPr>
            </a:lvl2pPr>
            <a:lvl3pPr marL="1257300" indent="-342900">
              <a:buClr>
                <a:srgbClr val="1E0000"/>
              </a:buClr>
              <a:buSzPct val="90000"/>
              <a:buFont typeface="Arial" panose="020B0604020202020204" pitchFamily="34" charset="0"/>
              <a:buChar char="•"/>
              <a:defRPr baseline="0">
                <a:solidFill>
                  <a:srgbClr val="1E0000"/>
                </a:solidFill>
              </a:defRPr>
            </a:lvl3pPr>
            <a:lvl4pPr>
              <a:buClr>
                <a:srgbClr val="1E0000"/>
              </a:buClr>
              <a:defRPr baseline="0">
                <a:solidFill>
                  <a:srgbClr val="1E0000"/>
                </a:solidFill>
              </a:defRPr>
            </a:lvl4pPr>
            <a:lvl5pPr>
              <a:buClr>
                <a:srgbClr val="1E0000"/>
              </a:buCl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43437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15" name="Rectangle 15"/>
          <p:cNvSpPr>
            <a:spLocks noChangeArrowheads="1"/>
          </p:cNvSpPr>
          <p:nvPr userDrawn="1"/>
        </p:nvSpPr>
        <p:spPr bwMode="auto">
          <a:xfrm>
            <a:off x="304801" y="6629401"/>
            <a:ext cx="11578167"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111760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094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5" name="Rectangle 7"/>
          <p:cNvSpPr>
            <a:spLocks noGrp="1" noChangeArrowheads="1"/>
          </p:cNvSpPr>
          <p:nvPr>
            <p:ph type="body" idx="1"/>
          </p:nvPr>
        </p:nvSpPr>
        <p:spPr bwMode="auto">
          <a:xfrm>
            <a:off x="228600" y="1295400"/>
            <a:ext cx="10947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11277600" y="685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smtClean="0">
                <a:solidFill>
                  <a:srgbClr val="500000"/>
                </a:solidFill>
                <a:latin typeface="+mj-lt"/>
              </a:rPr>
              <a:pPr algn="r"/>
              <a:t>‹#›</a:t>
            </a:fld>
            <a:endParaRPr lang="en-US" sz="1800" dirty="0">
              <a:solidFill>
                <a:srgbClr val="500000"/>
              </a:solidFill>
              <a:latin typeface="+mj-lt"/>
            </a:endParaRPr>
          </a:p>
        </p:txBody>
      </p:sp>
    </p:spTree>
  </p:cSld>
  <p:clrMap bg1="lt1" tx1="dk1" bg2="lt2" tx2="dk2" accent1="accent1" accent2="accent2" accent3="accent3" accent4="accent4" accent5="accent5" accent6="accent6" hlink="hlink" folHlink="folHlink"/>
  <p:sldLayoutIdLst>
    <p:sldLayoutId id="2147483750" r:id="rId1"/>
    <p:sldLayoutId id="2147483733" r:id="rId2"/>
    <p:sldLayoutId id="2147483723" r:id="rId3"/>
    <p:sldLayoutId id="2147483734" r:id="rId4"/>
    <p:sldLayoutId id="2147483727" r:id="rId5"/>
    <p:sldLayoutId id="2147483751" r:id="rId6"/>
    <p:sldLayoutId id="2147483752" r:id="rId7"/>
    <p:sldLayoutId id="2147483753" r:id="rId8"/>
  </p:sldLayoutIdLst>
  <p:hf hdr="0" ftr="0" dt="0"/>
  <p:txStyles>
    <p:titleStyle>
      <a:lvl1pPr algn="l" rtl="0" eaLnBrk="1" fontAlgn="base" hangingPunct="1">
        <a:lnSpc>
          <a:spcPct val="90000"/>
        </a:lnSpc>
        <a:spcBef>
          <a:spcPct val="0"/>
        </a:spcBef>
        <a:spcAft>
          <a:spcPct val="0"/>
        </a:spcAft>
        <a:defRPr sz="3600" b="1">
          <a:solidFill>
            <a:schemeClr val="tx2"/>
          </a:solidFill>
          <a:latin typeface="+mj-lt"/>
          <a:ea typeface="+mj-ea"/>
          <a:cs typeface="+mj-cs"/>
        </a:defRPr>
      </a:lvl1pPr>
      <a:lvl2pPr algn="l" rtl="0" eaLnBrk="1" fontAlgn="base" hangingPunct="1">
        <a:lnSpc>
          <a:spcPct val="90000"/>
        </a:lnSpc>
        <a:spcBef>
          <a:spcPct val="0"/>
        </a:spcBef>
        <a:spcAft>
          <a:spcPct val="0"/>
        </a:spcAft>
        <a:defRPr sz="3600" b="1">
          <a:solidFill>
            <a:schemeClr val="tx2"/>
          </a:solidFill>
          <a:latin typeface="Arial" charset="0"/>
        </a:defRPr>
      </a:lvl2pPr>
      <a:lvl3pPr algn="l" rtl="0" eaLnBrk="1" fontAlgn="base" hangingPunct="1">
        <a:lnSpc>
          <a:spcPct val="90000"/>
        </a:lnSpc>
        <a:spcBef>
          <a:spcPct val="0"/>
        </a:spcBef>
        <a:spcAft>
          <a:spcPct val="0"/>
        </a:spcAft>
        <a:defRPr sz="3600" b="1">
          <a:solidFill>
            <a:schemeClr val="tx2"/>
          </a:solidFill>
          <a:latin typeface="Arial" charset="0"/>
        </a:defRPr>
      </a:lvl3pPr>
      <a:lvl4pPr algn="l" rtl="0" eaLnBrk="1" fontAlgn="base" hangingPunct="1">
        <a:lnSpc>
          <a:spcPct val="90000"/>
        </a:lnSpc>
        <a:spcBef>
          <a:spcPct val="0"/>
        </a:spcBef>
        <a:spcAft>
          <a:spcPct val="0"/>
        </a:spcAft>
        <a:defRPr sz="3600" b="1">
          <a:solidFill>
            <a:schemeClr val="tx2"/>
          </a:solidFill>
          <a:latin typeface="Arial" charset="0"/>
        </a:defRPr>
      </a:lvl4pPr>
      <a:lvl5pPr algn="l" rtl="0" eaLnBrk="1" fontAlgn="base" hangingPunct="1">
        <a:lnSpc>
          <a:spcPct val="90000"/>
        </a:lnSpc>
        <a:spcBef>
          <a:spcPct val="0"/>
        </a:spcBef>
        <a:spcAft>
          <a:spcPct val="0"/>
        </a:spcAft>
        <a:defRPr sz="3600" b="1">
          <a:solidFill>
            <a:schemeClr val="tx2"/>
          </a:solidFill>
          <a:latin typeface="Arial" charset="0"/>
        </a:defRPr>
      </a:lvl5pPr>
      <a:lvl6pPr marL="457200" algn="l" rtl="0" eaLnBrk="1" fontAlgn="base" hangingPunct="1">
        <a:lnSpc>
          <a:spcPct val="90000"/>
        </a:lnSpc>
        <a:spcBef>
          <a:spcPct val="0"/>
        </a:spcBef>
        <a:spcAft>
          <a:spcPct val="0"/>
        </a:spcAft>
        <a:defRPr sz="3600" b="1">
          <a:solidFill>
            <a:schemeClr val="tx2"/>
          </a:solidFill>
          <a:latin typeface="Arial" charset="0"/>
        </a:defRPr>
      </a:lvl6pPr>
      <a:lvl7pPr marL="914400" algn="l" rtl="0" eaLnBrk="1" fontAlgn="base" hangingPunct="1">
        <a:lnSpc>
          <a:spcPct val="90000"/>
        </a:lnSpc>
        <a:spcBef>
          <a:spcPct val="0"/>
        </a:spcBef>
        <a:spcAft>
          <a:spcPct val="0"/>
        </a:spcAft>
        <a:defRPr sz="3600" b="1">
          <a:solidFill>
            <a:schemeClr val="tx2"/>
          </a:solidFill>
          <a:latin typeface="Arial" charset="0"/>
        </a:defRPr>
      </a:lvl7pPr>
      <a:lvl8pPr marL="1371600" algn="l" rtl="0" eaLnBrk="1" fontAlgn="base" hangingPunct="1">
        <a:lnSpc>
          <a:spcPct val="90000"/>
        </a:lnSpc>
        <a:spcBef>
          <a:spcPct val="0"/>
        </a:spcBef>
        <a:spcAft>
          <a:spcPct val="0"/>
        </a:spcAft>
        <a:defRPr sz="3600" b="1">
          <a:solidFill>
            <a:schemeClr val="tx2"/>
          </a:solidFill>
          <a:latin typeface="Arial" charset="0"/>
        </a:defRPr>
      </a:lvl8pPr>
      <a:lvl9pPr marL="1828800" algn="l" rtl="0" eaLnBrk="1" fontAlgn="base" hangingPunct="1">
        <a:lnSpc>
          <a:spcPct val="90000"/>
        </a:lnSpc>
        <a:spcBef>
          <a:spcPct val="0"/>
        </a:spcBef>
        <a:spcAft>
          <a:spcPct val="0"/>
        </a:spcAft>
        <a:defRPr sz="3600" b="1">
          <a:solidFill>
            <a:schemeClr val="tx2"/>
          </a:solidFill>
          <a:latin typeface="Arial" charset="0"/>
        </a:defRPr>
      </a:lvl9pPr>
    </p:titleStyle>
    <p:bodyStyle>
      <a:lvl1pPr marL="457200" indent="-457200" algn="l" rtl="0" eaLnBrk="1" fontAlgn="base" hangingPunct="1">
        <a:spcBef>
          <a:spcPct val="20000"/>
        </a:spcBef>
        <a:spcAft>
          <a:spcPct val="0"/>
        </a:spcAft>
        <a:buClr>
          <a:schemeClr val="tx1"/>
        </a:buClr>
        <a:buSzPct val="100000"/>
        <a:buFont typeface="Arial" panose="020B0604020202020204" pitchFamily="34" charset="0"/>
        <a:buChar char="•"/>
        <a:defRPr lang="en-US" sz="2400" dirty="0">
          <a:solidFill>
            <a:schemeClr val="tx1"/>
          </a:solidFill>
          <a:latin typeface="+mj-lt"/>
          <a:ea typeface="+mn-ea"/>
          <a:cs typeface="+mn-cs"/>
        </a:defRPr>
      </a:lvl1pPr>
      <a:lvl2pPr marL="742950" indent="-285750" algn="l" rtl="0" eaLnBrk="1" fontAlgn="base" hangingPunct="1">
        <a:spcBef>
          <a:spcPct val="20000"/>
        </a:spcBef>
        <a:spcAft>
          <a:spcPct val="0"/>
        </a:spcAft>
        <a:buClr>
          <a:schemeClr val="tx1"/>
        </a:buClr>
        <a:buSzPct val="75000"/>
        <a:buChar char="–"/>
        <a:defRPr lang="en-US" sz="2000" dirty="0">
          <a:solidFill>
            <a:schemeClr val="tx1"/>
          </a:solidFill>
          <a:latin typeface="+mj-lt"/>
        </a:defRPr>
      </a:lvl2pPr>
      <a:lvl3pPr marL="1257300" indent="-342900" algn="l" rtl="0" eaLnBrk="1" fontAlgn="base" hangingPunct="1">
        <a:spcBef>
          <a:spcPct val="20000"/>
        </a:spcBef>
        <a:spcAft>
          <a:spcPct val="0"/>
        </a:spcAft>
        <a:buClr>
          <a:schemeClr val="tx1"/>
        </a:buClr>
        <a:buSzPct val="90000"/>
        <a:buFont typeface="Arial" panose="020B0604020202020204" pitchFamily="34" charset="0"/>
        <a:buChar char="•"/>
        <a:defRPr lang="en-US" sz="2000" dirty="0">
          <a:solidFill>
            <a:schemeClr val="tx1"/>
          </a:solidFill>
          <a:latin typeface="+mj-lt"/>
        </a:defRPr>
      </a:lvl3pPr>
      <a:lvl4pPr marL="1600200" indent="-228600" algn="l" rtl="0" eaLnBrk="1" fontAlgn="base" hangingPunct="1">
        <a:spcBef>
          <a:spcPct val="20000"/>
        </a:spcBef>
        <a:spcAft>
          <a:spcPct val="0"/>
        </a:spcAft>
        <a:buClr>
          <a:schemeClr val="tx1"/>
        </a:buClr>
        <a:buSzPct val="80000"/>
        <a:buChar char="–"/>
        <a:defRPr lang="en-US" sz="2000" dirty="0">
          <a:solidFill>
            <a:schemeClr val="tx1"/>
          </a:solidFill>
          <a:latin typeface="+mj-lt"/>
        </a:defRPr>
      </a:lvl4pPr>
      <a:lvl5pPr marL="2057400" indent="-228600" algn="l" rtl="0" eaLnBrk="1" fontAlgn="base" hangingPunct="1">
        <a:spcBef>
          <a:spcPct val="20000"/>
        </a:spcBef>
        <a:spcAft>
          <a:spcPct val="0"/>
        </a:spcAft>
        <a:buClr>
          <a:schemeClr val="tx1"/>
        </a:buClr>
        <a:buSzPct val="65000"/>
        <a:buFont typeface="Wingdings" pitchFamily="2" charset="2"/>
        <a:buChar char="»"/>
        <a:defRPr lang="en-US" sz="2000" dirty="0">
          <a:solidFill>
            <a:schemeClr val="tx1"/>
          </a:solidFill>
          <a:latin typeface="+mj-lt"/>
        </a:defRPr>
      </a:lvl5pPr>
      <a:lvl6pPr marL="2514600" indent="-228600" algn="l" rtl="0" eaLnBrk="1" fontAlgn="base" hangingPunct="1">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irchfield@tam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sz="quarter"/>
          </p:nvPr>
        </p:nvSpPr>
        <p:spPr>
          <a:xfrm>
            <a:off x="914400" y="228600"/>
            <a:ext cx="10363200" cy="1447800"/>
          </a:xfrm>
        </p:spPr>
        <p:txBody>
          <a:bodyPr/>
          <a:lstStyle/>
          <a:p>
            <a:r>
              <a:rPr lang="en-US" altLang="en-US" dirty="0"/>
              <a:t>ECEN 615, Fall 2023</a:t>
            </a:r>
            <a:br>
              <a:rPr lang="en-US" altLang="en-US" dirty="0"/>
            </a:br>
            <a:r>
              <a:rPr lang="en-US" altLang="en-US" dirty="0"/>
              <a:t>Methods of Electric Power System Analysis</a:t>
            </a:r>
          </a:p>
        </p:txBody>
      </p:sp>
      <p:sp>
        <p:nvSpPr>
          <p:cNvPr id="7" name="Subtitle 2"/>
          <p:cNvSpPr>
            <a:spLocks noGrp="1"/>
          </p:cNvSpPr>
          <p:nvPr>
            <p:ph type="subTitle" sz="quarter" idx="1"/>
          </p:nvPr>
        </p:nvSpPr>
        <p:spPr>
          <a:xfrm>
            <a:off x="1930400" y="3124200"/>
            <a:ext cx="8534400" cy="1752600"/>
          </a:xfrm>
        </p:spPr>
        <p:txBody>
          <a:bodyPr/>
          <a:lstStyle/>
          <a:p>
            <a:r>
              <a:rPr lang="en-US"/>
              <a:t>Prof. Adam Birchfield</a:t>
            </a:r>
          </a:p>
          <a:p>
            <a:r>
              <a:rPr lang="en-US"/>
              <a:t>Dept. of Electrical and Computer Engineering</a:t>
            </a:r>
          </a:p>
          <a:p>
            <a:r>
              <a:rPr lang="en-US"/>
              <a:t>Texas A&amp;M University</a:t>
            </a:r>
          </a:p>
          <a:p>
            <a:r>
              <a:rPr lang="en-US">
                <a:hlinkClick r:id="rId3"/>
              </a:rPr>
              <a:t>abirchfield@tamu.edu</a:t>
            </a:r>
            <a:endParaRPr lang="en-US"/>
          </a:p>
          <a:p>
            <a:endParaRPr lang="en-US" dirty="0"/>
          </a:p>
        </p:txBody>
      </p:sp>
      <p:sp>
        <p:nvSpPr>
          <p:cNvPr id="8" name="Content Placeholder 7">
            <a:extLst>
              <a:ext uri="{FF2B5EF4-FFF2-40B4-BE49-F238E27FC236}">
                <a16:creationId xmlns:a16="http://schemas.microsoft.com/office/drawing/2014/main" id="{8B12C4E5-F738-D57B-A351-3DBC785DD1DD}"/>
              </a:ext>
            </a:extLst>
          </p:cNvPr>
          <p:cNvSpPr>
            <a:spLocks noGrp="1"/>
          </p:cNvSpPr>
          <p:nvPr>
            <p:ph sz="quarter" idx="10"/>
          </p:nvPr>
        </p:nvSpPr>
        <p:spPr>
          <a:xfrm>
            <a:off x="914400" y="1828800"/>
            <a:ext cx="10363200" cy="914400"/>
          </a:xfrm>
        </p:spPr>
        <p:txBody>
          <a:bodyPr/>
          <a:lstStyle/>
          <a:p>
            <a:r>
              <a:rPr lang="en-US" dirty="0"/>
              <a:t>Class 23: Synthetic Electric Grids</a:t>
            </a:r>
          </a:p>
        </p:txBody>
      </p:sp>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47CB22-2420-4950-9F12-A6162F47E8FE}"/>
              </a:ext>
            </a:extLst>
          </p:cNvPr>
          <p:cNvSpPr/>
          <p:nvPr/>
        </p:nvSpPr>
        <p:spPr>
          <a:xfrm>
            <a:off x="3014666" y="1487057"/>
            <a:ext cx="2766748" cy="2376299"/>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mj-lt"/>
              </a:rPr>
              <a:t>(1) The starting point is the geographic placement of substations</a:t>
            </a:r>
          </a:p>
        </p:txBody>
      </p:sp>
      <p:sp>
        <p:nvSpPr>
          <p:cNvPr id="2" name="Title 1">
            <a:extLst>
              <a:ext uri="{FF2B5EF4-FFF2-40B4-BE49-F238E27FC236}">
                <a16:creationId xmlns:a16="http://schemas.microsoft.com/office/drawing/2014/main" id="{DDD55CEB-D21C-4A83-90A9-9EEE4FF31438}"/>
              </a:ext>
            </a:extLst>
          </p:cNvPr>
          <p:cNvSpPr>
            <a:spLocks noGrp="1"/>
          </p:cNvSpPr>
          <p:nvPr>
            <p:ph type="title"/>
          </p:nvPr>
        </p:nvSpPr>
        <p:spPr/>
        <p:txBody>
          <a:bodyPr>
            <a:normAutofit/>
          </a:bodyPr>
          <a:lstStyle/>
          <a:p>
            <a:r>
              <a:rPr lang="en-US" dirty="0"/>
              <a:t>Stages of Transmission Planning Process</a:t>
            </a:r>
          </a:p>
        </p:txBody>
      </p:sp>
      <p:pic>
        <p:nvPicPr>
          <p:cNvPr id="1028" name="Picture 13">
            <a:extLst>
              <a:ext uri="{FF2B5EF4-FFF2-40B4-BE49-F238E27FC236}">
                <a16:creationId xmlns:a16="http://schemas.microsoft.com/office/drawing/2014/main" id="{0488C87B-A898-49B6-8169-106128BCE5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9576" t="3561" r="6023" b="958"/>
          <a:stretch>
            <a:fillRect/>
          </a:stretch>
        </p:blipFill>
        <p:spPr bwMode="auto">
          <a:xfrm>
            <a:off x="90491" y="1167477"/>
            <a:ext cx="280987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6">
            <a:extLst>
              <a:ext uri="{FF2B5EF4-FFF2-40B4-BE49-F238E27FC236}">
                <a16:creationId xmlns:a16="http://schemas.microsoft.com/office/drawing/2014/main" id="{9A1FCFDA-FD9D-4548-A3E7-6E2CC01EB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691" y="1226475"/>
            <a:ext cx="286702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8">
            <a:extLst>
              <a:ext uri="{FF2B5EF4-FFF2-40B4-BE49-F238E27FC236}">
                <a16:creationId xmlns:a16="http://schemas.microsoft.com/office/drawing/2014/main" id="{F550D600-2490-4676-ABB6-026BE2800B0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6691" y="3800165"/>
            <a:ext cx="2847975" cy="2924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12FDFAD-CC74-4A3B-AE85-1A90F40C92E7}"/>
              </a:ext>
            </a:extLst>
          </p:cNvPr>
          <p:cNvSpPr>
            <a:spLocks noChangeArrowheads="1"/>
          </p:cNvSpPr>
          <p:nvPr/>
        </p:nvSpPr>
        <p:spPr bwMode="auto">
          <a:xfrm>
            <a:off x="0" y="12372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5">
            <a:extLst>
              <a:ext uri="{FF2B5EF4-FFF2-40B4-BE49-F238E27FC236}">
                <a16:creationId xmlns:a16="http://schemas.microsoft.com/office/drawing/2014/main" id="{6006517F-F135-4BC8-BA46-1C54B478C3C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818382"/>
            <a:ext cx="2924175" cy="29813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3C941E8-0523-496E-B48A-3F3F525970C7}"/>
              </a:ext>
            </a:extLst>
          </p:cNvPr>
          <p:cNvSpPr/>
          <p:nvPr/>
        </p:nvSpPr>
        <p:spPr>
          <a:xfrm>
            <a:off x="3014666" y="4100695"/>
            <a:ext cx="2766748" cy="2376299"/>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mj-lt"/>
              </a:rPr>
              <a:t>(2) The grid is initialized with a random subset of 1.2n of the 21n candidate transmission lines</a:t>
            </a:r>
          </a:p>
        </p:txBody>
      </p:sp>
      <p:sp>
        <p:nvSpPr>
          <p:cNvPr id="15" name="Rectangle 14">
            <a:extLst>
              <a:ext uri="{FF2B5EF4-FFF2-40B4-BE49-F238E27FC236}">
                <a16:creationId xmlns:a16="http://schemas.microsoft.com/office/drawing/2014/main" id="{DE654EE6-908A-41A4-BFF6-D5011B459822}"/>
              </a:ext>
            </a:extLst>
          </p:cNvPr>
          <p:cNvSpPr/>
          <p:nvPr/>
        </p:nvSpPr>
        <p:spPr>
          <a:xfrm>
            <a:off x="9109484" y="1487057"/>
            <a:ext cx="2766748" cy="2376299"/>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mj-lt"/>
              </a:rPr>
              <a:t>(3) After 100 iterations of random removal followed by targeted addition, the grid begins to match more geographic and reliability constraints</a:t>
            </a:r>
          </a:p>
        </p:txBody>
      </p:sp>
      <p:sp>
        <p:nvSpPr>
          <p:cNvPr id="16" name="Rectangle 15">
            <a:extLst>
              <a:ext uri="{FF2B5EF4-FFF2-40B4-BE49-F238E27FC236}">
                <a16:creationId xmlns:a16="http://schemas.microsoft.com/office/drawing/2014/main" id="{2E518D36-F20B-484C-903D-00E6773952EB}"/>
              </a:ext>
            </a:extLst>
          </p:cNvPr>
          <p:cNvSpPr/>
          <p:nvPr/>
        </p:nvSpPr>
        <p:spPr>
          <a:xfrm>
            <a:off x="9109484" y="4100695"/>
            <a:ext cx="2766748" cy="2376299"/>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mj-lt"/>
              </a:rPr>
              <a:t>(4) After 10,000 iterations, nearly all reliability and geographic constraints are met together.</a:t>
            </a:r>
          </a:p>
        </p:txBody>
      </p:sp>
    </p:spTree>
    <p:extLst>
      <p:ext uri="{BB962C8B-B14F-4D97-AF65-F5344CB8AC3E}">
        <p14:creationId xmlns:p14="http://schemas.microsoft.com/office/powerpoint/2010/main" val="371047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55CA-615C-4BF2-82C7-8A9448B69DED}"/>
              </a:ext>
            </a:extLst>
          </p:cNvPr>
          <p:cNvSpPr>
            <a:spLocks noGrp="1"/>
          </p:cNvSpPr>
          <p:nvPr>
            <p:ph type="title"/>
          </p:nvPr>
        </p:nvSpPr>
        <p:spPr/>
        <p:txBody>
          <a:bodyPr/>
          <a:lstStyle/>
          <a:p>
            <a:r>
              <a:rPr lang="en-US"/>
              <a:t>N-1 Security Planning Sensitivity Calculations</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D7A69E2-E530-4B9F-806A-F250F3DE6170}"/>
                  </a:ext>
                </a:extLst>
              </p:cNvPr>
              <p:cNvSpPr>
                <a:spLocks noGrp="1"/>
              </p:cNvSpPr>
              <p:nvPr>
                <p:ph type="body" sz="quarter" idx="10"/>
              </p:nvPr>
            </p:nvSpPr>
            <p:spPr/>
            <p:txBody>
              <a:bodyPr/>
              <a:lstStyle/>
              <a:p>
                <a:pPr marL="0" indent="0">
                  <a:buNone/>
                </a:pPr>
                <a:r>
                  <a:rPr lang="en-US" sz="2000" dirty="0"/>
                  <a:t>We have a sensitivity metric that is used for ranking candidate lines, based on assumptions of the dc power flow formulation with the B-bus matrix (approximately the imaginary component of the Y-bus matrix):</a:t>
                </a:r>
              </a:p>
              <a:p>
                <a:pPr marL="0" indent="0">
                  <a:buNone/>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r>
                            <a:rPr lang="en-US" sz="2000">
                              <a:latin typeface="Cambria Math" panose="02040503050406030204" pitchFamily="18" charset="0"/>
                            </a:rPr>
                            <m:t>𝑃</m:t>
                          </m:r>
                        </m:e>
                      </m:acc>
                      <m:r>
                        <a:rPr lang="en-US" sz="2000">
                          <a:latin typeface="Cambria Math" panose="02040503050406030204" pitchFamily="18" charset="0"/>
                        </a:rPr>
                        <m:t>=</m:t>
                      </m:r>
                      <m:r>
                        <a:rPr lang="en-US" sz="2000">
                          <a:latin typeface="Cambria Math" panose="02040503050406030204" pitchFamily="18" charset="0"/>
                        </a:rPr>
                        <m:t>𝑩</m:t>
                      </m:r>
                      <m:r>
                        <a:rPr lang="en-US" sz="2000">
                          <a:latin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oMath>
                  </m:oMathPara>
                </a14:m>
                <a:endParaRPr lang="en-US" sz="2000" dirty="0"/>
              </a:p>
              <a:p>
                <a:pPr marL="0" indent="0">
                  <a:buNone/>
                </a:pPr>
                <a:r>
                  <a:rPr lang="en-US" sz="2000" dirty="0"/>
                  <a:t>Now, differentiate this equation with respect to B (small change in impedance)</a:t>
                </a:r>
              </a:p>
              <a:p>
                <a:pPr marL="0" indent="0">
                  <a:buNone/>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0=</m:t>
                      </m:r>
                      <m:r>
                        <a:rPr lang="en-US" sz="2000" smtClean="0">
                          <a:latin typeface="Cambria Math" panose="02040503050406030204" pitchFamily="18" charset="0"/>
                        </a:rPr>
                        <m:t>𝑩</m:t>
                      </m:r>
                      <m:r>
                        <a:rPr lang="en-US" sz="2000" smtClean="0">
                          <a:latin typeface="Cambria Math" panose="02040503050406030204" pitchFamily="18" charset="0"/>
                        </a:rPr>
                        <m:t>⋅</m:t>
                      </m:r>
                      <m:d>
                        <m:dPr>
                          <m:ctrlPr>
                            <a:rPr lang="en-US" sz="2000" i="1" smtClean="0">
                              <a:latin typeface="Cambria Math" panose="02040503050406030204" pitchFamily="18" charset="0"/>
                            </a:rPr>
                          </m:ctrlPr>
                        </m:dPr>
                        <m:e>
                          <m:f>
                            <m:fPr>
                              <m:ctrlPr>
                                <a:rPr lang="en-US" sz="2000" i="1" smtClean="0">
                                  <a:latin typeface="Cambria Math" panose="02040503050406030204" pitchFamily="18" charset="0"/>
                                </a:rPr>
                              </m:ctrlPr>
                            </m:fPr>
                            <m:num>
                              <m:r>
                                <a:rPr lang="en-US" sz="2000" smtClean="0">
                                  <a:latin typeface="Cambria Math" panose="02040503050406030204" pitchFamily="18" charset="0"/>
                                </a:rPr>
                                <m:t>𝑑</m:t>
                              </m:r>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𝜃</m:t>
                                  </m:r>
                                </m:e>
                              </m:acc>
                            </m:num>
                            <m:den>
                              <m:r>
                                <a:rPr lang="en-US" sz="2000" smtClean="0">
                                  <a:latin typeface="Cambria Math" panose="02040503050406030204" pitchFamily="18" charset="0"/>
                                </a:rPr>
                                <m:t>𝒅𝑩</m:t>
                              </m:r>
                            </m:den>
                          </m:f>
                        </m:e>
                      </m:d>
                      <m:r>
                        <a:rPr lang="en-US" sz="2000" smtClean="0">
                          <a:latin typeface="Cambria Math" panose="02040503050406030204" pitchFamily="18" charset="0"/>
                        </a:rPr>
                        <m:t>+</m:t>
                      </m:r>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𝜃</m:t>
                          </m:r>
                        </m:e>
                      </m:acc>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𝑑</m:t>
                      </m:r>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𝜃</m:t>
                          </m:r>
                        </m:e>
                      </m:acc>
                      <m:r>
                        <a:rPr lang="en-US" sz="2000" smtClean="0">
                          <a:latin typeface="Cambria Math" panose="02040503050406030204" pitchFamily="18" charset="0"/>
                        </a:rPr>
                        <m:t>=−</m:t>
                      </m:r>
                      <m:sSup>
                        <m:sSupPr>
                          <m:ctrlPr>
                            <a:rPr lang="en-US" sz="2000" i="1" smtClean="0">
                              <a:latin typeface="Cambria Math" panose="02040503050406030204" pitchFamily="18" charset="0"/>
                            </a:rPr>
                          </m:ctrlPr>
                        </m:sSupPr>
                        <m:e>
                          <m:r>
                            <a:rPr lang="en-US" sz="2000" smtClean="0">
                              <a:latin typeface="Cambria Math" panose="02040503050406030204" pitchFamily="18" charset="0"/>
                            </a:rPr>
                            <m:t>𝑩</m:t>
                          </m:r>
                        </m:e>
                        <m:sup>
                          <m:r>
                            <a:rPr lang="en-US" sz="2000" smtClean="0">
                              <a:latin typeface="Cambria Math" panose="02040503050406030204" pitchFamily="18" charset="0"/>
                            </a:rPr>
                            <m:t>−1</m:t>
                          </m:r>
                        </m:sup>
                      </m:sSup>
                      <m:r>
                        <a:rPr lang="en-US" sz="2000" smtClean="0">
                          <a:latin typeface="Cambria Math" panose="02040503050406030204" pitchFamily="18" charset="0"/>
                        </a:rPr>
                        <m:t>⋅</m:t>
                      </m:r>
                      <m:d>
                        <m:dPr>
                          <m:ctrlPr>
                            <a:rPr lang="en-US" sz="2000" i="1" smtClean="0">
                              <a:latin typeface="Cambria Math" panose="02040503050406030204" pitchFamily="18" charset="0"/>
                            </a:rPr>
                          </m:ctrlPr>
                        </m:dPr>
                        <m:e>
                          <m:r>
                            <a:rPr lang="en-US" sz="2000" smtClean="0">
                              <a:latin typeface="Cambria Math" panose="02040503050406030204" pitchFamily="18" charset="0"/>
                            </a:rPr>
                            <m:t>𝒅𝑩</m:t>
                          </m:r>
                        </m:e>
                      </m:d>
                      <m:r>
                        <a:rPr lang="en-US" sz="2000" smtClean="0">
                          <a:latin typeface="Cambria Math" panose="02040503050406030204" pitchFamily="18" charset="0"/>
                        </a:rPr>
                        <m:t>⋅</m:t>
                      </m:r>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𝜃</m:t>
                          </m:r>
                        </m:e>
                      </m:acc>
                    </m:oMath>
                  </m:oMathPara>
                </a14:m>
                <a:endParaRPr lang="en-US" sz="2000" dirty="0"/>
              </a:p>
              <a:p>
                <a:pPr marL="0" indent="0">
                  <a:buNone/>
                </a:pPr>
                <a:r>
                  <a:rPr lang="en-US" sz="2000" dirty="0"/>
                  <a:t>Now, assume the change in B is just adding some admittance (</a:t>
                </a:r>
                <a14:m>
                  <m:oMath xmlns:m="http://schemas.openxmlformats.org/officeDocument/2006/math">
                    <m:r>
                      <a:rPr lang="en-US" sz="2000" smtClean="0">
                        <a:latin typeface="Cambria Math" panose="02040503050406030204" pitchFamily="18" charset="0"/>
                      </a:rPr>
                      <m:t>𝑑</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𝐵</m:t>
                        </m:r>
                      </m:e>
                      <m:sub>
                        <m:r>
                          <a:rPr lang="en-US" sz="2000" smtClean="0">
                            <a:latin typeface="Cambria Math" panose="02040503050406030204" pitchFamily="18" charset="0"/>
                          </a:rPr>
                          <m:t>𝑖</m:t>
                        </m:r>
                      </m:sub>
                    </m:sSub>
                  </m:oMath>
                </a14:m>
                <a:r>
                  <a:rPr lang="en-US" sz="2000" dirty="0"/>
                  <a:t>) to a right-of-way </a:t>
                </a:r>
                <a14:m>
                  <m:oMath xmlns:m="http://schemas.openxmlformats.org/officeDocument/2006/math">
                    <m:r>
                      <a:rPr lang="en-US" sz="2000" smtClean="0">
                        <a:latin typeface="Cambria Math" panose="02040503050406030204" pitchFamily="18" charset="0"/>
                      </a:rPr>
                      <m:t>𝑖</m:t>
                    </m:r>
                  </m:oMath>
                </a14:m>
                <a:r>
                  <a:rPr lang="en-US" sz="2000" dirty="0"/>
                  <a:t> between two buses indicated by the vector </a:t>
                </a:r>
                <a14:m>
                  <m:oMath xmlns:m="http://schemas.openxmlformats.org/officeDocument/2006/math">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𝑒</m:t>
                        </m:r>
                      </m:e>
                      <m:sub>
                        <m:r>
                          <a:rPr lang="en-US" sz="2000" smtClean="0">
                            <a:latin typeface="Cambria Math" panose="02040503050406030204" pitchFamily="18" charset="0"/>
                          </a:rPr>
                          <m:t>𝑖</m:t>
                        </m:r>
                      </m:sub>
                    </m:sSub>
                  </m:oMath>
                </a14:m>
                <a:r>
                  <a:rPr lang="en-US" sz="2000" dirty="0"/>
                  <a:t> (vector is zeros except 1 at from bus and -1 at to bus). So, the matrix changes in four places,</a:t>
                </a:r>
              </a:p>
              <a:p>
                <a:pPr marL="0" indent="0">
                  <a:buNone/>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𝒅𝑩</m:t>
                      </m:r>
                      <m:r>
                        <a:rPr lang="en-US" sz="2000" smtClean="0">
                          <a:latin typeface="Cambria Math" panose="02040503050406030204" pitchFamily="18" charset="0"/>
                        </a:rPr>
                        <m:t>=</m:t>
                      </m:r>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𝑒</m:t>
                              </m:r>
                            </m:e>
                          </m:acc>
                        </m:e>
                        <m:sub>
                          <m:r>
                            <a:rPr lang="en-US" sz="2000" smtClean="0">
                              <a:latin typeface="Cambria Math" panose="02040503050406030204" pitchFamily="18" charset="0"/>
                            </a:rPr>
                            <m:t>𝑖</m:t>
                          </m:r>
                        </m:sub>
                      </m:sSub>
                      <m:sSubSup>
                        <m:sSubSupPr>
                          <m:ctrlPr>
                            <a:rPr lang="en-US" sz="2000" i="1" smtClean="0">
                              <a:latin typeface="Cambria Math" panose="02040503050406030204" pitchFamily="18" charset="0"/>
                            </a:rPr>
                          </m:ctrlPr>
                        </m:sSubSupPr>
                        <m:e>
                          <m:acc>
                            <m:accPr>
                              <m:chr m:val="̅"/>
                              <m:ctrlPr>
                                <a:rPr lang="en-US" sz="2000" i="1" smtClean="0">
                                  <a:latin typeface="Cambria Math" panose="02040503050406030204" pitchFamily="18" charset="0"/>
                                </a:rPr>
                              </m:ctrlPr>
                            </m:accPr>
                            <m:e>
                              <m:r>
                                <a:rPr lang="en-US" sz="2000" smtClean="0">
                                  <a:latin typeface="Cambria Math" panose="02040503050406030204" pitchFamily="18" charset="0"/>
                                </a:rPr>
                                <m:t>𝑒</m:t>
                              </m:r>
                            </m:e>
                          </m:acc>
                        </m:e>
                        <m:sub>
                          <m:r>
                            <a:rPr lang="en-US" sz="2000" smtClean="0">
                              <a:latin typeface="Cambria Math" panose="02040503050406030204" pitchFamily="18" charset="0"/>
                            </a:rPr>
                            <m:t>𝑖</m:t>
                          </m:r>
                        </m:sub>
                        <m:sup>
                          <m:r>
                            <a:rPr lang="en-US" sz="2000" smtClean="0">
                              <a:latin typeface="Cambria Math" panose="02040503050406030204" pitchFamily="18" charset="0"/>
                            </a:rPr>
                            <m:t>𝑇</m:t>
                          </m:r>
                        </m:sup>
                      </m:sSubSup>
                      <m:r>
                        <a:rPr lang="en-US" sz="2000" smtClean="0">
                          <a:latin typeface="Cambria Math" panose="02040503050406030204" pitchFamily="18" charset="0"/>
                        </a:rPr>
                        <m:t>𝑑</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𝐵</m:t>
                          </m:r>
                        </m:e>
                        <m:sub>
                          <m:r>
                            <a:rPr lang="en-US" sz="2000" smtClean="0">
                              <a:latin typeface="Cambria Math" panose="02040503050406030204" pitchFamily="18" charset="0"/>
                            </a:rPr>
                            <m:t>𝑖</m:t>
                          </m:r>
                        </m:sub>
                      </m:sSub>
                    </m:oMath>
                  </m:oMathPara>
                </a14:m>
                <a:endParaRPr lang="en-US" sz="2000" dirty="0"/>
              </a:p>
              <a:p>
                <a:pPr marL="0" indent="0">
                  <a:buNone/>
                </a:pPr>
                <a:r>
                  <a:rPr lang="en-US" sz="2000" dirty="0"/>
                  <a:t>Substituting,</a:t>
                </a:r>
              </a:p>
              <a:p>
                <a:pPr marL="0" indent="0">
                  <a:buNone/>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𝑑</m:t>
                      </m:r>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a:latin typeface="Cambria Math" panose="02040503050406030204" pitchFamily="18" charset="0"/>
                            </a:rPr>
                            <m:t>𝑩</m:t>
                          </m:r>
                        </m:e>
                        <m:sup>
                          <m:r>
                            <a:rPr lang="en-US" sz="2000">
                              <a:latin typeface="Cambria Math" panose="02040503050406030204" pitchFamily="18" charset="0"/>
                            </a:rPr>
                            <m:t>−1</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𝑖</m:t>
                          </m:r>
                        </m:sub>
                      </m:sSub>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𝑖</m:t>
                          </m:r>
                        </m:sub>
                        <m:sup>
                          <m:r>
                            <a:rPr lang="en-US" sz="2000">
                              <a:latin typeface="Cambria Math" panose="02040503050406030204" pitchFamily="18" charset="0"/>
                            </a:rPr>
                            <m:t>𝑇</m:t>
                          </m:r>
                        </m:sup>
                      </m:sSubSup>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r>
                        <a:rPr lang="en-US" sz="2000">
                          <a:latin typeface="Cambria Math" panose="02040503050406030204" pitchFamily="18" charset="0"/>
                        </a:rPr>
                        <m:t>𝑑</m:t>
                      </m:r>
                      <m:sSub>
                        <m:sSubPr>
                          <m:ctrlPr>
                            <a:rPr lang="en-US" sz="2000" i="1">
                              <a:latin typeface="Cambria Math" panose="02040503050406030204" pitchFamily="18" charset="0"/>
                            </a:rPr>
                          </m:ctrlPr>
                        </m:sSubPr>
                        <m:e>
                          <m:r>
                            <a:rPr lang="en-US" sz="2000">
                              <a:latin typeface="Cambria Math" panose="02040503050406030204" pitchFamily="18" charset="0"/>
                            </a:rPr>
                            <m:t>𝐵</m:t>
                          </m:r>
                        </m:e>
                        <m:sub>
                          <m:r>
                            <a:rPr lang="en-US" sz="2000">
                              <a:latin typeface="Cambria Math" panose="02040503050406030204" pitchFamily="18" charset="0"/>
                            </a:rPr>
                            <m:t>𝑖</m:t>
                          </m:r>
                        </m:sub>
                      </m:sSub>
                    </m:oMath>
                  </m:oMathPara>
                </a14:m>
                <a:endParaRPr lang="en-US" sz="2000" dirty="0"/>
              </a:p>
              <a:p>
                <a:pPr marL="0" indent="0">
                  <a:buNone/>
                </a:pPr>
                <a:r>
                  <a:rPr lang="en-US" sz="2000" dirty="0"/>
                  <a:t>Now we have the sensitivity of the angle vector to a small admittance change in right-of-way </a:t>
                </a:r>
                <a14:m>
                  <m:oMath xmlns:m="http://schemas.openxmlformats.org/officeDocument/2006/math">
                    <m:r>
                      <a:rPr lang="en-US" sz="2000" dirty="0" smtClean="0">
                        <a:latin typeface="Cambria Math" panose="02040503050406030204" pitchFamily="18" charset="0"/>
                      </a:rPr>
                      <m:t>𝑖</m:t>
                    </m:r>
                  </m:oMath>
                </a14:m>
                <a:r>
                  <a:rPr lang="en-US" sz="2000" dirty="0"/>
                  <a:t>.</a:t>
                </a:r>
              </a:p>
            </p:txBody>
          </p:sp>
        </mc:Choice>
        <mc:Fallback>
          <p:sp>
            <p:nvSpPr>
              <p:cNvPr id="3" name="Content Placeholder 2">
                <a:extLst>
                  <a:ext uri="{FF2B5EF4-FFF2-40B4-BE49-F238E27FC236}">
                    <a16:creationId xmlns:a16="http://schemas.microsoft.com/office/drawing/2014/main" id="{8D7A69E2-E530-4B9F-806A-F250F3DE6170}"/>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616" t="-588" r="-895"/>
                </a:stretch>
              </a:blipFill>
            </p:spPr>
            <p:txBody>
              <a:bodyPr/>
              <a:lstStyle/>
              <a:p>
                <a:r>
                  <a:rPr lang="en-US">
                    <a:noFill/>
                  </a:rPr>
                  <a:t> </a:t>
                </a:r>
              </a:p>
            </p:txBody>
          </p:sp>
        </mc:Fallback>
      </mc:AlternateContent>
    </p:spTree>
    <p:extLst>
      <p:ext uri="{BB962C8B-B14F-4D97-AF65-F5344CB8AC3E}">
        <p14:creationId xmlns:p14="http://schemas.microsoft.com/office/powerpoint/2010/main" val="2125952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55CA-615C-4BF2-82C7-8A9448B69DED}"/>
              </a:ext>
            </a:extLst>
          </p:cNvPr>
          <p:cNvSpPr>
            <a:spLocks noGrp="1"/>
          </p:cNvSpPr>
          <p:nvPr>
            <p:ph type="title"/>
          </p:nvPr>
        </p:nvSpPr>
        <p:spPr/>
        <p:txBody>
          <a:bodyPr/>
          <a:lstStyle/>
          <a:p>
            <a:r>
              <a:rPr lang="en-US"/>
              <a:t>N-1 Security Planning Sensitivity Calculations, cont.</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D7A69E2-E530-4B9F-806A-F250F3DE6170}"/>
                  </a:ext>
                </a:extLst>
              </p:cNvPr>
              <p:cNvSpPr>
                <a:spLocks noGrp="1"/>
              </p:cNvSpPr>
              <p:nvPr>
                <p:ph type="body" sz="quarter" idx="10"/>
              </p:nvPr>
            </p:nvSpPr>
            <p:spPr/>
            <p:txBody>
              <a:bodyPr/>
              <a:lstStyle/>
              <a:p>
                <a:pPr marL="0" indent="0">
                  <a:buNone/>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𝑑</m:t>
                      </m:r>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a:latin typeface="Cambria Math" panose="02040503050406030204" pitchFamily="18" charset="0"/>
                            </a:rPr>
                            <m:t>𝑩</m:t>
                          </m:r>
                        </m:e>
                        <m:sup>
                          <m:r>
                            <a:rPr lang="en-US" sz="2000">
                              <a:latin typeface="Cambria Math" panose="02040503050406030204" pitchFamily="18" charset="0"/>
                            </a:rPr>
                            <m:t>−1</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𝑖</m:t>
                          </m:r>
                        </m:sub>
                      </m:sSub>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𝑖</m:t>
                          </m:r>
                        </m:sub>
                        <m:sup>
                          <m:r>
                            <a:rPr lang="en-US" sz="2000">
                              <a:latin typeface="Cambria Math" panose="02040503050406030204" pitchFamily="18" charset="0"/>
                            </a:rPr>
                            <m:t>𝑇</m:t>
                          </m:r>
                        </m:sup>
                      </m:sSubSup>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r>
                        <a:rPr lang="en-US" sz="2000">
                          <a:latin typeface="Cambria Math" panose="02040503050406030204" pitchFamily="18" charset="0"/>
                        </a:rPr>
                        <m:t>𝑑</m:t>
                      </m:r>
                      <m:sSub>
                        <m:sSubPr>
                          <m:ctrlPr>
                            <a:rPr lang="en-US" sz="2000" i="1">
                              <a:latin typeface="Cambria Math" panose="02040503050406030204" pitchFamily="18" charset="0"/>
                            </a:rPr>
                          </m:ctrlPr>
                        </m:sSubPr>
                        <m:e>
                          <m:r>
                            <a:rPr lang="en-US" sz="2000">
                              <a:latin typeface="Cambria Math" panose="02040503050406030204" pitchFamily="18" charset="0"/>
                            </a:rPr>
                            <m:t>𝐵</m:t>
                          </m:r>
                        </m:e>
                        <m:sub>
                          <m:r>
                            <a:rPr lang="en-US" sz="2000">
                              <a:latin typeface="Cambria Math" panose="02040503050406030204" pitchFamily="18" charset="0"/>
                            </a:rPr>
                            <m:t>𝑖</m:t>
                          </m:r>
                        </m:sub>
                      </m:sSub>
                    </m:oMath>
                  </m:oMathPara>
                </a14:m>
                <a:endParaRPr lang="en-US" sz="2000" dirty="0"/>
              </a:p>
              <a:p>
                <a:pPr marL="0" indent="0">
                  <a:buNone/>
                </a:pPr>
                <a:r>
                  <a:rPr lang="en-US" sz="2000" dirty="0"/>
                  <a:t>Now, the derivative of the phase angle difference across some other right-of-way </a:t>
                </a:r>
                <a14:m>
                  <m:oMath xmlns:m="http://schemas.openxmlformats.org/officeDocument/2006/math">
                    <m:r>
                      <a:rPr lang="en-US" sz="2000" smtClean="0">
                        <a:latin typeface="Cambria Math" panose="02040503050406030204" pitchFamily="18" charset="0"/>
                      </a:rPr>
                      <m:t>𝑘</m:t>
                    </m:r>
                  </m:oMath>
                </a14:m>
                <a:r>
                  <a:rPr lang="en-US" sz="2000" dirty="0"/>
                  <a:t> is </a:t>
                </a:r>
              </a:p>
              <a:p>
                <a:pPr marL="0" indent="0">
                  <a:buNone/>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𝑑</m:t>
                      </m:r>
                      <m:sSub>
                        <m:sSubPr>
                          <m:ctrlPr>
                            <a:rPr lang="en-US" sz="2000" i="1">
                              <a:latin typeface="Cambria Math" panose="02040503050406030204" pitchFamily="18" charset="0"/>
                            </a:rPr>
                          </m:ctrlPr>
                        </m:sSubPr>
                        <m:e>
                          <m:r>
                            <a:rPr lang="en-US" sz="2000">
                              <a:latin typeface="Cambria Math" panose="02040503050406030204" pitchFamily="18" charset="0"/>
                            </a:rPr>
                            <m:t>𝜙</m:t>
                          </m:r>
                        </m:e>
                        <m:sub>
                          <m:r>
                            <a:rPr lang="en-US" sz="2000">
                              <a:latin typeface="Cambria Math" panose="02040503050406030204" pitchFamily="18" charset="0"/>
                            </a:rPr>
                            <m:t>𝑘</m:t>
                          </m:r>
                        </m:sub>
                      </m:sSub>
                      <m:r>
                        <a:rPr lang="en-US" sz="2000">
                          <a:latin typeface="Cambria Math" panose="02040503050406030204" pitchFamily="18" charset="0"/>
                        </a:rPr>
                        <m:t>=</m:t>
                      </m:r>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𝑘</m:t>
                          </m:r>
                        </m:sub>
                        <m:sup>
                          <m:r>
                            <a:rPr lang="en-US" sz="2000">
                              <a:latin typeface="Cambria Math" panose="02040503050406030204" pitchFamily="18" charset="0"/>
                            </a:rPr>
                            <m:t>𝑇</m:t>
                          </m:r>
                        </m:sup>
                      </m:sSubSup>
                      <m:r>
                        <a:rPr lang="en-US" sz="2000">
                          <a:latin typeface="Cambria Math" panose="02040503050406030204" pitchFamily="18" charset="0"/>
                        </a:rPr>
                        <m:t>𝑑</m:t>
                      </m:r>
                      <m:acc>
                        <m:accPr>
                          <m:chr m:val="̅"/>
                          <m:ctrlPr>
                            <a:rPr lang="en-US" sz="2000" i="1">
                              <a:latin typeface="Cambria Math" panose="02040503050406030204" pitchFamily="18" charset="0"/>
                            </a:rPr>
                          </m:ctrlPr>
                        </m:accPr>
                        <m:e>
                          <m:r>
                            <a:rPr lang="en-US" sz="2000">
                              <a:latin typeface="Cambria Math" panose="02040503050406030204" pitchFamily="18" charset="0"/>
                            </a:rPr>
                            <m:t>𝜃</m:t>
                          </m:r>
                        </m:e>
                      </m:acc>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𝜙</m:t>
                              </m:r>
                            </m:e>
                            <m:sub>
                              <m:r>
                                <a:rPr lang="en-US" sz="2000">
                                  <a:latin typeface="Cambria Math" panose="02040503050406030204" pitchFamily="18" charset="0"/>
                                </a:rPr>
                                <m:t>𝑘</m:t>
                              </m:r>
                            </m:sub>
                          </m:sSub>
                        </m:num>
                        <m:den>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𝐵</m:t>
                              </m:r>
                            </m:e>
                            <m:sub>
                              <m:r>
                                <a:rPr lang="en-US" sz="2000">
                                  <a:latin typeface="Cambria Math" panose="02040503050406030204" pitchFamily="18" charset="0"/>
                                </a:rPr>
                                <m:t>𝑖</m:t>
                              </m:r>
                            </m:sub>
                          </m:sSub>
                        </m:den>
                      </m:f>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𝜙</m:t>
                          </m:r>
                        </m:e>
                        <m:sub>
                          <m:r>
                            <a:rPr lang="en-US" sz="2000">
                              <a:latin typeface="Cambria Math" panose="02040503050406030204" pitchFamily="18" charset="0"/>
                            </a:rPr>
                            <m:t>𝑖</m:t>
                          </m:r>
                        </m:sub>
                      </m:sSub>
                      <m:sSubSup>
                        <m:sSubSupPr>
                          <m:ctrlPr>
                            <a:rPr lang="en-US" sz="2000" i="1">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𝑖</m:t>
                          </m:r>
                        </m:sub>
                        <m:sup>
                          <m:r>
                            <a:rPr lang="en-US" sz="2000">
                              <a:latin typeface="Cambria Math" panose="02040503050406030204" pitchFamily="18" charset="0"/>
                            </a:rPr>
                            <m:t>𝑇</m:t>
                          </m:r>
                        </m:sup>
                      </m:sSubSup>
                      <m:sSup>
                        <m:sSupPr>
                          <m:ctrlPr>
                            <a:rPr lang="en-US" sz="2000" i="1">
                              <a:latin typeface="Cambria Math" panose="02040503050406030204" pitchFamily="18" charset="0"/>
                            </a:rPr>
                          </m:ctrlPr>
                        </m:sSupPr>
                        <m:e>
                          <m:r>
                            <a:rPr lang="en-US" sz="2000">
                              <a:latin typeface="Cambria Math" panose="02040503050406030204" pitchFamily="18" charset="0"/>
                            </a:rPr>
                            <m:t>𝑩</m:t>
                          </m:r>
                        </m:e>
                        <m:sup>
                          <m:r>
                            <a:rPr lang="en-US" sz="2000">
                              <a:latin typeface="Cambria Math" panose="02040503050406030204" pitchFamily="18" charset="0"/>
                            </a:rPr>
                            <m:t>−1</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a:latin typeface="Cambria Math" panose="02040503050406030204" pitchFamily="18" charset="0"/>
                                </a:rPr>
                                <m:t>𝑒</m:t>
                              </m:r>
                            </m:e>
                          </m:acc>
                        </m:e>
                        <m:sub>
                          <m:r>
                            <a:rPr lang="en-US" sz="2000">
                              <a:latin typeface="Cambria Math" panose="02040503050406030204" pitchFamily="18" charset="0"/>
                            </a:rPr>
                            <m:t>𝑘</m:t>
                          </m:r>
                        </m:sub>
                      </m:sSub>
                    </m:oMath>
                  </m:oMathPara>
                </a14:m>
                <a:endParaRPr lang="en-US" sz="2000" dirty="0"/>
              </a:p>
              <a:p>
                <a:pPr marL="0" indent="0">
                  <a:buNone/>
                </a:pPr>
                <a:r>
                  <a:rPr lang="en-US" sz="2000" dirty="0"/>
                  <a:t>The result is a computationally efficient method for calculating the sensitivity of phase angle difference and hence the power flow in line </a:t>
                </a:r>
                <a14:m>
                  <m:oMath xmlns:m="http://schemas.openxmlformats.org/officeDocument/2006/math">
                    <m:r>
                      <a:rPr lang="en-US" sz="2000" smtClean="0">
                        <a:latin typeface="Cambria Math" panose="02040503050406030204" pitchFamily="18" charset="0"/>
                      </a:rPr>
                      <m:t>𝑘</m:t>
                    </m:r>
                  </m:oMath>
                </a14:m>
                <a:r>
                  <a:rPr lang="en-US" sz="2000" dirty="0"/>
                  <a:t> to the addition of some admittance to the right-of-way </a:t>
                </a:r>
                <a14:m>
                  <m:oMath xmlns:m="http://schemas.openxmlformats.org/officeDocument/2006/math">
                    <m:r>
                      <a:rPr lang="en-US" sz="2000" smtClean="0">
                        <a:latin typeface="Cambria Math" panose="02040503050406030204" pitchFamily="18" charset="0"/>
                      </a:rPr>
                      <m:t>𝑖</m:t>
                    </m:r>
                    <m:r>
                      <a:rPr lang="en-US" sz="2000" smtClean="0">
                        <a:latin typeface="Cambria Math" panose="02040503050406030204" pitchFamily="18" charset="0"/>
                      </a:rPr>
                      <m:t>:</m:t>
                    </m:r>
                  </m:oMath>
                </a14:m>
                <a:endParaRPr lang="en-US" sz="2000" dirty="0"/>
              </a:p>
              <a:p>
                <a:pPr marL="0" indent="0">
                  <a:buNone/>
                </a:pPr>
                <a:r>
                  <a:rPr lang="en-US" sz="2000" dirty="0"/>
                  <a:t>Calculate sensitivity to overload (</a:t>
                </a:r>
                <a14:m>
                  <m:oMath xmlns:m="http://schemas.openxmlformats.org/officeDocument/2006/math">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𝑒</m:t>
                        </m:r>
                      </m:e>
                      <m:sub>
                        <m:r>
                          <a:rPr lang="en-US" sz="2000" smtClean="0">
                            <a:latin typeface="Cambria Math" panose="02040503050406030204" pitchFamily="18" charset="0"/>
                          </a:rPr>
                          <m:t>𝑚𝑜𝑛</m:t>
                        </m:r>
                      </m:sub>
                    </m:sSub>
                  </m:oMath>
                </a14:m>
                <a:r>
                  <a:rPr lang="en-US" sz="2000" dirty="0"/>
                  <a:t> has 1 at from bus and -1 at to bus of monitored)</a:t>
                </a:r>
              </a:p>
              <a:p>
                <a:pPr marL="0" indent="0">
                  <a:buNone/>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r>
                            <a:rPr lang="en-US" sz="2000">
                              <a:latin typeface="Cambria Math" panose="02040503050406030204" pitchFamily="18" charset="0"/>
                            </a:rPr>
                            <m:t>𝑠</m:t>
                          </m:r>
                        </m:e>
                      </m:acc>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a:latin typeface="Cambria Math" panose="02040503050406030204" pitchFamily="18" charset="0"/>
                            </a:rPr>
                            <m:t>𝑩</m:t>
                          </m:r>
                        </m:e>
                        <m:sup>
                          <m:r>
                            <a:rPr lang="en-US" sz="2000">
                              <a:latin typeface="Cambria Math" panose="02040503050406030204" pitchFamily="18" charset="0"/>
                            </a:rPr>
                            <m:t>−1</m:t>
                          </m:r>
                        </m:sup>
                      </m:sSup>
                      <m:sSub>
                        <m:sSubPr>
                          <m:ctrlPr>
                            <a:rPr lang="en-US" sz="2000" i="1">
                              <a:latin typeface="Cambria Math" panose="02040503050406030204" pitchFamily="18" charset="0"/>
                            </a:rPr>
                          </m:ctrlPr>
                        </m:sSubPr>
                        <m:e>
                          <m:r>
                            <a:rPr lang="en-US" sz="2000">
                              <a:latin typeface="Cambria Math" panose="02040503050406030204" pitchFamily="18" charset="0"/>
                            </a:rPr>
                            <m:t>𝑒</m:t>
                          </m:r>
                        </m:e>
                        <m:sub>
                          <m:r>
                            <a:rPr lang="en-US" sz="2000">
                              <a:latin typeface="Cambria Math" panose="02040503050406030204" pitchFamily="18" charset="0"/>
                            </a:rPr>
                            <m:t>𝑚𝑜𝑛</m:t>
                          </m:r>
                        </m:sub>
                      </m:sSub>
                    </m:oMath>
                  </m:oMathPara>
                </a14:m>
                <a:endParaRPr lang="en-US" sz="2000" dirty="0"/>
              </a:p>
              <a:p>
                <a:pPr marL="0" indent="0">
                  <a:buNone/>
                </a:pPr>
                <a:r>
                  <a:rPr lang="en-US" sz="2000" dirty="0"/>
                  <a:t>Now each candidate line sensitivity is</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a:latin typeface="Cambria Math" panose="02040503050406030204" pitchFamily="18" charset="0"/>
                            </a:rPr>
                            <m:t>𝑠</m:t>
                          </m:r>
                        </m:e>
                        <m:sub>
                          <m:r>
                            <a:rPr lang="en-US" sz="2000">
                              <a:latin typeface="Cambria Math" panose="02040503050406030204" pitchFamily="18" charset="0"/>
                            </a:rPr>
                            <m:t>𝑚𝑜𝑛</m:t>
                          </m:r>
                          <m:r>
                            <a:rPr lang="en-US" sz="2000">
                              <a:latin typeface="Cambria Math" panose="02040503050406030204" pitchFamily="18" charset="0"/>
                            </a:rPr>
                            <m:t>→</m:t>
                          </m:r>
                          <m:r>
                            <a:rPr lang="en-US" sz="2000">
                              <a:latin typeface="Cambria Math" panose="02040503050406030204" pitchFamily="18" charset="0"/>
                            </a:rPr>
                            <m:t>𝑎𝑑𝑑</m:t>
                          </m:r>
                        </m:sub>
                      </m:sSub>
                      <m:r>
                        <a:rPr lang="en-US" sz="2000">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a:latin typeface="Cambria Math" panose="02040503050406030204" pitchFamily="18" charset="0"/>
                                    </a:rPr>
                                    <m:t>𝑠</m:t>
                                  </m:r>
                                </m:e>
                              </m:acc>
                            </m:e>
                            <m:sub>
                              <m:r>
                                <a:rPr lang="en-US" sz="2000">
                                  <a:latin typeface="Cambria Math" panose="02040503050406030204" pitchFamily="18" charset="0"/>
                                </a:rPr>
                                <m:t>𝑎𝑑𝑑</m:t>
                              </m:r>
                              <m:r>
                                <a:rPr lang="en-US" sz="2000">
                                  <a:latin typeface="Cambria Math" panose="02040503050406030204" pitchFamily="18" charset="0"/>
                                </a:rPr>
                                <m:t>1</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a:latin typeface="Cambria Math" panose="02040503050406030204" pitchFamily="18" charset="0"/>
                                    </a:rPr>
                                    <m:t>𝑠</m:t>
                                  </m:r>
                                </m:e>
                              </m:acc>
                            </m:e>
                            <m:sub>
                              <m:r>
                                <a:rPr lang="en-US" sz="2000">
                                  <a:latin typeface="Cambria Math" panose="02040503050406030204" pitchFamily="18" charset="0"/>
                                </a:rPr>
                                <m:t>𝑎𝑑𝑑</m:t>
                              </m:r>
                              <m:r>
                                <a:rPr lang="en-US" sz="2000">
                                  <a:latin typeface="Cambria Math" panose="02040503050406030204" pitchFamily="18" charset="0"/>
                                </a:rPr>
                                <m:t>2</m:t>
                              </m:r>
                            </m:sub>
                          </m:sSub>
                        </m:e>
                      </m:d>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𝜃</m:t>
                          </m:r>
                        </m:e>
                        <m:sub>
                          <m:r>
                            <a:rPr lang="en-US" sz="2000">
                              <a:latin typeface="Cambria Math" panose="02040503050406030204" pitchFamily="18" charset="0"/>
                            </a:rPr>
                            <m:t>𝑎𝑑𝑑</m:t>
                          </m:r>
                          <m:r>
                            <a:rPr lang="en-US" sz="2000">
                              <a:latin typeface="Cambria Math" panose="02040503050406030204" pitchFamily="18" charset="0"/>
                            </a:rPr>
                            <m:t>1</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𝜃</m:t>
                          </m:r>
                        </m:e>
                        <m:sub>
                          <m:r>
                            <a:rPr lang="en-US" sz="2000">
                              <a:latin typeface="Cambria Math" panose="02040503050406030204" pitchFamily="18" charset="0"/>
                            </a:rPr>
                            <m:t>𝑎𝑑𝑑</m:t>
                          </m:r>
                          <m:r>
                            <a:rPr lang="en-US" sz="2000">
                              <a:latin typeface="Cambria Math" panose="02040503050406030204" pitchFamily="18" charset="0"/>
                            </a:rPr>
                            <m:t>2</m:t>
                          </m:r>
                        </m:sub>
                      </m:sSub>
                      <m:r>
                        <a:rPr lang="en-US" sz="2000">
                          <a:latin typeface="Cambria Math" panose="02040503050406030204" pitchFamily="18" charset="0"/>
                        </a:rPr>
                        <m:t>)</m:t>
                      </m:r>
                    </m:oMath>
                  </m:oMathPara>
                </a14:m>
                <a:endParaRPr lang="en-US" sz="2000" dirty="0"/>
              </a:p>
              <a:p>
                <a:pPr marL="0" indent="0">
                  <a:buNone/>
                </a:pPr>
                <a:r>
                  <a:rPr lang="en-US" sz="2000" dirty="0"/>
                  <a:t>Computational order is linear with number of candidate lines, so we can check all our potential lines for which ones would contribute best to N-1 security</a:t>
                </a:r>
              </a:p>
            </p:txBody>
          </p:sp>
        </mc:Choice>
        <mc:Fallback>
          <p:sp>
            <p:nvSpPr>
              <p:cNvPr id="3" name="Content Placeholder 2">
                <a:extLst>
                  <a:ext uri="{FF2B5EF4-FFF2-40B4-BE49-F238E27FC236}">
                    <a16:creationId xmlns:a16="http://schemas.microsoft.com/office/drawing/2014/main" id="{8D7A69E2-E530-4B9F-806A-F250F3DE6170}"/>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6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E84AED2F-9A42-47EA-8B39-B8C29328CF8C}"/>
                  </a:ext>
                </a:extLst>
              </p:cNvPr>
              <p:cNvSpPr/>
              <p:nvPr/>
            </p:nvSpPr>
            <p:spPr>
              <a:xfrm>
                <a:off x="8077200" y="2057400"/>
                <a:ext cx="3733800" cy="923330"/>
              </a:xfrm>
              <a:prstGeom prst="rect">
                <a:avLst/>
              </a:prstGeom>
              <a:solidFill>
                <a:srgbClr val="D6D2C4"/>
              </a:solidFill>
            </p:spPr>
            <p:txBody>
              <a:bodyPr wrap="square">
                <a:spAutoFit/>
              </a:bodyPr>
              <a:lstStyle/>
              <a:p>
                <a:pPr marL="0" indent="0">
                  <a:buNone/>
                </a:pPr>
                <a:r>
                  <a:rPr lang="en-US" sz="1800" dirty="0">
                    <a:latin typeface="+mj-lt"/>
                  </a:rPr>
                  <a:t>(Note that the rearranging to switch </a:t>
                </a:r>
                <a14:m>
                  <m:oMath xmlns:m="http://schemas.openxmlformats.org/officeDocument/2006/math">
                    <m:r>
                      <a:rPr lang="en-US" sz="1800">
                        <a:latin typeface="Cambria Math" panose="02040503050406030204" pitchFamily="18" charset="0"/>
                      </a:rPr>
                      <m:t>𝑖</m:t>
                    </m:r>
                  </m:oMath>
                </a14:m>
                <a:r>
                  <a:rPr lang="en-US" sz="1800" dirty="0">
                    <a:latin typeface="+mj-lt"/>
                  </a:rPr>
                  <a:t> and </a:t>
                </a:r>
                <a14:m>
                  <m:oMath xmlns:m="http://schemas.openxmlformats.org/officeDocument/2006/math">
                    <m:r>
                      <a:rPr lang="en-US" sz="1800">
                        <a:latin typeface="Cambria Math" panose="02040503050406030204" pitchFamily="18" charset="0"/>
                      </a:rPr>
                      <m:t>𝑘</m:t>
                    </m:r>
                  </m:oMath>
                </a14:m>
                <a:r>
                  <a:rPr lang="en-US" sz="1800" dirty="0">
                    <a:latin typeface="+mj-lt"/>
                  </a:rPr>
                  <a:t> is allowed because B is assumed to be symmetric.)</a:t>
                </a:r>
              </a:p>
            </p:txBody>
          </p:sp>
        </mc:Choice>
        <mc:Fallback>
          <p:sp>
            <p:nvSpPr>
              <p:cNvPr id="7" name="Rectangle 6">
                <a:extLst>
                  <a:ext uri="{FF2B5EF4-FFF2-40B4-BE49-F238E27FC236}">
                    <a16:creationId xmlns:a16="http://schemas.microsoft.com/office/drawing/2014/main" id="{E84AED2F-9A42-47EA-8B39-B8C29328CF8C}"/>
                  </a:ext>
                </a:extLst>
              </p:cNvPr>
              <p:cNvSpPr>
                <a:spLocks noRot="1" noChangeAspect="1" noMove="1" noResize="1" noEditPoints="1" noAdjustHandles="1" noChangeArrowheads="1" noChangeShapeType="1" noTextEdit="1"/>
              </p:cNvSpPr>
              <p:nvPr/>
            </p:nvSpPr>
            <p:spPr>
              <a:xfrm>
                <a:off x="8077200" y="2057400"/>
                <a:ext cx="3733800" cy="923330"/>
              </a:xfrm>
              <a:prstGeom prst="rect">
                <a:avLst/>
              </a:prstGeom>
              <a:blipFill>
                <a:blip r:embed="rId3"/>
                <a:stretch>
                  <a:fillRect l="-1305" t="-3974" b="-9272"/>
                </a:stretch>
              </a:blipFill>
            </p:spPr>
            <p:txBody>
              <a:bodyPr/>
              <a:lstStyle/>
              <a:p>
                <a:r>
                  <a:rPr lang="en-US">
                    <a:noFill/>
                  </a:rPr>
                  <a:t> </a:t>
                </a:r>
              </a:p>
            </p:txBody>
          </p:sp>
        </mc:Fallback>
      </mc:AlternateContent>
    </p:spTree>
    <p:extLst>
      <p:ext uri="{BB962C8B-B14F-4D97-AF65-F5344CB8AC3E}">
        <p14:creationId xmlns:p14="http://schemas.microsoft.com/office/powerpoint/2010/main" val="6268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4AA-2E93-4DCB-991D-938044E43A9A}"/>
              </a:ext>
            </a:extLst>
          </p:cNvPr>
          <p:cNvSpPr>
            <a:spLocks noGrp="1"/>
          </p:cNvSpPr>
          <p:nvPr>
            <p:ph type="title"/>
          </p:nvPr>
        </p:nvSpPr>
        <p:spPr/>
        <p:txBody>
          <a:bodyPr/>
          <a:lstStyle/>
          <a:p>
            <a:r>
              <a:rPr lang="en-US"/>
              <a:t>Line Sensitivity Results</a:t>
            </a:r>
            <a:endParaRPr lang="en-US" dirty="0"/>
          </a:p>
        </p:txBody>
      </p:sp>
      <p:sp>
        <p:nvSpPr>
          <p:cNvPr id="3" name="Content Placeholder 2">
            <a:extLst>
              <a:ext uri="{FF2B5EF4-FFF2-40B4-BE49-F238E27FC236}">
                <a16:creationId xmlns:a16="http://schemas.microsoft.com/office/drawing/2014/main" id="{BE8D10DE-6DD2-4B77-92C9-A12490B63FEA}"/>
              </a:ext>
            </a:extLst>
          </p:cNvPr>
          <p:cNvSpPr>
            <a:spLocks noGrp="1"/>
          </p:cNvSpPr>
          <p:nvPr>
            <p:ph type="body" sz="quarter" idx="10"/>
          </p:nvPr>
        </p:nvSpPr>
        <p:spPr>
          <a:xfrm>
            <a:off x="228600" y="1295400"/>
            <a:ext cx="6553200" cy="5181600"/>
          </a:xfrm>
        </p:spPr>
        <p:txBody>
          <a:bodyPr/>
          <a:lstStyle/>
          <a:p>
            <a:r>
              <a:rPr lang="en-US" dirty="0"/>
              <a:t>This is part-way through the transmission grid creation process</a:t>
            </a:r>
          </a:p>
          <a:p>
            <a:r>
              <a:rPr lang="en-US" dirty="0"/>
              <a:t>Black lines are currently in the network</a:t>
            </a:r>
          </a:p>
          <a:p>
            <a:r>
              <a:rPr lang="en-US" dirty="0"/>
              <a:t>We're focusing on a contingency of the magenta line causing an overload in the orange line</a:t>
            </a:r>
          </a:p>
          <a:p>
            <a:r>
              <a:rPr lang="en-US" dirty="0"/>
              <a:t>Possible candidates are shown in red, gray, and green</a:t>
            </a:r>
          </a:p>
          <a:p>
            <a:r>
              <a:rPr lang="en-US" dirty="0"/>
              <a:t>The darkest green lines are the most helpful to improving this contingency outage</a:t>
            </a:r>
          </a:p>
          <a:p>
            <a:r>
              <a:rPr lang="en-US" dirty="0"/>
              <a:t>This metric is balanced against other considerations, such as line length</a:t>
            </a:r>
          </a:p>
        </p:txBody>
      </p:sp>
      <p:pic>
        <p:nvPicPr>
          <p:cNvPr id="4" name="Picture 3">
            <a:extLst>
              <a:ext uri="{FF2B5EF4-FFF2-40B4-BE49-F238E27FC236}">
                <a16:creationId xmlns:a16="http://schemas.microsoft.com/office/drawing/2014/main" id="{DEDD6128-AE9B-4AC5-92AC-659328D4CC4B}"/>
              </a:ext>
            </a:extLst>
          </p:cNvPr>
          <p:cNvPicPr>
            <a:picLocks noChangeAspect="1"/>
          </p:cNvPicPr>
          <p:nvPr/>
        </p:nvPicPr>
        <p:blipFill>
          <a:blip r:embed="rId2"/>
          <a:stretch>
            <a:fillRect/>
          </a:stretch>
        </p:blipFill>
        <p:spPr>
          <a:xfrm>
            <a:off x="6877942" y="1255041"/>
            <a:ext cx="5058673" cy="5058673"/>
          </a:xfrm>
          <a:prstGeom prst="rect">
            <a:avLst/>
          </a:prstGeom>
        </p:spPr>
      </p:pic>
    </p:spTree>
    <p:extLst>
      <p:ext uri="{BB962C8B-B14F-4D97-AF65-F5344CB8AC3E}">
        <p14:creationId xmlns:p14="http://schemas.microsoft.com/office/powerpoint/2010/main" val="3715573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Synthetic Grid Validation</a:t>
            </a:r>
            <a:endParaRPr lang="en-US" dirty="0"/>
          </a:p>
        </p:txBody>
      </p:sp>
      <p:sp>
        <p:nvSpPr>
          <p:cNvPr id="3" name="Content Placeholder 2"/>
          <p:cNvSpPr>
            <a:spLocks noGrp="1"/>
          </p:cNvSpPr>
          <p:nvPr>
            <p:ph type="body" sz="quarter" idx="10"/>
          </p:nvPr>
        </p:nvSpPr>
        <p:spPr>
          <a:xfrm>
            <a:off x="228600" y="1295400"/>
            <a:ext cx="5638800" cy="5181600"/>
          </a:xfrm>
        </p:spPr>
        <p:txBody>
          <a:bodyPr/>
          <a:lstStyle/>
          <a:p>
            <a:r>
              <a:rPr lang="en-US" sz="2000" dirty="0"/>
              <a:t>Statistics collected from 3 actual interconnects and 12 subset cases, from FERC 715 data</a:t>
            </a:r>
          </a:p>
          <a:p>
            <a:r>
              <a:rPr lang="en-US" sz="2000" dirty="0"/>
              <a:t>Because of the variety in engineering design and practice, actual grids are quite diverse</a:t>
            </a:r>
          </a:p>
          <a:p>
            <a:pPr lvl="1"/>
            <a:r>
              <a:rPr lang="en-US" sz="1800" dirty="0"/>
              <a:t>Challenge is to capture distribution and realistic ranges</a:t>
            </a:r>
          </a:p>
          <a:p>
            <a:pPr lvl="1"/>
            <a:r>
              <a:rPr lang="en-US" sz="1800" dirty="0"/>
              <a:t>Thresholds are set that should not be violated unless justified with an engineering design choice. Thus this is a screening process.</a:t>
            </a:r>
          </a:p>
          <a:p>
            <a:r>
              <a:rPr lang="en-US" sz="2000" dirty="0"/>
              <a:t>Categories of metrics</a:t>
            </a:r>
          </a:p>
          <a:p>
            <a:pPr lvl="1"/>
            <a:r>
              <a:rPr lang="en-US" sz="1800" dirty="0"/>
              <a:t>Size and structure: ratio and proportions of elements</a:t>
            </a:r>
          </a:p>
          <a:p>
            <a:pPr lvl="1"/>
            <a:r>
              <a:rPr lang="en-US" sz="1800" dirty="0"/>
              <a:t>Parameter distributions and correlation</a:t>
            </a:r>
          </a:p>
          <a:p>
            <a:pPr lvl="1"/>
            <a:r>
              <a:rPr lang="en-US" sz="1800" dirty="0"/>
              <a:t>Topological network structure</a:t>
            </a:r>
          </a:p>
          <a:p>
            <a:pPr lvl="1"/>
            <a:r>
              <a:rPr lang="en-US" sz="1800" dirty="0"/>
              <a:t>Power flow metrics and voltage control devices</a:t>
            </a:r>
          </a:p>
          <a:p>
            <a:endParaRPr lang="en-US" sz="2000" dirty="0"/>
          </a:p>
        </p:txBody>
      </p:sp>
      <p:sp>
        <p:nvSpPr>
          <p:cNvPr id="6" name="Content Placeholder 2"/>
          <p:cNvSpPr>
            <a:spLocks noGrp="1"/>
          </p:cNvSpPr>
          <p:nvPr>
            <p:ph sz="half" idx="4294967295"/>
          </p:nvPr>
        </p:nvSpPr>
        <p:spPr>
          <a:xfrm>
            <a:off x="6088063" y="5276850"/>
            <a:ext cx="6103937" cy="933450"/>
          </a:xfrm>
          <a:solidFill>
            <a:srgbClr val="D6D2C4"/>
          </a:solidFill>
        </p:spPr>
        <p:txBody>
          <a:bodyPr>
            <a:normAutofit fontScale="70000" lnSpcReduction="20000"/>
          </a:bodyPr>
          <a:lstStyle/>
          <a:p>
            <a:pPr marL="0" indent="0">
              <a:lnSpc>
                <a:spcPct val="120000"/>
              </a:lnSpc>
              <a:buNone/>
            </a:pPr>
            <a:r>
              <a:rPr lang="en-US" dirty="0"/>
              <a:t>Zoomed-in view of Chicago metro area in 70,000 bus case. Constraints include Lake Michigan and the Chicago metro area. Orange is 500 kV, blue is 230 kV, and gray is 115 kV.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018" y="1581267"/>
            <a:ext cx="6026018" cy="3506815"/>
          </a:xfrm>
          <a:prstGeom prst="rect">
            <a:avLst/>
          </a:prstGeom>
        </p:spPr>
      </p:pic>
    </p:spTree>
    <p:extLst>
      <p:ext uri="{BB962C8B-B14F-4D97-AF65-F5344CB8AC3E}">
        <p14:creationId xmlns:p14="http://schemas.microsoft.com/office/powerpoint/2010/main" val="3210214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98D4-943C-4B8F-8B57-2B1EFBA84FF4}"/>
              </a:ext>
            </a:extLst>
          </p:cNvPr>
          <p:cNvSpPr>
            <a:spLocks noGrp="1"/>
          </p:cNvSpPr>
          <p:nvPr>
            <p:ph type="title"/>
          </p:nvPr>
        </p:nvSpPr>
        <p:spPr/>
        <p:txBody>
          <a:bodyPr/>
          <a:lstStyle/>
          <a:p>
            <a:r>
              <a:rPr lang="en-US"/>
              <a:t>Validation Example: Complex Network Properties</a:t>
            </a:r>
            <a:endParaRPr lang="en-US" dirty="0"/>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23AB7DB5-673F-4CD4-98F0-6D131FF10C08}"/>
                  </a:ext>
                </a:extLst>
              </p:cNvPr>
              <p:cNvGraphicFramePr>
                <a:graphicFrameLocks noGrp="1"/>
              </p:cNvGraphicFramePr>
              <p:nvPr>
                <p:ph idx="4294967295"/>
                <p:extLst>
                  <p:ext uri="{D42A27DB-BD31-4B8C-83A1-F6EECF244321}">
                    <p14:modId xmlns:p14="http://schemas.microsoft.com/office/powerpoint/2010/main" val="594374135"/>
                  </p:ext>
                </p:extLst>
              </p:nvPr>
            </p:nvGraphicFramePr>
            <p:xfrm>
              <a:off x="2017552" y="2057400"/>
              <a:ext cx="7239000" cy="2280454"/>
            </p:xfrm>
            <a:graphic>
              <a:graphicData uri="http://schemas.openxmlformats.org/drawingml/2006/table">
                <a:tbl>
                  <a:tblPr firstRow="1" firstCol="1" bandRow="1">
                    <a:tableStyleId>{2D5ABB26-0587-4C30-8999-92F81FD0307C}</a:tableStyleId>
                  </a:tblPr>
                  <a:tblGrid>
                    <a:gridCol w="1029678">
                      <a:extLst>
                        <a:ext uri="{9D8B030D-6E8A-4147-A177-3AD203B41FA5}">
                          <a16:colId xmlns:a16="http://schemas.microsoft.com/office/drawing/2014/main" val="2006734908"/>
                        </a:ext>
                      </a:extLst>
                    </a:gridCol>
                    <a:gridCol w="1031168">
                      <a:extLst>
                        <a:ext uri="{9D8B030D-6E8A-4147-A177-3AD203B41FA5}">
                          <a16:colId xmlns:a16="http://schemas.microsoft.com/office/drawing/2014/main" val="2964576896"/>
                        </a:ext>
                      </a:extLst>
                    </a:gridCol>
                    <a:gridCol w="1043070">
                      <a:extLst>
                        <a:ext uri="{9D8B030D-6E8A-4147-A177-3AD203B41FA5}">
                          <a16:colId xmlns:a16="http://schemas.microsoft.com/office/drawing/2014/main" val="3328498139"/>
                        </a:ext>
                      </a:extLst>
                    </a:gridCol>
                    <a:gridCol w="1043070">
                      <a:extLst>
                        <a:ext uri="{9D8B030D-6E8A-4147-A177-3AD203B41FA5}">
                          <a16:colId xmlns:a16="http://schemas.microsoft.com/office/drawing/2014/main" val="987302539"/>
                        </a:ext>
                      </a:extLst>
                    </a:gridCol>
                    <a:gridCol w="1029678">
                      <a:extLst>
                        <a:ext uri="{9D8B030D-6E8A-4147-A177-3AD203B41FA5}">
                          <a16:colId xmlns:a16="http://schemas.microsoft.com/office/drawing/2014/main" val="3923431309"/>
                        </a:ext>
                      </a:extLst>
                    </a:gridCol>
                    <a:gridCol w="1031168">
                      <a:extLst>
                        <a:ext uri="{9D8B030D-6E8A-4147-A177-3AD203B41FA5}">
                          <a16:colId xmlns:a16="http://schemas.microsoft.com/office/drawing/2014/main" val="3172018667"/>
                        </a:ext>
                      </a:extLst>
                    </a:gridCol>
                    <a:gridCol w="1031168">
                      <a:extLst>
                        <a:ext uri="{9D8B030D-6E8A-4147-A177-3AD203B41FA5}">
                          <a16:colId xmlns:a16="http://schemas.microsoft.com/office/drawing/2014/main" val="3580979736"/>
                        </a:ext>
                      </a:extLst>
                    </a:gridCol>
                  </a:tblGrid>
                  <a:tr h="303297">
                    <a:tc rowSpan="2">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Metric</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gridSpan="3">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Actual Systems</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Synthetic Systems</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3865463"/>
                      </a:ext>
                    </a:extLst>
                  </a:tr>
                  <a:tr h="460672">
                    <a:tc vMerge="1">
                      <a:txBody>
                        <a:bodyPr/>
                        <a:lstStyle/>
                        <a:p>
                          <a:endParaRPr lang="en-US"/>
                        </a:p>
                      </a:txBody>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EI</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WECC</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ERCOT</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70K</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20K</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5000</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extLst>
                      <a:ext uri="{0D108BD9-81ED-4DB2-BD59-A6C34878D82A}">
                        <a16:rowId xmlns:a16="http://schemas.microsoft.com/office/drawing/2014/main" val="2508625822"/>
                      </a:ext>
                    </a:extLst>
                  </a:tr>
                  <a:tr h="303297">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GB" sz="1600">
                                    <a:effectLst/>
                                    <a:latin typeface="Cambria Math" panose="02040503050406030204" pitchFamily="18" charset="0"/>
                                  </a:rPr>
                                  <m:t>𝑛</m:t>
                                </m:r>
                              </m:oMath>
                            </m:oMathPara>
                          </a14:m>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36,187</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9398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3827</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34,999</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9524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2941</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41160"/>
                      </a:ext>
                    </a:extLst>
                  </a:tr>
                  <a:tr h="303297">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1600" i="1">
                                        <a:effectLst/>
                                        <a:latin typeface="Cambria Math" panose="02040503050406030204" pitchFamily="18" charset="0"/>
                                      </a:rPr>
                                    </m:ctrlPr>
                                  </m:accPr>
                                  <m:e>
                                    <m:r>
                                      <a:rPr lang="en-GB" sz="1600">
                                        <a:effectLst/>
                                        <a:latin typeface="Cambria Math" panose="02040503050406030204" pitchFamily="18" charset="0"/>
                                      </a:rPr>
                                      <m:t>𝑑</m:t>
                                    </m:r>
                                  </m:e>
                                </m:acc>
                              </m:oMath>
                            </m:oMathPara>
                          </a14:m>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2.61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2.58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2.61</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2.74</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2.67</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2.71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659977"/>
                      </a:ext>
                    </a:extLst>
                  </a:tr>
                  <a:tr h="303297">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1600" i="1">
                                        <a:effectLst/>
                                        <a:latin typeface="Cambria Math" panose="02040503050406030204" pitchFamily="18" charset="0"/>
                                      </a:rPr>
                                    </m:ctrlPr>
                                  </m:accPr>
                                  <m:e>
                                    <m:r>
                                      <a:rPr lang="en-GB" sz="1600">
                                        <a:effectLst/>
                                        <a:latin typeface="Cambria Math" panose="02040503050406030204" pitchFamily="18" charset="0"/>
                                      </a:rPr>
                                      <m:t>𝑐</m:t>
                                    </m:r>
                                  </m:e>
                                </m:acc>
                              </m:oMath>
                            </m:oMathPara>
                          </a14:m>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0.044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0.058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0.048</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7307626"/>
                      </a:ext>
                    </a:extLst>
                  </a:tr>
                  <a:tr h="303297">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1600" i="1">
                                        <a:effectLst/>
                                        <a:latin typeface="Cambria Math" panose="02040503050406030204" pitchFamily="18" charset="0"/>
                                      </a:rPr>
                                    </m:ctrlPr>
                                  </m:accPr>
                                  <m:e>
                                    <m:r>
                                      <a:rPr lang="en-GB" sz="1600">
                                        <a:effectLst/>
                                        <a:latin typeface="Cambria Math" panose="02040503050406030204" pitchFamily="18" charset="0"/>
                                      </a:rPr>
                                      <m:t>𝓁</m:t>
                                    </m:r>
                                  </m:e>
                                </m:acc>
                              </m:oMath>
                            </m:oMathPara>
                          </a14:m>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29.2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18.9</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14.2</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36.7</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20.3</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13.8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0949286"/>
                      </a:ext>
                    </a:extLst>
                  </a:tr>
                  <a:tr h="303297">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1600" i="1">
                                        <a:effectLst/>
                                        <a:latin typeface="Cambria Math" panose="02040503050406030204" pitchFamily="18" charset="0"/>
                                      </a:rPr>
                                    </m:ctrlPr>
                                  </m:accPr>
                                  <m:e>
                                    <m:r>
                                      <a:rPr lang="en-GB" sz="1600">
                                        <a:effectLst/>
                                        <a:latin typeface="Cambria Math" panose="02040503050406030204" pitchFamily="18" charset="0"/>
                                      </a:rPr>
                                      <m:t>𝑏</m:t>
                                    </m:r>
                                  </m:e>
                                </m:acc>
                              </m:oMath>
                            </m:oMathPara>
                          </a14:m>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0.083</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0.21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0.40</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0.11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0.22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0.50</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96048"/>
                      </a:ext>
                    </a:extLst>
                  </a:tr>
                </a:tbl>
              </a:graphicData>
            </a:graphic>
          </p:graphicFrame>
        </mc:Choice>
        <mc:Fallback xmlns="">
          <p:graphicFrame>
            <p:nvGraphicFramePr>
              <p:cNvPr id="4" name="Content Placeholder 3">
                <a:extLst>
                  <a:ext uri="{FF2B5EF4-FFF2-40B4-BE49-F238E27FC236}">
                    <a16:creationId xmlns:a16="http://schemas.microsoft.com/office/drawing/2014/main" id="{23AB7DB5-673F-4CD4-98F0-6D131FF10C08}"/>
                  </a:ext>
                </a:extLst>
              </p:cNvPr>
              <p:cNvGraphicFramePr>
                <a:graphicFrameLocks noGrp="1"/>
              </p:cNvGraphicFramePr>
              <p:nvPr>
                <p:ph idx="4294967295"/>
                <p:extLst>
                  <p:ext uri="{D42A27DB-BD31-4B8C-83A1-F6EECF244321}">
                    <p14:modId xmlns:p14="http://schemas.microsoft.com/office/powerpoint/2010/main" val="594374135"/>
                  </p:ext>
                </p:extLst>
              </p:nvPr>
            </p:nvGraphicFramePr>
            <p:xfrm>
              <a:off x="2017552" y="2057400"/>
              <a:ext cx="7239000" cy="2280454"/>
            </p:xfrm>
            <a:graphic>
              <a:graphicData uri="http://schemas.openxmlformats.org/drawingml/2006/table">
                <a:tbl>
                  <a:tblPr firstRow="1" firstCol="1" bandRow="1">
                    <a:tableStyleId>{2D5ABB26-0587-4C30-8999-92F81FD0307C}</a:tableStyleId>
                  </a:tblPr>
                  <a:tblGrid>
                    <a:gridCol w="1029678">
                      <a:extLst>
                        <a:ext uri="{9D8B030D-6E8A-4147-A177-3AD203B41FA5}">
                          <a16:colId xmlns:a16="http://schemas.microsoft.com/office/drawing/2014/main" val="2006734908"/>
                        </a:ext>
                      </a:extLst>
                    </a:gridCol>
                    <a:gridCol w="1031168">
                      <a:extLst>
                        <a:ext uri="{9D8B030D-6E8A-4147-A177-3AD203B41FA5}">
                          <a16:colId xmlns:a16="http://schemas.microsoft.com/office/drawing/2014/main" val="2964576896"/>
                        </a:ext>
                      </a:extLst>
                    </a:gridCol>
                    <a:gridCol w="1043070">
                      <a:extLst>
                        <a:ext uri="{9D8B030D-6E8A-4147-A177-3AD203B41FA5}">
                          <a16:colId xmlns:a16="http://schemas.microsoft.com/office/drawing/2014/main" val="3328498139"/>
                        </a:ext>
                      </a:extLst>
                    </a:gridCol>
                    <a:gridCol w="1043070">
                      <a:extLst>
                        <a:ext uri="{9D8B030D-6E8A-4147-A177-3AD203B41FA5}">
                          <a16:colId xmlns:a16="http://schemas.microsoft.com/office/drawing/2014/main" val="987302539"/>
                        </a:ext>
                      </a:extLst>
                    </a:gridCol>
                    <a:gridCol w="1029678">
                      <a:extLst>
                        <a:ext uri="{9D8B030D-6E8A-4147-A177-3AD203B41FA5}">
                          <a16:colId xmlns:a16="http://schemas.microsoft.com/office/drawing/2014/main" val="3923431309"/>
                        </a:ext>
                      </a:extLst>
                    </a:gridCol>
                    <a:gridCol w="1031168">
                      <a:extLst>
                        <a:ext uri="{9D8B030D-6E8A-4147-A177-3AD203B41FA5}">
                          <a16:colId xmlns:a16="http://schemas.microsoft.com/office/drawing/2014/main" val="3172018667"/>
                        </a:ext>
                      </a:extLst>
                    </a:gridCol>
                    <a:gridCol w="1031168">
                      <a:extLst>
                        <a:ext uri="{9D8B030D-6E8A-4147-A177-3AD203B41FA5}">
                          <a16:colId xmlns:a16="http://schemas.microsoft.com/office/drawing/2014/main" val="3580979736"/>
                        </a:ext>
                      </a:extLst>
                    </a:gridCol>
                  </a:tblGrid>
                  <a:tr h="303297">
                    <a:tc rowSpan="2">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Metric</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gridSpan="3">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Actual Systems</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Synthetic Systems</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3865463"/>
                      </a:ext>
                    </a:extLst>
                  </a:tr>
                  <a:tr h="460672">
                    <a:tc vMerge="1">
                      <a:txBody>
                        <a:bodyPr/>
                        <a:lstStyle/>
                        <a:p>
                          <a:endParaRPr lang="en-US"/>
                        </a:p>
                      </a:txBody>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EI</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WECC</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ERCOT</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70K</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20K</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tc>
                      <a:txBody>
                        <a:bodyPr/>
                        <a:lstStyle/>
                        <a:p>
                          <a:pPr marL="0" marR="0" algn="ctr">
                            <a:lnSpc>
                              <a:spcPct val="107000"/>
                            </a:lnSpc>
                            <a:spcBef>
                              <a:spcPts val="0"/>
                            </a:spcBef>
                            <a:spcAft>
                              <a:spcPts val="0"/>
                            </a:spcAft>
                          </a:pPr>
                          <a:r>
                            <a:rPr lang="en-GB" sz="1600" b="1" dirty="0">
                              <a:effectLst/>
                              <a:latin typeface="+mj-lt"/>
                              <a:cs typeface="Arial" panose="020B0604020202020204" pitchFamily="34" charset="0"/>
                            </a:rPr>
                            <a:t>5000</a:t>
                          </a:r>
                          <a:endParaRPr lang="en-US" sz="16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2C4"/>
                        </a:solidFill>
                      </a:tcPr>
                    </a:tc>
                    <a:extLst>
                      <a:ext uri="{0D108BD9-81ED-4DB2-BD59-A6C34878D82A}">
                        <a16:rowId xmlns:a16="http://schemas.microsoft.com/office/drawing/2014/main" val="2508625822"/>
                      </a:ext>
                    </a:extLst>
                  </a:tr>
                  <a:tr h="303297">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2" t="-262000" r="-604734" b="-428000"/>
                          </a:stretch>
                        </a:blipFill>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36,187</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9398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3827</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34,999</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9524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2941</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41160"/>
                      </a:ext>
                    </a:extLst>
                  </a:tr>
                  <a:tr h="303297">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2" t="-369388" r="-604734" b="-336735"/>
                          </a:stretch>
                        </a:blipFill>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2.61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2.58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2.61</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2.74</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2.67</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2.71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659977"/>
                      </a:ext>
                    </a:extLst>
                  </a:tr>
                  <a:tr h="303297">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2" t="-460000" r="-604734" b="-230000"/>
                          </a:stretch>
                        </a:blipFill>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0.044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0.058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0.048</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0.034</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0.031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7307626"/>
                      </a:ext>
                    </a:extLst>
                  </a:tr>
                  <a:tr h="303297">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2" t="-560000" r="-604734" b="-130000"/>
                          </a:stretch>
                        </a:blipFill>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29.2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18.9</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14.2</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36.7</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20.3</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13.8</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0949286"/>
                      </a:ext>
                    </a:extLst>
                  </a:tr>
                  <a:tr h="303297">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2" t="-660000" r="-604734" b="-30000"/>
                          </a:stretch>
                        </a:blipFill>
                      </a:tcPr>
                    </a:tc>
                    <a:tc>
                      <a:txBody>
                        <a:bodyPr/>
                        <a:lstStyle/>
                        <a:p>
                          <a:pPr marL="0" marR="0" algn="ctr">
                            <a:lnSpc>
                              <a:spcPct val="107000"/>
                            </a:lnSpc>
                            <a:spcBef>
                              <a:spcPts val="0"/>
                            </a:spcBef>
                            <a:spcAft>
                              <a:spcPts val="0"/>
                            </a:spcAft>
                          </a:pPr>
                          <a:r>
                            <a:rPr lang="en-GB" sz="1600">
                              <a:effectLst/>
                              <a:latin typeface="+mj-lt"/>
                              <a:cs typeface="Arial" panose="020B0604020202020204" pitchFamily="34" charset="0"/>
                            </a:rPr>
                            <a:t>0.083</a:t>
                          </a:r>
                          <a:endParaRPr lang="en-US" sz="160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0.21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0.40</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0.11</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0.22</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GB" sz="1600" dirty="0">
                              <a:effectLst/>
                              <a:latin typeface="+mj-lt"/>
                              <a:cs typeface="Arial" panose="020B0604020202020204" pitchFamily="34" charset="0"/>
                            </a:rPr>
                            <a:t>0.50</a:t>
                          </a:r>
                          <a:endParaRPr lang="en-US" sz="16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96048"/>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0929FF-885B-424D-BFDA-F7192B3C4AD6}"/>
                  </a:ext>
                </a:extLst>
              </p:cNvPr>
              <p:cNvSpPr txBox="1"/>
              <p:nvPr/>
            </p:nvSpPr>
            <p:spPr>
              <a:xfrm>
                <a:off x="1981200" y="4989069"/>
                <a:ext cx="3886200" cy="936025"/>
              </a:xfrm>
              <a:prstGeom prst="rect">
                <a:avLst/>
              </a:prstGeom>
              <a:solidFill>
                <a:srgbClr val="D6D2C4"/>
              </a:solidFill>
            </p:spPr>
            <p:txBody>
              <a:bodyPr wrap="square" rtlCol="0">
                <a:spAutoFit/>
              </a:bodyPr>
              <a:lstStyle/>
              <a:p>
                <a14:m>
                  <m:oMath xmlns:m="http://schemas.openxmlformats.org/officeDocument/2006/math">
                    <m:r>
                      <a:rPr lang="en-US" sz="1600" i="1">
                        <a:latin typeface="Cambria Math" panose="02040503050406030204" pitchFamily="18" charset="0"/>
                      </a:rPr>
                      <m:t>𝑛</m:t>
                    </m:r>
                  </m:oMath>
                </a14:m>
                <a:r>
                  <a:rPr lang="en-US" sz="1600" dirty="0">
                    <a:latin typeface="+mj-lt"/>
                    <a:cs typeface="Arial" panose="020B0604020202020204" pitchFamily="34" charset="0"/>
                  </a:rPr>
                  <a:t> : number of substations</a:t>
                </a:r>
              </a:p>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𝑑</m:t>
                        </m:r>
                      </m:e>
                    </m:acc>
                  </m:oMath>
                </a14:m>
                <a:r>
                  <a:rPr lang="en-US" sz="1600" dirty="0">
                    <a:latin typeface="+mj-lt"/>
                    <a:cs typeface="Arial" panose="020B0604020202020204" pitchFamily="34" charset="0"/>
                  </a:rPr>
                  <a:t> : average node degree</a:t>
                </a:r>
              </a:p>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𝑐</m:t>
                        </m:r>
                      </m:e>
                    </m:acc>
                  </m:oMath>
                </a14:m>
                <a:r>
                  <a:rPr lang="en-US" sz="1600" dirty="0">
                    <a:latin typeface="+mj-lt"/>
                    <a:cs typeface="Arial" panose="020B0604020202020204" pitchFamily="34" charset="0"/>
                  </a:rPr>
                  <a:t> : clustering coefficient</a:t>
                </a:r>
              </a:p>
            </p:txBody>
          </p:sp>
        </mc:Choice>
        <mc:Fallback xmlns="">
          <p:sp>
            <p:nvSpPr>
              <p:cNvPr id="7" name="TextBox 6">
                <a:extLst>
                  <a:ext uri="{FF2B5EF4-FFF2-40B4-BE49-F238E27FC236}">
                    <a16:creationId xmlns:a16="http://schemas.microsoft.com/office/drawing/2014/main" id="{EC0929FF-885B-424D-BFDA-F7192B3C4AD6}"/>
                  </a:ext>
                </a:extLst>
              </p:cNvPr>
              <p:cNvSpPr txBox="1">
                <a:spLocks noRot="1" noChangeAspect="1" noMove="1" noResize="1" noEditPoints="1" noAdjustHandles="1" noChangeArrowheads="1" noChangeShapeType="1" noTextEdit="1"/>
              </p:cNvSpPr>
              <p:nvPr/>
            </p:nvSpPr>
            <p:spPr>
              <a:xfrm>
                <a:off x="1981200" y="4989069"/>
                <a:ext cx="3886200" cy="936025"/>
              </a:xfrm>
              <a:prstGeom prst="rect">
                <a:avLst/>
              </a:prstGeom>
              <a:blipFill>
                <a:blip r:embed="rId3"/>
                <a:stretch>
                  <a:fillRect t="-1948"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CC68F4F-0775-4BA8-B911-95B9ED161179}"/>
                  </a:ext>
                </a:extLst>
              </p:cNvPr>
              <p:cNvSpPr txBox="1"/>
              <p:nvPr/>
            </p:nvSpPr>
            <p:spPr>
              <a:xfrm>
                <a:off x="6057900" y="5022315"/>
                <a:ext cx="3886200" cy="891783"/>
              </a:xfrm>
              <a:prstGeom prst="rect">
                <a:avLst/>
              </a:prstGeom>
              <a:solidFill>
                <a:srgbClr val="D6D2C4"/>
              </a:solidFill>
            </p:spPr>
            <p:txBody>
              <a:bodyPr wrap="square" rtlCol="0">
                <a:spAutoFit/>
              </a:bodyPr>
              <a:lstStyle/>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ℓ</m:t>
                        </m:r>
                      </m:e>
                    </m:acc>
                  </m:oMath>
                </a14:m>
                <a:r>
                  <a:rPr lang="en-US" sz="1600" dirty="0">
                    <a:latin typeface="+mj-lt"/>
                    <a:cs typeface="Arial" panose="020B0604020202020204" pitchFamily="34" charset="0"/>
                  </a:rPr>
                  <a:t> : average shortest path</a:t>
                </a:r>
              </a:p>
              <a:p>
                <a14:m>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𝑏</m:t>
                        </m:r>
                      </m:e>
                    </m:acc>
                  </m:oMath>
                </a14:m>
                <a:r>
                  <a:rPr lang="en-US" sz="1600" dirty="0">
                    <a:latin typeface="+mj-lt"/>
                    <a:cs typeface="Arial" panose="020B0604020202020204" pitchFamily="34" charset="0"/>
                  </a:rPr>
                  <a:t> : average betweenness centrality measure (%)</a:t>
                </a:r>
              </a:p>
            </p:txBody>
          </p:sp>
        </mc:Choice>
        <mc:Fallback xmlns="">
          <p:sp>
            <p:nvSpPr>
              <p:cNvPr id="8" name="TextBox 7">
                <a:extLst>
                  <a:ext uri="{FF2B5EF4-FFF2-40B4-BE49-F238E27FC236}">
                    <a16:creationId xmlns:a16="http://schemas.microsoft.com/office/drawing/2014/main" id="{4CC68F4F-0775-4BA8-B911-95B9ED161179}"/>
                  </a:ext>
                </a:extLst>
              </p:cNvPr>
              <p:cNvSpPr txBox="1">
                <a:spLocks noRot="1" noChangeAspect="1" noMove="1" noResize="1" noEditPoints="1" noAdjustHandles="1" noChangeArrowheads="1" noChangeShapeType="1" noTextEdit="1"/>
              </p:cNvSpPr>
              <p:nvPr/>
            </p:nvSpPr>
            <p:spPr>
              <a:xfrm>
                <a:off x="6057900" y="5022315"/>
                <a:ext cx="3886200" cy="891783"/>
              </a:xfrm>
              <a:prstGeom prst="rect">
                <a:avLst/>
              </a:prstGeom>
              <a:blipFill>
                <a:blip r:embed="rId4"/>
                <a:stretch>
                  <a:fillRect l="-942" t="-1370" b="-8219"/>
                </a:stretch>
              </a:blipFill>
            </p:spPr>
            <p:txBody>
              <a:bodyPr/>
              <a:lstStyle/>
              <a:p>
                <a:r>
                  <a:rPr lang="en-US">
                    <a:noFill/>
                  </a:rPr>
                  <a:t> </a:t>
                </a:r>
              </a:p>
            </p:txBody>
          </p:sp>
        </mc:Fallback>
      </mc:AlternateContent>
    </p:spTree>
    <p:extLst>
      <p:ext uri="{BB962C8B-B14F-4D97-AF65-F5344CB8AC3E}">
        <p14:creationId xmlns:p14="http://schemas.microsoft.com/office/powerpoint/2010/main" val="281305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002E-1B86-4A5B-9206-EA23942746F9}"/>
              </a:ext>
            </a:extLst>
          </p:cNvPr>
          <p:cNvSpPr>
            <a:spLocks noGrp="1"/>
          </p:cNvSpPr>
          <p:nvPr>
            <p:ph type="title"/>
          </p:nvPr>
        </p:nvSpPr>
        <p:spPr/>
        <p:txBody>
          <a:bodyPr>
            <a:normAutofit/>
          </a:bodyPr>
          <a:lstStyle/>
          <a:p>
            <a:r>
              <a:rPr lang="en-US" dirty="0"/>
              <a:t>Combined Transmission and Distribution Grids</a:t>
            </a:r>
          </a:p>
        </p:txBody>
      </p:sp>
      <p:pic>
        <p:nvPicPr>
          <p:cNvPr id="4" name="Picture 3">
            <a:extLst>
              <a:ext uri="{FF2B5EF4-FFF2-40B4-BE49-F238E27FC236}">
                <a16:creationId xmlns:a16="http://schemas.microsoft.com/office/drawing/2014/main" id="{B8A15DF5-F327-42E6-9DA1-E9FD57CFB875}"/>
              </a:ext>
            </a:extLst>
          </p:cNvPr>
          <p:cNvPicPr>
            <a:picLocks noChangeAspect="1"/>
          </p:cNvPicPr>
          <p:nvPr/>
        </p:nvPicPr>
        <p:blipFill rotWithShape="1">
          <a:blip r:embed="rId2"/>
          <a:srcRect t="10550" b="5003"/>
          <a:stretch/>
        </p:blipFill>
        <p:spPr>
          <a:xfrm>
            <a:off x="174450" y="1254544"/>
            <a:ext cx="8869790" cy="5470478"/>
          </a:xfrm>
          <a:prstGeom prst="rect">
            <a:avLst/>
          </a:prstGeom>
        </p:spPr>
      </p:pic>
      <p:sp>
        <p:nvSpPr>
          <p:cNvPr id="5" name="Rectangle 4">
            <a:extLst>
              <a:ext uri="{FF2B5EF4-FFF2-40B4-BE49-F238E27FC236}">
                <a16:creationId xmlns:a16="http://schemas.microsoft.com/office/drawing/2014/main" id="{CD84B665-064C-4872-AD9C-AB0461E983C0}"/>
              </a:ext>
            </a:extLst>
          </p:cNvPr>
          <p:cNvSpPr/>
          <p:nvPr/>
        </p:nvSpPr>
        <p:spPr>
          <a:xfrm>
            <a:off x="9144764" y="4648200"/>
            <a:ext cx="2884197" cy="1815882"/>
          </a:xfrm>
          <a:prstGeom prst="rect">
            <a:avLst/>
          </a:prstGeom>
          <a:solidFill>
            <a:srgbClr val="D6D2C4"/>
          </a:solidFill>
        </p:spPr>
        <p:txBody>
          <a:bodyPr wrap="square">
            <a:spAutoFit/>
          </a:bodyPr>
          <a:lstStyle/>
          <a:p>
            <a:r>
              <a:rPr lang="en-US" sz="1600" dirty="0">
                <a:latin typeface="Arial" panose="020B0604020202020204" pitchFamily="34" charset="0"/>
                <a:cs typeface="Arial" panose="020B0604020202020204" pitchFamily="34" charset="0"/>
              </a:rPr>
              <a:t>The figure shows the transmission system (blue is 230 kV and cyan 69 kV) and the distribution system modeled down to 307,000 meters. The distribution data is in the </a:t>
            </a:r>
            <a:r>
              <a:rPr lang="en-US" sz="1600" dirty="0" err="1">
                <a:latin typeface="Arial" panose="020B0604020202020204" pitchFamily="34" charset="0"/>
                <a:cs typeface="Arial" panose="020B0604020202020204" pitchFamily="34" charset="0"/>
              </a:rPr>
              <a:t>OpenDSS</a:t>
            </a:r>
            <a:r>
              <a:rPr lang="en-US" sz="1600" dirty="0">
                <a:latin typeface="Arial" panose="020B0604020202020204" pitchFamily="34" charset="0"/>
                <a:cs typeface="Arial" panose="020B0604020202020204" pitchFamily="34" charset="0"/>
              </a:rPr>
              <a:t> format.</a:t>
            </a:r>
          </a:p>
        </p:txBody>
      </p:sp>
      <p:sp>
        <p:nvSpPr>
          <p:cNvPr id="6" name="Rectangle 5">
            <a:extLst>
              <a:ext uri="{FF2B5EF4-FFF2-40B4-BE49-F238E27FC236}">
                <a16:creationId xmlns:a16="http://schemas.microsoft.com/office/drawing/2014/main" id="{A88C6FD4-2EBA-455B-B3FE-BC995A853983}"/>
              </a:ext>
            </a:extLst>
          </p:cNvPr>
          <p:cNvSpPr/>
          <p:nvPr/>
        </p:nvSpPr>
        <p:spPr>
          <a:xfrm>
            <a:off x="9144764" y="1752600"/>
            <a:ext cx="2884197" cy="2406813"/>
          </a:xfrm>
          <a:prstGeom prst="rect">
            <a:avLst/>
          </a:prstGeom>
          <a:solidFill>
            <a:srgbClr val="D6D2C4"/>
          </a:solidFill>
        </p:spPr>
        <p:txBody>
          <a:bodyPr wrap="square">
            <a:spAutoFit/>
          </a:bodyPr>
          <a:lstStyle/>
          <a:p>
            <a:r>
              <a:rPr lang="en-US" sz="1600" dirty="0">
                <a:latin typeface="Arial" panose="020B0604020202020204" pitchFamily="34" charset="0"/>
                <a:cs typeface="Arial" panose="020B0604020202020204" pitchFamily="34" charset="0"/>
              </a:rPr>
              <a:t>TAMU + NREL project is developed down-to-the-meter synthetic grids </a:t>
            </a:r>
          </a:p>
          <a:p>
            <a:r>
              <a:rPr lang="en-US" sz="1600" dirty="0">
                <a:latin typeface="Arial" panose="020B0604020202020204" pitchFamily="34" charset="0"/>
                <a:cs typeface="Arial" panose="020B0604020202020204" pitchFamily="34" charset="0"/>
              </a:rPr>
              <a:t>Parcel data is used to seed the algorithms for distribution.</a:t>
            </a:r>
          </a:p>
          <a:p>
            <a:r>
              <a:rPr lang="en-US" sz="1600" dirty="0">
                <a:latin typeface="Arial" panose="020B0604020202020204" pitchFamily="34" charset="0"/>
                <a:cs typeface="Arial" panose="020B0604020202020204" pitchFamily="34" charset="0"/>
              </a:rPr>
              <a:t>This case is Travis County, Texas. We now have all of the ERCOT footprint of Texas (a MASSIVE dataset).</a:t>
            </a:r>
          </a:p>
        </p:txBody>
      </p:sp>
    </p:spTree>
    <p:extLst>
      <p:ext uri="{BB962C8B-B14F-4D97-AF65-F5344CB8AC3E}">
        <p14:creationId xmlns:p14="http://schemas.microsoft.com/office/powerpoint/2010/main" val="1725656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 Scenarios</a:t>
            </a:r>
          </a:p>
        </p:txBody>
      </p:sp>
      <p:sp>
        <p:nvSpPr>
          <p:cNvPr id="3" name="Content Placeholder 2"/>
          <p:cNvSpPr>
            <a:spLocks noGrp="1"/>
          </p:cNvSpPr>
          <p:nvPr>
            <p:ph type="body" sz="quarter" idx="10"/>
          </p:nvPr>
        </p:nvSpPr>
        <p:spPr>
          <a:xfrm>
            <a:off x="228600" y="1295400"/>
            <a:ext cx="3352800" cy="5181600"/>
          </a:xfrm>
        </p:spPr>
        <p:txBody>
          <a:bodyPr/>
          <a:lstStyle/>
          <a:p>
            <a:r>
              <a:rPr lang="en-US" dirty="0"/>
              <a:t>We have developed detailed, yearly scenarios with variation of both bus level load and gen.</a:t>
            </a:r>
          </a:p>
          <a:p>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b="-425"/>
          <a:stretch/>
        </p:blipFill>
        <p:spPr>
          <a:xfrm>
            <a:off x="3581400" y="1251018"/>
            <a:ext cx="8077200" cy="229856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200" y="3638549"/>
            <a:ext cx="8153400" cy="3018783"/>
          </a:xfrm>
          <a:prstGeom prst="rect">
            <a:avLst/>
          </a:prstGeom>
        </p:spPr>
      </p:pic>
      <p:sp>
        <p:nvSpPr>
          <p:cNvPr id="7" name="TextBox 6"/>
          <p:cNvSpPr txBox="1"/>
          <p:nvPr/>
        </p:nvSpPr>
        <p:spPr>
          <a:xfrm>
            <a:off x="337793" y="3795010"/>
            <a:ext cx="2986908" cy="2862322"/>
          </a:xfrm>
          <a:prstGeom prst="rect">
            <a:avLst/>
          </a:prstGeom>
          <a:solidFill>
            <a:srgbClr val="D6D2C4"/>
          </a:solidFill>
        </p:spPr>
        <p:txBody>
          <a:bodyPr wrap="none" rtlCol="0">
            <a:spAutoFit/>
          </a:bodyPr>
          <a:lstStyle/>
          <a:p>
            <a:r>
              <a:rPr lang="en-US" sz="2000" dirty="0">
                <a:latin typeface="+mj-lt"/>
              </a:rPr>
              <a:t>Transmission models</a:t>
            </a:r>
            <a:br>
              <a:rPr lang="en-US" sz="2000" dirty="0">
                <a:latin typeface="+mj-lt"/>
              </a:rPr>
            </a:br>
            <a:r>
              <a:rPr lang="en-US" sz="2000" dirty="0">
                <a:latin typeface="+mj-lt"/>
              </a:rPr>
              <a:t>have hourly snapshots, </a:t>
            </a:r>
            <a:br>
              <a:rPr lang="en-US" sz="2000" dirty="0">
                <a:latin typeface="+mj-lt"/>
              </a:rPr>
            </a:br>
            <a:r>
              <a:rPr lang="en-US" sz="2000" dirty="0">
                <a:latin typeface="+mj-lt"/>
              </a:rPr>
              <a:t>with nonconforming</a:t>
            </a:r>
            <a:br>
              <a:rPr lang="en-US" sz="2000" dirty="0">
                <a:latin typeface="+mj-lt"/>
              </a:rPr>
            </a:br>
            <a:r>
              <a:rPr lang="en-US" sz="2000" dirty="0">
                <a:latin typeface="+mj-lt"/>
              </a:rPr>
              <a:t>bus loads modeled.  The</a:t>
            </a:r>
            <a:br>
              <a:rPr lang="en-US" sz="2000" dirty="0">
                <a:latin typeface="+mj-lt"/>
              </a:rPr>
            </a:br>
            <a:r>
              <a:rPr lang="en-US" sz="2000" dirty="0">
                <a:latin typeface="+mj-lt"/>
              </a:rPr>
              <a:t>“down to the meter” </a:t>
            </a:r>
            <a:br>
              <a:rPr lang="en-US" sz="2000" dirty="0">
                <a:latin typeface="+mj-lt"/>
              </a:rPr>
            </a:br>
            <a:r>
              <a:rPr lang="en-US" sz="2000" dirty="0">
                <a:latin typeface="+mj-lt"/>
              </a:rPr>
              <a:t>grids have synthetic</a:t>
            </a:r>
            <a:br>
              <a:rPr lang="en-US" sz="2000" dirty="0">
                <a:latin typeface="+mj-lt"/>
              </a:rPr>
            </a:br>
            <a:r>
              <a:rPr lang="en-US" sz="2000" dirty="0">
                <a:latin typeface="+mj-lt"/>
              </a:rPr>
              <a:t>loads every 15 minutes</a:t>
            </a:r>
            <a:br>
              <a:rPr lang="en-US" sz="2000" dirty="0">
                <a:latin typeface="+mj-lt"/>
              </a:rPr>
            </a:br>
            <a:r>
              <a:rPr lang="en-US" sz="2000" dirty="0">
                <a:latin typeface="+mj-lt"/>
              </a:rPr>
              <a:t>for each meter</a:t>
            </a:r>
            <a:br>
              <a:rPr lang="en-US" sz="2000" dirty="0">
                <a:latin typeface="+mj-lt"/>
              </a:rPr>
            </a:br>
            <a:r>
              <a:rPr lang="en-US" sz="2000" dirty="0">
                <a:latin typeface="+mj-lt"/>
              </a:rPr>
              <a:t>(provided by NREL).</a:t>
            </a:r>
          </a:p>
        </p:txBody>
      </p:sp>
    </p:spTree>
    <p:extLst>
      <p:ext uri="{BB962C8B-B14F-4D97-AF65-F5344CB8AC3E}">
        <p14:creationId xmlns:p14="http://schemas.microsoft.com/office/powerpoint/2010/main" val="316657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Dynamics Models</a:t>
            </a:r>
          </a:p>
        </p:txBody>
      </p:sp>
      <p:sp>
        <p:nvSpPr>
          <p:cNvPr id="6" name="TextBox 5"/>
          <p:cNvSpPr txBox="1"/>
          <p:nvPr/>
        </p:nvSpPr>
        <p:spPr>
          <a:xfrm>
            <a:off x="7772400" y="2514600"/>
            <a:ext cx="3223601" cy="1015663"/>
          </a:xfrm>
          <a:prstGeom prst="rect">
            <a:avLst/>
          </a:prstGeom>
          <a:solidFill>
            <a:srgbClr val="D6D2C4"/>
          </a:solidFill>
        </p:spPr>
        <p:txBody>
          <a:bodyPr wrap="square" rtlCol="0">
            <a:spAutoFit/>
          </a:bodyPr>
          <a:lstStyle/>
          <a:p>
            <a:r>
              <a:rPr lang="en-US" sz="2000" dirty="0">
                <a:latin typeface="+mj-lt"/>
              </a:rPr>
              <a:t>The models and all the data associated with</a:t>
            </a:r>
            <a:br>
              <a:rPr lang="en-US" sz="2000" dirty="0">
                <a:latin typeface="+mj-lt"/>
              </a:rPr>
            </a:br>
            <a:r>
              <a:rPr lang="en-US" sz="2000" dirty="0">
                <a:latin typeface="+mj-lt"/>
              </a:rPr>
              <a:t>this image are public</a:t>
            </a:r>
          </a:p>
        </p:txBody>
      </p:sp>
      <p:sp>
        <p:nvSpPr>
          <p:cNvPr id="7" name="TextBox 6"/>
          <p:cNvSpPr txBox="1"/>
          <p:nvPr/>
        </p:nvSpPr>
        <p:spPr>
          <a:xfrm>
            <a:off x="7620000" y="4267200"/>
            <a:ext cx="4110748" cy="1323439"/>
          </a:xfrm>
          <a:prstGeom prst="rect">
            <a:avLst/>
          </a:prstGeom>
          <a:solidFill>
            <a:srgbClr val="D6D2C4"/>
          </a:solidFill>
        </p:spPr>
        <p:txBody>
          <a:bodyPr wrap="square" rtlCol="0">
            <a:spAutoFit/>
          </a:bodyPr>
          <a:lstStyle/>
          <a:p>
            <a:r>
              <a:rPr lang="en-US" sz="2000" dirty="0">
                <a:latin typeface="+mj-lt"/>
              </a:rPr>
              <a:t>Ongoing research is focused on developing more detailed</a:t>
            </a:r>
            <a:br>
              <a:rPr lang="en-US" sz="2000" dirty="0">
                <a:latin typeface="+mj-lt"/>
              </a:rPr>
            </a:br>
            <a:r>
              <a:rPr lang="en-US" sz="2000" dirty="0">
                <a:latin typeface="+mj-lt"/>
              </a:rPr>
              <a:t>dynamic models, including the protection systems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52" y="1246915"/>
            <a:ext cx="6705600" cy="5534885"/>
          </a:xfrm>
          <a:prstGeom prst="rect">
            <a:avLst/>
          </a:prstGeom>
        </p:spPr>
      </p:pic>
    </p:spTree>
    <p:extLst>
      <p:ext uri="{BB962C8B-B14F-4D97-AF65-F5344CB8AC3E}">
        <p14:creationId xmlns:p14="http://schemas.microsoft.com/office/powerpoint/2010/main" val="1407616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Synthetic PMU Data</a:t>
            </a:r>
            <a:endParaRPr lang="en-US" dirty="0"/>
          </a:p>
        </p:txBody>
      </p:sp>
      <p:sp>
        <p:nvSpPr>
          <p:cNvPr id="3" name="Content Placeholder 2"/>
          <p:cNvSpPr>
            <a:spLocks noGrp="1"/>
          </p:cNvSpPr>
          <p:nvPr>
            <p:ph type="body" sz="quarter" idx="10"/>
          </p:nvPr>
        </p:nvSpPr>
        <p:spPr/>
        <p:txBody>
          <a:bodyPr/>
          <a:lstStyle/>
          <a:p>
            <a:r>
              <a:rPr lang="en-US"/>
              <a:t>To create synthetic PMU data we use dynamic simulations with realistic variation in the load and generation, and appropriate PMU errors.  </a:t>
            </a:r>
            <a:endParaRPr lang="en-US" dirty="0"/>
          </a:p>
        </p:txBody>
      </p:sp>
      <p:pic>
        <p:nvPicPr>
          <p:cNvPr id="5" name="Picture 4">
            <a:extLst>
              <a:ext uri="{FF2B5EF4-FFF2-40B4-BE49-F238E27FC236}">
                <a16:creationId xmlns:a16="http://schemas.microsoft.com/office/drawing/2014/main" id="{45096838-9E1B-4FA6-9B71-9BA7B8817CA1}"/>
              </a:ext>
            </a:extLst>
          </p:cNvPr>
          <p:cNvPicPr>
            <a:picLocks noChangeAspect="1"/>
          </p:cNvPicPr>
          <p:nvPr/>
        </p:nvPicPr>
        <p:blipFill>
          <a:blip r:embed="rId2"/>
          <a:stretch>
            <a:fillRect/>
          </a:stretch>
        </p:blipFill>
        <p:spPr>
          <a:xfrm>
            <a:off x="0" y="2133600"/>
            <a:ext cx="8229600" cy="4447800"/>
          </a:xfrm>
          <a:prstGeom prst="rect">
            <a:avLst/>
          </a:prstGeom>
        </p:spPr>
      </p:pic>
      <p:sp>
        <p:nvSpPr>
          <p:cNvPr id="6" name="TextBox 5"/>
          <p:cNvSpPr txBox="1"/>
          <p:nvPr/>
        </p:nvSpPr>
        <p:spPr>
          <a:xfrm>
            <a:off x="8534400" y="2362200"/>
            <a:ext cx="2941556" cy="2554545"/>
          </a:xfrm>
          <a:prstGeom prst="rect">
            <a:avLst/>
          </a:prstGeom>
          <a:solidFill>
            <a:srgbClr val="D6D2C4"/>
          </a:solidFill>
        </p:spPr>
        <p:txBody>
          <a:bodyPr wrap="square" rtlCol="0">
            <a:spAutoFit/>
          </a:bodyPr>
          <a:lstStyle/>
          <a:p>
            <a:r>
              <a:rPr lang="en-US" sz="2000" dirty="0">
                <a:latin typeface="+mj-lt"/>
              </a:rPr>
              <a:t>On our 2000 bus Texas synthetic grid was can provide more then 10,000 signals at PMU data rates (30 times per second) in real-time.  This is data creation at about 4GB per hour.  </a:t>
            </a:r>
          </a:p>
        </p:txBody>
      </p:sp>
    </p:spTree>
    <p:extLst>
      <p:ext uri="{BB962C8B-B14F-4D97-AF65-F5344CB8AC3E}">
        <p14:creationId xmlns:p14="http://schemas.microsoft.com/office/powerpoint/2010/main" val="137841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F42B-3B63-406F-8C1D-9E14FA3BF2EA}"/>
              </a:ext>
            </a:extLst>
          </p:cNvPr>
          <p:cNvSpPr>
            <a:spLocks noGrp="1"/>
          </p:cNvSpPr>
          <p:nvPr>
            <p:ph type="title"/>
          </p:nvPr>
        </p:nvSpPr>
        <p:spPr/>
        <p:txBody>
          <a:bodyPr/>
          <a:lstStyle/>
          <a:p>
            <a:r>
              <a:rPr lang="en-US"/>
              <a:t>Real-World Complex Networks</a:t>
            </a:r>
            <a:endParaRPr lang="en-US" dirty="0"/>
          </a:p>
        </p:txBody>
      </p:sp>
      <p:sp>
        <p:nvSpPr>
          <p:cNvPr id="3" name="Content Placeholder 2">
            <a:extLst>
              <a:ext uri="{FF2B5EF4-FFF2-40B4-BE49-F238E27FC236}">
                <a16:creationId xmlns:a16="http://schemas.microsoft.com/office/drawing/2014/main" id="{D3637C8E-7AA7-4615-A8C4-06B9846247AD}"/>
              </a:ext>
            </a:extLst>
          </p:cNvPr>
          <p:cNvSpPr>
            <a:spLocks noGrp="1"/>
          </p:cNvSpPr>
          <p:nvPr>
            <p:ph type="body" sz="quarter" idx="10"/>
          </p:nvPr>
        </p:nvSpPr>
        <p:spPr>
          <a:xfrm>
            <a:off x="228600" y="1295400"/>
            <a:ext cx="6553200" cy="5181600"/>
          </a:xfrm>
        </p:spPr>
        <p:txBody>
          <a:bodyPr/>
          <a:lstStyle/>
          <a:p>
            <a:r>
              <a:rPr lang="en-US" sz="2000" dirty="0"/>
              <a:t>A complex network is a large graph: collection of nodes (vertices) connected by links (edges) that represents some real-world system of interactions</a:t>
            </a:r>
          </a:p>
          <a:p>
            <a:r>
              <a:rPr lang="en-US" sz="2000" dirty="0"/>
              <a:t>Examples: Interstate highways, movie co-stars, brain neurons, water drainage, Facebook, airline routes, the internet, the power grid</a:t>
            </a:r>
          </a:p>
          <a:p>
            <a:r>
              <a:rPr lang="en-US" sz="2000" dirty="0"/>
              <a:t>Aspects of network structure provide insight for assessing system resilience and designing for greater robustness and efficiency.</a:t>
            </a:r>
          </a:p>
          <a:p>
            <a:r>
              <a:rPr lang="en-US" sz="2000" dirty="0"/>
              <a:t>For each type of network, what network characteristics or metrics do they have in common with other types, and what characteristics are unique? What sort of network is the power grid?</a:t>
            </a:r>
          </a:p>
        </p:txBody>
      </p:sp>
      <p:pic>
        <p:nvPicPr>
          <p:cNvPr id="5" name="Picture 4">
            <a:extLst>
              <a:ext uri="{FF2B5EF4-FFF2-40B4-BE49-F238E27FC236}">
                <a16:creationId xmlns:a16="http://schemas.microsoft.com/office/drawing/2014/main" id="{D5637663-8FC5-4A47-96F2-09F8549B7B5F}"/>
              </a:ext>
            </a:extLst>
          </p:cNvPr>
          <p:cNvPicPr>
            <a:picLocks noChangeAspect="1"/>
          </p:cNvPicPr>
          <p:nvPr/>
        </p:nvPicPr>
        <p:blipFill>
          <a:blip r:embed="rId2"/>
          <a:stretch>
            <a:fillRect/>
          </a:stretch>
        </p:blipFill>
        <p:spPr>
          <a:xfrm>
            <a:off x="7012176" y="1270635"/>
            <a:ext cx="4515787" cy="2658712"/>
          </a:xfrm>
          <a:prstGeom prst="rect">
            <a:avLst/>
          </a:prstGeom>
        </p:spPr>
      </p:pic>
      <p:pic>
        <p:nvPicPr>
          <p:cNvPr id="7" name="Picture 6">
            <a:extLst>
              <a:ext uri="{FF2B5EF4-FFF2-40B4-BE49-F238E27FC236}">
                <a16:creationId xmlns:a16="http://schemas.microsoft.com/office/drawing/2014/main" id="{7F6BB222-5A8D-4237-BD0B-316DA72C53CC}"/>
              </a:ext>
            </a:extLst>
          </p:cNvPr>
          <p:cNvPicPr>
            <a:picLocks noChangeAspect="1"/>
          </p:cNvPicPr>
          <p:nvPr/>
        </p:nvPicPr>
        <p:blipFill>
          <a:blip r:embed="rId3"/>
          <a:stretch>
            <a:fillRect/>
          </a:stretch>
        </p:blipFill>
        <p:spPr>
          <a:xfrm>
            <a:off x="7012176" y="3929347"/>
            <a:ext cx="4478432" cy="2733675"/>
          </a:xfrm>
          <a:prstGeom prst="rect">
            <a:avLst/>
          </a:prstGeom>
        </p:spPr>
      </p:pic>
      <p:sp>
        <p:nvSpPr>
          <p:cNvPr id="8" name="TextBox 7">
            <a:extLst>
              <a:ext uri="{FF2B5EF4-FFF2-40B4-BE49-F238E27FC236}">
                <a16:creationId xmlns:a16="http://schemas.microsoft.com/office/drawing/2014/main" id="{FDAF64D3-12B3-4563-915F-E6DEC23814CE}"/>
              </a:ext>
            </a:extLst>
          </p:cNvPr>
          <p:cNvSpPr txBox="1"/>
          <p:nvPr/>
        </p:nvSpPr>
        <p:spPr>
          <a:xfrm>
            <a:off x="701392" y="6148540"/>
            <a:ext cx="5736763" cy="338554"/>
          </a:xfrm>
          <a:prstGeom prst="rect">
            <a:avLst/>
          </a:prstGeom>
          <a:solidFill>
            <a:srgbClr val="D6D2C4"/>
          </a:solidFill>
        </p:spPr>
        <p:txBody>
          <a:bodyPr wrap="none" rtlCol="0">
            <a:spAutoFit/>
          </a:bodyPr>
          <a:lstStyle/>
          <a:p>
            <a:r>
              <a:rPr lang="en-US" sz="1600" dirty="0">
                <a:latin typeface="+mj-lt"/>
              </a:rPr>
              <a:t>Sources: American Airlines, Texas Water Development Board</a:t>
            </a:r>
          </a:p>
        </p:txBody>
      </p:sp>
    </p:spTree>
    <p:extLst>
      <p:ext uri="{BB962C8B-B14F-4D97-AF65-F5344CB8AC3E}">
        <p14:creationId xmlns:p14="http://schemas.microsoft.com/office/powerpoint/2010/main" val="354631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2400" y="1474274"/>
            <a:ext cx="7856576" cy="3909452"/>
          </a:xfrm>
          <a:prstGeom prst="rect">
            <a:avLst/>
          </a:prstGeom>
        </p:spPr>
      </p:pic>
      <p:sp>
        <p:nvSpPr>
          <p:cNvPr id="2" name="Title 1"/>
          <p:cNvSpPr>
            <a:spLocks noGrp="1"/>
          </p:cNvSpPr>
          <p:nvPr>
            <p:ph type="title"/>
          </p:nvPr>
        </p:nvSpPr>
        <p:spPr/>
        <p:txBody>
          <a:bodyPr/>
          <a:lstStyle/>
          <a:p>
            <a:r>
              <a:rPr lang="en-US"/>
              <a:t>Applications: Undergraduate Education</a:t>
            </a:r>
            <a:endParaRPr lang="en-US" dirty="0"/>
          </a:p>
        </p:txBody>
      </p:sp>
      <p:sp>
        <p:nvSpPr>
          <p:cNvPr id="7" name="Content Placeholder 6">
            <a:extLst>
              <a:ext uri="{FF2B5EF4-FFF2-40B4-BE49-F238E27FC236}">
                <a16:creationId xmlns:a16="http://schemas.microsoft.com/office/drawing/2014/main" id="{6824239C-EF02-4421-835A-4238063F0DD4}"/>
              </a:ext>
            </a:extLst>
          </p:cNvPr>
          <p:cNvSpPr>
            <a:spLocks noGrp="1"/>
          </p:cNvSpPr>
          <p:nvPr>
            <p:ph type="body" sz="quarter" idx="10"/>
          </p:nvPr>
        </p:nvSpPr>
        <p:spPr>
          <a:xfrm>
            <a:off x="228600" y="1295400"/>
            <a:ext cx="3733800" cy="5181600"/>
          </a:xfrm>
        </p:spPr>
        <p:txBody>
          <a:bodyPr/>
          <a:lstStyle/>
          <a:p>
            <a:r>
              <a:rPr lang="en-US" dirty="0"/>
              <a:t>Lab assignments involving the 2000 bus case have been integrated into Texas A&amp;M’s ECEN 460: large-system exercises for power flow, economic dispatch, contingency analysis, SCOPF, and transient stability</a:t>
            </a:r>
          </a:p>
          <a:p>
            <a:r>
              <a:rPr lang="en-US" dirty="0"/>
              <a:t>Two teams of capstone design and one senior thesis</a:t>
            </a:r>
          </a:p>
          <a:p>
            <a:endParaRPr lang="en-US" dirty="0"/>
          </a:p>
        </p:txBody>
      </p:sp>
      <p:sp>
        <p:nvSpPr>
          <p:cNvPr id="5" name="TextBox 4">
            <a:extLst>
              <a:ext uri="{FF2B5EF4-FFF2-40B4-BE49-F238E27FC236}">
                <a16:creationId xmlns:a16="http://schemas.microsoft.com/office/drawing/2014/main" id="{65667203-5A0D-4F0A-A390-6EA2C2C65E66}"/>
              </a:ext>
            </a:extLst>
          </p:cNvPr>
          <p:cNvSpPr txBox="1"/>
          <p:nvPr/>
        </p:nvSpPr>
        <p:spPr>
          <a:xfrm>
            <a:off x="5486400" y="5716576"/>
            <a:ext cx="4999442" cy="584775"/>
          </a:xfrm>
          <a:prstGeom prst="rect">
            <a:avLst/>
          </a:prstGeom>
          <a:solidFill>
            <a:srgbClr val="D6D2C4"/>
          </a:solidFill>
        </p:spPr>
        <p:txBody>
          <a:bodyPr wrap="square" rtlCol="0">
            <a:spAutoFit/>
          </a:bodyPr>
          <a:lstStyle/>
          <a:p>
            <a:r>
              <a:rPr lang="en-US" sz="1600" dirty="0">
                <a:latin typeface="Arial" panose="020B0604020202020204" pitchFamily="34" charset="0"/>
                <a:cs typeface="Arial" panose="020B0604020202020204" pitchFamily="34" charset="0"/>
              </a:rPr>
              <a:t>In this real-time scenario simulation, students try to save a synthetic Texas grid from voltage collapse!</a:t>
            </a:r>
          </a:p>
        </p:txBody>
      </p:sp>
    </p:spTree>
    <p:extLst>
      <p:ext uri="{BB962C8B-B14F-4D97-AF65-F5344CB8AC3E}">
        <p14:creationId xmlns:p14="http://schemas.microsoft.com/office/powerpoint/2010/main" val="45931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30BB-FD18-4E4C-A20D-ABDFD911FDA5}"/>
              </a:ext>
            </a:extLst>
          </p:cNvPr>
          <p:cNvSpPr>
            <a:spLocks noGrp="1"/>
          </p:cNvSpPr>
          <p:nvPr>
            <p:ph type="title"/>
          </p:nvPr>
        </p:nvSpPr>
        <p:spPr/>
        <p:txBody>
          <a:bodyPr/>
          <a:lstStyle/>
          <a:p>
            <a:r>
              <a:rPr lang="en-US"/>
              <a:t>Applications: Visualization</a:t>
            </a:r>
            <a:endParaRPr lang="en-US" dirty="0"/>
          </a:p>
        </p:txBody>
      </p:sp>
      <p:sp>
        <p:nvSpPr>
          <p:cNvPr id="3" name="Content Placeholder 2">
            <a:extLst>
              <a:ext uri="{FF2B5EF4-FFF2-40B4-BE49-F238E27FC236}">
                <a16:creationId xmlns:a16="http://schemas.microsoft.com/office/drawing/2014/main" id="{A2F8686F-471C-4F6E-A0EC-82C11B6AE336}"/>
              </a:ext>
            </a:extLst>
          </p:cNvPr>
          <p:cNvSpPr>
            <a:spLocks noGrp="1"/>
          </p:cNvSpPr>
          <p:nvPr>
            <p:ph type="body" sz="quarter" idx="10"/>
          </p:nvPr>
        </p:nvSpPr>
        <p:spPr/>
        <p:txBody>
          <a:bodyPr/>
          <a:lstStyle/>
          <a:p>
            <a:r>
              <a:rPr lang="en-US" dirty="0"/>
              <a:t>Mosaic displays show tiles of data in a way that catches geographic context without overlapping. In this case, generators are shown by size and fuel type. New algorithms can arrange the tiles quickly at a custom scaling.</a:t>
            </a:r>
          </a:p>
        </p:txBody>
      </p:sp>
      <p:pic>
        <p:nvPicPr>
          <p:cNvPr id="6" name="Picture 5">
            <a:extLst>
              <a:ext uri="{FF2B5EF4-FFF2-40B4-BE49-F238E27FC236}">
                <a16:creationId xmlns:a16="http://schemas.microsoft.com/office/drawing/2014/main" id="{0EE0B22B-4F77-48A7-90C2-E8762DE505A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3604" y="2523682"/>
            <a:ext cx="2891246" cy="4019607"/>
          </a:xfrm>
          <a:prstGeom prst="rect">
            <a:avLst/>
          </a:prstGeom>
          <a:noFill/>
          <a:ln>
            <a:noFill/>
          </a:ln>
        </p:spPr>
      </p:pic>
      <p:pic>
        <p:nvPicPr>
          <p:cNvPr id="7" name="Picture 6">
            <a:extLst>
              <a:ext uri="{FF2B5EF4-FFF2-40B4-BE49-F238E27FC236}">
                <a16:creationId xmlns:a16="http://schemas.microsoft.com/office/drawing/2014/main" id="{BAB4C232-0E1D-4070-8A0F-1F9F343A1A4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8487" y="2468280"/>
            <a:ext cx="2891246" cy="4020639"/>
          </a:xfrm>
          <a:prstGeom prst="rect">
            <a:avLst/>
          </a:prstGeom>
        </p:spPr>
      </p:pic>
      <p:pic>
        <p:nvPicPr>
          <p:cNvPr id="8" name="Picture 7">
            <a:extLst>
              <a:ext uri="{FF2B5EF4-FFF2-40B4-BE49-F238E27FC236}">
                <a16:creationId xmlns:a16="http://schemas.microsoft.com/office/drawing/2014/main" id="{C9AEC53B-AF42-4582-AA53-77C08FDDFE4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6270" y="2590267"/>
            <a:ext cx="2803525" cy="3898652"/>
          </a:xfrm>
          <a:prstGeom prst="rect">
            <a:avLst/>
          </a:prstGeom>
        </p:spPr>
      </p:pic>
      <p:sp>
        <p:nvSpPr>
          <p:cNvPr id="10" name="Content Placeholder 2">
            <a:extLst>
              <a:ext uri="{FF2B5EF4-FFF2-40B4-BE49-F238E27FC236}">
                <a16:creationId xmlns:a16="http://schemas.microsoft.com/office/drawing/2014/main" id="{7A4CEE48-6603-4E56-8E2A-3D771011A10F}"/>
              </a:ext>
            </a:extLst>
          </p:cNvPr>
          <p:cNvSpPr txBox="1">
            <a:spLocks/>
          </p:cNvSpPr>
          <p:nvPr/>
        </p:nvSpPr>
        <p:spPr>
          <a:xfrm>
            <a:off x="3521519" y="6023119"/>
            <a:ext cx="960665" cy="452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10%</a:t>
            </a:r>
          </a:p>
        </p:txBody>
      </p:sp>
      <p:sp>
        <p:nvSpPr>
          <p:cNvPr id="11" name="Content Placeholder 2">
            <a:extLst>
              <a:ext uri="{FF2B5EF4-FFF2-40B4-BE49-F238E27FC236}">
                <a16:creationId xmlns:a16="http://schemas.microsoft.com/office/drawing/2014/main" id="{C39AB1C9-6266-45E0-A2E9-1FB47634C3D8}"/>
              </a:ext>
            </a:extLst>
          </p:cNvPr>
          <p:cNvSpPr txBox="1">
            <a:spLocks/>
          </p:cNvSpPr>
          <p:nvPr/>
        </p:nvSpPr>
        <p:spPr>
          <a:xfrm>
            <a:off x="6802980" y="6101427"/>
            <a:ext cx="886642" cy="452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30%</a:t>
            </a:r>
          </a:p>
        </p:txBody>
      </p:sp>
      <p:sp>
        <p:nvSpPr>
          <p:cNvPr id="12" name="Content Placeholder 2">
            <a:extLst>
              <a:ext uri="{FF2B5EF4-FFF2-40B4-BE49-F238E27FC236}">
                <a16:creationId xmlns:a16="http://schemas.microsoft.com/office/drawing/2014/main" id="{652E7AA6-A39D-461D-84E7-1A0339027359}"/>
              </a:ext>
            </a:extLst>
          </p:cNvPr>
          <p:cNvSpPr txBox="1">
            <a:spLocks/>
          </p:cNvSpPr>
          <p:nvPr/>
        </p:nvSpPr>
        <p:spPr>
          <a:xfrm>
            <a:off x="10623122" y="6127581"/>
            <a:ext cx="886642" cy="452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50%</a:t>
            </a:r>
          </a:p>
        </p:txBody>
      </p:sp>
    </p:spTree>
    <p:extLst>
      <p:ext uri="{BB962C8B-B14F-4D97-AF65-F5344CB8AC3E}">
        <p14:creationId xmlns:p14="http://schemas.microsoft.com/office/powerpoint/2010/main" val="14755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0FE862-4774-4E16-96A9-D5EDB477936B}"/>
              </a:ext>
            </a:extLst>
          </p:cNvPr>
          <p:cNvPicPr>
            <a:picLocks noChangeAspect="1"/>
          </p:cNvPicPr>
          <p:nvPr/>
        </p:nvPicPr>
        <p:blipFill>
          <a:blip r:embed="rId2"/>
          <a:stretch>
            <a:fillRect/>
          </a:stretch>
        </p:blipFill>
        <p:spPr>
          <a:xfrm>
            <a:off x="6538229" y="1436659"/>
            <a:ext cx="5301345" cy="4449790"/>
          </a:xfrm>
          <a:prstGeom prst="rect">
            <a:avLst/>
          </a:prstGeom>
        </p:spPr>
      </p:pic>
      <p:sp>
        <p:nvSpPr>
          <p:cNvPr id="2" name="Title 1"/>
          <p:cNvSpPr>
            <a:spLocks noGrp="1"/>
          </p:cNvSpPr>
          <p:nvPr>
            <p:ph type="title"/>
          </p:nvPr>
        </p:nvSpPr>
        <p:spPr/>
        <p:txBody>
          <a:bodyPr/>
          <a:lstStyle/>
          <a:p>
            <a:r>
              <a:rPr lang="en-US"/>
              <a:t>The Impact and Applications of Synthetic Grids</a:t>
            </a:r>
            <a:endParaRPr lang="en-US" dirty="0"/>
          </a:p>
        </p:txBody>
      </p:sp>
      <p:sp>
        <p:nvSpPr>
          <p:cNvPr id="3" name="Content Placeholder 2"/>
          <p:cNvSpPr>
            <a:spLocks noGrp="1"/>
          </p:cNvSpPr>
          <p:nvPr>
            <p:ph type="body" sz="quarter" idx="10"/>
          </p:nvPr>
        </p:nvSpPr>
        <p:spPr>
          <a:xfrm>
            <a:off x="228600" y="1295400"/>
            <a:ext cx="6096000" cy="5181600"/>
          </a:xfrm>
        </p:spPr>
        <p:txBody>
          <a:bodyPr/>
          <a:lstStyle/>
          <a:p>
            <a:r>
              <a:rPr lang="en-US" sz="2000" dirty="0"/>
              <a:t>Test cases for power systems research</a:t>
            </a:r>
          </a:p>
          <a:p>
            <a:pPr lvl="1"/>
            <a:r>
              <a:rPr lang="en-US" sz="1800" dirty="0"/>
              <a:t>Higher quality, larger, more complex, and more realistic than existing test cases</a:t>
            </a:r>
          </a:p>
          <a:p>
            <a:pPr lvl="1"/>
            <a:r>
              <a:rPr lang="en-US" sz="1800" dirty="0"/>
              <a:t>Improved ability to cross-validate published research results in power systems literature</a:t>
            </a:r>
          </a:p>
          <a:p>
            <a:pPr lvl="1"/>
            <a:r>
              <a:rPr lang="en-US" sz="1800" dirty="0"/>
              <a:t>Security for working with and publishing on sensitive research topics</a:t>
            </a:r>
          </a:p>
          <a:p>
            <a:r>
              <a:rPr lang="en-US" sz="2000" dirty="0"/>
              <a:t>Demonstration platforms without restrictions</a:t>
            </a:r>
          </a:p>
          <a:p>
            <a:pPr lvl="1"/>
            <a:r>
              <a:rPr lang="en-US" sz="1800" dirty="0"/>
              <a:t>For teaching university students about large power grids, in lecture and lab assignments</a:t>
            </a:r>
          </a:p>
          <a:p>
            <a:pPr lvl="1"/>
            <a:r>
              <a:rPr lang="en-US" sz="1800" dirty="0"/>
              <a:t>For showing new innovations in power systems analysis and visualization</a:t>
            </a:r>
          </a:p>
          <a:p>
            <a:r>
              <a:rPr lang="en-US" sz="2000" dirty="0"/>
              <a:t>Insights into power system structure and properties</a:t>
            </a:r>
          </a:p>
          <a:p>
            <a:pPr lvl="1"/>
            <a:r>
              <a:rPr lang="en-US" sz="1800" dirty="0"/>
              <a:t>Crucial insights for vulnerability analysis, restoration and resilience in extreme events</a:t>
            </a:r>
          </a:p>
        </p:txBody>
      </p:sp>
      <p:sp>
        <p:nvSpPr>
          <p:cNvPr id="9" name="TextBox 8">
            <a:extLst>
              <a:ext uri="{FF2B5EF4-FFF2-40B4-BE49-F238E27FC236}">
                <a16:creationId xmlns:a16="http://schemas.microsoft.com/office/drawing/2014/main" id="{0167DADE-65CC-440B-B516-E5B9A26AF073}"/>
              </a:ext>
            </a:extLst>
          </p:cNvPr>
          <p:cNvSpPr txBox="1"/>
          <p:nvPr/>
        </p:nvSpPr>
        <p:spPr>
          <a:xfrm>
            <a:off x="6191251" y="5953780"/>
            <a:ext cx="5772149" cy="830997"/>
          </a:xfrm>
          <a:prstGeom prst="rect">
            <a:avLst/>
          </a:prstGeom>
          <a:solidFill>
            <a:srgbClr val="D6D2C4"/>
          </a:solidFill>
        </p:spPr>
        <p:txBody>
          <a:bodyPr wrap="square">
            <a:spAutoFit/>
          </a:bodyPr>
          <a:lstStyle/>
          <a:p>
            <a:r>
              <a:rPr lang="en-US" sz="1600" dirty="0">
                <a:latin typeface="+mj-lt"/>
              </a:rPr>
              <a:t>R. H. Lee, et al., "Using Detailed Ground Modeling to Evaluate Electric Grid Impacts of E3 HEMP," in </a:t>
            </a:r>
            <a:r>
              <a:rPr lang="en-US" sz="1600" i="1" dirty="0">
                <a:latin typeface="+mj-lt"/>
              </a:rPr>
              <a:t>IEEE Transactions on Power Systems</a:t>
            </a:r>
            <a:r>
              <a:rPr lang="en-US" sz="1600" dirty="0">
                <a:latin typeface="+mj-lt"/>
              </a:rPr>
              <a:t>, March 2019.</a:t>
            </a:r>
          </a:p>
        </p:txBody>
      </p:sp>
    </p:spTree>
    <p:extLst>
      <p:ext uri="{BB962C8B-B14F-4D97-AF65-F5344CB8AC3E}">
        <p14:creationId xmlns:p14="http://schemas.microsoft.com/office/powerpoint/2010/main" val="249838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E8D5-D035-4006-ADE7-7C992D516EEB}"/>
              </a:ext>
            </a:extLst>
          </p:cNvPr>
          <p:cNvSpPr>
            <a:spLocks noGrp="1"/>
          </p:cNvSpPr>
          <p:nvPr>
            <p:ph type="title"/>
          </p:nvPr>
        </p:nvSpPr>
        <p:spPr/>
        <p:txBody>
          <a:bodyPr/>
          <a:lstStyle/>
          <a:p>
            <a:r>
              <a:rPr lang="en-US" dirty="0"/>
              <a:t>Publications</a:t>
            </a:r>
          </a:p>
        </p:txBody>
      </p:sp>
      <p:sp>
        <p:nvSpPr>
          <p:cNvPr id="3" name="Content Placeholder 2">
            <a:extLst>
              <a:ext uri="{FF2B5EF4-FFF2-40B4-BE49-F238E27FC236}">
                <a16:creationId xmlns:a16="http://schemas.microsoft.com/office/drawing/2014/main" id="{721C5B4C-7951-4E89-98F6-2B5EC2BA1C7B}"/>
              </a:ext>
            </a:extLst>
          </p:cNvPr>
          <p:cNvSpPr>
            <a:spLocks noGrp="1"/>
          </p:cNvSpPr>
          <p:nvPr>
            <p:ph type="body" sz="quarter" idx="10"/>
          </p:nvPr>
        </p:nvSpPr>
        <p:spPr/>
        <p:txBody>
          <a:bodyPr/>
          <a:lstStyle/>
          <a:p>
            <a:r>
              <a:rPr lang="en-US" sz="1600" dirty="0"/>
              <a:t>A. B. Birchfield and T. J. </a:t>
            </a:r>
            <a:r>
              <a:rPr lang="en-US" sz="1600" dirty="0" err="1"/>
              <a:t>Overbye</a:t>
            </a:r>
            <a:r>
              <a:rPr lang="en-US" sz="1600" dirty="0"/>
              <a:t>, "Planning sensitivities for building contingency robustness and graph properties into large synthetic grids," </a:t>
            </a:r>
            <a:r>
              <a:rPr lang="en-US" sz="1600" i="1" dirty="0"/>
              <a:t>Hawaii International Conference on System Sciences</a:t>
            </a:r>
            <a:r>
              <a:rPr lang="en-US" sz="1600" dirty="0"/>
              <a:t>, Jan. 2020, pp. 1-8.</a:t>
            </a:r>
          </a:p>
          <a:p>
            <a:r>
              <a:rPr lang="en-US" sz="1600" dirty="0"/>
              <a:t>H. Li et al., "Building highly detailed synthetic electric grid data sets for combined transmission and distribution systems," in </a:t>
            </a:r>
            <a:r>
              <a:rPr lang="en-US" sz="1600" i="1" dirty="0"/>
              <a:t>IEEE Open Access Journal of Power and Energy</a:t>
            </a:r>
            <a:r>
              <a:rPr lang="en-US" sz="1600" dirty="0"/>
              <a:t>.</a:t>
            </a:r>
          </a:p>
          <a:p>
            <a:r>
              <a:rPr lang="en-US" sz="1600" dirty="0"/>
              <a:t>A. B. Birchfield and T. J. </a:t>
            </a:r>
            <a:r>
              <a:rPr lang="en-US" sz="1600" dirty="0" err="1"/>
              <a:t>Overbye</a:t>
            </a:r>
            <a:r>
              <a:rPr lang="en-US" sz="1600" dirty="0"/>
              <a:t>, "Mosaic packing to visualize large-scale electric grid data," in </a:t>
            </a:r>
            <a:r>
              <a:rPr lang="en-US" sz="1600" i="1" dirty="0"/>
              <a:t>IEEE Open Access Journal of Power and Energy</a:t>
            </a:r>
            <a:r>
              <a:rPr lang="en-US" sz="1600" dirty="0"/>
              <a:t>, vol. 7, pp. 212-221, 2020. </a:t>
            </a:r>
          </a:p>
          <a:p>
            <a:r>
              <a:rPr lang="en-US" sz="1600" dirty="0"/>
              <a:t>A. B. Birchfield, T. J. </a:t>
            </a:r>
            <a:r>
              <a:rPr lang="en-US" sz="1600" dirty="0" err="1"/>
              <a:t>Overbye</a:t>
            </a:r>
            <a:r>
              <a:rPr lang="en-US" sz="1600" dirty="0"/>
              <a:t> and K. R. Davis, "Educational Applications of Large Synthetic Power Grids," in </a:t>
            </a:r>
            <a:r>
              <a:rPr lang="en-US" sz="1600" i="1" dirty="0"/>
              <a:t>IEEE Transactions on Power Systems</a:t>
            </a:r>
            <a:r>
              <a:rPr lang="en-US" sz="1600" dirty="0"/>
              <a:t>, vol. 34, no. 1, pp. 765-772, Jan. 2019. </a:t>
            </a:r>
          </a:p>
          <a:p>
            <a:r>
              <a:rPr lang="en-US" sz="1600" dirty="0"/>
              <a:t>A. B. Birchfield and T. J. </a:t>
            </a:r>
            <a:r>
              <a:rPr lang="en-US" sz="1600" dirty="0" err="1"/>
              <a:t>Overbye</a:t>
            </a:r>
            <a:r>
              <a:rPr lang="en-US" sz="1600" dirty="0"/>
              <a:t>, "Techniques for drawing geographic one-line diagrams: Substation spacing and line routing," </a:t>
            </a:r>
            <a:r>
              <a:rPr lang="en-US" sz="1600" i="1" dirty="0"/>
              <a:t>IEEE Transactions on Power Systems</a:t>
            </a:r>
            <a:r>
              <a:rPr lang="en-US" sz="1600" dirty="0"/>
              <a:t>, vol. 33, no. 6, pp. 7269-7276, Nov. 2018. </a:t>
            </a:r>
          </a:p>
          <a:p>
            <a:r>
              <a:rPr lang="en-US" sz="1600" dirty="0"/>
              <a:t>A. B. Birchfield, T. Xu, and T. J. </a:t>
            </a:r>
            <a:r>
              <a:rPr lang="en-US" sz="1600" dirty="0" err="1"/>
              <a:t>Overbye</a:t>
            </a:r>
            <a:r>
              <a:rPr lang="en-US" sz="1600" dirty="0"/>
              <a:t>, "Power flow convergence and reactive power planning in the creation of large synthetic grids," </a:t>
            </a:r>
            <a:r>
              <a:rPr lang="en-US" sz="1600" i="1" dirty="0"/>
              <a:t>IEEE Transactions on Power Systems</a:t>
            </a:r>
            <a:r>
              <a:rPr lang="en-US" sz="1600" dirty="0"/>
              <a:t>, vol. 33, no. 6, pp. 6667-6674, Nov. 2018.</a:t>
            </a:r>
          </a:p>
          <a:p>
            <a:r>
              <a:rPr lang="en-US" sz="1600" dirty="0"/>
              <a:t>T. Xu, A. B. Birchfield, and T. J. </a:t>
            </a:r>
            <a:r>
              <a:rPr lang="en-US" sz="1600" dirty="0" err="1"/>
              <a:t>Overbye</a:t>
            </a:r>
            <a:r>
              <a:rPr lang="en-US" sz="1600" dirty="0"/>
              <a:t>, "Modeling, tuning, and validating system dynamics in synthetic electric grids," </a:t>
            </a:r>
            <a:r>
              <a:rPr lang="en-US" sz="1600" i="1" dirty="0"/>
              <a:t>IEEE Transactions on Power Systems</a:t>
            </a:r>
            <a:r>
              <a:rPr lang="en-US" sz="1600" dirty="0"/>
              <a:t>, vol. 33, no. 6, pp. 6501-6509, Nov. 2018.</a:t>
            </a:r>
          </a:p>
          <a:p>
            <a:r>
              <a:rPr lang="en-US" sz="1600" dirty="0"/>
              <a:t>A. B. Birchfield, T. Xu, K. M. </a:t>
            </a:r>
            <a:r>
              <a:rPr lang="en-US" sz="1600" dirty="0" err="1"/>
              <a:t>Gegner</a:t>
            </a:r>
            <a:r>
              <a:rPr lang="en-US" sz="1600" dirty="0"/>
              <a:t>, K. S. </a:t>
            </a:r>
            <a:r>
              <a:rPr lang="en-US" sz="1600" dirty="0" err="1"/>
              <a:t>Shetye</a:t>
            </a:r>
            <a:r>
              <a:rPr lang="en-US" sz="1600" dirty="0"/>
              <a:t>, and T. J. </a:t>
            </a:r>
            <a:r>
              <a:rPr lang="en-US" sz="1600" dirty="0" err="1"/>
              <a:t>Overbye</a:t>
            </a:r>
            <a:r>
              <a:rPr lang="en-US" sz="1600" dirty="0"/>
              <a:t>, "Grid structural characteristics as validation criteria for synthetic networks," </a:t>
            </a:r>
            <a:r>
              <a:rPr lang="en-US" sz="1600" i="1" dirty="0"/>
              <a:t>IEEE Transactions on Power Systems</a:t>
            </a:r>
            <a:r>
              <a:rPr lang="en-US" sz="1600" dirty="0"/>
              <a:t>, vol. 32, no. 4, pp. 3258-3265, Jul. 2017.</a:t>
            </a:r>
          </a:p>
        </p:txBody>
      </p:sp>
    </p:spTree>
    <p:extLst>
      <p:ext uri="{BB962C8B-B14F-4D97-AF65-F5344CB8AC3E}">
        <p14:creationId xmlns:p14="http://schemas.microsoft.com/office/powerpoint/2010/main" val="2962719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DCAB-99B8-4092-B86F-C4A2581CCA70}"/>
              </a:ext>
            </a:extLst>
          </p:cNvPr>
          <p:cNvSpPr>
            <a:spLocks noGrp="1"/>
          </p:cNvSpPr>
          <p:nvPr>
            <p:ph type="title"/>
          </p:nvPr>
        </p:nvSpPr>
        <p:spPr/>
        <p:txBody>
          <a:bodyPr/>
          <a:lstStyle/>
          <a:p>
            <a:r>
              <a:rPr lang="en-US"/>
              <a:t>The U.S. Electric Grid Network</a:t>
            </a:r>
            <a:endParaRPr lang="en-US" dirty="0"/>
          </a:p>
        </p:txBody>
      </p:sp>
      <p:sp>
        <p:nvSpPr>
          <p:cNvPr id="3" name="Content Placeholder 2">
            <a:extLst>
              <a:ext uri="{FF2B5EF4-FFF2-40B4-BE49-F238E27FC236}">
                <a16:creationId xmlns:a16="http://schemas.microsoft.com/office/drawing/2014/main" id="{8706A1E2-E4C5-4002-9033-2E9CF3B71223}"/>
              </a:ext>
            </a:extLst>
          </p:cNvPr>
          <p:cNvSpPr>
            <a:spLocks noGrp="1"/>
          </p:cNvSpPr>
          <p:nvPr>
            <p:ph type="body" sz="quarter" idx="10"/>
          </p:nvPr>
        </p:nvSpPr>
        <p:spPr>
          <a:xfrm>
            <a:off x="228600" y="1295400"/>
            <a:ext cx="3895924" cy="5181600"/>
          </a:xfrm>
        </p:spPr>
        <p:txBody>
          <a:bodyPr/>
          <a:lstStyle/>
          <a:p>
            <a:r>
              <a:rPr lang="en-US" dirty="0"/>
              <a:t>Vertices: electric substations or circuit nodes/buses</a:t>
            </a:r>
          </a:p>
          <a:p>
            <a:r>
              <a:rPr lang="en-US" dirty="0"/>
              <a:t>Edges: transmission lines, transformers</a:t>
            </a:r>
          </a:p>
          <a:p>
            <a:r>
              <a:rPr lang="en-US" dirty="0"/>
              <a:t>Intuitive characteristics:</a:t>
            </a:r>
          </a:p>
          <a:p>
            <a:pPr lvl="1"/>
            <a:r>
              <a:rPr lang="en-US" dirty="0"/>
              <a:t>Carefully designed</a:t>
            </a:r>
          </a:p>
          <a:p>
            <a:pPr lvl="1"/>
            <a:r>
              <a:rPr lang="en-US" dirty="0"/>
              <a:t>Interconnected</a:t>
            </a:r>
          </a:p>
          <a:p>
            <a:pPr lvl="1"/>
            <a:r>
              <a:rPr lang="en-US" dirty="0"/>
              <a:t>Geographically constrained</a:t>
            </a:r>
          </a:p>
          <a:p>
            <a:pPr lvl="1"/>
            <a:r>
              <a:rPr lang="en-US" dirty="0"/>
              <a:t>Multi-level (MV, HV and EHV)</a:t>
            </a:r>
          </a:p>
          <a:p>
            <a:pPr lvl="1"/>
            <a:r>
              <a:rPr lang="en-US" dirty="0"/>
              <a:t>Robust to contingent outages</a:t>
            </a:r>
          </a:p>
        </p:txBody>
      </p:sp>
      <p:pic>
        <p:nvPicPr>
          <p:cNvPr id="5" name="Picture 4">
            <a:extLst>
              <a:ext uri="{FF2B5EF4-FFF2-40B4-BE49-F238E27FC236}">
                <a16:creationId xmlns:a16="http://schemas.microsoft.com/office/drawing/2014/main" id="{BC6FC3BE-3CB0-4041-9189-47EA9C428F95}"/>
              </a:ext>
            </a:extLst>
          </p:cNvPr>
          <p:cNvPicPr>
            <a:picLocks noChangeAspect="1"/>
          </p:cNvPicPr>
          <p:nvPr/>
        </p:nvPicPr>
        <p:blipFill rotWithShape="1">
          <a:blip r:embed="rId2"/>
          <a:srcRect l="14241"/>
          <a:stretch/>
        </p:blipFill>
        <p:spPr>
          <a:xfrm>
            <a:off x="4230254" y="1151073"/>
            <a:ext cx="7687733" cy="5510518"/>
          </a:xfrm>
          <a:prstGeom prst="rect">
            <a:avLst/>
          </a:prstGeom>
        </p:spPr>
      </p:pic>
      <p:sp>
        <p:nvSpPr>
          <p:cNvPr id="6" name="TextBox 5">
            <a:extLst>
              <a:ext uri="{FF2B5EF4-FFF2-40B4-BE49-F238E27FC236}">
                <a16:creationId xmlns:a16="http://schemas.microsoft.com/office/drawing/2014/main" id="{93EDDC51-3F21-4F54-8C77-61721787BFF0}"/>
              </a:ext>
            </a:extLst>
          </p:cNvPr>
          <p:cNvSpPr txBox="1"/>
          <p:nvPr/>
        </p:nvSpPr>
        <p:spPr>
          <a:xfrm>
            <a:off x="10744200" y="6443246"/>
            <a:ext cx="1279517" cy="338554"/>
          </a:xfrm>
          <a:prstGeom prst="rect">
            <a:avLst/>
          </a:prstGeom>
          <a:solidFill>
            <a:srgbClr val="D6D2C4"/>
          </a:solidFill>
        </p:spPr>
        <p:txBody>
          <a:bodyPr wrap="none" rtlCol="0">
            <a:spAutoFit/>
          </a:bodyPr>
          <a:lstStyle/>
          <a:p>
            <a:r>
              <a:rPr lang="en-US" sz="1600" dirty="0">
                <a:latin typeface="+mj-lt"/>
              </a:rPr>
              <a:t>Source: EIA</a:t>
            </a:r>
          </a:p>
        </p:txBody>
      </p:sp>
    </p:spTree>
    <p:extLst>
      <p:ext uri="{BB962C8B-B14F-4D97-AF65-F5344CB8AC3E}">
        <p14:creationId xmlns:p14="http://schemas.microsoft.com/office/powerpoint/2010/main" val="77424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319B-2607-430A-9792-00F8EB85D2A2}"/>
              </a:ext>
            </a:extLst>
          </p:cNvPr>
          <p:cNvSpPr>
            <a:spLocks noGrp="1"/>
          </p:cNvSpPr>
          <p:nvPr>
            <p:ph type="title"/>
          </p:nvPr>
        </p:nvSpPr>
        <p:spPr/>
        <p:txBody>
          <a:bodyPr/>
          <a:lstStyle/>
          <a:p>
            <a:r>
              <a:rPr lang="en-US"/>
              <a:t>Modeling Considerations</a:t>
            </a:r>
            <a:endParaRPr lang="en-US" dirty="0"/>
          </a:p>
        </p:txBody>
      </p:sp>
      <p:sp>
        <p:nvSpPr>
          <p:cNvPr id="3" name="Content Placeholder 2">
            <a:extLst>
              <a:ext uri="{FF2B5EF4-FFF2-40B4-BE49-F238E27FC236}">
                <a16:creationId xmlns:a16="http://schemas.microsoft.com/office/drawing/2014/main" id="{E04F13AF-67E4-4287-8666-431AEC699563}"/>
              </a:ext>
            </a:extLst>
          </p:cNvPr>
          <p:cNvSpPr>
            <a:spLocks noGrp="1"/>
          </p:cNvSpPr>
          <p:nvPr>
            <p:ph type="body" sz="quarter" idx="10"/>
          </p:nvPr>
        </p:nvSpPr>
        <p:spPr>
          <a:xfrm>
            <a:off x="228600" y="1295400"/>
            <a:ext cx="6248400" cy="5181600"/>
          </a:xfrm>
        </p:spPr>
        <p:txBody>
          <a:bodyPr/>
          <a:lstStyle/>
          <a:p>
            <a:r>
              <a:rPr lang="en-US" dirty="0"/>
              <a:t>Power grid statistics can be contradictory in the complex network literature</a:t>
            </a:r>
          </a:p>
          <a:p>
            <a:r>
              <a:rPr lang="en-US" dirty="0"/>
              <a:t>Some explanations for this:</a:t>
            </a:r>
          </a:p>
          <a:p>
            <a:pPr lvl="1"/>
            <a:r>
              <a:rPr lang="en-US" dirty="0"/>
              <a:t>Different data sources and the fact that electric grids in different places have different design practices—not all electric grids are alike</a:t>
            </a:r>
          </a:p>
          <a:p>
            <a:pPr lvl="1"/>
            <a:r>
              <a:rPr lang="en-US" dirty="0"/>
              <a:t>Modeling decisions: substation-line, bus-branch, node-breaker</a:t>
            </a:r>
          </a:p>
          <a:p>
            <a:r>
              <a:rPr lang="en-US" dirty="0"/>
              <a:t>To avoid these issues, in this presentation we look primarily at substation-line topologies</a:t>
            </a:r>
          </a:p>
        </p:txBody>
      </p:sp>
      <p:pic>
        <p:nvPicPr>
          <p:cNvPr id="5" name="Picture 4">
            <a:extLst>
              <a:ext uri="{FF2B5EF4-FFF2-40B4-BE49-F238E27FC236}">
                <a16:creationId xmlns:a16="http://schemas.microsoft.com/office/drawing/2014/main" id="{41A64E4F-008D-4EE6-9F97-673A806B1D75}"/>
              </a:ext>
            </a:extLst>
          </p:cNvPr>
          <p:cNvPicPr>
            <a:picLocks noChangeAspect="1"/>
          </p:cNvPicPr>
          <p:nvPr/>
        </p:nvPicPr>
        <p:blipFill>
          <a:blip r:embed="rId2"/>
          <a:stretch>
            <a:fillRect/>
          </a:stretch>
        </p:blipFill>
        <p:spPr>
          <a:xfrm flipH="1">
            <a:off x="6328994" y="3009951"/>
            <a:ext cx="5427406" cy="1622323"/>
          </a:xfrm>
          <a:prstGeom prst="rect">
            <a:avLst/>
          </a:prstGeom>
        </p:spPr>
      </p:pic>
      <p:pic>
        <p:nvPicPr>
          <p:cNvPr id="7" name="Picture 6">
            <a:extLst>
              <a:ext uri="{FF2B5EF4-FFF2-40B4-BE49-F238E27FC236}">
                <a16:creationId xmlns:a16="http://schemas.microsoft.com/office/drawing/2014/main" id="{0FF7813D-FC03-4D74-ACDD-C981C90F1033}"/>
              </a:ext>
            </a:extLst>
          </p:cNvPr>
          <p:cNvPicPr>
            <a:picLocks noChangeAspect="1"/>
          </p:cNvPicPr>
          <p:nvPr/>
        </p:nvPicPr>
        <p:blipFill>
          <a:blip r:embed="rId3"/>
          <a:stretch>
            <a:fillRect/>
          </a:stretch>
        </p:blipFill>
        <p:spPr>
          <a:xfrm>
            <a:off x="6077824" y="4815075"/>
            <a:ext cx="5890238" cy="1329699"/>
          </a:xfrm>
          <a:prstGeom prst="rect">
            <a:avLst/>
          </a:prstGeom>
        </p:spPr>
      </p:pic>
      <p:pic>
        <p:nvPicPr>
          <p:cNvPr id="11" name="Picture 10">
            <a:extLst>
              <a:ext uri="{FF2B5EF4-FFF2-40B4-BE49-F238E27FC236}">
                <a16:creationId xmlns:a16="http://schemas.microsoft.com/office/drawing/2014/main" id="{74F31B31-E4F5-4351-9248-7B92007CF739}"/>
              </a:ext>
            </a:extLst>
          </p:cNvPr>
          <p:cNvPicPr>
            <a:picLocks noChangeAspect="1"/>
          </p:cNvPicPr>
          <p:nvPr/>
        </p:nvPicPr>
        <p:blipFill>
          <a:blip r:embed="rId4"/>
          <a:stretch>
            <a:fillRect/>
          </a:stretch>
        </p:blipFill>
        <p:spPr>
          <a:xfrm>
            <a:off x="6435173" y="1542398"/>
            <a:ext cx="5175539" cy="997898"/>
          </a:xfrm>
          <a:prstGeom prst="rect">
            <a:avLst/>
          </a:prstGeom>
        </p:spPr>
      </p:pic>
      <p:sp>
        <p:nvSpPr>
          <p:cNvPr id="12" name="TextBox 11">
            <a:extLst>
              <a:ext uri="{FF2B5EF4-FFF2-40B4-BE49-F238E27FC236}">
                <a16:creationId xmlns:a16="http://schemas.microsoft.com/office/drawing/2014/main" id="{D89F78B1-EBF8-4FA1-A46D-6AB226F875A9}"/>
              </a:ext>
            </a:extLst>
          </p:cNvPr>
          <p:cNvSpPr txBox="1"/>
          <p:nvPr/>
        </p:nvSpPr>
        <p:spPr>
          <a:xfrm>
            <a:off x="6770551" y="2678679"/>
            <a:ext cx="4297971" cy="400110"/>
          </a:xfrm>
          <a:prstGeom prst="rect">
            <a:avLst/>
          </a:prstGeom>
          <a:noFill/>
        </p:spPr>
        <p:txBody>
          <a:bodyPr wrap="none" rtlCol="0">
            <a:spAutoFit/>
          </a:bodyPr>
          <a:lstStyle/>
          <a:p>
            <a:r>
              <a:rPr lang="en-US" sz="2000" dirty="0">
                <a:latin typeface="+mj-lt"/>
              </a:rPr>
              <a:t>1 vertex, 4 edges, average degree 4</a:t>
            </a:r>
          </a:p>
        </p:txBody>
      </p:sp>
      <p:sp>
        <p:nvSpPr>
          <p:cNvPr id="13" name="TextBox 12">
            <a:extLst>
              <a:ext uri="{FF2B5EF4-FFF2-40B4-BE49-F238E27FC236}">
                <a16:creationId xmlns:a16="http://schemas.microsoft.com/office/drawing/2014/main" id="{5CDF8C34-F5E2-457F-85DC-5E6BEC08ADCD}"/>
              </a:ext>
            </a:extLst>
          </p:cNvPr>
          <p:cNvSpPr txBox="1"/>
          <p:nvPr/>
        </p:nvSpPr>
        <p:spPr>
          <a:xfrm>
            <a:off x="7013936" y="4447608"/>
            <a:ext cx="4483920" cy="400110"/>
          </a:xfrm>
          <a:prstGeom prst="rect">
            <a:avLst/>
          </a:prstGeom>
          <a:noFill/>
        </p:spPr>
        <p:txBody>
          <a:bodyPr wrap="none" rtlCol="0">
            <a:spAutoFit/>
          </a:bodyPr>
          <a:lstStyle/>
          <a:p>
            <a:r>
              <a:rPr lang="en-US" sz="2000" dirty="0">
                <a:latin typeface="+mj-lt"/>
              </a:rPr>
              <a:t>2 vertices, 5 edges, average degree 3</a:t>
            </a:r>
          </a:p>
        </p:txBody>
      </p:sp>
      <p:sp>
        <p:nvSpPr>
          <p:cNvPr id="14" name="TextBox 13">
            <a:extLst>
              <a:ext uri="{FF2B5EF4-FFF2-40B4-BE49-F238E27FC236}">
                <a16:creationId xmlns:a16="http://schemas.microsoft.com/office/drawing/2014/main" id="{989E57E7-1E3E-4007-89A6-93BC7F0CF6FB}"/>
              </a:ext>
            </a:extLst>
          </p:cNvPr>
          <p:cNvSpPr txBox="1"/>
          <p:nvPr/>
        </p:nvSpPr>
        <p:spPr>
          <a:xfrm>
            <a:off x="6884627" y="6076890"/>
            <a:ext cx="4982454" cy="400110"/>
          </a:xfrm>
          <a:prstGeom prst="rect">
            <a:avLst/>
          </a:prstGeom>
          <a:noFill/>
        </p:spPr>
        <p:txBody>
          <a:bodyPr wrap="none" rtlCol="0">
            <a:spAutoFit/>
          </a:bodyPr>
          <a:lstStyle/>
          <a:p>
            <a:r>
              <a:rPr lang="en-US" sz="2000" dirty="0">
                <a:latin typeface="+mj-lt"/>
              </a:rPr>
              <a:t>20 vertices, 23 edges, average degree 2.1</a:t>
            </a:r>
          </a:p>
        </p:txBody>
      </p:sp>
      <p:sp>
        <p:nvSpPr>
          <p:cNvPr id="16" name="TextBox 15">
            <a:extLst>
              <a:ext uri="{FF2B5EF4-FFF2-40B4-BE49-F238E27FC236}">
                <a16:creationId xmlns:a16="http://schemas.microsoft.com/office/drawing/2014/main" id="{91EEF56D-75F0-4E02-9A8F-62B39DF9FDEA}"/>
              </a:ext>
            </a:extLst>
          </p:cNvPr>
          <p:cNvSpPr txBox="1"/>
          <p:nvPr/>
        </p:nvSpPr>
        <p:spPr>
          <a:xfrm>
            <a:off x="280019" y="5685532"/>
            <a:ext cx="4847042" cy="1077218"/>
          </a:xfrm>
          <a:prstGeom prst="rect">
            <a:avLst/>
          </a:prstGeom>
          <a:solidFill>
            <a:srgbClr val="D6D2C4"/>
          </a:solidFill>
        </p:spPr>
        <p:txBody>
          <a:bodyPr wrap="square">
            <a:spAutoFit/>
          </a:bodyPr>
          <a:lstStyle/>
          <a:p>
            <a:r>
              <a:rPr lang="en-US" sz="1600" dirty="0">
                <a:latin typeface="+mj-lt"/>
              </a:rPr>
              <a:t>A. B. Birchfield and T. J. </a:t>
            </a:r>
            <a:r>
              <a:rPr lang="en-US" sz="1600" dirty="0" err="1">
                <a:latin typeface="+mj-lt"/>
              </a:rPr>
              <a:t>Overbye</a:t>
            </a:r>
            <a:r>
              <a:rPr lang="en-US" sz="1600" dirty="0">
                <a:latin typeface="+mj-lt"/>
              </a:rPr>
              <a:t>, "Planning sensitivities for building contingency robustness and graph properties into large synthetic grids," </a:t>
            </a:r>
            <a:r>
              <a:rPr lang="en-US" sz="1600" i="1" dirty="0">
                <a:latin typeface="+mj-lt"/>
              </a:rPr>
              <a:t>HICSS</a:t>
            </a:r>
            <a:r>
              <a:rPr lang="en-US" sz="1600" dirty="0">
                <a:latin typeface="+mj-lt"/>
              </a:rPr>
              <a:t>, Jan. 2020.</a:t>
            </a:r>
          </a:p>
        </p:txBody>
      </p:sp>
    </p:spTree>
    <p:extLst>
      <p:ext uri="{BB962C8B-B14F-4D97-AF65-F5344CB8AC3E}">
        <p14:creationId xmlns:p14="http://schemas.microsoft.com/office/powerpoint/2010/main" val="234594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7729-D440-4CCB-95DD-3699337BE54D}"/>
              </a:ext>
            </a:extLst>
          </p:cNvPr>
          <p:cNvSpPr>
            <a:spLocks noGrp="1"/>
          </p:cNvSpPr>
          <p:nvPr>
            <p:ph type="title"/>
          </p:nvPr>
        </p:nvSpPr>
        <p:spPr/>
        <p:txBody>
          <a:bodyPr/>
          <a:lstStyle/>
          <a:p>
            <a:r>
              <a:rPr lang="en-US"/>
              <a:t>Some Complex Network Properties</a:t>
            </a:r>
            <a:endParaRPr lang="en-US"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D77A9127-C715-4510-BF11-06D2DA6F67A1}"/>
                  </a:ext>
                </a:extLst>
              </p:cNvPr>
              <p:cNvGraphicFramePr>
                <a:graphicFrameLocks noGrp="1"/>
              </p:cNvGraphicFramePr>
              <p:nvPr>
                <p:ph idx="4294967295"/>
                <p:extLst>
                  <p:ext uri="{D42A27DB-BD31-4B8C-83A1-F6EECF244321}">
                    <p14:modId xmlns:p14="http://schemas.microsoft.com/office/powerpoint/2010/main" val="1464238177"/>
                  </p:ext>
                </p:extLst>
              </p:nvPr>
            </p:nvGraphicFramePr>
            <p:xfrm>
              <a:off x="457200" y="1981200"/>
              <a:ext cx="10972800" cy="375412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766517383"/>
                        </a:ext>
                      </a:extLst>
                    </a:gridCol>
                    <a:gridCol w="3897745">
                      <a:extLst>
                        <a:ext uri="{9D8B030D-6E8A-4147-A177-3AD203B41FA5}">
                          <a16:colId xmlns:a16="http://schemas.microsoft.com/office/drawing/2014/main" val="233680678"/>
                        </a:ext>
                      </a:extLst>
                    </a:gridCol>
                    <a:gridCol w="1410085">
                      <a:extLst>
                        <a:ext uri="{9D8B030D-6E8A-4147-A177-3AD203B41FA5}">
                          <a16:colId xmlns:a16="http://schemas.microsoft.com/office/drawing/2014/main" val="2463330998"/>
                        </a:ext>
                      </a:extLst>
                    </a:gridCol>
                    <a:gridCol w="1410085">
                      <a:extLst>
                        <a:ext uri="{9D8B030D-6E8A-4147-A177-3AD203B41FA5}">
                          <a16:colId xmlns:a16="http://schemas.microsoft.com/office/drawing/2014/main" val="2412665203"/>
                        </a:ext>
                      </a:extLst>
                    </a:gridCol>
                    <a:gridCol w="1410085">
                      <a:extLst>
                        <a:ext uri="{9D8B030D-6E8A-4147-A177-3AD203B41FA5}">
                          <a16:colId xmlns:a16="http://schemas.microsoft.com/office/drawing/2014/main" val="1985484035"/>
                        </a:ext>
                      </a:extLst>
                    </a:gridCol>
                    <a:gridCol w="1828800">
                      <a:extLst>
                        <a:ext uri="{9D8B030D-6E8A-4147-A177-3AD203B41FA5}">
                          <a16:colId xmlns:a16="http://schemas.microsoft.com/office/drawing/2014/main" val="1777161636"/>
                        </a:ext>
                      </a:extLst>
                    </a:gridCol>
                  </a:tblGrid>
                  <a:tr h="370840">
                    <a:tc>
                      <a:txBody>
                        <a:bodyPr/>
                        <a:lstStyle/>
                        <a:p>
                          <a:r>
                            <a:rPr lang="en-US" sz="1600" dirty="0">
                              <a:solidFill>
                                <a:schemeClr val="tx1"/>
                              </a:solidFill>
                              <a:latin typeface="+mj-lt"/>
                            </a:rPr>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EI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WECC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ERCOT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Scaling Pattern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extLst>
                      <a:ext uri="{0D108BD9-81ED-4DB2-BD59-A6C34878D82A}">
                        <a16:rowId xmlns:a16="http://schemas.microsoft.com/office/drawing/2014/main" val="473773099"/>
                      </a:ext>
                    </a:extLst>
                  </a:tr>
                  <a:tr h="370840">
                    <a:tc>
                      <a:txBody>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𝑛</m:t>
                                </m:r>
                              </m:oMath>
                            </m:oMathPara>
                          </a14:m>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Number of nodes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36,187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9398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3827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708050"/>
                      </a:ext>
                    </a:extLst>
                  </a:tr>
                  <a:tr h="370840">
                    <a:tc>
                      <a:txBody>
                        <a:bodyPr/>
                        <a:lstStyle/>
                        <a:p>
                          <a:pPr/>
                          <a14:m>
                            <m:oMathPara xmlns:m="http://schemas.openxmlformats.org/officeDocument/2006/math">
                              <m:oMathParaPr>
                                <m:jc m:val="centerGroup"/>
                              </m:oMathParaPr>
                              <m:oMath xmlns:m="http://schemas.openxmlformats.org/officeDocument/2006/math">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𝑑</m:t>
                                    </m:r>
                                  </m:e>
                                </m:acc>
                              </m:oMath>
                            </m:oMathPara>
                          </a14:m>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Average node degree (how many edges on each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Independent of system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144365"/>
                      </a:ext>
                    </a:extLst>
                  </a:tr>
                  <a:tr h="370840">
                    <a:tc>
                      <a:txBody>
                        <a:bodyPr/>
                        <a:lstStyle/>
                        <a:p>
                          <a:pPr/>
                          <a14:m>
                            <m:oMathPara xmlns:m="http://schemas.openxmlformats.org/officeDocument/2006/math">
                              <m:oMathParaPr>
                                <m:jc m:val="centerGroup"/>
                              </m:oMathParaPr>
                              <m:oMath xmlns:m="http://schemas.openxmlformats.org/officeDocument/2006/math">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𝑐</m:t>
                                    </m:r>
                                  </m:e>
                                </m:acc>
                              </m:oMath>
                            </m:oMathPara>
                          </a14:m>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Average clustering coefficient (how likely are neighbors to be mutually interconnected)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Independent of system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237377"/>
                      </a:ext>
                    </a:extLst>
                  </a:tr>
                  <a:tr h="370840">
                    <a:tc>
                      <a:txBody>
                        <a:bodyPr/>
                        <a:lstStyle/>
                        <a:p>
                          <a:pPr/>
                          <a14:m>
                            <m:oMathPara xmlns:m="http://schemas.openxmlformats.org/officeDocument/2006/math">
                              <m:oMathParaPr>
                                <m:jc m:val="centerGroup"/>
                              </m:oMathParaPr>
                              <m:oMath xmlns:m="http://schemas.openxmlformats.org/officeDocument/2006/math">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ℓ</m:t>
                                    </m:r>
                                  </m:e>
                                </m:acc>
                              </m:oMath>
                            </m:oMathPara>
                          </a14:m>
                          <a:endParaRPr lang="en-US" sz="16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Average shortest path length between any two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14.2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Approximately quadratic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23583"/>
                      </a:ext>
                    </a:extLst>
                  </a:tr>
                  <a:tr h="370840">
                    <a:tc>
                      <a:txBody>
                        <a:bodyPr/>
                        <a:lstStyle/>
                        <a:p>
                          <a:pPr/>
                          <a14:m>
                            <m:oMathPara xmlns:m="http://schemas.openxmlformats.org/officeDocument/2006/math">
                              <m:oMathParaPr>
                                <m:jc m:val="centerGroup"/>
                              </m:oMathParaPr>
                              <m:oMath xmlns:m="http://schemas.openxmlformats.org/officeDocument/2006/math">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𝑏</m:t>
                                    </m:r>
                                  </m:e>
                                </m:acc>
                              </m:oMath>
                            </m:oMathPara>
                          </a14:m>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Average betweenness centrality (what fraction of shortest paths pass through a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Approximately inverse quadratic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2949998"/>
                      </a:ext>
                    </a:extLst>
                  </a:tr>
                </a:tbl>
              </a:graphicData>
            </a:graphic>
          </p:graphicFrame>
        </mc:Choice>
        <mc:Fallback xmlns="">
          <p:graphicFrame>
            <p:nvGraphicFramePr>
              <p:cNvPr id="4" name="Table 4">
                <a:extLst>
                  <a:ext uri="{FF2B5EF4-FFF2-40B4-BE49-F238E27FC236}">
                    <a16:creationId xmlns:a16="http://schemas.microsoft.com/office/drawing/2014/main" id="{D77A9127-C715-4510-BF11-06D2DA6F67A1}"/>
                  </a:ext>
                </a:extLst>
              </p:cNvPr>
              <p:cNvGraphicFramePr>
                <a:graphicFrameLocks noGrp="1"/>
              </p:cNvGraphicFramePr>
              <p:nvPr>
                <p:ph idx="4294967295"/>
                <p:extLst>
                  <p:ext uri="{D42A27DB-BD31-4B8C-83A1-F6EECF244321}">
                    <p14:modId xmlns:p14="http://schemas.microsoft.com/office/powerpoint/2010/main" val="1464238177"/>
                  </p:ext>
                </p:extLst>
              </p:nvPr>
            </p:nvGraphicFramePr>
            <p:xfrm>
              <a:off x="457200" y="1981200"/>
              <a:ext cx="10972800" cy="375412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766517383"/>
                        </a:ext>
                      </a:extLst>
                    </a:gridCol>
                    <a:gridCol w="3897745">
                      <a:extLst>
                        <a:ext uri="{9D8B030D-6E8A-4147-A177-3AD203B41FA5}">
                          <a16:colId xmlns:a16="http://schemas.microsoft.com/office/drawing/2014/main" val="233680678"/>
                        </a:ext>
                      </a:extLst>
                    </a:gridCol>
                    <a:gridCol w="1410085">
                      <a:extLst>
                        <a:ext uri="{9D8B030D-6E8A-4147-A177-3AD203B41FA5}">
                          <a16:colId xmlns:a16="http://schemas.microsoft.com/office/drawing/2014/main" val="2463330998"/>
                        </a:ext>
                      </a:extLst>
                    </a:gridCol>
                    <a:gridCol w="1410085">
                      <a:extLst>
                        <a:ext uri="{9D8B030D-6E8A-4147-A177-3AD203B41FA5}">
                          <a16:colId xmlns:a16="http://schemas.microsoft.com/office/drawing/2014/main" val="2412665203"/>
                        </a:ext>
                      </a:extLst>
                    </a:gridCol>
                    <a:gridCol w="1410085">
                      <a:extLst>
                        <a:ext uri="{9D8B030D-6E8A-4147-A177-3AD203B41FA5}">
                          <a16:colId xmlns:a16="http://schemas.microsoft.com/office/drawing/2014/main" val="1985484035"/>
                        </a:ext>
                      </a:extLst>
                    </a:gridCol>
                    <a:gridCol w="1828800">
                      <a:extLst>
                        <a:ext uri="{9D8B030D-6E8A-4147-A177-3AD203B41FA5}">
                          <a16:colId xmlns:a16="http://schemas.microsoft.com/office/drawing/2014/main" val="1777161636"/>
                        </a:ext>
                      </a:extLst>
                    </a:gridCol>
                  </a:tblGrid>
                  <a:tr h="579120">
                    <a:tc>
                      <a:txBody>
                        <a:bodyPr/>
                        <a:lstStyle/>
                        <a:p>
                          <a:r>
                            <a:rPr lang="en-US" sz="1600" dirty="0">
                              <a:solidFill>
                                <a:schemeClr val="tx1"/>
                              </a:solidFill>
                              <a:latin typeface="+mj-lt"/>
                            </a:rPr>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EI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WECC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ERCOT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tc>
                      <a:txBody>
                        <a:bodyPr/>
                        <a:lstStyle/>
                        <a:p>
                          <a:r>
                            <a:rPr lang="en-US" sz="1600" dirty="0">
                              <a:solidFill>
                                <a:schemeClr val="tx1"/>
                              </a:solidFill>
                              <a:latin typeface="+mj-lt"/>
                            </a:rPr>
                            <a:t>Scaling Pattern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2C4"/>
                        </a:solidFill>
                      </a:tcPr>
                    </a:tc>
                    <a:extLst>
                      <a:ext uri="{0D108BD9-81ED-4DB2-BD59-A6C34878D82A}">
                        <a16:rowId xmlns:a16="http://schemas.microsoft.com/office/drawing/2014/main" val="47377309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98" t="-160656" r="-979641" b="-775410"/>
                          </a:stretch>
                        </a:blipFill>
                      </a:tcPr>
                    </a:tc>
                    <a:tc>
                      <a:txBody>
                        <a:bodyPr/>
                        <a:lstStyle/>
                        <a:p>
                          <a:r>
                            <a:rPr lang="en-US" sz="1600" dirty="0">
                              <a:solidFill>
                                <a:schemeClr val="tx1"/>
                              </a:solidFill>
                              <a:latin typeface="+mj-lt"/>
                            </a:rPr>
                            <a:t>Number of nodes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36,187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9398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3827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708050"/>
                      </a:ext>
                    </a:extLst>
                  </a:tr>
                  <a:tr h="5791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98" t="-167368" r="-979641" b="-397895"/>
                          </a:stretch>
                        </a:blipFill>
                      </a:tcPr>
                    </a:tc>
                    <a:tc>
                      <a:txBody>
                        <a:bodyPr/>
                        <a:lstStyle/>
                        <a:p>
                          <a:r>
                            <a:rPr lang="en-US" sz="1600" dirty="0">
                              <a:solidFill>
                                <a:schemeClr val="tx1"/>
                              </a:solidFill>
                              <a:latin typeface="+mj-lt"/>
                            </a:rPr>
                            <a:t>Average node degree (how many edges on each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Independent of system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144365"/>
                      </a:ext>
                    </a:extLst>
                  </a:tr>
                  <a:tr h="8229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98" t="-188148" r="-979641" b="-180000"/>
                          </a:stretch>
                        </a:blipFill>
                      </a:tcPr>
                    </a:tc>
                    <a:tc>
                      <a:txBody>
                        <a:bodyPr/>
                        <a:lstStyle/>
                        <a:p>
                          <a:r>
                            <a:rPr lang="en-US" sz="1600" dirty="0">
                              <a:solidFill>
                                <a:schemeClr val="tx1"/>
                              </a:solidFill>
                              <a:latin typeface="+mj-lt"/>
                            </a:rPr>
                            <a:t>Average clustering coefficient (how likely are neighbors to be mutually interconnected)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Independent of system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237377"/>
                      </a:ext>
                    </a:extLst>
                  </a:tr>
                  <a:tr h="5791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98" t="-409474" r="-979641" b="-155789"/>
                          </a:stretch>
                        </a:blipFill>
                      </a:tcPr>
                    </a:tc>
                    <a:tc>
                      <a:txBody>
                        <a:bodyPr/>
                        <a:lstStyle/>
                        <a:p>
                          <a:r>
                            <a:rPr lang="en-US" sz="1600" dirty="0">
                              <a:solidFill>
                                <a:schemeClr val="tx1"/>
                              </a:solidFill>
                              <a:latin typeface="+mj-lt"/>
                            </a:rPr>
                            <a:t>Average shortest path length between any two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14.2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Approximately quadratic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23583"/>
                      </a:ext>
                    </a:extLst>
                  </a:tr>
                  <a:tr h="8229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98" t="-358519" r="-979641" b="-9630"/>
                          </a:stretch>
                        </a:blipFill>
                      </a:tcPr>
                    </a:tc>
                    <a:tc>
                      <a:txBody>
                        <a:bodyPr/>
                        <a:lstStyle/>
                        <a:p>
                          <a:r>
                            <a:rPr lang="en-US" sz="1600" dirty="0">
                              <a:solidFill>
                                <a:schemeClr val="tx1"/>
                              </a:solidFill>
                              <a:latin typeface="+mj-lt"/>
                            </a:rPr>
                            <a:t>Average betweenness centrality (what fraction of shortest paths pass through a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latin typeface="+mj-lt"/>
                            </a:rPr>
                            <a:t>Approximately inverse quadratic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2949998"/>
                      </a:ext>
                    </a:extLst>
                  </a:tr>
                </a:tbl>
              </a:graphicData>
            </a:graphic>
          </p:graphicFrame>
        </mc:Fallback>
      </mc:AlternateContent>
    </p:spTree>
    <p:extLst>
      <p:ext uri="{BB962C8B-B14F-4D97-AF65-F5344CB8AC3E}">
        <p14:creationId xmlns:p14="http://schemas.microsoft.com/office/powerpoint/2010/main" val="3123458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7D13-DB93-4333-B6BA-A3B71BCAC5EE}"/>
              </a:ext>
            </a:extLst>
          </p:cNvPr>
          <p:cNvSpPr>
            <a:spLocks noGrp="1"/>
          </p:cNvSpPr>
          <p:nvPr>
            <p:ph type="title"/>
          </p:nvPr>
        </p:nvSpPr>
        <p:spPr/>
        <p:txBody>
          <a:bodyPr/>
          <a:lstStyle/>
          <a:p>
            <a:r>
              <a:rPr lang="en-US"/>
              <a:t>Application to Building Synthetic Grids</a:t>
            </a:r>
            <a:endParaRPr lang="en-US" dirty="0"/>
          </a:p>
        </p:txBody>
      </p:sp>
      <p:sp>
        <p:nvSpPr>
          <p:cNvPr id="3" name="Content Placeholder 2">
            <a:extLst>
              <a:ext uri="{FF2B5EF4-FFF2-40B4-BE49-F238E27FC236}">
                <a16:creationId xmlns:a16="http://schemas.microsoft.com/office/drawing/2014/main" id="{BF1C58C9-D0C0-4BF4-AAB5-9FF9BEF90D2C}"/>
              </a:ext>
            </a:extLst>
          </p:cNvPr>
          <p:cNvSpPr>
            <a:spLocks noGrp="1"/>
          </p:cNvSpPr>
          <p:nvPr>
            <p:ph type="body" sz="quarter" idx="10"/>
          </p:nvPr>
        </p:nvSpPr>
        <p:spPr>
          <a:xfrm>
            <a:off x="228600" y="1295400"/>
            <a:ext cx="6704363" cy="5181600"/>
          </a:xfrm>
        </p:spPr>
        <p:txBody>
          <a:bodyPr/>
          <a:lstStyle/>
          <a:p>
            <a:r>
              <a:rPr lang="en-US" dirty="0"/>
              <a:t>One application of collecting complex network characteristics of electric grids is to reproduce these properties in synthetic grids. </a:t>
            </a:r>
          </a:p>
          <a:p>
            <a:r>
              <a:rPr lang="en-US" dirty="0"/>
              <a:t>Power grid data is critical energy infrastructure information (CEII) </a:t>
            </a:r>
          </a:p>
          <a:p>
            <a:r>
              <a:rPr lang="en-US" dirty="0"/>
              <a:t>Existing test cases—prior to synthetic grids—are  small, simple, and outdated</a:t>
            </a:r>
          </a:p>
          <a:p>
            <a:r>
              <a:rPr lang="en-US" dirty="0"/>
              <a:t>Goal of building synthetic power grids is to drive innovation by providing test cases that are large, complex, realistic, and fully public.</a:t>
            </a:r>
          </a:p>
          <a:p>
            <a:endParaRPr lang="en-US" dirty="0"/>
          </a:p>
        </p:txBody>
      </p:sp>
      <p:pic>
        <p:nvPicPr>
          <p:cNvPr id="4" name="Picture 3">
            <a:extLst>
              <a:ext uri="{FF2B5EF4-FFF2-40B4-BE49-F238E27FC236}">
                <a16:creationId xmlns:a16="http://schemas.microsoft.com/office/drawing/2014/main" id="{0966F0A3-02D3-404A-A813-9FBF1FE9659D}"/>
              </a:ext>
            </a:extLst>
          </p:cNvPr>
          <p:cNvPicPr>
            <a:picLocks noChangeAspect="1"/>
          </p:cNvPicPr>
          <p:nvPr/>
        </p:nvPicPr>
        <p:blipFill rotWithShape="1">
          <a:blip r:embed="rId2">
            <a:extLst>
              <a:ext uri="{28A0092B-C50C-407E-A947-70E740481C1C}">
                <a14:useLocalDpi xmlns:a14="http://schemas.microsoft.com/office/drawing/2010/main" val="0"/>
              </a:ext>
            </a:extLst>
          </a:blip>
          <a:srcRect r="1973"/>
          <a:stretch/>
        </p:blipFill>
        <p:spPr>
          <a:xfrm>
            <a:off x="6932963" y="1271452"/>
            <a:ext cx="4984552" cy="3812348"/>
          </a:xfrm>
          <a:prstGeom prst="rect">
            <a:avLst/>
          </a:prstGeom>
        </p:spPr>
      </p:pic>
      <p:sp>
        <p:nvSpPr>
          <p:cNvPr id="5" name="TextBox 4">
            <a:extLst>
              <a:ext uri="{FF2B5EF4-FFF2-40B4-BE49-F238E27FC236}">
                <a16:creationId xmlns:a16="http://schemas.microsoft.com/office/drawing/2014/main" id="{6038DC09-11B4-4768-B14F-164E9C0B87CD}"/>
              </a:ext>
            </a:extLst>
          </p:cNvPr>
          <p:cNvSpPr txBox="1"/>
          <p:nvPr/>
        </p:nvSpPr>
        <p:spPr>
          <a:xfrm flipH="1">
            <a:off x="7139710" y="5260841"/>
            <a:ext cx="4777805" cy="1077218"/>
          </a:xfrm>
          <a:prstGeom prst="rect">
            <a:avLst/>
          </a:prstGeom>
          <a:solidFill>
            <a:srgbClr val="D6D2C4"/>
          </a:solidFill>
        </p:spPr>
        <p:txBody>
          <a:bodyPr wrap="square" rtlCol="0">
            <a:spAutoFit/>
          </a:bodyPr>
          <a:lstStyle/>
          <a:p>
            <a:r>
              <a:rPr lang="en-US" sz="1600" dirty="0">
                <a:latin typeface="+mj-lt"/>
              </a:rPr>
              <a:t>Some existing test cases, such as the IEEE 14-bus (pictured) and 118-bus case, despite their popularity, are known to vary significantly from actual grids.</a:t>
            </a:r>
          </a:p>
        </p:txBody>
      </p:sp>
    </p:spTree>
    <p:extLst>
      <p:ext uri="{BB962C8B-B14F-4D97-AF65-F5344CB8AC3E}">
        <p14:creationId xmlns:p14="http://schemas.microsoft.com/office/powerpoint/2010/main" val="350929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002806" cy="1066800"/>
          </a:xfrm>
        </p:spPr>
        <p:txBody>
          <a:bodyPr/>
          <a:lstStyle/>
          <a:p>
            <a:r>
              <a:rPr lang="en-US" dirty="0"/>
              <a:t>Recent Progress in Building Synthetic Electric Grids</a:t>
            </a:r>
          </a:p>
        </p:txBody>
      </p:sp>
      <p:sp>
        <p:nvSpPr>
          <p:cNvPr id="4" name="Content Placeholder 3">
            <a:extLst>
              <a:ext uri="{FF2B5EF4-FFF2-40B4-BE49-F238E27FC236}">
                <a16:creationId xmlns:a16="http://schemas.microsoft.com/office/drawing/2014/main" id="{63D1351C-28CA-4634-8150-E523513C424F}"/>
              </a:ext>
            </a:extLst>
          </p:cNvPr>
          <p:cNvSpPr>
            <a:spLocks noGrp="1"/>
          </p:cNvSpPr>
          <p:nvPr>
            <p:ph type="body" sz="quarter" idx="10"/>
          </p:nvPr>
        </p:nvSpPr>
        <p:spPr>
          <a:xfrm>
            <a:off x="228600" y="1295400"/>
            <a:ext cx="6400800" cy="5181600"/>
          </a:xfrm>
        </p:spPr>
        <p:txBody>
          <a:bodyPr/>
          <a:lstStyle/>
          <a:p>
            <a:r>
              <a:rPr lang="en-US" sz="2000" b="1" dirty="0"/>
              <a:t>Large</a:t>
            </a:r>
            <a:r>
              <a:rPr lang="en-US" sz="2000" dirty="0"/>
              <a:t>: This case is 20,000 buses, similar to the actual Western Interconnect (WECC)</a:t>
            </a:r>
          </a:p>
          <a:p>
            <a:r>
              <a:rPr lang="en-US" sz="2000" b="1" dirty="0"/>
              <a:t>Complex</a:t>
            </a:r>
            <a:r>
              <a:rPr lang="en-US" sz="2000" dirty="0"/>
              <a:t>: Multiple interacting voltage levels, remote regulation, capacitors, taps</a:t>
            </a:r>
          </a:p>
          <a:p>
            <a:r>
              <a:rPr lang="en-US" sz="2000" b="1" dirty="0"/>
              <a:t>Realistic</a:t>
            </a:r>
            <a:r>
              <a:rPr lang="en-US" sz="2000" dirty="0"/>
              <a:t>: Matching a large suite of validation metrics against actual systems</a:t>
            </a:r>
          </a:p>
          <a:p>
            <a:r>
              <a:rPr lang="en-US" sz="2000" b="1" dirty="0"/>
              <a:t>Fully public</a:t>
            </a:r>
            <a:r>
              <a:rPr lang="en-US" sz="2000" dirty="0"/>
              <a:t>: It does not correspond to any actual grid or contain any confidential information</a:t>
            </a:r>
          </a:p>
          <a:p>
            <a:endParaRPr lang="en-US" sz="2000" dirty="0"/>
          </a:p>
        </p:txBody>
      </p:sp>
      <p:sp>
        <p:nvSpPr>
          <p:cNvPr id="6" name="TextBox 5"/>
          <p:cNvSpPr txBox="1"/>
          <p:nvPr/>
        </p:nvSpPr>
        <p:spPr>
          <a:xfrm>
            <a:off x="1910358" y="1299700"/>
            <a:ext cx="3874746" cy="4899933"/>
          </a:xfrm>
          <a:prstGeom prst="rect">
            <a:avLst/>
          </a:prstGeom>
        </p:spPr>
        <p:txBody>
          <a:bodyPr vert="horz" lIns="91440" tIns="45720" rIns="91440" bIns="45720" rtlCol="0">
            <a:noAutofit/>
          </a:bodyPr>
          <a:lstStyle>
            <a:lvl1pPr marL="342900" indent="-342900">
              <a:spcBef>
                <a:spcPct val="20000"/>
              </a:spcBef>
              <a:buFont typeface="Arial"/>
              <a:buChar char="•"/>
              <a:defRPr sz="2800">
                <a:latin typeface="Franklin Gothic Book"/>
                <a:cs typeface="Franklin Gothic Book"/>
              </a:defRPr>
            </a:lvl1pPr>
            <a:lvl2pPr marL="742950" lvl="1" indent="-285750">
              <a:spcBef>
                <a:spcPct val="20000"/>
              </a:spcBef>
              <a:buFont typeface="Arial"/>
              <a:buChar char="–"/>
              <a:defRPr sz="2400">
                <a:latin typeface="Franklin Gothic Book"/>
                <a:cs typeface="Franklin Gothic Book"/>
              </a:defRPr>
            </a:lvl2pPr>
            <a:lvl3pPr marL="1143000" indent="-228600">
              <a:spcBef>
                <a:spcPct val="20000"/>
              </a:spcBef>
              <a:buFont typeface="Arial"/>
              <a:buChar char="•"/>
              <a:defRPr sz="2000">
                <a:latin typeface="Franklin Gothic Book"/>
                <a:cs typeface="Franklin Gothic Book"/>
              </a:defRPr>
            </a:lvl3pPr>
            <a:lvl4pPr marL="1600200" indent="-228600">
              <a:spcBef>
                <a:spcPct val="20000"/>
              </a:spcBef>
              <a:buFont typeface="Arial"/>
              <a:buChar char="–"/>
              <a:defRPr>
                <a:latin typeface="Franklin Gothic Book"/>
                <a:cs typeface="Franklin Gothic Book"/>
              </a:defRPr>
            </a:lvl4pPr>
            <a:lvl5pPr marL="2057400" indent="-228600">
              <a:spcBef>
                <a:spcPct val="20000"/>
              </a:spcBef>
              <a:buFont typeface="Arial"/>
              <a:buChar char="»"/>
              <a:defRPr>
                <a:latin typeface="Franklin Gothic Book"/>
                <a:cs typeface="Franklin Gothic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537F110-7546-4EA8-B8DC-03A17C93CDD8}"/>
              </a:ext>
            </a:extLst>
          </p:cNvPr>
          <p:cNvPicPr>
            <a:picLocks noChangeAspect="1"/>
          </p:cNvPicPr>
          <p:nvPr/>
        </p:nvPicPr>
        <p:blipFill>
          <a:blip r:embed="rId3"/>
          <a:stretch>
            <a:fillRect/>
          </a:stretch>
        </p:blipFill>
        <p:spPr>
          <a:xfrm>
            <a:off x="7231406" y="61073"/>
            <a:ext cx="4960594" cy="6796928"/>
          </a:xfrm>
          <a:prstGeom prst="rect">
            <a:avLst/>
          </a:prstGeom>
        </p:spPr>
      </p:pic>
      <p:pic>
        <p:nvPicPr>
          <p:cNvPr id="9" name="Picture 8">
            <a:extLst>
              <a:ext uri="{FF2B5EF4-FFF2-40B4-BE49-F238E27FC236}">
                <a16:creationId xmlns:a16="http://schemas.microsoft.com/office/drawing/2014/main" id="{1DFA9AA8-E009-4297-A8A1-CEBCD78B9F20}"/>
              </a:ext>
            </a:extLst>
          </p:cNvPr>
          <p:cNvPicPr>
            <a:picLocks noChangeAspect="1"/>
          </p:cNvPicPr>
          <p:nvPr/>
        </p:nvPicPr>
        <p:blipFill>
          <a:blip r:embed="rId4"/>
          <a:stretch>
            <a:fillRect/>
          </a:stretch>
        </p:blipFill>
        <p:spPr>
          <a:xfrm>
            <a:off x="922255" y="4199577"/>
            <a:ext cx="6669024" cy="2599667"/>
          </a:xfrm>
          <a:prstGeom prst="rect">
            <a:avLst/>
          </a:prstGeom>
          <a:ln w="38100">
            <a:solidFill>
              <a:srgbClr val="FF0000"/>
            </a:solidFill>
          </a:ln>
        </p:spPr>
      </p:pic>
      <p:sp>
        <p:nvSpPr>
          <p:cNvPr id="10" name="Rectangle 9">
            <a:extLst>
              <a:ext uri="{FF2B5EF4-FFF2-40B4-BE49-F238E27FC236}">
                <a16:creationId xmlns:a16="http://schemas.microsoft.com/office/drawing/2014/main" id="{064A548F-2886-4513-9F8D-6C015E5BC707}"/>
              </a:ext>
            </a:extLst>
          </p:cNvPr>
          <p:cNvSpPr/>
          <p:nvPr/>
        </p:nvSpPr>
        <p:spPr>
          <a:xfrm>
            <a:off x="8782273" y="5830178"/>
            <a:ext cx="1413163" cy="50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C76D8DC5-897A-4971-8CDE-44D2AA47F7D9}"/>
              </a:ext>
            </a:extLst>
          </p:cNvPr>
          <p:cNvSpPr/>
          <p:nvPr/>
        </p:nvSpPr>
        <p:spPr>
          <a:xfrm rot="11764101">
            <a:off x="7793122" y="5728205"/>
            <a:ext cx="762778"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16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1280160"/>
            <a:ext cx="4174718" cy="4696558"/>
          </a:xfrm>
          <a:prstGeom prst="rect">
            <a:avLst/>
          </a:prstGeom>
        </p:spPr>
      </p:pic>
      <p:sp>
        <p:nvSpPr>
          <p:cNvPr id="2" name="Title 1"/>
          <p:cNvSpPr>
            <a:spLocks noGrp="1"/>
          </p:cNvSpPr>
          <p:nvPr>
            <p:ph type="title"/>
          </p:nvPr>
        </p:nvSpPr>
        <p:spPr/>
        <p:txBody>
          <a:bodyPr/>
          <a:lstStyle/>
          <a:p>
            <a:r>
              <a:rPr lang="en-US"/>
              <a:t>Creation of Synthetic Grids Overview</a:t>
            </a:r>
            <a:endParaRPr lang="en-US" dirty="0"/>
          </a:p>
        </p:txBody>
      </p:sp>
      <p:sp>
        <p:nvSpPr>
          <p:cNvPr id="3" name="Content Placeholder 2"/>
          <p:cNvSpPr>
            <a:spLocks noGrp="1"/>
          </p:cNvSpPr>
          <p:nvPr>
            <p:ph type="body" sz="quarter" idx="10"/>
          </p:nvPr>
        </p:nvSpPr>
        <p:spPr>
          <a:xfrm>
            <a:off x="228600" y="1295400"/>
            <a:ext cx="6934200" cy="5181600"/>
          </a:xfrm>
        </p:spPr>
        <p:txBody>
          <a:bodyPr/>
          <a:lstStyle/>
          <a:p>
            <a:r>
              <a:rPr lang="en-US" dirty="0"/>
              <a:t>Substation Planning</a:t>
            </a:r>
          </a:p>
          <a:p>
            <a:pPr lvl="1"/>
            <a:r>
              <a:rPr lang="en-US" dirty="0"/>
              <a:t>Start with public data for generation, load</a:t>
            </a:r>
          </a:p>
          <a:p>
            <a:pPr lvl="1"/>
            <a:r>
              <a:rPr lang="en-US" dirty="0"/>
              <a:t>Cluster substations, add buses, transformers</a:t>
            </a:r>
          </a:p>
          <a:p>
            <a:r>
              <a:rPr lang="en-US" dirty="0"/>
              <a:t>Transmission Planning</a:t>
            </a:r>
          </a:p>
          <a:p>
            <a:pPr lvl="1"/>
            <a:r>
              <a:rPr lang="en-US" dirty="0"/>
              <a:t>Place lines and transformers</a:t>
            </a:r>
          </a:p>
          <a:p>
            <a:pPr lvl="1"/>
            <a:r>
              <a:rPr lang="en-US" dirty="0"/>
              <a:t>Iterative dc power flow algorithm </a:t>
            </a:r>
          </a:p>
          <a:p>
            <a:pPr lvl="1"/>
            <a:r>
              <a:rPr lang="en-US" dirty="0"/>
              <a:t>Match topological, geographic metrics</a:t>
            </a:r>
          </a:p>
          <a:p>
            <a:pPr lvl="1"/>
            <a:r>
              <a:rPr lang="en-US" dirty="0"/>
              <a:t>Contingency overload sensitivity</a:t>
            </a:r>
          </a:p>
          <a:p>
            <a:r>
              <a:rPr lang="en-US" dirty="0"/>
              <a:t>Reactive Power Planning</a:t>
            </a:r>
          </a:p>
          <a:p>
            <a:pPr lvl="1"/>
            <a:r>
              <a:rPr lang="en-US" dirty="0"/>
              <a:t>Power flow solution (ac), voltage control devices</a:t>
            </a:r>
          </a:p>
          <a:p>
            <a:r>
              <a:rPr lang="en-US" dirty="0"/>
              <a:t>Extensions</a:t>
            </a:r>
          </a:p>
          <a:p>
            <a:pPr lvl="1"/>
            <a:r>
              <a:rPr lang="en-US" dirty="0"/>
              <a:t>Transient stability, geomagnetic disturbances, single-line diagrams, optimal power flow (OPF), time series scenarios, interactive simulations, …</a:t>
            </a:r>
          </a:p>
        </p:txBody>
      </p:sp>
      <p:sp>
        <p:nvSpPr>
          <p:cNvPr id="8" name="TextBox 7">
            <a:extLst>
              <a:ext uri="{FF2B5EF4-FFF2-40B4-BE49-F238E27FC236}">
                <a16:creationId xmlns:a16="http://schemas.microsoft.com/office/drawing/2014/main" id="{46D47A6B-19C1-4D9B-8CBD-6742B0657B07}"/>
              </a:ext>
            </a:extLst>
          </p:cNvPr>
          <p:cNvSpPr txBox="1"/>
          <p:nvPr/>
        </p:nvSpPr>
        <p:spPr>
          <a:xfrm>
            <a:off x="7086600" y="6110015"/>
            <a:ext cx="4326340" cy="338554"/>
          </a:xfrm>
          <a:prstGeom prst="rect">
            <a:avLst/>
          </a:prstGeom>
          <a:noFill/>
        </p:spPr>
        <p:txBody>
          <a:bodyPr wrap="square" rtlCol="0">
            <a:spAutoFit/>
          </a:bodyPr>
          <a:lstStyle/>
          <a:p>
            <a:r>
              <a:rPr lang="en-US" sz="1600" dirty="0">
                <a:latin typeface="Franklin Gothic Book" panose="020B0503020102020204" pitchFamily="34" charset="0"/>
              </a:rPr>
              <a:t>2000-bus synthetic grid on the Texas footprint</a:t>
            </a:r>
          </a:p>
        </p:txBody>
      </p:sp>
    </p:spTree>
    <p:extLst>
      <p:ext uri="{BB962C8B-B14F-4D97-AF65-F5344CB8AC3E}">
        <p14:creationId xmlns:p14="http://schemas.microsoft.com/office/powerpoint/2010/main" val="280313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Transmission Planning Approach</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0"/>
              </p:nvPr>
            </p:nvSpPr>
            <p:spPr/>
            <p:txBody>
              <a:bodyPr numCol="2"/>
              <a:lstStyle/>
              <a:p>
                <a:r>
                  <a:rPr lang="en-US" dirty="0"/>
                  <a:t>Key Considerations</a:t>
                </a:r>
              </a:p>
              <a:p>
                <a:pPr lvl="1"/>
                <a:r>
                  <a:rPr lang="en-US" dirty="0"/>
                  <a:t>Geography drives transmission planning</a:t>
                </a:r>
              </a:p>
              <a:p>
                <a:pPr lvl="1"/>
                <a:r>
                  <a:rPr lang="en-US" dirty="0"/>
                  <a:t>Network topology parameters</a:t>
                </a:r>
              </a:p>
              <a:p>
                <a:pPr lvl="1"/>
                <a:r>
                  <a:rPr lang="en-US" dirty="0"/>
                  <a:t>Power flow feasibility in base and N-1 contingency conditions</a:t>
                </a:r>
              </a:p>
              <a:p>
                <a:pPr lvl="1"/>
                <a:r>
                  <a:rPr lang="en-US" dirty="0"/>
                  <a:t>Intractability: possible branches is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𝑛</m:t>
                        </m:r>
                      </m:e>
                      <m:sup>
                        <m:r>
                          <a:rPr lang="en-US">
                            <a:latin typeface="Cambria Math" panose="02040503050406030204" pitchFamily="18" charset="0"/>
                          </a:rPr>
                          <m:t>2</m:t>
                        </m:r>
                      </m:sup>
                    </m:sSup>
                  </m:oMath>
                </a14:m>
                <a:r>
                  <a:rPr lang="en-US" dirty="0"/>
                  <a:t>, possible combinations of branches is intractable</a:t>
                </a:r>
              </a:p>
              <a:p>
                <a:pPr lvl="1"/>
                <a:r>
                  <a:rPr lang="en-US" dirty="0"/>
                  <a:t>Many competing metrics to meet </a:t>
                </a:r>
              </a:p>
              <a:p>
                <a:pPr lvl="1"/>
                <a:r>
                  <a:rPr lang="en-US" dirty="0"/>
                  <a:t>Large grids have many overlapping voltage networks that connect at substations</a:t>
                </a:r>
              </a:p>
              <a:p>
                <a:pPr lvl="1"/>
                <a:r>
                  <a:rPr lang="en-US" dirty="0"/>
                  <a:t>Consideration of contingency conditions increases computation even more</a:t>
                </a:r>
              </a:p>
              <a:p>
                <a:pPr lvl="1"/>
                <a:r>
                  <a:rPr lang="en-US" dirty="0"/>
                  <a:t>Manual adjustments grow with system size</a:t>
                </a:r>
              </a:p>
              <a:p>
                <a:pPr marL="457200" lvl="1" indent="0">
                  <a:buNone/>
                </a:pPr>
                <a:endParaRPr lang="en-US" dirty="0"/>
              </a:p>
              <a:p>
                <a:r>
                  <a:rPr lang="en-US" dirty="0"/>
                  <a:t>Outline of Approach</a:t>
                </a:r>
              </a:p>
              <a:p>
                <a:pPr lvl="1"/>
                <a:r>
                  <a:rPr lang="en-US" dirty="0"/>
                  <a:t>Reduce search space from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𝑛</m:t>
                        </m:r>
                      </m:e>
                      <m:sup>
                        <m:r>
                          <a:rPr lang="en-US">
                            <a:latin typeface="Cambria Math" panose="02040503050406030204" pitchFamily="18" charset="0"/>
                          </a:rPr>
                          <m:t>2</m:t>
                        </m:r>
                      </m:sup>
                    </m:sSup>
                  </m:oMath>
                </a14:m>
                <a:r>
                  <a:rPr lang="en-US" dirty="0"/>
                  <a:t> to </a:t>
                </a:r>
                <a14:m>
                  <m:oMath xmlns:m="http://schemas.openxmlformats.org/officeDocument/2006/math">
                    <m:r>
                      <a:rPr lang="en-US">
                        <a:latin typeface="Cambria Math" panose="02040503050406030204" pitchFamily="18" charset="0"/>
                      </a:rPr>
                      <m:t>21</m:t>
                    </m:r>
                    <m:r>
                      <a:rPr lang="en-US">
                        <a:latin typeface="Cambria Math" panose="02040503050406030204" pitchFamily="18" charset="0"/>
                      </a:rPr>
                      <m:t>𝑛</m:t>
                    </m:r>
                  </m:oMath>
                </a14:m>
                <a:r>
                  <a:rPr lang="en-US" dirty="0"/>
                  <a:t> with Delaunay triangulation (up to 3rd neighbors = 99% of lines)</a:t>
                </a:r>
              </a:p>
              <a:p>
                <a:pPr lvl="1"/>
                <a:r>
                  <a:rPr lang="en-US" dirty="0"/>
                  <a:t>Geographic constraints by voltage level</a:t>
                </a:r>
              </a:p>
              <a:p>
                <a:pPr lvl="1"/>
                <a:r>
                  <a:rPr lang="en-US" dirty="0"/>
                  <a:t>Depth first search to check connectivity </a:t>
                </a:r>
              </a:p>
              <a:p>
                <a:pPr lvl="1"/>
                <a:r>
                  <a:rPr lang="en-US" dirty="0"/>
                  <a:t>Dc Power flow base case and N-1 contingency analysis, determine sensitivity of candidate lines to contingency overloads</a:t>
                </a:r>
              </a:p>
              <a:p>
                <a:pPr lvl="1"/>
                <a:r>
                  <a:rPr lang="en-US" dirty="0"/>
                  <a:t>Iterative process of random removal, analysis, targeted addition for each same-voltage subnet</a:t>
                </a:r>
              </a:p>
              <a:p>
                <a:pPr lvl="1"/>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0"/>
              </p:nvPr>
            </p:nvSpPr>
            <p:spPr>
              <a:blipFill>
                <a:blip r:embed="rId2"/>
                <a:stretch>
                  <a:fillRect l="-783" t="-824" b="-8588"/>
                </a:stretch>
              </a:blipFill>
            </p:spPr>
            <p:txBody>
              <a:bodyPr/>
              <a:lstStyle/>
              <a:p>
                <a:r>
                  <a:rPr lang="en-US">
                    <a:noFill/>
                  </a:rPr>
                  <a:t> </a:t>
                </a:r>
              </a:p>
            </p:txBody>
          </p:sp>
        </mc:Fallback>
      </mc:AlternateContent>
    </p:spTree>
    <p:extLst>
      <p:ext uri="{BB962C8B-B14F-4D97-AF65-F5344CB8AC3E}">
        <p14:creationId xmlns:p14="http://schemas.microsoft.com/office/powerpoint/2010/main" val="2998555608"/>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txDef>
      <a:spPr>
        <a:solidFill>
          <a:srgbClr val="D6D2C4"/>
        </a:solidFill>
      </a:spPr>
      <a:bodyPr wrap="none" rtlCol="0">
        <a:spAutoFit/>
      </a:bodyPr>
      <a:lstStyle>
        <a:defPPr algn="l">
          <a:defRPr sz="1600" dirty="0" smtClean="0">
            <a:latin typeface="+mj-lt"/>
          </a:defRPr>
        </a:defPPr>
      </a:lstStyle>
    </a:tx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irchfield_Surface_Mine_Workshop_Sept2022.pptx" id="{DE0D6E1C-3CAD-4B57-84BB-D59B3FEB6B24}" vid="{9CBBB78E-6A6C-4950-9BC1-3466FF9327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Birchfield_Tamu</Template>
  <TotalTime>576</TotalTime>
  <Words>2367</Words>
  <Application>Microsoft Office PowerPoint</Application>
  <PresentationFormat>Widescreen</PresentationFormat>
  <Paragraphs>254</Paragraphs>
  <Slides>23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Cambria Math</vt:lpstr>
      <vt:lpstr>Franklin Gothic Book</vt:lpstr>
      <vt:lpstr>Helvetica</vt:lpstr>
      <vt:lpstr>Times New Roman</vt:lpstr>
      <vt:lpstr>Wingdings</vt:lpstr>
      <vt:lpstr>Capsules</vt:lpstr>
      <vt:lpstr>ECEN 615, Fall 2023 Methods of Electric Power System Analysis</vt:lpstr>
      <vt:lpstr>Real-World Complex Networks</vt:lpstr>
      <vt:lpstr>The U.S. Electric Grid Network</vt:lpstr>
      <vt:lpstr>Modeling Considerations</vt:lpstr>
      <vt:lpstr>Some Complex Network Properties</vt:lpstr>
      <vt:lpstr>Application to Building Synthetic Grids</vt:lpstr>
      <vt:lpstr>Recent Progress in Building Synthetic Electric Grids</vt:lpstr>
      <vt:lpstr>Creation of Synthetic Grids Overview</vt:lpstr>
      <vt:lpstr>Transmission Planning Approach</vt:lpstr>
      <vt:lpstr>Stages of Transmission Planning Process</vt:lpstr>
      <vt:lpstr>N-1 Security Planning Sensitivity Calculations</vt:lpstr>
      <vt:lpstr>N-1 Security Planning Sensitivity Calculations, cont.</vt:lpstr>
      <vt:lpstr>Line Sensitivity Results</vt:lpstr>
      <vt:lpstr>Synthetic Grid Validation</vt:lpstr>
      <vt:lpstr>Validation Example: Complex Network Properties</vt:lpstr>
      <vt:lpstr>Combined Transmission and Distribution Grids</vt:lpstr>
      <vt:lpstr>Time Series Scenarios</vt:lpstr>
      <vt:lpstr>Dynamics Models</vt:lpstr>
      <vt:lpstr>Synthetic PMU Data</vt:lpstr>
      <vt:lpstr>Applications: Undergraduate Education</vt:lpstr>
      <vt:lpstr>Applications: Visualization</vt:lpstr>
      <vt:lpstr>The Impact and Applications of Synthetic Grids</vt:lpstr>
      <vt:lpstr>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Birchfield, Adam Barlow</dc:creator>
  <cp:lastModifiedBy>Birchfield, Adam Barlow</cp:lastModifiedBy>
  <cp:revision>57</cp:revision>
  <cp:lastPrinted>2011-08-22T16:49:24Z</cp:lastPrinted>
  <dcterms:created xsi:type="dcterms:W3CDTF">2023-08-17T20:43:05Z</dcterms:created>
  <dcterms:modified xsi:type="dcterms:W3CDTF">2023-11-27T21:50:21Z</dcterms:modified>
</cp:coreProperties>
</file>