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33"/>
  </p:notesMasterIdLst>
  <p:handoutMasterIdLst>
    <p:handoutMasterId r:id="rId34"/>
  </p:handoutMasterIdLst>
  <p:sldIdLst>
    <p:sldId id="356" r:id="rId2"/>
    <p:sldId id="358" r:id="rId3"/>
    <p:sldId id="1672" r:id="rId4"/>
    <p:sldId id="1673" r:id="rId5"/>
    <p:sldId id="1674" r:id="rId6"/>
    <p:sldId id="1675" r:id="rId7"/>
    <p:sldId id="1676" r:id="rId8"/>
    <p:sldId id="1677" r:id="rId9"/>
    <p:sldId id="1679" r:id="rId10"/>
    <p:sldId id="1680" r:id="rId11"/>
    <p:sldId id="1681" r:id="rId12"/>
    <p:sldId id="1682" r:id="rId13"/>
    <p:sldId id="1683" r:id="rId14"/>
    <p:sldId id="1684" r:id="rId15"/>
    <p:sldId id="1685" r:id="rId16"/>
    <p:sldId id="1686" r:id="rId17"/>
    <p:sldId id="1687" r:id="rId18"/>
    <p:sldId id="1688" r:id="rId19"/>
    <p:sldId id="1690" r:id="rId20"/>
    <p:sldId id="1691" r:id="rId21"/>
    <p:sldId id="1692" r:id="rId22"/>
    <p:sldId id="1693" r:id="rId23"/>
    <p:sldId id="1694" r:id="rId24"/>
    <p:sldId id="1695" r:id="rId25"/>
    <p:sldId id="1696" r:id="rId26"/>
    <p:sldId id="1697" r:id="rId27"/>
    <p:sldId id="1698" r:id="rId28"/>
    <p:sldId id="1699" r:id="rId29"/>
    <p:sldId id="1926" r:id="rId30"/>
    <p:sldId id="1927" r:id="rId31"/>
    <p:sldId id="1928" r:id="rId32"/>
  </p:sldIdLst>
  <p:sldSz cx="12192000" cy="6858000"/>
  <p:notesSz cx="7102475" cy="93884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2C4"/>
    <a:srgbClr val="FFFFFF"/>
    <a:srgbClr val="500000"/>
    <a:srgbClr val="FF33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7" autoAdjust="0"/>
    <p:restoredTop sz="95088" autoAdjust="0"/>
  </p:normalViewPr>
  <p:slideViewPr>
    <p:cSldViewPr>
      <p:cViewPr varScale="1">
        <p:scale>
          <a:sx n="101" d="100"/>
          <a:sy n="101" d="100"/>
        </p:scale>
        <p:origin x="150" y="31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24313" y="0"/>
            <a:ext cx="3078162"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918575"/>
            <a:ext cx="3078163"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24313" y="8918575"/>
            <a:ext cx="3078162"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wrap="square" lIns="94229" tIns="47114" rIns="94229" bIns="47114"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wrap="square" lIns="94229" tIns="47114" rIns="94229" bIns="47114" numCol="1" anchor="t" anchorCtr="0" compatLnSpc="1">
            <a:prstTxWarp prst="textNoShape">
              <a:avLst/>
            </a:prstTxWarp>
          </a:bodyPr>
          <a:lstStyle>
            <a:lvl1pPr algn="r">
              <a:defRPr sz="1200"/>
            </a:lvl1pPr>
          </a:lstStyle>
          <a:p>
            <a:pPr>
              <a:defRPr/>
            </a:pPr>
            <a:fld id="{24C5774C-03E1-499A-B4E4-895282C04360}" type="datetimeFigureOut">
              <a:rPr lang="en-US"/>
              <a:pPr>
                <a:defRPr/>
              </a:pPr>
              <a:t>11/10/2023</a:t>
            </a:fld>
            <a:endParaRPr lang="en-US"/>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4229" tIns="47114" rIns="94229" bIns="471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wrap="square" lIns="94229" tIns="47114" rIns="94229" bIns="47114"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wrap="square" lIns="94229" tIns="47114" rIns="94229" bIns="47114"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23863" y="704850"/>
            <a:ext cx="62547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smtClean="0"/>
              <a:pPr eaLnBrk="1" hangingPunct="1"/>
              <a:t>1</a:t>
            </a:fld>
            <a:endParaRPr lang="en-US" altLang="en-US" sz="1200" dirty="0"/>
          </a:p>
        </p:txBody>
      </p:sp>
    </p:spTree>
    <p:extLst>
      <p:ext uri="{BB962C8B-B14F-4D97-AF65-F5344CB8AC3E}">
        <p14:creationId xmlns:p14="http://schemas.microsoft.com/office/powerpoint/2010/main" val="8182133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Maroon">
    <p:spTree>
      <p:nvGrpSpPr>
        <p:cNvPr id="1" name=""/>
        <p:cNvGrpSpPr/>
        <p:nvPr/>
      </p:nvGrpSpPr>
      <p:grpSpPr>
        <a:xfrm>
          <a:off x="0" y="0"/>
          <a:ext cx="0" cy="0"/>
          <a:chOff x="0" y="0"/>
          <a:chExt cx="0" cy="0"/>
        </a:xfrm>
      </p:grpSpPr>
      <p:pic>
        <p:nvPicPr>
          <p:cNvPr id="7" name="Picture 6" descr="AcademicBdlg.jpg">
            <a:extLst>
              <a:ext uri="{FF2B5EF4-FFF2-40B4-BE49-F238E27FC236}">
                <a16:creationId xmlns:a16="http://schemas.microsoft.com/office/drawing/2014/main" id="{291CFCBA-1F96-463C-80AD-CB053744AE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9569" y="0"/>
            <a:ext cx="12393807" cy="6858000"/>
          </a:xfrm>
          <a:prstGeom prst="rect">
            <a:avLst/>
          </a:prstGeom>
        </p:spPr>
      </p:pic>
      <p:sp>
        <p:nvSpPr>
          <p:cNvPr id="9" name="Text Placeholder 2">
            <a:extLst>
              <a:ext uri="{FF2B5EF4-FFF2-40B4-BE49-F238E27FC236}">
                <a16:creationId xmlns:a16="http://schemas.microsoft.com/office/drawing/2014/main" id="{D0245A0C-8404-4951-B877-1AC79D97B1A7}"/>
              </a:ext>
            </a:extLst>
          </p:cNvPr>
          <p:cNvSpPr>
            <a:spLocks noGrp="1"/>
          </p:cNvSpPr>
          <p:nvPr>
            <p:ph type="body" sz="quarter" idx="11" hasCustomPrompt="1"/>
          </p:nvPr>
        </p:nvSpPr>
        <p:spPr>
          <a:xfrm>
            <a:off x="929640" y="3172207"/>
            <a:ext cx="10332720" cy="3457194"/>
          </a:xfrm>
        </p:spPr>
        <p:txBody>
          <a:bodyPr anchor="t"/>
          <a:lstStyle>
            <a:lvl1pPr marL="0" indent="0" algn="ctr">
              <a:buNone/>
              <a:defRPr sz="2400">
                <a:solidFill>
                  <a:schemeClr val="bg1"/>
                </a:solidFill>
              </a:defRPr>
            </a:lvl1pPr>
          </a:lstStyle>
          <a:p>
            <a:pPr lvl="0"/>
            <a:r>
              <a:rPr lang="en-US" dirty="0"/>
              <a:t>Click to edit Master subtitle slide</a:t>
            </a:r>
          </a:p>
        </p:txBody>
      </p:sp>
      <p:pic>
        <p:nvPicPr>
          <p:cNvPr id="8" name="Picture 7">
            <a:extLst>
              <a:ext uri="{FF2B5EF4-FFF2-40B4-BE49-F238E27FC236}">
                <a16:creationId xmlns:a16="http://schemas.microsoft.com/office/drawing/2014/main" id="{805ADD26-7DDA-451D-B219-5F9C4B2BF2C1}"/>
              </a:ext>
            </a:extLst>
          </p:cNvPr>
          <p:cNvPicPr>
            <a:picLocks noChangeAspect="1"/>
          </p:cNvPicPr>
          <p:nvPr userDrawn="1"/>
        </p:nvPicPr>
        <p:blipFill>
          <a:blip r:embed="rId3"/>
          <a:srcRect/>
          <a:stretch/>
        </p:blipFill>
        <p:spPr>
          <a:xfrm>
            <a:off x="4038600" y="304800"/>
            <a:ext cx="4118060" cy="966677"/>
          </a:xfrm>
          <a:prstGeom prst="rect">
            <a:avLst/>
          </a:prstGeom>
        </p:spPr>
      </p:pic>
      <p:sp>
        <p:nvSpPr>
          <p:cNvPr id="3" name="Text Placeholder 2">
            <a:extLst>
              <a:ext uri="{FF2B5EF4-FFF2-40B4-BE49-F238E27FC236}">
                <a16:creationId xmlns:a16="http://schemas.microsoft.com/office/drawing/2014/main" id="{E4251DAF-E35C-43F0-8D99-81B0C90F07F2}"/>
              </a:ext>
            </a:extLst>
          </p:cNvPr>
          <p:cNvSpPr>
            <a:spLocks noGrp="1"/>
          </p:cNvSpPr>
          <p:nvPr>
            <p:ph type="body" sz="quarter" idx="10" hasCustomPrompt="1"/>
          </p:nvPr>
        </p:nvSpPr>
        <p:spPr>
          <a:xfrm>
            <a:off x="929640" y="1495803"/>
            <a:ext cx="10332720" cy="1552190"/>
          </a:xfrm>
        </p:spPr>
        <p:txBody>
          <a:bodyPr anchor="ctr"/>
          <a:lstStyle>
            <a:lvl1pPr marL="0" indent="0" algn="ctr">
              <a:buNone/>
              <a:defRPr sz="3600">
                <a:solidFill>
                  <a:schemeClr val="bg1"/>
                </a:solidFill>
              </a:defRPr>
            </a:lvl1pPr>
          </a:lstStyle>
          <a:p>
            <a:pPr lvl="0"/>
            <a:r>
              <a:rPr lang="en-US" dirty="0"/>
              <a:t>Click to edit Master title slide</a:t>
            </a:r>
          </a:p>
        </p:txBody>
      </p:sp>
    </p:spTree>
    <p:extLst>
      <p:ext uri="{BB962C8B-B14F-4D97-AF65-F5344CB8AC3E}">
        <p14:creationId xmlns:p14="http://schemas.microsoft.com/office/powerpoint/2010/main" val="2681200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9" name="Line 4103"/>
          <p:cNvSpPr>
            <a:spLocks noChangeShapeType="1"/>
          </p:cNvSpPr>
          <p:nvPr userDrawn="1"/>
        </p:nvSpPr>
        <p:spPr bwMode="auto">
          <a:xfrm>
            <a:off x="0" y="3048000"/>
            <a:ext cx="119888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447800"/>
          </a:xfrm>
        </p:spPr>
        <p:txBody>
          <a:bodyPr/>
          <a:lstStyle>
            <a:lvl1pPr algn="ctr">
              <a:defRPr sz="3600" b="1">
                <a:latin typeface="Arial" pitchFamily="34" charset="0"/>
                <a:cs typeface="Arial" pitchFamily="34" charset="0"/>
              </a:defRPr>
            </a:lvl1pPr>
          </a:lstStyle>
          <a:p>
            <a:r>
              <a:rPr lang="en-US"/>
              <a:t>Click to edit Master title style</a:t>
            </a:r>
            <a:endParaRPr lang="en-US" dirty="0"/>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sz="2400">
                <a:latin typeface="Arial" pitchFamily="34" charset="0"/>
                <a:cs typeface="Arial" pitchFamily="34" charset="0"/>
              </a:defRPr>
            </a:lvl1pPr>
          </a:lstStyle>
          <a:p>
            <a:r>
              <a:rPr lang="en-US"/>
              <a:t>Click to edit Master subtitle style</a:t>
            </a:r>
            <a:endParaRPr lang="en-US" dirty="0"/>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191" t="21962" r="8891" b="23556"/>
          <a:stretch/>
        </p:blipFill>
        <p:spPr bwMode="auto">
          <a:xfrm>
            <a:off x="228600" y="5181600"/>
            <a:ext cx="5029200" cy="141554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E07DB9B4-20CC-4130-B727-EDCD861C3936}"/>
              </a:ext>
            </a:extLst>
          </p:cNvPr>
          <p:cNvSpPr>
            <a:spLocks noGrp="1"/>
          </p:cNvSpPr>
          <p:nvPr>
            <p:ph sz="quarter" idx="10" hasCustomPrompt="1"/>
          </p:nvPr>
        </p:nvSpPr>
        <p:spPr>
          <a:xfrm>
            <a:off x="914400" y="1828800"/>
            <a:ext cx="10363200" cy="914400"/>
          </a:xfrm>
        </p:spPr>
        <p:txBody>
          <a:bodyPr anchor="ctr"/>
          <a:lstStyle>
            <a:lvl1pPr marL="0" indent="0" algn="ctr">
              <a:buNone/>
              <a:defRPr sz="3200" b="1"/>
            </a:lvl1pPr>
          </a:lstStyle>
          <a:p>
            <a:pPr lvl="0"/>
            <a:r>
              <a:rPr lang="en-US" dirty="0"/>
              <a:t>Click to edit subtitle</a:t>
            </a:r>
          </a:p>
        </p:txBody>
      </p:sp>
    </p:spTree>
    <p:extLst>
      <p:ext uri="{BB962C8B-B14F-4D97-AF65-F5344CB8AC3E}">
        <p14:creationId xmlns:p14="http://schemas.microsoft.com/office/powerpoint/2010/main" val="4216950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10896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60198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a:extLst>
              <a:ext uri="{FF2B5EF4-FFF2-40B4-BE49-F238E27FC236}">
                <a16:creationId xmlns:a16="http://schemas.microsoft.com/office/drawing/2014/main" id="{B475B3ED-EA8C-4A1D-8437-A6EA5B2929CE}"/>
              </a:ext>
            </a:extLst>
          </p:cNvPr>
          <p:cNvSpPr>
            <a:spLocks noGrp="1"/>
          </p:cNvSpPr>
          <p:nvPr>
            <p:ph sz="quarter" idx="11"/>
          </p:nvPr>
        </p:nvSpPr>
        <p:spPr>
          <a:xfrm>
            <a:off x="6324600" y="1295400"/>
            <a:ext cx="4800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3978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9848"/>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tally 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B0AB98-EF66-4D1A-9E78-9FBD453E9B25}"/>
              </a:ext>
            </a:extLst>
          </p:cNvPr>
          <p:cNvSpPr/>
          <p:nvPr userDrawn="1"/>
        </p:nvSpPr>
        <p:spPr bwMode="auto">
          <a:xfrm>
            <a:off x="0" y="685800"/>
            <a:ext cx="12192000" cy="762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
        <p:nvSpPr>
          <p:cNvPr id="4" name="Rectangle 3">
            <a:extLst>
              <a:ext uri="{FF2B5EF4-FFF2-40B4-BE49-F238E27FC236}">
                <a16:creationId xmlns:a16="http://schemas.microsoft.com/office/drawing/2014/main" id="{0BACBCCD-32E9-4C7F-9F65-C7539BE5EB9D}"/>
              </a:ext>
            </a:extLst>
          </p:cNvPr>
          <p:cNvSpPr/>
          <p:nvPr userDrawn="1"/>
        </p:nvSpPr>
        <p:spPr bwMode="auto">
          <a:xfrm>
            <a:off x="0" y="6096000"/>
            <a:ext cx="12192000" cy="762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896975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5" name="Content Placeholder 2"/>
          <p:cNvSpPr>
            <a:spLocks noGrp="1"/>
          </p:cNvSpPr>
          <p:nvPr>
            <p:ph idx="1"/>
          </p:nvPr>
        </p:nvSpPr>
        <p:spPr>
          <a:xfrm>
            <a:off x="228600" y="1280160"/>
            <a:ext cx="10896600" cy="5196840"/>
          </a:xfrm>
        </p:spPr>
        <p:txBody>
          <a:bodyPr/>
          <a:lstStyle>
            <a:lvl1pPr marL="457200" indent="-457200">
              <a:buSzPct val="100000"/>
              <a:buFont typeface="Arial" panose="020B0604020202020204" pitchFamily="34" charset="0"/>
              <a:buChar char="•"/>
              <a:defRPr sz="2000"/>
            </a:lvl1pPr>
            <a:lvl2pPr>
              <a:defRPr sz="1800"/>
            </a:lvl2pPr>
            <a:lvl3pPr marL="1257300" indent="-342900">
              <a:buSzPct val="90000"/>
              <a:buFont typeface="Arial" panose="020B0604020202020204" pitchFamily="34" charset="0"/>
              <a:buChar char="•"/>
              <a:defRPr sz="1800"/>
            </a:lvl3pPr>
            <a:lvl4pPr>
              <a:defRPr sz="1800"/>
            </a:lvl4pPr>
            <a:lvl5pPr marL="2057400" indent="-228600">
              <a:buFont typeface="Arial" panose="020B060402020202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6155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228600" y="91440"/>
            <a:ext cx="1094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5" name="Rectangle 7"/>
          <p:cNvSpPr>
            <a:spLocks noGrp="1" noChangeArrowheads="1"/>
          </p:cNvSpPr>
          <p:nvPr>
            <p:ph type="body" idx="1"/>
          </p:nvPr>
        </p:nvSpPr>
        <p:spPr bwMode="auto">
          <a:xfrm>
            <a:off x="228600" y="1295400"/>
            <a:ext cx="10947400" cy="512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11277600" y="6858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347023-713F-4E2A-B7AB-E48E430AAFEB}"/>
              </a:ext>
            </a:extLst>
          </p:cNvPr>
          <p:cNvSpPr txBox="1"/>
          <p:nvPr userDrawn="1"/>
        </p:nvSpPr>
        <p:spPr>
          <a:xfrm>
            <a:off x="11095827" y="-66675"/>
            <a:ext cx="1096172" cy="369332"/>
          </a:xfrm>
          <a:prstGeom prst="rect">
            <a:avLst/>
          </a:prstGeom>
          <a:noFill/>
          <a:ln w="12700">
            <a:noFill/>
          </a:ln>
        </p:spPr>
        <p:txBody>
          <a:bodyPr wrap="square" rtlCol="0">
            <a:spAutoFit/>
          </a:bodyPr>
          <a:lstStyle/>
          <a:p>
            <a:pPr algn="r"/>
            <a:fld id="{CBFC0AEE-5787-421D-938D-D26A4A374780}" type="slidenum">
              <a:rPr lang="en-US" sz="1800" smtClean="0">
                <a:solidFill>
                  <a:srgbClr val="500000"/>
                </a:solidFill>
                <a:latin typeface="+mj-lt"/>
              </a:rPr>
              <a:pPr algn="r"/>
              <a:t>‹#›</a:t>
            </a:fld>
            <a:endParaRPr lang="en-US" sz="1800" dirty="0">
              <a:solidFill>
                <a:srgbClr val="500000"/>
              </a:solidFill>
              <a:latin typeface="+mj-lt"/>
            </a:endParaRPr>
          </a:p>
        </p:txBody>
      </p:sp>
    </p:spTree>
  </p:cSld>
  <p:clrMap bg1="lt1" tx1="dk1" bg2="lt2" tx2="dk2" accent1="accent1" accent2="accent2" accent3="accent3" accent4="accent4" accent5="accent5" accent6="accent6" hlink="hlink" folHlink="folHlink"/>
  <p:sldLayoutIdLst>
    <p:sldLayoutId id="2147483750" r:id="rId1"/>
    <p:sldLayoutId id="2147483733" r:id="rId2"/>
    <p:sldLayoutId id="2147483723" r:id="rId3"/>
    <p:sldLayoutId id="2147483734" r:id="rId4"/>
    <p:sldLayoutId id="2147483727" r:id="rId5"/>
    <p:sldLayoutId id="2147483751" r:id="rId6"/>
    <p:sldLayoutId id="2147483752" r:id="rId7"/>
  </p:sldLayoutIdLst>
  <p:hf hdr="0" ftr="0" dt="0"/>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defRPr>
      </a:lvl2pPr>
      <a:lvl3pPr algn="l" rtl="0" eaLnBrk="1" fontAlgn="base" hangingPunct="1">
        <a:lnSpc>
          <a:spcPct val="90000"/>
        </a:lnSpc>
        <a:spcBef>
          <a:spcPct val="0"/>
        </a:spcBef>
        <a:spcAft>
          <a:spcPct val="0"/>
        </a:spcAft>
        <a:defRPr sz="3600" b="1">
          <a:solidFill>
            <a:schemeClr val="tx2"/>
          </a:solidFill>
          <a:latin typeface="Arial" charset="0"/>
        </a:defRPr>
      </a:lvl3pPr>
      <a:lvl4pPr algn="l" rtl="0" eaLnBrk="1" fontAlgn="base" hangingPunct="1">
        <a:lnSpc>
          <a:spcPct val="90000"/>
        </a:lnSpc>
        <a:spcBef>
          <a:spcPct val="0"/>
        </a:spcBef>
        <a:spcAft>
          <a:spcPct val="0"/>
        </a:spcAft>
        <a:defRPr sz="3600" b="1">
          <a:solidFill>
            <a:schemeClr val="tx2"/>
          </a:solidFill>
          <a:latin typeface="Arial" charset="0"/>
        </a:defRPr>
      </a:lvl4pPr>
      <a:lvl5pPr algn="l" rtl="0" eaLnBrk="1" fontAlgn="base" hangingPunct="1">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457200" indent="-457200" algn="l" rtl="0" eaLnBrk="1" fontAlgn="base" hangingPunct="1">
        <a:spcBef>
          <a:spcPct val="20000"/>
        </a:spcBef>
        <a:spcAft>
          <a:spcPct val="0"/>
        </a:spcAft>
        <a:buClr>
          <a:schemeClr val="tx1"/>
        </a:buClr>
        <a:buSzPct val="100000"/>
        <a:buFont typeface="Arial" panose="020B0604020202020204" pitchFamily="34" charset="0"/>
        <a:buChar char="•"/>
        <a:defRPr lang="en-US" sz="2400" dirty="0">
          <a:solidFill>
            <a:schemeClr val="tx1"/>
          </a:solidFill>
          <a:latin typeface="+mj-lt"/>
          <a:ea typeface="+mn-ea"/>
          <a:cs typeface="+mn-cs"/>
        </a:defRPr>
      </a:lvl1pPr>
      <a:lvl2pPr marL="742950" indent="-285750" algn="l" rtl="0" eaLnBrk="1" fontAlgn="base" hangingPunct="1">
        <a:spcBef>
          <a:spcPct val="20000"/>
        </a:spcBef>
        <a:spcAft>
          <a:spcPct val="0"/>
        </a:spcAft>
        <a:buClr>
          <a:schemeClr val="tx1"/>
        </a:buClr>
        <a:buSzPct val="75000"/>
        <a:buChar char="–"/>
        <a:defRPr lang="en-US" sz="2000" dirty="0">
          <a:solidFill>
            <a:schemeClr val="tx1"/>
          </a:solidFill>
          <a:latin typeface="+mj-lt"/>
        </a:defRPr>
      </a:lvl2pPr>
      <a:lvl3pPr marL="1257300" indent="-342900" algn="l" rtl="0" eaLnBrk="1" fontAlgn="base" hangingPunct="1">
        <a:spcBef>
          <a:spcPct val="20000"/>
        </a:spcBef>
        <a:spcAft>
          <a:spcPct val="0"/>
        </a:spcAft>
        <a:buClr>
          <a:schemeClr val="tx1"/>
        </a:buClr>
        <a:buSzPct val="90000"/>
        <a:buFont typeface="Arial" panose="020B0604020202020204" pitchFamily="34" charset="0"/>
        <a:buChar char="•"/>
        <a:defRPr lang="en-US" sz="2000" dirty="0">
          <a:solidFill>
            <a:schemeClr val="tx1"/>
          </a:solidFill>
          <a:latin typeface="+mj-lt"/>
        </a:defRPr>
      </a:lvl3pPr>
      <a:lvl4pPr marL="1600200" indent="-228600" algn="l" rtl="0" eaLnBrk="1" fontAlgn="base" hangingPunct="1">
        <a:spcBef>
          <a:spcPct val="20000"/>
        </a:spcBef>
        <a:spcAft>
          <a:spcPct val="0"/>
        </a:spcAft>
        <a:buClr>
          <a:schemeClr val="tx1"/>
        </a:buClr>
        <a:buSzPct val="80000"/>
        <a:buChar char="–"/>
        <a:defRPr lang="en-US" sz="2000" dirty="0">
          <a:solidFill>
            <a:schemeClr val="tx1"/>
          </a:solidFill>
          <a:latin typeface="+mj-lt"/>
        </a:defRPr>
      </a:lvl4pPr>
      <a:lvl5pPr marL="2057400" indent="-228600" algn="l" rtl="0" eaLnBrk="1" fontAlgn="base" hangingPunct="1">
        <a:spcBef>
          <a:spcPct val="20000"/>
        </a:spcBef>
        <a:spcAft>
          <a:spcPct val="0"/>
        </a:spcAft>
        <a:buClr>
          <a:schemeClr val="tx1"/>
        </a:buClr>
        <a:buSzPct val="65000"/>
        <a:buFont typeface="Wingdings" pitchFamily="2" charset="2"/>
        <a:buChar char="»"/>
        <a:defRPr lang="en-US" sz="2000" dirty="0">
          <a:solidFill>
            <a:schemeClr val="tx1"/>
          </a:solidFill>
          <a:latin typeface="+mj-lt"/>
        </a:defRPr>
      </a:lvl5pPr>
      <a:lvl6pPr marL="25146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birchfield@tamu.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6.wmf"/></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5.wmf"/><Relationship Id="rId1" Type="http://schemas.openxmlformats.org/officeDocument/2006/relationships/slideLayout" Target="../slideLayouts/slideLayout3.x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2.bin"/><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3.bin"/><Relationship Id="rId1" Type="http://schemas.openxmlformats.org/officeDocument/2006/relationships/slideLayout" Target="../slideLayouts/slideLayout3.xml"/><Relationship Id="rId5" Type="http://schemas.openxmlformats.org/officeDocument/2006/relationships/image" Target="../media/image9.w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sz="quarter"/>
          </p:nvPr>
        </p:nvSpPr>
        <p:spPr>
          <a:xfrm>
            <a:off x="914400" y="228600"/>
            <a:ext cx="10363200" cy="1447800"/>
          </a:xfrm>
        </p:spPr>
        <p:txBody>
          <a:bodyPr/>
          <a:lstStyle/>
          <a:p>
            <a:r>
              <a:rPr lang="en-US" altLang="en-US" dirty="0"/>
              <a:t>ECEN 615, Fall 2023</a:t>
            </a:r>
            <a:br>
              <a:rPr lang="en-US" altLang="en-US" dirty="0"/>
            </a:br>
            <a:r>
              <a:rPr lang="en-US" altLang="en-US" dirty="0"/>
              <a:t>Methods of Electric Power System Analysis</a:t>
            </a:r>
          </a:p>
        </p:txBody>
      </p:sp>
      <p:sp>
        <p:nvSpPr>
          <p:cNvPr id="7" name="Subtitle 2"/>
          <p:cNvSpPr>
            <a:spLocks noGrp="1"/>
          </p:cNvSpPr>
          <p:nvPr>
            <p:ph type="subTitle" sz="quarter" idx="1"/>
          </p:nvPr>
        </p:nvSpPr>
        <p:spPr>
          <a:xfrm>
            <a:off x="1930400" y="3124200"/>
            <a:ext cx="8534400" cy="1752600"/>
          </a:xfrm>
        </p:spPr>
        <p:txBody>
          <a:bodyPr/>
          <a:lstStyle/>
          <a:p>
            <a:r>
              <a:rPr lang="en-US"/>
              <a:t>Prof. Adam Birchfield</a:t>
            </a:r>
          </a:p>
          <a:p>
            <a:r>
              <a:rPr lang="en-US"/>
              <a:t>Dept. of Electrical and Computer Engineering</a:t>
            </a:r>
          </a:p>
          <a:p>
            <a:r>
              <a:rPr lang="en-US"/>
              <a:t>Texas A&amp;M University</a:t>
            </a:r>
          </a:p>
          <a:p>
            <a:r>
              <a:rPr lang="en-US">
                <a:hlinkClick r:id="rId3"/>
              </a:rPr>
              <a:t>abirchfield@tamu.edu</a:t>
            </a:r>
            <a:endParaRPr lang="en-US"/>
          </a:p>
          <a:p>
            <a:endParaRPr lang="en-US" dirty="0"/>
          </a:p>
        </p:txBody>
      </p:sp>
      <p:sp>
        <p:nvSpPr>
          <p:cNvPr id="8" name="Content Placeholder 7">
            <a:extLst>
              <a:ext uri="{FF2B5EF4-FFF2-40B4-BE49-F238E27FC236}">
                <a16:creationId xmlns:a16="http://schemas.microsoft.com/office/drawing/2014/main" id="{8B12C4E5-F738-D57B-A351-3DBC785DD1DD}"/>
              </a:ext>
            </a:extLst>
          </p:cNvPr>
          <p:cNvSpPr>
            <a:spLocks noGrp="1"/>
          </p:cNvSpPr>
          <p:nvPr>
            <p:ph sz="quarter" idx="10"/>
          </p:nvPr>
        </p:nvSpPr>
        <p:spPr>
          <a:xfrm>
            <a:off x="914400" y="1828800"/>
            <a:ext cx="10363200" cy="914400"/>
          </a:xfrm>
        </p:spPr>
        <p:txBody>
          <a:bodyPr/>
          <a:lstStyle/>
          <a:p>
            <a:r>
              <a:rPr lang="en-US" dirty="0"/>
              <a:t>Class 21: Voltage Stability</a:t>
            </a:r>
          </a:p>
        </p:txBody>
      </p:sp>
    </p:spTree>
    <p:extLst>
      <p:ext uri="{BB962C8B-B14F-4D97-AF65-F5344CB8AC3E}">
        <p14:creationId xmlns:p14="http://schemas.microsoft.com/office/powerpoint/2010/main" val="3458487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8809F-795C-490E-909E-DBED83B01DD1}"/>
              </a:ext>
            </a:extLst>
          </p:cNvPr>
          <p:cNvSpPr>
            <a:spLocks noGrp="1"/>
          </p:cNvSpPr>
          <p:nvPr>
            <p:ph type="title"/>
          </p:nvPr>
        </p:nvSpPr>
        <p:spPr/>
        <p:txBody>
          <a:bodyPr/>
          <a:lstStyle/>
          <a:p>
            <a:r>
              <a:rPr lang="en-US"/>
              <a:t>PV and QV Curves</a:t>
            </a:r>
            <a:endParaRPr lang="en-US" dirty="0"/>
          </a:p>
        </p:txBody>
      </p:sp>
      <p:sp>
        <p:nvSpPr>
          <p:cNvPr id="3" name="Content Placeholder 2">
            <a:extLst>
              <a:ext uri="{FF2B5EF4-FFF2-40B4-BE49-F238E27FC236}">
                <a16:creationId xmlns:a16="http://schemas.microsoft.com/office/drawing/2014/main" id="{1830B91F-F458-4C4B-B4D7-D8641A422B75}"/>
              </a:ext>
            </a:extLst>
          </p:cNvPr>
          <p:cNvSpPr>
            <a:spLocks noGrp="1"/>
          </p:cNvSpPr>
          <p:nvPr>
            <p:ph type="body" sz="quarter" idx="10"/>
          </p:nvPr>
        </p:nvSpPr>
        <p:spPr/>
        <p:txBody>
          <a:bodyPr/>
          <a:lstStyle/>
          <a:p>
            <a:r>
              <a:rPr lang="en-US"/>
              <a:t>PV curves can be traced by plotting the voltage as the real power is increased; QV curves as reactive power is increased</a:t>
            </a:r>
          </a:p>
          <a:p>
            <a:pPr lvl="1"/>
            <a:r>
              <a:rPr lang="en-US"/>
              <a:t>At least for the upper portion of the curve</a:t>
            </a:r>
          </a:p>
          <a:p>
            <a:r>
              <a:rPr lang="en-US"/>
              <a:t>Two bus example PV and QV curves</a:t>
            </a:r>
          </a:p>
          <a:p>
            <a:endParaRPr lang="en-US" dirty="0"/>
          </a:p>
        </p:txBody>
      </p:sp>
      <p:pic>
        <p:nvPicPr>
          <p:cNvPr id="5" name="Picture 3">
            <a:extLst>
              <a:ext uri="{FF2B5EF4-FFF2-40B4-BE49-F238E27FC236}">
                <a16:creationId xmlns:a16="http://schemas.microsoft.com/office/drawing/2014/main" id="{2E605459-3DBF-4372-B9E4-36696A0D1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730" y="2860288"/>
            <a:ext cx="5132070" cy="34422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BDE368A-43C0-436A-BC7D-5B13C2C650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779484"/>
            <a:ext cx="5257800" cy="3523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699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7AD9B-4279-4256-B948-9FBFC41D31A1}"/>
              </a:ext>
            </a:extLst>
          </p:cNvPr>
          <p:cNvSpPr>
            <a:spLocks noGrp="1"/>
          </p:cNvSpPr>
          <p:nvPr>
            <p:ph type="title"/>
          </p:nvPr>
        </p:nvSpPr>
        <p:spPr/>
        <p:txBody>
          <a:bodyPr/>
          <a:lstStyle/>
          <a:p>
            <a:r>
              <a:rPr lang="en-US"/>
              <a:t>Small Disturbance Voltage Collapse </a:t>
            </a:r>
            <a:endParaRPr lang="en-US" dirty="0"/>
          </a:p>
        </p:txBody>
      </p:sp>
      <p:sp>
        <p:nvSpPr>
          <p:cNvPr id="3" name="Content Placeholder 2">
            <a:extLst>
              <a:ext uri="{FF2B5EF4-FFF2-40B4-BE49-F238E27FC236}">
                <a16:creationId xmlns:a16="http://schemas.microsoft.com/office/drawing/2014/main" id="{3D2E7CE5-B780-4F51-B1B4-89E5D982AD93}"/>
              </a:ext>
            </a:extLst>
          </p:cNvPr>
          <p:cNvSpPr>
            <a:spLocks noGrp="1"/>
          </p:cNvSpPr>
          <p:nvPr>
            <p:ph type="body" sz="quarter" idx="10"/>
          </p:nvPr>
        </p:nvSpPr>
        <p:spPr/>
        <p:txBody>
          <a:bodyPr/>
          <a:lstStyle/>
          <a:p>
            <a:r>
              <a:rPr lang="en-US"/>
              <a:t>At constant frequency (e.g., 60 Hz) the complex power transferred down a transmission line is S=VI*</a:t>
            </a:r>
          </a:p>
          <a:p>
            <a:pPr lvl="1"/>
            <a:r>
              <a:rPr lang="en-US"/>
              <a:t>V is phasor voltage, I is phasor current</a:t>
            </a:r>
          </a:p>
          <a:p>
            <a:pPr lvl="1"/>
            <a:r>
              <a:rPr lang="en-US"/>
              <a:t>This is the reason for using a high voltage grid</a:t>
            </a:r>
          </a:p>
          <a:p>
            <a:r>
              <a:rPr lang="en-US"/>
              <a:t>Line real power losses are given by RI2 and reactive power losses by XI2</a:t>
            </a:r>
          </a:p>
          <a:p>
            <a:pPr lvl="1"/>
            <a:r>
              <a:rPr lang="en-US"/>
              <a:t>R is the line’s resistance, and X its reactance; for a high voltage line X &gt;&gt; R</a:t>
            </a:r>
          </a:p>
          <a:p>
            <a:r>
              <a:rPr lang="en-US"/>
              <a:t>Increased reactive power tends to drive down the voltage, which increases the current, which further increases the reactive power losses</a:t>
            </a:r>
          </a:p>
          <a:p>
            <a:endParaRPr lang="en-US" dirty="0"/>
          </a:p>
        </p:txBody>
      </p:sp>
    </p:spTree>
    <p:extLst>
      <p:ext uri="{BB962C8B-B14F-4D97-AF65-F5344CB8AC3E}">
        <p14:creationId xmlns:p14="http://schemas.microsoft.com/office/powerpoint/2010/main" val="2994092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3D522-2438-4E71-8522-1AAD93557108}"/>
              </a:ext>
            </a:extLst>
          </p:cNvPr>
          <p:cNvSpPr>
            <a:spLocks noGrp="1"/>
          </p:cNvSpPr>
          <p:nvPr>
            <p:ph type="title"/>
          </p:nvPr>
        </p:nvSpPr>
        <p:spPr/>
        <p:txBody>
          <a:bodyPr/>
          <a:lstStyle/>
          <a:p>
            <a:r>
              <a:rPr lang="en-US"/>
              <a:t>PowerWorld Two Bus Example</a:t>
            </a:r>
            <a:endParaRPr lang="en-US" dirty="0"/>
          </a:p>
        </p:txBody>
      </p:sp>
      <p:pic>
        <p:nvPicPr>
          <p:cNvPr id="4" name="Picture 3">
            <a:extLst>
              <a:ext uri="{FF2B5EF4-FFF2-40B4-BE49-F238E27FC236}">
                <a16:creationId xmlns:a16="http://schemas.microsoft.com/office/drawing/2014/main" id="{493BCC2F-56E2-4C74-AB1B-C64D9346D3A6}"/>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838200" y="3429000"/>
            <a:ext cx="4667901" cy="3048425"/>
          </a:xfrm>
          <a:prstGeom prst="rect">
            <a:avLst/>
          </a:prstGeom>
        </p:spPr>
      </p:pic>
      <p:pic>
        <p:nvPicPr>
          <p:cNvPr id="5" name="Picture 4">
            <a:extLst>
              <a:ext uri="{FF2B5EF4-FFF2-40B4-BE49-F238E27FC236}">
                <a16:creationId xmlns:a16="http://schemas.microsoft.com/office/drawing/2014/main" id="{58E30DE8-0194-4609-9533-F64E342D4C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 r="19998" b="41079"/>
          <a:stretch/>
        </p:blipFill>
        <p:spPr>
          <a:xfrm>
            <a:off x="1066800" y="1249680"/>
            <a:ext cx="7313425" cy="2376790"/>
          </a:xfrm>
          <a:prstGeom prst="rect">
            <a:avLst/>
          </a:prstGeom>
        </p:spPr>
      </p:pic>
      <p:cxnSp>
        <p:nvCxnSpPr>
          <p:cNvPr id="6" name="Straight Arrow Connector 5">
            <a:extLst>
              <a:ext uri="{FF2B5EF4-FFF2-40B4-BE49-F238E27FC236}">
                <a16:creationId xmlns:a16="http://schemas.microsoft.com/office/drawing/2014/main" id="{1E683C7A-BC09-459C-BBD5-68F38156F9A9}"/>
              </a:ext>
            </a:extLst>
          </p:cNvPr>
          <p:cNvCxnSpPr>
            <a:cxnSpLocks/>
          </p:cNvCxnSpPr>
          <p:nvPr/>
        </p:nvCxnSpPr>
        <p:spPr bwMode="auto">
          <a:xfrm flipH="1">
            <a:off x="3759200" y="4343400"/>
            <a:ext cx="2743200" cy="473766"/>
          </a:xfrm>
          <a:prstGeom prst="straightConnector1">
            <a:avLst/>
          </a:prstGeom>
          <a:noFill/>
          <a:ln w="44450" cap="flat" cmpd="sng" algn="ctr">
            <a:solidFill>
              <a:srgbClr val="1E0000"/>
            </a:solidFill>
            <a:prstDash val="solid"/>
            <a:round/>
            <a:headEnd type="none" w="med" len="med"/>
            <a:tailEnd type="arrow"/>
          </a:ln>
          <a:effectLst/>
        </p:spPr>
      </p:cxnSp>
      <p:sp>
        <p:nvSpPr>
          <p:cNvPr id="7" name="TextBox 6">
            <a:extLst>
              <a:ext uri="{FF2B5EF4-FFF2-40B4-BE49-F238E27FC236}">
                <a16:creationId xmlns:a16="http://schemas.microsoft.com/office/drawing/2014/main" id="{AF067274-0A78-4489-B22D-0FE8DA5422FE}"/>
              </a:ext>
            </a:extLst>
          </p:cNvPr>
          <p:cNvSpPr txBox="1"/>
          <p:nvPr/>
        </p:nvSpPr>
        <p:spPr>
          <a:xfrm>
            <a:off x="6477000" y="3810000"/>
            <a:ext cx="5371858" cy="1323439"/>
          </a:xfrm>
          <a:prstGeom prst="rect">
            <a:avLst/>
          </a:prstGeom>
          <a:solidFill>
            <a:srgbClr val="D6D2C4"/>
          </a:solidFill>
        </p:spPr>
        <p:txBody>
          <a:bodyPr wrap="square" rtlCol="0">
            <a:spAutoFit/>
          </a:bodyPr>
          <a:lstStyle>
            <a:defPPr>
              <a:defRPr lang="en-US"/>
            </a:defPPr>
            <a:lvl1pPr>
              <a:defRPr sz="2000">
                <a:solidFill>
                  <a:srgbClr val="1E0000"/>
                </a:solidFill>
                <a:latin typeface="+mj-lt"/>
              </a:defRPr>
            </a:lvl1pPr>
          </a:lstStyle>
          <a:p>
            <a:r>
              <a:rPr lang="en-US" dirty="0"/>
              <a:t>Commercial power flow software usually auto converts constant power loads at low voltages; set these fields to zero to disable this conversion</a:t>
            </a:r>
          </a:p>
        </p:txBody>
      </p:sp>
      <p:sp>
        <p:nvSpPr>
          <p:cNvPr id="8" name="TextBox 7">
            <a:extLst>
              <a:ext uri="{FF2B5EF4-FFF2-40B4-BE49-F238E27FC236}">
                <a16:creationId xmlns:a16="http://schemas.microsoft.com/office/drawing/2014/main" id="{AF067274-0A78-4489-B22D-0FE8DA5422FE}"/>
              </a:ext>
            </a:extLst>
          </p:cNvPr>
          <p:cNvSpPr txBox="1"/>
          <p:nvPr/>
        </p:nvSpPr>
        <p:spPr>
          <a:xfrm>
            <a:off x="6291941" y="5638800"/>
            <a:ext cx="3149600" cy="461665"/>
          </a:xfrm>
          <a:prstGeom prst="rect">
            <a:avLst/>
          </a:prstGeom>
          <a:solidFill>
            <a:srgbClr val="D6D2C4"/>
          </a:solidFill>
        </p:spPr>
        <p:txBody>
          <a:bodyPr wrap="square" rtlCol="0">
            <a:spAutoFit/>
          </a:bodyPr>
          <a:lstStyle>
            <a:defPPr>
              <a:defRPr lang="en-US"/>
            </a:defPPr>
            <a:lvl1pPr>
              <a:defRPr sz="2000">
                <a:solidFill>
                  <a:srgbClr val="1E0000"/>
                </a:solidFill>
                <a:latin typeface="+mj-lt"/>
              </a:defRPr>
            </a:lvl1pPr>
          </a:lstStyle>
          <a:p>
            <a:r>
              <a:rPr lang="en-US" dirty="0"/>
              <a:t>Case is Bus2_PV</a:t>
            </a:r>
          </a:p>
        </p:txBody>
      </p:sp>
    </p:spTree>
    <p:extLst>
      <p:ext uri="{BB962C8B-B14F-4D97-AF65-F5344CB8AC3E}">
        <p14:creationId xmlns:p14="http://schemas.microsoft.com/office/powerpoint/2010/main" val="331682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8BAFC-0CF0-46B5-B64A-95656903B247}"/>
              </a:ext>
            </a:extLst>
          </p:cNvPr>
          <p:cNvSpPr>
            <a:spLocks noGrp="1"/>
          </p:cNvSpPr>
          <p:nvPr>
            <p:ph type="title"/>
          </p:nvPr>
        </p:nvSpPr>
        <p:spPr/>
        <p:txBody>
          <a:bodyPr/>
          <a:lstStyle/>
          <a:p>
            <a:r>
              <a:rPr lang="en-US" dirty="0"/>
              <a:t>Power Flow Voltage Space Region of Convergence</a:t>
            </a:r>
          </a:p>
        </p:txBody>
      </p:sp>
      <p:pic>
        <p:nvPicPr>
          <p:cNvPr id="4" name="Picture 3">
            <a:extLst>
              <a:ext uri="{FF2B5EF4-FFF2-40B4-BE49-F238E27FC236}">
                <a16:creationId xmlns:a16="http://schemas.microsoft.com/office/drawing/2014/main" id="{A1B81CBC-62CB-40B4-BD38-202FA6365AF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71600" y="1219200"/>
            <a:ext cx="7411810" cy="538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6584271-514F-4BE9-B035-23347C51D600}"/>
              </a:ext>
            </a:extLst>
          </p:cNvPr>
          <p:cNvSpPr txBox="1"/>
          <p:nvPr/>
        </p:nvSpPr>
        <p:spPr>
          <a:xfrm>
            <a:off x="9245601" y="1905000"/>
            <a:ext cx="1801327" cy="1569660"/>
          </a:xfrm>
          <a:prstGeom prst="rect">
            <a:avLst/>
          </a:prstGeom>
          <a:solidFill>
            <a:srgbClr val="D6D2C4"/>
          </a:solidFill>
        </p:spPr>
        <p:txBody>
          <a:bodyPr wrap="square" rtlCol="0">
            <a:spAutoFit/>
          </a:bodyPr>
          <a:lstStyle>
            <a:defPPr>
              <a:defRPr lang="en-US"/>
            </a:defPPr>
            <a:lvl1pPr>
              <a:defRPr sz="2000">
                <a:solidFill>
                  <a:srgbClr val="1E0000"/>
                </a:solidFill>
                <a:latin typeface="+mj-lt"/>
              </a:defRPr>
            </a:lvl1pPr>
          </a:lstStyle>
          <a:p>
            <a:r>
              <a:rPr lang="en-US" dirty="0"/>
              <a:t>Convergence</a:t>
            </a:r>
            <a:br>
              <a:rPr lang="en-US" dirty="0"/>
            </a:br>
            <a:r>
              <a:rPr lang="en-US" dirty="0"/>
              <a:t>regions with</a:t>
            </a:r>
            <a:br>
              <a:rPr lang="en-US" dirty="0"/>
            </a:br>
            <a:r>
              <a:rPr lang="en-US" dirty="0"/>
              <a:t>P=100 MW, </a:t>
            </a:r>
            <a:br>
              <a:rPr lang="en-US" dirty="0"/>
            </a:br>
            <a:r>
              <a:rPr lang="en-US" dirty="0"/>
              <a:t>Q=0 Mvar</a:t>
            </a:r>
          </a:p>
        </p:txBody>
      </p:sp>
    </p:spTree>
    <p:extLst>
      <p:ext uri="{BB962C8B-B14F-4D97-AF65-F5344CB8AC3E}">
        <p14:creationId xmlns:p14="http://schemas.microsoft.com/office/powerpoint/2010/main" val="668731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F438C-9997-4B07-9798-1376265F010D}"/>
              </a:ext>
            </a:extLst>
          </p:cNvPr>
          <p:cNvSpPr>
            <a:spLocks noGrp="1"/>
          </p:cNvSpPr>
          <p:nvPr>
            <p:ph type="title"/>
          </p:nvPr>
        </p:nvSpPr>
        <p:spPr/>
        <p:txBody>
          <a:bodyPr/>
          <a:lstStyle/>
          <a:p>
            <a:r>
              <a:rPr lang="en-US"/>
              <a:t>Load Parameter Space Representation</a:t>
            </a:r>
            <a:endParaRPr lang="en-US" dirty="0"/>
          </a:p>
        </p:txBody>
      </p:sp>
      <p:sp>
        <p:nvSpPr>
          <p:cNvPr id="3" name="Content Placeholder 2">
            <a:extLst>
              <a:ext uri="{FF2B5EF4-FFF2-40B4-BE49-F238E27FC236}">
                <a16:creationId xmlns:a16="http://schemas.microsoft.com/office/drawing/2014/main" id="{41268F69-8ABA-44D7-B7B2-A6B4140CEE28}"/>
              </a:ext>
            </a:extLst>
          </p:cNvPr>
          <p:cNvSpPr>
            <a:spLocks noGrp="1"/>
          </p:cNvSpPr>
          <p:nvPr>
            <p:ph type="body" sz="quarter" idx="10"/>
          </p:nvPr>
        </p:nvSpPr>
        <p:spPr>
          <a:xfrm>
            <a:off x="228600" y="1295400"/>
            <a:ext cx="5791200" cy="5181600"/>
          </a:xfrm>
        </p:spPr>
        <p:txBody>
          <a:bodyPr/>
          <a:lstStyle/>
          <a:p>
            <a:r>
              <a:rPr lang="en-US" dirty="0"/>
              <a:t>With a constant power model there is a maximum </a:t>
            </a:r>
            <a:r>
              <a:rPr lang="en-US" dirty="0" err="1"/>
              <a:t>loadability</a:t>
            </a:r>
            <a:r>
              <a:rPr lang="en-US" dirty="0"/>
              <a:t> surface, S</a:t>
            </a:r>
          </a:p>
          <a:p>
            <a:pPr lvl="1"/>
            <a:r>
              <a:rPr lang="en-US" dirty="0"/>
              <a:t>Defined as point in which the power flow Jacobian is singular</a:t>
            </a:r>
          </a:p>
          <a:p>
            <a:pPr lvl="1"/>
            <a:r>
              <a:rPr lang="en-US" dirty="0"/>
              <a:t>For the lossless two bus system it can be determined as</a:t>
            </a:r>
            <a:br>
              <a:rPr lang="en-US" dirty="0"/>
            </a:br>
            <a:br>
              <a:rPr lang="en-US" dirty="0"/>
            </a:br>
            <a:br>
              <a:rPr lang="en-US" dirty="0"/>
            </a:br>
            <a:endParaRPr lang="en-US" dirty="0"/>
          </a:p>
          <a:p>
            <a:pPr lvl="1"/>
            <a:endParaRPr lang="en-US" dirty="0"/>
          </a:p>
          <a:p>
            <a:r>
              <a:rPr lang="en-US" dirty="0"/>
              <a:t>With the Bus2_PV compare</a:t>
            </a:r>
            <a:br>
              <a:rPr lang="en-US" dirty="0"/>
            </a:br>
            <a:r>
              <a:rPr lang="en-US" dirty="0"/>
              <a:t>the convergence for different</a:t>
            </a:r>
            <a:br>
              <a:rPr lang="en-US" dirty="0"/>
            </a:br>
            <a:r>
              <a:rPr lang="en-US" dirty="0"/>
              <a:t>initial voltage guesses, also</a:t>
            </a:r>
            <a:br>
              <a:rPr lang="en-US" dirty="0"/>
            </a:br>
            <a:r>
              <a:rPr lang="en-US" dirty="0"/>
              <a:t>varying the Minimum Per Unit</a:t>
            </a:r>
            <a:br>
              <a:rPr lang="en-US" dirty="0"/>
            </a:br>
            <a:r>
              <a:rPr lang="en-US" dirty="0"/>
              <a:t>Voltage load options</a:t>
            </a:r>
            <a:br>
              <a:rPr lang="en-US" dirty="0"/>
            </a:br>
            <a:r>
              <a:rPr lang="en-US" dirty="0"/>
              <a:t> </a:t>
            </a:r>
          </a:p>
          <a:p>
            <a:endParaRPr lang="en-US" dirty="0"/>
          </a:p>
        </p:txBody>
      </p:sp>
      <p:pic>
        <p:nvPicPr>
          <p:cNvPr id="4" name="Picture 2">
            <a:extLst>
              <a:ext uri="{FF2B5EF4-FFF2-40B4-BE49-F238E27FC236}">
                <a16:creationId xmlns:a16="http://schemas.microsoft.com/office/drawing/2014/main" id="{7A3B1C4A-75FC-422A-AD29-6B0626CBF1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2" y="1905000"/>
            <a:ext cx="5676900" cy="37538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a:extLst>
              <a:ext uri="{FF2B5EF4-FFF2-40B4-BE49-F238E27FC236}">
                <a16:creationId xmlns:a16="http://schemas.microsoft.com/office/drawing/2014/main" id="{3C103AEA-2237-47A0-AAF6-0D24C6D5AA9E}"/>
              </a:ext>
            </a:extLst>
          </p:cNvPr>
          <p:cNvGraphicFramePr>
            <a:graphicFrameLocks noChangeAspect="1"/>
          </p:cNvGraphicFramePr>
          <p:nvPr>
            <p:extLst>
              <p:ext uri="{D42A27DB-BD31-4B8C-83A1-F6EECF244321}">
                <p14:modId xmlns:p14="http://schemas.microsoft.com/office/powerpoint/2010/main" val="2631364314"/>
              </p:ext>
            </p:extLst>
          </p:nvPr>
        </p:nvGraphicFramePr>
        <p:xfrm>
          <a:off x="1143000" y="3519205"/>
          <a:ext cx="2876649" cy="733990"/>
        </p:xfrm>
        <a:graphic>
          <a:graphicData uri="http://schemas.openxmlformats.org/presentationml/2006/ole">
            <mc:AlternateContent xmlns:mc="http://schemas.openxmlformats.org/markup-compatibility/2006">
              <mc:Choice xmlns:v="urn:schemas-microsoft-com:vml" Requires="v">
                <p:oleObj name="Equation" r:id="rId3" imgW="1231560" imgH="419040" progId="Equation.DSMT4">
                  <p:embed/>
                </p:oleObj>
              </mc:Choice>
              <mc:Fallback>
                <p:oleObj name="Equation" r:id="rId3" imgW="1231560" imgH="419040" progId="Equation.DSMT4">
                  <p:embed/>
                  <p:pic>
                    <p:nvPicPr>
                      <p:cNvPr id="5" name="Object 4">
                        <a:extLst>
                          <a:ext uri="{FF2B5EF4-FFF2-40B4-BE49-F238E27FC236}">
                            <a16:creationId xmlns:a16="http://schemas.microsoft.com/office/drawing/2014/main" id="{3C103AEA-2237-47A0-AAF6-0D24C6D5AA9E}"/>
                          </a:ext>
                        </a:extLst>
                      </p:cNvPr>
                      <p:cNvPicPr/>
                      <p:nvPr/>
                    </p:nvPicPr>
                    <p:blipFill>
                      <a:blip r:embed="rId4"/>
                      <a:stretch>
                        <a:fillRect/>
                      </a:stretch>
                    </p:blipFill>
                    <p:spPr>
                      <a:xfrm>
                        <a:off x="1143000" y="3519205"/>
                        <a:ext cx="2876649" cy="733990"/>
                      </a:xfrm>
                      <a:prstGeom prst="rect">
                        <a:avLst/>
                      </a:prstGeom>
                    </p:spPr>
                  </p:pic>
                </p:oleObj>
              </mc:Fallback>
            </mc:AlternateContent>
          </a:graphicData>
        </a:graphic>
      </p:graphicFrame>
    </p:spTree>
    <p:extLst>
      <p:ext uri="{BB962C8B-B14F-4D97-AF65-F5344CB8AC3E}">
        <p14:creationId xmlns:p14="http://schemas.microsoft.com/office/powerpoint/2010/main" val="2291160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1E0BF-F489-4421-A33D-239388FFDA6F}"/>
              </a:ext>
            </a:extLst>
          </p:cNvPr>
          <p:cNvSpPr>
            <a:spLocks noGrp="1"/>
          </p:cNvSpPr>
          <p:nvPr>
            <p:ph type="title"/>
          </p:nvPr>
        </p:nvSpPr>
        <p:spPr/>
        <p:txBody>
          <a:bodyPr/>
          <a:lstStyle/>
          <a:p>
            <a:r>
              <a:rPr lang="en-US" dirty="0"/>
              <a:t>Load Model Impact</a:t>
            </a:r>
          </a:p>
        </p:txBody>
      </p:sp>
      <p:sp>
        <p:nvSpPr>
          <p:cNvPr id="3" name="Content Placeholder 2">
            <a:extLst>
              <a:ext uri="{FF2B5EF4-FFF2-40B4-BE49-F238E27FC236}">
                <a16:creationId xmlns:a16="http://schemas.microsoft.com/office/drawing/2014/main" id="{F04C52CC-F40D-4139-A17B-4DBD350FE273}"/>
              </a:ext>
            </a:extLst>
          </p:cNvPr>
          <p:cNvSpPr>
            <a:spLocks noGrp="1"/>
          </p:cNvSpPr>
          <p:nvPr>
            <p:ph type="body" sz="quarter" idx="10"/>
          </p:nvPr>
        </p:nvSpPr>
        <p:spPr/>
        <p:txBody>
          <a:bodyPr/>
          <a:lstStyle/>
          <a:p>
            <a:r>
              <a:rPr lang="en-US" dirty="0"/>
              <a:t>With a static load model regardless of the voltage dependency the same PV curve is traced</a:t>
            </a:r>
          </a:p>
          <a:p>
            <a:pPr lvl="1"/>
            <a:r>
              <a:rPr lang="en-US" dirty="0"/>
              <a:t>But whether a point of maximum </a:t>
            </a:r>
            <a:r>
              <a:rPr lang="en-US" dirty="0" err="1"/>
              <a:t>loadability</a:t>
            </a:r>
            <a:r>
              <a:rPr lang="en-US" dirty="0"/>
              <a:t> exists depends on the assumed load model</a:t>
            </a:r>
          </a:p>
          <a:p>
            <a:pPr lvl="2"/>
            <a:r>
              <a:rPr lang="en-US" dirty="0"/>
              <a:t>If voltage exponent is &gt; 1 then multiple solutions do not exist (see </a:t>
            </a:r>
            <a:r>
              <a:rPr lang="fr-FR" dirty="0"/>
              <a:t>B.C. Lesieutre, P.W. Sauer and M.A</a:t>
            </a:r>
            <a:r>
              <a:rPr lang="fr-FR" b="1" dirty="0"/>
              <a:t>. </a:t>
            </a:r>
            <a:r>
              <a:rPr lang="fr-FR" dirty="0"/>
              <a:t>Pai “</a:t>
            </a:r>
            <a:r>
              <a:rPr lang="fr-FR" dirty="0" err="1"/>
              <a:t>Sufficient</a:t>
            </a:r>
            <a:r>
              <a:rPr lang="fr-FR" dirty="0"/>
              <a:t> </a:t>
            </a:r>
            <a:r>
              <a:rPr lang="en-US" dirty="0"/>
              <a:t>conditions on static load models for network solvability,” NAPS 1992, pp. 262-271)</a:t>
            </a:r>
          </a:p>
          <a:p>
            <a:endParaRPr lang="en-US" dirty="0"/>
          </a:p>
        </p:txBody>
      </p:sp>
      <p:pic>
        <p:nvPicPr>
          <p:cNvPr id="35533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581" b="27917"/>
          <a:stretch/>
        </p:blipFill>
        <p:spPr bwMode="auto">
          <a:xfrm>
            <a:off x="109836" y="3376770"/>
            <a:ext cx="6324600" cy="2201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AF067274-0A78-4489-B22D-0FE8DA5422FE}"/>
              </a:ext>
            </a:extLst>
          </p:cNvPr>
          <p:cNvSpPr txBox="1"/>
          <p:nvPr/>
        </p:nvSpPr>
        <p:spPr>
          <a:xfrm>
            <a:off x="1008355" y="5889783"/>
            <a:ext cx="5087645" cy="830997"/>
          </a:xfrm>
          <a:prstGeom prst="rect">
            <a:avLst/>
          </a:prstGeom>
          <a:solidFill>
            <a:srgbClr val="D6D2C4"/>
          </a:solidFill>
        </p:spPr>
        <p:txBody>
          <a:bodyPr wrap="square" rtlCol="0">
            <a:spAutoFit/>
          </a:bodyPr>
          <a:lstStyle>
            <a:defPPr>
              <a:defRPr lang="en-US"/>
            </a:defPPr>
            <a:lvl1pPr>
              <a:defRPr sz="2000">
                <a:solidFill>
                  <a:srgbClr val="1E0000"/>
                </a:solidFill>
                <a:latin typeface="+mj-lt"/>
              </a:defRPr>
            </a:lvl1pPr>
          </a:lstStyle>
          <a:p>
            <a:r>
              <a:rPr lang="en-US" dirty="0"/>
              <a:t>Change the load to constant impedance; hence it becomes a linear model</a:t>
            </a:r>
          </a:p>
        </p:txBody>
      </p:sp>
      <p:sp>
        <p:nvSpPr>
          <p:cNvPr id="9" name="TextBox 8">
            <a:extLst>
              <a:ext uri="{FF2B5EF4-FFF2-40B4-BE49-F238E27FC236}">
                <a16:creationId xmlns:a16="http://schemas.microsoft.com/office/drawing/2014/main" id="{AF067274-0A78-4489-B22D-0FE8DA5422FE}"/>
              </a:ext>
            </a:extLst>
          </p:cNvPr>
          <p:cNvSpPr txBox="1"/>
          <p:nvPr/>
        </p:nvSpPr>
        <p:spPr>
          <a:xfrm>
            <a:off x="6570954" y="3996958"/>
            <a:ext cx="5396884" cy="2308324"/>
          </a:xfrm>
          <a:prstGeom prst="rect">
            <a:avLst/>
          </a:prstGeom>
          <a:solidFill>
            <a:srgbClr val="D6D2C4"/>
          </a:solidFill>
        </p:spPr>
        <p:txBody>
          <a:bodyPr wrap="square" rtlCol="0">
            <a:spAutoFit/>
          </a:bodyPr>
          <a:lstStyle>
            <a:defPPr>
              <a:defRPr lang="en-US"/>
            </a:defPPr>
            <a:lvl1pPr>
              <a:defRPr sz="2000">
                <a:solidFill>
                  <a:srgbClr val="1E0000"/>
                </a:solidFill>
                <a:latin typeface="+mj-lt"/>
              </a:defRPr>
            </a:lvl1pPr>
          </a:lstStyle>
          <a:p>
            <a:r>
              <a:rPr lang="en-US" dirty="0"/>
              <a:t>The constant power load model is very common in transmission-level power flows, and is well justified because the distribution level LTCs usually keep the load voltage fairly constant in the power flow time frame</a:t>
            </a:r>
          </a:p>
        </p:txBody>
      </p:sp>
    </p:spTree>
    <p:extLst>
      <p:ext uri="{BB962C8B-B14F-4D97-AF65-F5344CB8AC3E}">
        <p14:creationId xmlns:p14="http://schemas.microsoft.com/office/powerpoint/2010/main" val="3440723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ZIP Model Coefficients</a:t>
            </a:r>
          </a:p>
        </p:txBody>
      </p:sp>
      <p:sp>
        <p:nvSpPr>
          <p:cNvPr id="3" name="Content Placeholder 2"/>
          <p:cNvSpPr>
            <a:spLocks noGrp="1"/>
          </p:cNvSpPr>
          <p:nvPr>
            <p:ph type="body" sz="quarter" idx="10"/>
          </p:nvPr>
        </p:nvSpPr>
        <p:spPr/>
        <p:txBody>
          <a:bodyPr/>
          <a:lstStyle/>
          <a:p>
            <a:r>
              <a:rPr lang="en-US" dirty="0"/>
              <a:t>One popular static load model is the ZIP; lots of papers on the “correct” amount of each type </a:t>
            </a:r>
          </a:p>
        </p:txBody>
      </p:sp>
      <p:pic>
        <p:nvPicPr>
          <p:cNvPr id="35635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177" y="2667000"/>
            <a:ext cx="62484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31954" y="5368290"/>
            <a:ext cx="5679046" cy="1077218"/>
          </a:xfrm>
          <a:prstGeom prst="rect">
            <a:avLst/>
          </a:prstGeom>
          <a:solidFill>
            <a:srgbClr val="D6D2C4"/>
          </a:solidFill>
        </p:spPr>
        <p:txBody>
          <a:bodyPr wrap="square" rtlCol="0">
            <a:spAutoFit/>
          </a:bodyPr>
          <a:lstStyle/>
          <a:p>
            <a:r>
              <a:rPr lang="en-US" sz="1600" dirty="0">
                <a:solidFill>
                  <a:srgbClr val="1E0000"/>
                </a:solidFill>
                <a:latin typeface="+mj-lt"/>
              </a:rPr>
              <a:t>Table 7 from A, </a:t>
            </a:r>
            <a:r>
              <a:rPr lang="en-US" sz="1600" dirty="0" err="1">
                <a:solidFill>
                  <a:srgbClr val="1E0000"/>
                </a:solidFill>
                <a:latin typeface="+mj-lt"/>
              </a:rPr>
              <a:t>Bokhari</a:t>
            </a:r>
            <a:r>
              <a:rPr lang="en-US" sz="1600" dirty="0">
                <a:solidFill>
                  <a:srgbClr val="1E0000"/>
                </a:solidFill>
                <a:latin typeface="+mj-lt"/>
              </a:rPr>
              <a:t>, et. al., “Experimental Determination of the ZIP Coefficients for Modern Residential, Commercial, and Industrial Loads</a:t>
            </a:r>
            <a:r>
              <a:rPr lang="en-US" sz="1600" i="1" dirty="0">
                <a:solidFill>
                  <a:srgbClr val="1E0000"/>
                </a:solidFill>
                <a:latin typeface="+mj-lt"/>
              </a:rPr>
              <a:t>,” IEEE Trans. Power Delivery</a:t>
            </a:r>
            <a:r>
              <a:rPr lang="en-US" sz="1600" dirty="0">
                <a:solidFill>
                  <a:srgbClr val="1E0000"/>
                </a:solidFill>
                <a:latin typeface="+mj-lt"/>
              </a:rPr>
              <a:t>, June. 2014</a:t>
            </a:r>
          </a:p>
        </p:txBody>
      </p:sp>
      <p:pic>
        <p:nvPicPr>
          <p:cNvPr id="35635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131954" y="2514600"/>
            <a:ext cx="5934894" cy="2347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28600" y="5257800"/>
            <a:ext cx="5562600" cy="1077218"/>
          </a:xfrm>
          <a:prstGeom prst="rect">
            <a:avLst/>
          </a:prstGeom>
          <a:solidFill>
            <a:srgbClr val="D6D2C4"/>
          </a:solidFill>
        </p:spPr>
        <p:txBody>
          <a:bodyPr wrap="square" rtlCol="0">
            <a:spAutoFit/>
          </a:bodyPr>
          <a:lstStyle/>
          <a:p>
            <a:r>
              <a:rPr lang="en-US" sz="1600" dirty="0">
                <a:solidFill>
                  <a:srgbClr val="1E0000"/>
                </a:solidFill>
                <a:latin typeface="+mj-lt"/>
              </a:rPr>
              <a:t>Table 1 from M. Diaz-</a:t>
            </a:r>
            <a:r>
              <a:rPr lang="en-US" sz="1600" dirty="0" err="1">
                <a:solidFill>
                  <a:srgbClr val="1E0000"/>
                </a:solidFill>
                <a:latin typeface="+mj-lt"/>
              </a:rPr>
              <a:t>Aguilo</a:t>
            </a:r>
            <a:r>
              <a:rPr lang="en-US" sz="1600" dirty="0">
                <a:solidFill>
                  <a:srgbClr val="1E0000"/>
                </a:solidFill>
                <a:latin typeface="+mj-lt"/>
              </a:rPr>
              <a:t>, et. al., “Field-Validated Load Model  for the Analysis of CVR in Distribution Secondary Networks: Energy Conservation,” </a:t>
            </a:r>
            <a:r>
              <a:rPr lang="en-US" sz="1600" i="1" dirty="0">
                <a:solidFill>
                  <a:srgbClr val="1E0000"/>
                </a:solidFill>
                <a:latin typeface="+mj-lt"/>
              </a:rPr>
              <a:t>IEEE Trans. Power Delivery</a:t>
            </a:r>
            <a:r>
              <a:rPr lang="en-US" sz="1600" dirty="0">
                <a:solidFill>
                  <a:srgbClr val="1E0000"/>
                </a:solidFill>
                <a:latin typeface="+mj-lt"/>
              </a:rPr>
              <a:t>, Oct. 2013</a:t>
            </a:r>
          </a:p>
        </p:txBody>
      </p:sp>
    </p:spTree>
    <p:extLst>
      <p:ext uri="{BB962C8B-B14F-4D97-AF65-F5344CB8AC3E}">
        <p14:creationId xmlns:p14="http://schemas.microsoft.com/office/powerpoint/2010/main" val="2842821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ZIP Model Coefficients</a:t>
            </a:r>
            <a:endParaRPr lang="en-US" dirty="0"/>
          </a:p>
        </p:txBody>
      </p:sp>
      <p:sp>
        <p:nvSpPr>
          <p:cNvPr id="5" name="Rectangle 4"/>
          <p:cNvSpPr/>
          <p:nvPr/>
        </p:nvSpPr>
        <p:spPr>
          <a:xfrm>
            <a:off x="7229475" y="5048250"/>
            <a:ext cx="4572000" cy="1077218"/>
          </a:xfrm>
          <a:prstGeom prst="rect">
            <a:avLst/>
          </a:prstGeom>
          <a:solidFill>
            <a:srgbClr val="D6D2C4"/>
          </a:solidFill>
        </p:spPr>
        <p:txBody>
          <a:bodyPr wrap="square">
            <a:spAutoFit/>
          </a:bodyPr>
          <a:lstStyle/>
          <a:p>
            <a:r>
              <a:rPr lang="en-US" sz="1600" dirty="0">
                <a:solidFill>
                  <a:srgbClr val="1E0000"/>
                </a:solidFill>
                <a:latin typeface="+mj-lt"/>
                <a:cs typeface="Raavi" panose="020B0502040204020203" pitchFamily="34" charset="0"/>
              </a:rPr>
              <a:t>Figure 3 from A, </a:t>
            </a:r>
            <a:r>
              <a:rPr lang="en-US" sz="1600" dirty="0" err="1">
                <a:solidFill>
                  <a:srgbClr val="1E0000"/>
                </a:solidFill>
                <a:latin typeface="+mj-lt"/>
                <a:cs typeface="Raavi" panose="020B0502040204020203" pitchFamily="34" charset="0"/>
              </a:rPr>
              <a:t>Bokhari</a:t>
            </a:r>
            <a:r>
              <a:rPr lang="en-US" sz="1600" dirty="0">
                <a:solidFill>
                  <a:srgbClr val="1E0000"/>
                </a:solidFill>
                <a:latin typeface="+mj-lt"/>
                <a:cs typeface="Raavi" panose="020B0502040204020203" pitchFamily="34" charset="0"/>
              </a:rPr>
              <a:t>, et. al., “Experimental Determination of the ZIP Coefficients for Modern Residential, Commercial, and Industrial Loads</a:t>
            </a:r>
            <a:r>
              <a:rPr lang="en-US" sz="1600" i="1" dirty="0">
                <a:solidFill>
                  <a:srgbClr val="1E0000"/>
                </a:solidFill>
                <a:latin typeface="+mj-lt"/>
                <a:cs typeface="Raavi" panose="020B0502040204020203" pitchFamily="34" charset="0"/>
              </a:rPr>
              <a:t>,” IEEE Trans. Power Delivery</a:t>
            </a:r>
            <a:r>
              <a:rPr lang="en-US" sz="1600" dirty="0">
                <a:solidFill>
                  <a:srgbClr val="1E0000"/>
                </a:solidFill>
                <a:latin typeface="+mj-lt"/>
                <a:cs typeface="Raavi" panose="020B0502040204020203" pitchFamily="34" charset="0"/>
              </a:rPr>
              <a:t>, June. 2014</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57200" y="1371600"/>
            <a:ext cx="6477000" cy="5181600"/>
          </a:xfrm>
          <a:prstGeom prst="rect">
            <a:avLst/>
          </a:prstGeom>
        </p:spPr>
      </p:pic>
    </p:spTree>
    <p:extLst>
      <p:ext uri="{BB962C8B-B14F-4D97-AF65-F5344CB8AC3E}">
        <p14:creationId xmlns:p14="http://schemas.microsoft.com/office/powerpoint/2010/main" val="3076933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Application: Conservation Voltage Reduction (CVR)</a:t>
            </a:r>
            <a:endParaRPr lang="en-US" dirty="0"/>
          </a:p>
        </p:txBody>
      </p:sp>
      <p:sp>
        <p:nvSpPr>
          <p:cNvPr id="3" name="Content Placeholder 2"/>
          <p:cNvSpPr>
            <a:spLocks noGrp="1"/>
          </p:cNvSpPr>
          <p:nvPr>
            <p:ph type="body" sz="quarter" idx="10"/>
          </p:nvPr>
        </p:nvSpPr>
        <p:spPr/>
        <p:txBody>
          <a:bodyPr/>
          <a:lstStyle/>
          <a:p>
            <a:r>
              <a:rPr lang="en-US" dirty="0"/>
              <a:t>If the “steady-state” load has a true dependence on voltage, then a change (usually a reduction) in the voltage should result in a total decrease in energy consumption</a:t>
            </a:r>
          </a:p>
          <a:p>
            <a:r>
              <a:rPr lang="en-US" dirty="0"/>
              <a:t>If an “optimal” voltage could be determined, then this could result in a net energy savings</a:t>
            </a:r>
          </a:p>
          <a:p>
            <a:r>
              <a:rPr lang="en-US" dirty="0"/>
              <a:t>Some challenges are 1) the voltage profile across a feeder is not constant, 2) the load composition is constantly changing, 3) a decrease in power consumption might result in a decrease in useable output from the load, and 4) loads are dynamic and an initial decrease might be balanced by a later increase</a:t>
            </a:r>
          </a:p>
        </p:txBody>
      </p:sp>
    </p:spTree>
    <p:extLst>
      <p:ext uri="{BB962C8B-B14F-4D97-AF65-F5344CB8AC3E}">
        <p14:creationId xmlns:p14="http://schemas.microsoft.com/office/powerpoint/2010/main" val="2544307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Dynamic Load Response</a:t>
            </a:r>
            <a:endParaRPr lang="en-US" dirty="0"/>
          </a:p>
        </p:txBody>
      </p:sp>
      <p:sp>
        <p:nvSpPr>
          <p:cNvPr id="3" name="Content Placeholder 2"/>
          <p:cNvSpPr>
            <a:spLocks noGrp="1"/>
          </p:cNvSpPr>
          <p:nvPr>
            <p:ph type="body" sz="quarter" idx="10"/>
          </p:nvPr>
        </p:nvSpPr>
        <p:spPr>
          <a:xfrm>
            <a:off x="228600" y="1295400"/>
            <a:ext cx="4724400" cy="5181600"/>
          </a:xfrm>
        </p:spPr>
        <p:txBody>
          <a:bodyPr/>
          <a:lstStyle/>
          <a:p>
            <a:r>
              <a:rPr lang="en-US" dirty="0"/>
              <a:t>As first reported in the below paper, following a change in voltage there will be a dynamic load response</a:t>
            </a:r>
          </a:p>
          <a:p>
            <a:pPr lvl="1"/>
            <a:r>
              <a:rPr lang="en-US" dirty="0"/>
              <a:t>Residential supply voltage should be between 114 and 126 V</a:t>
            </a:r>
          </a:p>
          <a:p>
            <a:r>
              <a:rPr lang="en-US" dirty="0"/>
              <a:t>If there is a heating load the response might be on the order of ten minutes </a:t>
            </a:r>
          </a:p>
          <a:p>
            <a:pPr lvl="1"/>
            <a:r>
              <a:rPr lang="en-US" dirty="0"/>
              <a:t>Longer term issues can also come into play</a:t>
            </a:r>
            <a:br>
              <a:rPr lang="en-US" dirty="0"/>
            </a:br>
            <a:r>
              <a:rPr lang="en-US" dirty="0"/>
              <a:t> </a:t>
            </a:r>
          </a:p>
        </p:txBody>
      </p:sp>
      <p:sp>
        <p:nvSpPr>
          <p:cNvPr id="4" name="TextBox 3"/>
          <p:cNvSpPr txBox="1"/>
          <p:nvPr/>
        </p:nvSpPr>
        <p:spPr>
          <a:xfrm>
            <a:off x="685800" y="5867400"/>
            <a:ext cx="10850880" cy="584775"/>
          </a:xfrm>
          <a:prstGeom prst="rect">
            <a:avLst/>
          </a:prstGeom>
          <a:solidFill>
            <a:srgbClr val="D6D2C4"/>
          </a:solidFill>
        </p:spPr>
        <p:txBody>
          <a:bodyPr wrap="square" rtlCol="0">
            <a:spAutoFit/>
          </a:bodyPr>
          <a:lstStyle>
            <a:defPPr>
              <a:defRPr lang="en-US"/>
            </a:defPPr>
            <a:lvl1pPr>
              <a:defRPr sz="2000">
                <a:solidFill>
                  <a:srgbClr val="1E0000"/>
                </a:solidFill>
                <a:latin typeface="+mj-lt"/>
              </a:defRPr>
            </a:lvl1pPr>
          </a:lstStyle>
          <a:p>
            <a:r>
              <a:rPr lang="en-US" sz="1600" dirty="0"/>
              <a:t>Useful paper and figure reference: D. </a:t>
            </a:r>
            <a:r>
              <a:rPr lang="en-US" sz="1600" dirty="0" err="1"/>
              <a:t>Karlsson</a:t>
            </a:r>
            <a:r>
              <a:rPr lang="en-US" sz="1600" dirty="0"/>
              <a:t>, D.J. Hill, “Modeling and Identification of Nonlinear Dynamic Loads in Power Systems,” IEEE. Trans. on Power Systems, Feb 1994, pp. 157-166</a:t>
            </a: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953000" y="2204606"/>
            <a:ext cx="3576320" cy="2588126"/>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458200" y="2261464"/>
            <a:ext cx="3639145" cy="2639872"/>
          </a:xfrm>
          <a:prstGeom prst="rect">
            <a:avLst/>
          </a:prstGeom>
        </p:spPr>
      </p:pic>
    </p:spTree>
    <p:extLst>
      <p:ext uri="{BB962C8B-B14F-4D97-AF65-F5344CB8AC3E}">
        <p14:creationId xmlns:p14="http://schemas.microsoft.com/office/powerpoint/2010/main" val="2954692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9A3E0-B4B8-4748-AA68-E2AACEA4A696}"/>
              </a:ext>
            </a:extLst>
          </p:cNvPr>
          <p:cNvSpPr>
            <a:spLocks noGrp="1"/>
          </p:cNvSpPr>
          <p:nvPr>
            <p:ph type="title"/>
          </p:nvPr>
        </p:nvSpPr>
        <p:spPr/>
        <p:txBody>
          <a:bodyPr/>
          <a:lstStyle/>
          <a:p>
            <a:r>
              <a:rPr lang="en-US" dirty="0"/>
              <a:t>Exam 2</a:t>
            </a:r>
          </a:p>
        </p:txBody>
      </p:sp>
      <p:sp>
        <p:nvSpPr>
          <p:cNvPr id="3" name="Content Placeholder 2">
            <a:extLst>
              <a:ext uri="{FF2B5EF4-FFF2-40B4-BE49-F238E27FC236}">
                <a16:creationId xmlns:a16="http://schemas.microsoft.com/office/drawing/2014/main" id="{B54CD1D9-FA12-415B-AB71-4C77D9D7146A}"/>
              </a:ext>
            </a:extLst>
          </p:cNvPr>
          <p:cNvSpPr>
            <a:spLocks noGrp="1"/>
          </p:cNvSpPr>
          <p:nvPr>
            <p:ph type="body" sz="quarter" idx="10"/>
          </p:nvPr>
        </p:nvSpPr>
        <p:spPr/>
        <p:txBody>
          <a:bodyPr/>
          <a:lstStyle/>
          <a:p>
            <a:r>
              <a:rPr lang="en-US" dirty="0"/>
              <a:t>In class Wednesday, November 29, 4:10-5:25 PM</a:t>
            </a:r>
          </a:p>
          <a:p>
            <a:r>
              <a:rPr lang="en-US" dirty="0"/>
              <a:t>Distance students will take via </a:t>
            </a:r>
            <a:r>
              <a:rPr lang="en-US" dirty="0" err="1"/>
              <a:t>Examity</a:t>
            </a:r>
            <a:r>
              <a:rPr lang="en-US" dirty="0"/>
              <a:t> as before</a:t>
            </a:r>
          </a:p>
          <a:p>
            <a:r>
              <a:rPr lang="en-US" dirty="0"/>
              <a:t>All exams are closed-book, closed-notes. You may use one hand-written notesheet (8.5” by 11”, front and back) and standard calculators.</a:t>
            </a:r>
          </a:p>
          <a:p>
            <a:r>
              <a:rPr lang="en-US" dirty="0"/>
              <a:t>Aggie Honor Code: An Aggie does not lie, cheat, or steal, or tolerate those who do.</a:t>
            </a:r>
          </a:p>
          <a:p>
            <a:r>
              <a:rPr lang="en-US" dirty="0"/>
              <a:t>Covers any material from class so far: Assigned reading, videos, class notes, class discussion, assignments. May include conceptual as well as quantitative parts. </a:t>
            </a:r>
          </a:p>
          <a:p>
            <a:r>
              <a:rPr lang="en-US" dirty="0"/>
              <a:t>Main topics: Advanced power flow, Sparse matrix methods, Sensitivities and distribution factors, State estimation and least squares, Optimization applications, Equivalencing</a:t>
            </a:r>
          </a:p>
        </p:txBody>
      </p:sp>
    </p:spTree>
    <p:extLst>
      <p:ext uri="{BB962C8B-B14F-4D97-AF65-F5344CB8AC3E}">
        <p14:creationId xmlns:p14="http://schemas.microsoft.com/office/powerpoint/2010/main" val="856324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a Metric to Voltage Collapse</a:t>
            </a:r>
          </a:p>
        </p:txBody>
      </p:sp>
      <p:sp>
        <p:nvSpPr>
          <p:cNvPr id="3" name="Content Placeholder 2"/>
          <p:cNvSpPr>
            <a:spLocks noGrp="1"/>
          </p:cNvSpPr>
          <p:nvPr>
            <p:ph type="body" sz="quarter" idx="10"/>
          </p:nvPr>
        </p:nvSpPr>
        <p:spPr>
          <a:xfrm>
            <a:off x="228600" y="1295400"/>
            <a:ext cx="6629400" cy="5181600"/>
          </a:xfrm>
        </p:spPr>
        <p:txBody>
          <a:bodyPr/>
          <a:lstStyle/>
          <a:p>
            <a:r>
              <a:rPr lang="en-US" dirty="0"/>
              <a:t>The goal of much of the voltage stability work was to determine an easy to calculate metric (or metrics) of the current operating point to voltage collapse</a:t>
            </a:r>
          </a:p>
          <a:p>
            <a:pPr lvl="1"/>
            <a:r>
              <a:rPr lang="en-US" dirty="0"/>
              <a:t>PV and QV curves (or some combination) can determine such a metric along a particular path</a:t>
            </a:r>
          </a:p>
          <a:p>
            <a:pPr lvl="1"/>
            <a:r>
              <a:rPr lang="en-US" dirty="0"/>
              <a:t>Goal was to have a path independent metric.  The closest boundary point was considered,</a:t>
            </a:r>
            <a:br>
              <a:rPr lang="en-US" dirty="0"/>
            </a:br>
            <a:r>
              <a:rPr lang="en-US" dirty="0"/>
              <a:t>but this could be quite misleading if the system was not going to move in that direction</a:t>
            </a:r>
          </a:p>
          <a:p>
            <a:pPr lvl="1"/>
            <a:r>
              <a:rPr lang="en-US" dirty="0"/>
              <a:t>Any linearization about the current operating point (i.e., the Jacobian) does not consider important nonlinearities like generators hitting their reactive power limits  </a:t>
            </a:r>
          </a:p>
          <a:p>
            <a:pPr lvl="1"/>
            <a:endParaRPr lang="en-US" dirty="0"/>
          </a:p>
          <a:p>
            <a:pPr lvl="1"/>
            <a:endParaRPr lang="en-US" dirty="0"/>
          </a:p>
        </p:txBody>
      </p:sp>
      <p:pic>
        <p:nvPicPr>
          <p:cNvPr id="4" name="Picture 2">
            <a:extLst>
              <a:ext uri="{FF2B5EF4-FFF2-40B4-BE49-F238E27FC236}">
                <a16:creationId xmlns:a16="http://schemas.microsoft.com/office/drawing/2014/main" id="{7A3B1C4A-75FC-422A-AD29-6B0626CBF147}"/>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086600" y="2212312"/>
            <a:ext cx="4568176" cy="24333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F067274-0A78-4489-B22D-0FE8DA5422FE}"/>
              </a:ext>
            </a:extLst>
          </p:cNvPr>
          <p:cNvSpPr txBox="1"/>
          <p:nvPr/>
        </p:nvSpPr>
        <p:spPr>
          <a:xfrm>
            <a:off x="7979229" y="4953000"/>
            <a:ext cx="3124200" cy="1200329"/>
          </a:xfrm>
          <a:prstGeom prst="rect">
            <a:avLst/>
          </a:prstGeom>
          <a:solidFill>
            <a:srgbClr val="D6D2C4"/>
          </a:solidFill>
        </p:spPr>
        <p:txBody>
          <a:bodyPr wrap="square" rtlCol="0">
            <a:spAutoFit/>
          </a:bodyPr>
          <a:lstStyle>
            <a:defPPr>
              <a:defRPr lang="en-US"/>
            </a:defPPr>
            <a:lvl1pPr>
              <a:defRPr sz="2000">
                <a:solidFill>
                  <a:srgbClr val="1E0000"/>
                </a:solidFill>
                <a:latin typeface="+mj-lt"/>
              </a:defRPr>
            </a:lvl1pPr>
          </a:lstStyle>
          <a:p>
            <a:r>
              <a:rPr lang="en-US" dirty="0"/>
              <a:t>The distance to the boundary is ultimately path dependent</a:t>
            </a:r>
          </a:p>
        </p:txBody>
      </p:sp>
    </p:spTree>
    <p:extLst>
      <p:ext uri="{BB962C8B-B14F-4D97-AF65-F5344CB8AC3E}">
        <p14:creationId xmlns:p14="http://schemas.microsoft.com/office/powerpoint/2010/main" val="2307349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Voltage Margin Using PV and QV Curve Analysis</a:t>
            </a:r>
          </a:p>
        </p:txBody>
      </p:sp>
      <p:sp>
        <p:nvSpPr>
          <p:cNvPr id="3" name="Content Placeholder 2"/>
          <p:cNvSpPr>
            <a:spLocks noGrp="1"/>
          </p:cNvSpPr>
          <p:nvPr>
            <p:ph type="body" sz="quarter" idx="10"/>
          </p:nvPr>
        </p:nvSpPr>
        <p:spPr/>
        <p:txBody>
          <a:bodyPr/>
          <a:lstStyle/>
          <a:p>
            <a:r>
              <a:rPr lang="en-US" dirty="0"/>
              <a:t>A common method for assessing the distance in parameter space to voltage instability (or an undesirable voltage profile) is to trace how the voltage magnitudes vary as the system parameters (such as the loads) are changed in a specified direction (e.g., a “path”)</a:t>
            </a:r>
          </a:p>
          <a:p>
            <a:pPr lvl="1"/>
            <a:r>
              <a:rPr lang="en-US" dirty="0"/>
              <a:t>If the direction involves changing the real power (P) this is known as a PV curve; if the change is with the reactive power (Q) then this is a QV curve</a:t>
            </a:r>
          </a:p>
          <a:p>
            <a:r>
              <a:rPr lang="en-US" dirty="0"/>
              <a:t>PV/QV curve analysis can be generalized to any parameter change, and can include the consideration of contingencies</a:t>
            </a:r>
          </a:p>
        </p:txBody>
      </p:sp>
    </p:spTree>
    <p:extLst>
      <p:ext uri="{BB962C8B-B14F-4D97-AF65-F5344CB8AC3E}">
        <p14:creationId xmlns:p14="http://schemas.microsoft.com/office/powerpoint/2010/main" val="3223685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 and QV Analysis in PowerWorld</a:t>
            </a:r>
          </a:p>
        </p:txBody>
      </p:sp>
      <p:sp>
        <p:nvSpPr>
          <p:cNvPr id="3" name="Content Placeholder 2"/>
          <p:cNvSpPr>
            <a:spLocks noGrp="1"/>
          </p:cNvSpPr>
          <p:nvPr>
            <p:ph type="body" sz="quarter" idx="10"/>
          </p:nvPr>
        </p:nvSpPr>
        <p:spPr/>
        <p:txBody>
          <a:bodyPr/>
          <a:lstStyle/>
          <a:p>
            <a:r>
              <a:rPr lang="en-US" dirty="0"/>
              <a:t>Requires setting up what is known in PowerWorld as an injection group</a:t>
            </a:r>
          </a:p>
          <a:p>
            <a:pPr lvl="1"/>
            <a:r>
              <a:rPr lang="en-US" dirty="0"/>
              <a:t>An injection group specifies a set of objects, such as generators and loads, that can inject or absorb  power</a:t>
            </a:r>
          </a:p>
          <a:p>
            <a:pPr lvl="1"/>
            <a:r>
              <a:rPr lang="en-US" dirty="0"/>
              <a:t>Injection groups can be defined by selecting </a:t>
            </a:r>
            <a:r>
              <a:rPr lang="en-US" b="1" dirty="0"/>
              <a:t>Case Information, Aggregation, Injection Groups</a:t>
            </a:r>
            <a:r>
              <a:rPr lang="en-US" dirty="0"/>
              <a:t> </a:t>
            </a:r>
          </a:p>
          <a:p>
            <a:r>
              <a:rPr lang="en-US" dirty="0"/>
              <a:t>The PV and/or QV analysis then varies the injections in the injection group, tracing out the PV curve</a:t>
            </a:r>
          </a:p>
          <a:p>
            <a:r>
              <a:rPr lang="en-US" dirty="0"/>
              <a:t>This allows optional consideration of contingencies</a:t>
            </a:r>
          </a:p>
          <a:p>
            <a:r>
              <a:rPr lang="en-US" dirty="0"/>
              <a:t>The PV tool can be displayed by selecting </a:t>
            </a:r>
            <a:r>
              <a:rPr lang="en-US" b="1" dirty="0"/>
              <a:t>Add-Ons, PV</a:t>
            </a:r>
          </a:p>
          <a:p>
            <a:endParaRPr lang="en-US" dirty="0"/>
          </a:p>
        </p:txBody>
      </p:sp>
      <p:sp>
        <p:nvSpPr>
          <p:cNvPr id="5" name="TextBox 4">
            <a:extLst>
              <a:ext uri="{FF2B5EF4-FFF2-40B4-BE49-F238E27FC236}">
                <a16:creationId xmlns:a16="http://schemas.microsoft.com/office/drawing/2014/main" id="{AF067274-0A78-4489-B22D-0FE8DA5422FE}"/>
              </a:ext>
            </a:extLst>
          </p:cNvPr>
          <p:cNvSpPr txBox="1"/>
          <p:nvPr/>
        </p:nvSpPr>
        <p:spPr>
          <a:xfrm>
            <a:off x="685800" y="5105400"/>
            <a:ext cx="9982200" cy="461665"/>
          </a:xfrm>
          <a:prstGeom prst="rect">
            <a:avLst/>
          </a:prstGeom>
          <a:solidFill>
            <a:srgbClr val="D6D2C4"/>
          </a:solidFill>
        </p:spPr>
        <p:txBody>
          <a:bodyPr wrap="square" rtlCol="0">
            <a:spAutoFit/>
          </a:bodyPr>
          <a:lstStyle>
            <a:defPPr>
              <a:defRPr lang="en-US"/>
            </a:defPPr>
            <a:lvl1pPr>
              <a:defRPr sz="2000">
                <a:solidFill>
                  <a:srgbClr val="1E0000"/>
                </a:solidFill>
                <a:latin typeface="+mj-lt"/>
              </a:defRPr>
            </a:lvl1pPr>
          </a:lstStyle>
          <a:p>
            <a:r>
              <a:rPr lang="en-US" dirty="0"/>
              <a:t>The injection groups have already been defined for the Bus2_PV case</a:t>
            </a:r>
          </a:p>
        </p:txBody>
      </p:sp>
    </p:spTree>
    <p:extLst>
      <p:ext uri="{BB962C8B-B14F-4D97-AF65-F5344CB8AC3E}">
        <p14:creationId xmlns:p14="http://schemas.microsoft.com/office/powerpoint/2010/main" val="81717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 and QV Analysis in PowerWorld: Two Bus Example</a:t>
            </a:r>
          </a:p>
        </p:txBody>
      </p:sp>
      <p:sp>
        <p:nvSpPr>
          <p:cNvPr id="3" name="Content Placeholder 2"/>
          <p:cNvSpPr>
            <a:spLocks noGrp="1"/>
          </p:cNvSpPr>
          <p:nvPr>
            <p:ph type="body" sz="quarter" idx="10"/>
          </p:nvPr>
        </p:nvSpPr>
        <p:spPr/>
        <p:txBody>
          <a:bodyPr/>
          <a:lstStyle/>
          <a:p>
            <a:r>
              <a:rPr lang="en-US" dirty="0"/>
              <a:t>Setup page defines the source and sink and step size</a:t>
            </a:r>
          </a:p>
        </p:txBody>
      </p:sp>
      <p:pic>
        <p:nvPicPr>
          <p:cNvPr id="361475" name="Picture 3"/>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828894" y="1905000"/>
            <a:ext cx="8620449" cy="4495799"/>
          </a:xfrm>
          <a:prstGeom prst="rect">
            <a:avLst/>
          </a:prstGeom>
          <a:solidFill>
            <a:srgbClr val="D6D2C4"/>
          </a:solidFill>
          <a:extLs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4A7B70EE-6EC6-4D31-91F1-439989657658}"/>
              </a:ext>
            </a:extLst>
          </p:cNvPr>
          <p:cNvSpPr txBox="1"/>
          <p:nvPr/>
        </p:nvSpPr>
        <p:spPr>
          <a:xfrm>
            <a:off x="5943600" y="4343400"/>
            <a:ext cx="3265638" cy="830997"/>
          </a:xfrm>
          <a:prstGeom prst="rect">
            <a:avLst/>
          </a:prstGeom>
          <a:solidFill>
            <a:srgbClr val="D6D2C4"/>
          </a:solidFill>
        </p:spPr>
        <p:txBody>
          <a:bodyPr wrap="square" rtlCol="0">
            <a:spAutoFit/>
          </a:bodyPr>
          <a:lstStyle>
            <a:defPPr>
              <a:defRPr lang="en-US"/>
            </a:defPPr>
            <a:lvl1pPr>
              <a:defRPr sz="2000">
                <a:solidFill>
                  <a:srgbClr val="1E0000"/>
                </a:solidFill>
                <a:latin typeface="+mj-lt"/>
              </a:defRPr>
            </a:lvl1pPr>
          </a:lstStyle>
          <a:p>
            <a:r>
              <a:rPr lang="en-US" dirty="0"/>
              <a:t>Optionally contingencies</a:t>
            </a:r>
            <a:br>
              <a:rPr lang="en-US" dirty="0"/>
            </a:br>
            <a:r>
              <a:rPr lang="en-US" dirty="0"/>
              <a:t>can be considered</a:t>
            </a:r>
          </a:p>
        </p:txBody>
      </p:sp>
      <p:cxnSp>
        <p:nvCxnSpPr>
          <p:cNvPr id="8" name="Straight Arrow Connector 7">
            <a:extLst>
              <a:ext uri="{FF2B5EF4-FFF2-40B4-BE49-F238E27FC236}">
                <a16:creationId xmlns:a16="http://schemas.microsoft.com/office/drawing/2014/main" id="{1E683C7A-BC09-459C-BBD5-68F38156F9A9}"/>
              </a:ext>
            </a:extLst>
          </p:cNvPr>
          <p:cNvCxnSpPr>
            <a:cxnSpLocks/>
          </p:cNvCxnSpPr>
          <p:nvPr/>
        </p:nvCxnSpPr>
        <p:spPr bwMode="auto">
          <a:xfrm flipH="1" flipV="1">
            <a:off x="4607560" y="4308203"/>
            <a:ext cx="1107440" cy="339997"/>
          </a:xfrm>
          <a:prstGeom prst="straightConnector1">
            <a:avLst/>
          </a:prstGeom>
          <a:noFill/>
          <a:ln w="44450" cap="flat" cmpd="sng" algn="ctr">
            <a:solidFill>
              <a:srgbClr val="1E0000"/>
            </a:solidFill>
            <a:prstDash val="solid"/>
            <a:round/>
            <a:headEnd type="none" w="med" len="med"/>
            <a:tailEnd type="arrow"/>
          </a:ln>
          <a:effectLst/>
        </p:spPr>
      </p:cxnSp>
      <p:cxnSp>
        <p:nvCxnSpPr>
          <p:cNvPr id="9" name="Straight Arrow Connector 8">
            <a:extLst>
              <a:ext uri="{FF2B5EF4-FFF2-40B4-BE49-F238E27FC236}">
                <a16:creationId xmlns:a16="http://schemas.microsoft.com/office/drawing/2014/main" id="{1E683C7A-BC09-459C-BBD5-68F38156F9A9}"/>
              </a:ext>
            </a:extLst>
          </p:cNvPr>
          <p:cNvCxnSpPr>
            <a:cxnSpLocks/>
          </p:cNvCxnSpPr>
          <p:nvPr/>
        </p:nvCxnSpPr>
        <p:spPr bwMode="auto">
          <a:xfrm flipH="1" flipV="1">
            <a:off x="5715000" y="2885688"/>
            <a:ext cx="1600201" cy="275198"/>
          </a:xfrm>
          <a:prstGeom prst="straightConnector1">
            <a:avLst/>
          </a:prstGeom>
          <a:noFill/>
          <a:ln w="44450" cap="flat" cmpd="sng" algn="ctr">
            <a:solidFill>
              <a:srgbClr val="1E0000"/>
            </a:solidFill>
            <a:prstDash val="solid"/>
            <a:round/>
            <a:headEnd type="none" w="med" len="med"/>
            <a:tailEnd type="arrow"/>
          </a:ln>
          <a:effectLst/>
        </p:spPr>
      </p:cxnSp>
      <p:sp>
        <p:nvSpPr>
          <p:cNvPr id="13" name="TextBox 12">
            <a:extLst>
              <a:ext uri="{FF2B5EF4-FFF2-40B4-BE49-F238E27FC236}">
                <a16:creationId xmlns:a16="http://schemas.microsoft.com/office/drawing/2014/main" id="{4A7B70EE-6EC6-4D31-91F1-439989657658}"/>
              </a:ext>
            </a:extLst>
          </p:cNvPr>
          <p:cNvSpPr txBox="1"/>
          <p:nvPr/>
        </p:nvSpPr>
        <p:spPr>
          <a:xfrm>
            <a:off x="7467600" y="2885688"/>
            <a:ext cx="3068320" cy="830997"/>
          </a:xfrm>
          <a:prstGeom prst="rect">
            <a:avLst/>
          </a:prstGeom>
          <a:solidFill>
            <a:srgbClr val="D6D2C4"/>
          </a:solidFill>
        </p:spPr>
        <p:txBody>
          <a:bodyPr wrap="square" rtlCol="0">
            <a:spAutoFit/>
          </a:bodyPr>
          <a:lstStyle>
            <a:defPPr>
              <a:defRPr lang="en-US"/>
            </a:defPPr>
            <a:lvl1pPr>
              <a:defRPr sz="2000">
                <a:solidFill>
                  <a:srgbClr val="1E0000"/>
                </a:solidFill>
                <a:latin typeface="+mj-lt"/>
              </a:defRPr>
            </a:lvl1pPr>
          </a:lstStyle>
          <a:p>
            <a:r>
              <a:rPr lang="en-US" dirty="0"/>
              <a:t>Define the source and sink</a:t>
            </a:r>
          </a:p>
        </p:txBody>
      </p:sp>
    </p:spTree>
    <p:extLst>
      <p:ext uri="{BB962C8B-B14F-4D97-AF65-F5344CB8AC3E}">
        <p14:creationId xmlns:p14="http://schemas.microsoft.com/office/powerpoint/2010/main" val="2650784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 and QV Analysis in PowerWorld: Two Bus Example</a:t>
            </a:r>
          </a:p>
        </p:txBody>
      </p:sp>
      <p:sp>
        <p:nvSpPr>
          <p:cNvPr id="3" name="Content Placeholder 2"/>
          <p:cNvSpPr>
            <a:spLocks noGrp="1"/>
          </p:cNvSpPr>
          <p:nvPr>
            <p:ph type="body" sz="quarter" idx="10"/>
          </p:nvPr>
        </p:nvSpPr>
        <p:spPr/>
        <p:txBody>
          <a:bodyPr/>
          <a:lstStyle/>
          <a:p>
            <a:r>
              <a:rPr lang="en-US" dirty="0"/>
              <a:t>The PV Results Page does the actual solution</a:t>
            </a:r>
          </a:p>
          <a:p>
            <a:pPr lvl="1"/>
            <a:r>
              <a:rPr lang="en-US" dirty="0"/>
              <a:t>Plots can be defined to show the results</a:t>
            </a:r>
          </a:p>
          <a:p>
            <a:pPr lvl="2"/>
            <a:r>
              <a:rPr lang="en-US" dirty="0"/>
              <a:t>This should be done beforehand </a:t>
            </a:r>
          </a:p>
          <a:p>
            <a:pPr lvl="1"/>
            <a:r>
              <a:rPr lang="en-US" b="1" dirty="0"/>
              <a:t>Other Actions</a:t>
            </a:r>
            <a:r>
              <a:rPr lang="en-US" dirty="0"/>
              <a:t>, </a:t>
            </a:r>
            <a:r>
              <a:rPr lang="en-US" b="1" dirty="0"/>
              <a:t>Restore initial state </a:t>
            </a:r>
            <a:r>
              <a:rPr lang="en-US" dirty="0"/>
              <a:t>restores the pre-study state</a:t>
            </a:r>
          </a:p>
        </p:txBody>
      </p:sp>
      <p:pic>
        <p:nvPicPr>
          <p:cNvPr id="362498"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304800" y="2895600"/>
            <a:ext cx="8153400" cy="3899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4A7B70EE-6EC6-4D31-91F1-439989657658}"/>
              </a:ext>
            </a:extLst>
          </p:cNvPr>
          <p:cNvSpPr txBox="1"/>
          <p:nvPr/>
        </p:nvSpPr>
        <p:spPr>
          <a:xfrm>
            <a:off x="8540318" y="1545102"/>
            <a:ext cx="3108737" cy="3120854"/>
          </a:xfrm>
          <a:prstGeom prst="rect">
            <a:avLst/>
          </a:prstGeom>
          <a:solidFill>
            <a:srgbClr val="D6D2C4"/>
          </a:solidFill>
        </p:spPr>
        <p:txBody>
          <a:bodyPr wrap="square" rtlCol="0">
            <a:spAutoFit/>
          </a:bodyPr>
          <a:lstStyle>
            <a:defPPr>
              <a:defRPr lang="en-US"/>
            </a:defPPr>
            <a:lvl1pPr>
              <a:defRPr sz="2000">
                <a:solidFill>
                  <a:srgbClr val="1E0000"/>
                </a:solidFill>
                <a:latin typeface="+mj-lt"/>
              </a:defRPr>
            </a:lvl1pPr>
          </a:lstStyle>
          <a:p>
            <a:r>
              <a:rPr lang="en-US" dirty="0"/>
              <a:t>Click the Run button</a:t>
            </a:r>
            <a:br>
              <a:rPr lang="en-US" dirty="0"/>
            </a:br>
            <a:r>
              <a:rPr lang="en-US" dirty="0"/>
              <a:t>to run the PV analysis;</a:t>
            </a:r>
          </a:p>
          <a:p>
            <a:r>
              <a:rPr lang="en-US" dirty="0"/>
              <a:t>Check the Restore</a:t>
            </a:r>
            <a:br>
              <a:rPr lang="en-US" dirty="0"/>
            </a:br>
            <a:r>
              <a:rPr lang="en-US" dirty="0"/>
              <a:t>Initial State on </a:t>
            </a:r>
            <a:br>
              <a:rPr lang="en-US" dirty="0"/>
            </a:br>
            <a:r>
              <a:rPr lang="en-US" dirty="0"/>
              <a:t>Completion of Run to</a:t>
            </a:r>
            <a:br>
              <a:rPr lang="en-US" dirty="0"/>
            </a:br>
            <a:r>
              <a:rPr lang="en-US" dirty="0"/>
              <a:t>restore the pre-PV</a:t>
            </a:r>
            <a:br>
              <a:rPr lang="en-US" dirty="0"/>
            </a:br>
            <a:r>
              <a:rPr lang="en-US" dirty="0"/>
              <a:t>state (by default it is</a:t>
            </a:r>
            <a:br>
              <a:rPr lang="en-US" dirty="0"/>
            </a:br>
            <a:r>
              <a:rPr lang="en-US" dirty="0"/>
              <a:t>not restored)</a:t>
            </a:r>
          </a:p>
        </p:txBody>
      </p:sp>
      <p:sp>
        <p:nvSpPr>
          <p:cNvPr id="7" name="TextBox 6">
            <a:extLst>
              <a:ext uri="{FF2B5EF4-FFF2-40B4-BE49-F238E27FC236}">
                <a16:creationId xmlns:a16="http://schemas.microsoft.com/office/drawing/2014/main" id="{4A7B70EE-6EC6-4D31-91F1-439989657658}"/>
              </a:ext>
            </a:extLst>
          </p:cNvPr>
          <p:cNvSpPr txBox="1"/>
          <p:nvPr/>
        </p:nvSpPr>
        <p:spPr>
          <a:xfrm>
            <a:off x="8610600" y="4800600"/>
            <a:ext cx="3068320" cy="1323439"/>
          </a:xfrm>
          <a:prstGeom prst="rect">
            <a:avLst/>
          </a:prstGeom>
          <a:solidFill>
            <a:srgbClr val="D6D2C4"/>
          </a:solidFill>
        </p:spPr>
        <p:txBody>
          <a:bodyPr wrap="square" rtlCol="0">
            <a:spAutoFit/>
          </a:bodyPr>
          <a:lstStyle>
            <a:defPPr>
              <a:defRPr lang="en-US"/>
            </a:defPPr>
            <a:lvl1pPr>
              <a:defRPr sz="2000">
                <a:solidFill>
                  <a:srgbClr val="1E0000"/>
                </a:solidFill>
                <a:latin typeface="+mj-lt"/>
              </a:defRPr>
            </a:lvl1pPr>
          </a:lstStyle>
          <a:p>
            <a:r>
              <a:rPr lang="en-US" dirty="0"/>
              <a:t>Plots should be defined beforehand to make sure the desired fields are saved</a:t>
            </a:r>
          </a:p>
        </p:txBody>
      </p:sp>
    </p:spTree>
    <p:extLst>
      <p:ext uri="{BB962C8B-B14F-4D97-AF65-F5344CB8AC3E}">
        <p14:creationId xmlns:p14="http://schemas.microsoft.com/office/powerpoint/2010/main" val="1046762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 and QV Analysis in PowerWorld: Two Bus Example</a:t>
            </a:r>
          </a:p>
        </p:txBody>
      </p:sp>
      <p:pic>
        <p:nvPicPr>
          <p:cNvPr id="3635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0" y="1371600"/>
            <a:ext cx="8788400" cy="527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8230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 and QV Analysis in PowerWorld: 37 Bus Example</a:t>
            </a:r>
          </a:p>
        </p:txBody>
      </p:sp>
      <p:pic>
        <p:nvPicPr>
          <p:cNvPr id="36454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12" r="19388"/>
          <a:stretch/>
        </p:blipFill>
        <p:spPr bwMode="auto">
          <a:xfrm>
            <a:off x="406400" y="1390650"/>
            <a:ext cx="7554258" cy="4319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454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86600" y="1905000"/>
            <a:ext cx="4640987"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4A7B70EE-6EC6-4D31-91F1-439989657658}"/>
              </a:ext>
            </a:extLst>
          </p:cNvPr>
          <p:cNvSpPr txBox="1"/>
          <p:nvPr/>
        </p:nvSpPr>
        <p:spPr>
          <a:xfrm>
            <a:off x="533400" y="5867400"/>
            <a:ext cx="11449768" cy="707886"/>
          </a:xfrm>
          <a:prstGeom prst="rect">
            <a:avLst/>
          </a:prstGeom>
          <a:solidFill>
            <a:srgbClr val="D6D2C4"/>
          </a:solidFill>
        </p:spPr>
        <p:txBody>
          <a:bodyPr wrap="square" rtlCol="0">
            <a:spAutoFit/>
          </a:bodyPr>
          <a:lstStyle>
            <a:defPPr>
              <a:defRPr lang="en-US"/>
            </a:defPPr>
            <a:lvl1pPr>
              <a:defRPr sz="2000">
                <a:solidFill>
                  <a:srgbClr val="1E0000"/>
                </a:solidFill>
                <a:latin typeface="+mj-lt"/>
              </a:defRPr>
            </a:lvl1pPr>
          </a:lstStyle>
          <a:p>
            <a:r>
              <a:rPr lang="en-US" dirty="0"/>
              <a:t>Usually other limits also need to be considered in doing a realistic PV analysis; example case is Bus37_PV</a:t>
            </a:r>
          </a:p>
        </p:txBody>
      </p:sp>
    </p:spTree>
    <p:extLst>
      <p:ext uri="{BB962C8B-B14F-4D97-AF65-F5344CB8AC3E}">
        <p14:creationId xmlns:p14="http://schemas.microsoft.com/office/powerpoint/2010/main" val="80724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Shorter Term Dynamics</a:t>
            </a:r>
          </a:p>
        </p:txBody>
      </p:sp>
      <p:sp>
        <p:nvSpPr>
          <p:cNvPr id="3" name="Content Placeholder 2"/>
          <p:cNvSpPr>
            <a:spLocks noGrp="1"/>
          </p:cNvSpPr>
          <p:nvPr>
            <p:ph type="body" sz="quarter" idx="10"/>
          </p:nvPr>
        </p:nvSpPr>
        <p:spPr>
          <a:xfrm>
            <a:off x="228600" y="1295400"/>
            <a:ext cx="5994400" cy="5181600"/>
          </a:xfrm>
        </p:spPr>
        <p:txBody>
          <a:bodyPr/>
          <a:lstStyle/>
          <a:p>
            <a:r>
              <a:rPr lang="en-US" dirty="0"/>
              <a:t>On a shorter time-scale (minutes down to seconds) voltage stability is impacted by controls hitting limits (such as the action of generator over excitation limiters), the movement of voltage control devices (such as LTC transformers) and load dynamics</a:t>
            </a:r>
          </a:p>
          <a:p>
            <a:pPr lvl="1"/>
            <a:r>
              <a:rPr lang="en-US" dirty="0"/>
              <a:t>Motor stalling can have a major impact</a:t>
            </a:r>
          </a:p>
          <a:p>
            <a:r>
              <a:rPr lang="en-US" dirty="0"/>
              <a:t>The potential for voltage instability can be quantified by looking at the amount and duration of voltage dips following an event</a:t>
            </a:r>
          </a:p>
        </p:txBody>
      </p:sp>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422351" y="2286001"/>
            <a:ext cx="5547976"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38200" y="6086415"/>
            <a:ext cx="5994400" cy="400110"/>
          </a:xfrm>
          <a:prstGeom prst="rect">
            <a:avLst/>
          </a:prstGeom>
          <a:solidFill>
            <a:srgbClr val="D6D2C4"/>
          </a:solidFill>
        </p:spPr>
        <p:txBody>
          <a:bodyPr wrap="square" rtlCol="0">
            <a:spAutoFit/>
          </a:bodyPr>
          <a:lstStyle>
            <a:defPPr>
              <a:defRPr lang="en-US"/>
            </a:defPPr>
            <a:lvl1pPr>
              <a:defRPr sz="2000">
                <a:solidFill>
                  <a:srgbClr val="1E0000"/>
                </a:solidFill>
                <a:latin typeface="+mj-lt"/>
              </a:defRPr>
            </a:lvl1pPr>
          </a:lstStyle>
          <a:p>
            <a:r>
              <a:rPr lang="en-US" dirty="0"/>
              <a:t>Image from WECC Planning and Operating Criteria </a:t>
            </a:r>
          </a:p>
        </p:txBody>
      </p:sp>
    </p:spTree>
    <p:extLst>
      <p:ext uri="{BB962C8B-B14F-4D97-AF65-F5344CB8AC3E}">
        <p14:creationId xmlns:p14="http://schemas.microsoft.com/office/powerpoint/2010/main" val="3681292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Fault Induced Delayed Voltage Recovery (FIDVR)</a:t>
            </a:r>
          </a:p>
        </p:txBody>
      </p:sp>
      <p:sp>
        <p:nvSpPr>
          <p:cNvPr id="3" name="Content Placeholder 2"/>
          <p:cNvSpPr>
            <a:spLocks noGrp="1"/>
          </p:cNvSpPr>
          <p:nvPr>
            <p:ph type="body" sz="quarter" idx="10"/>
          </p:nvPr>
        </p:nvSpPr>
        <p:spPr>
          <a:xfrm>
            <a:off x="228600" y="1295400"/>
            <a:ext cx="5638800" cy="5181600"/>
          </a:xfrm>
        </p:spPr>
        <p:txBody>
          <a:bodyPr/>
          <a:lstStyle/>
          <a:p>
            <a:r>
              <a:rPr lang="en-US" dirty="0"/>
              <a:t>FIDVR is a situation in which the system voltage remains significantly reduced for at least several seconds following a fault (at either the transmission or distribution level)</a:t>
            </a:r>
          </a:p>
          <a:p>
            <a:pPr lvl="1"/>
            <a:r>
              <a:rPr lang="en-US" dirty="0"/>
              <a:t>It is most concerning in the high voltage grid, but found to be unexpectedly prevalent in the distribution system</a:t>
            </a:r>
          </a:p>
          <a:p>
            <a:r>
              <a:rPr lang="en-US" dirty="0"/>
              <a:t>Stalled residential air conditioning units are a key cause of FIDVR – </a:t>
            </a:r>
            <a:br>
              <a:rPr lang="en-US" dirty="0"/>
            </a:br>
            <a:r>
              <a:rPr lang="en-US" dirty="0"/>
              <a:t>they can stall within the three cycles needed to clear a fault</a:t>
            </a:r>
          </a:p>
          <a:p>
            <a:endParaRPr lang="en-US" dirty="0"/>
          </a:p>
          <a:p>
            <a:pPr lvl="1"/>
            <a:endParaRPr lang="en-US" dirty="0"/>
          </a:p>
          <a:p>
            <a:pPr lvl="1"/>
            <a:endParaRPr lang="en-US" dirty="0"/>
          </a:p>
          <a:p>
            <a:endParaRPr lang="en-US" dirty="0"/>
          </a:p>
        </p:txBody>
      </p:sp>
      <p:sp>
        <p:nvSpPr>
          <p:cNvPr id="4" name="TextBox 3"/>
          <p:cNvSpPr txBox="1"/>
          <p:nvPr/>
        </p:nvSpPr>
        <p:spPr>
          <a:xfrm>
            <a:off x="1828800" y="6176952"/>
            <a:ext cx="8763000" cy="338554"/>
          </a:xfrm>
          <a:prstGeom prst="rect">
            <a:avLst/>
          </a:prstGeom>
          <a:solidFill>
            <a:srgbClr val="D6D2C4"/>
          </a:solidFill>
        </p:spPr>
        <p:txBody>
          <a:bodyPr wrap="square" rtlCol="0">
            <a:spAutoFit/>
          </a:bodyPr>
          <a:lstStyle>
            <a:defPPr>
              <a:defRPr lang="en-US"/>
            </a:defPPr>
            <a:lvl1pPr>
              <a:defRPr sz="2000">
                <a:solidFill>
                  <a:srgbClr val="1E0000"/>
                </a:solidFill>
                <a:latin typeface="+mj-lt"/>
              </a:defRPr>
            </a:lvl1pPr>
          </a:lstStyle>
          <a:p>
            <a:r>
              <a:rPr lang="en-US" sz="1600" dirty="0"/>
              <a:t>Image Source: NERC, Fault Induced Delayed Voltage Recovery (FIDVR) Advisory, July 2015</a:t>
            </a:r>
          </a:p>
        </p:txBody>
      </p:sp>
      <p:pic>
        <p:nvPicPr>
          <p:cNvPr id="116739" name="Picture 3"/>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025382" y="1905000"/>
            <a:ext cx="5931487" cy="3428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6490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If Power Flow Solved to a Low-Voltage Solution</a:t>
            </a:r>
          </a:p>
        </p:txBody>
      </p:sp>
      <p:sp>
        <p:nvSpPr>
          <p:cNvPr id="3" name="Content Placeholder 2"/>
          <p:cNvSpPr>
            <a:spLocks noGrp="1"/>
          </p:cNvSpPr>
          <p:nvPr>
            <p:ph type="body" sz="quarter" idx="10"/>
          </p:nvPr>
        </p:nvSpPr>
        <p:spPr/>
        <p:txBody>
          <a:bodyPr/>
          <a:lstStyle/>
          <a:p>
            <a:r>
              <a:rPr lang="en-US" dirty="0"/>
              <a:t>While it is sometimes apparent if the power flow solved a low voltage solution, sometimes it can be different to determine without doing sensitivity analysis</a:t>
            </a:r>
          </a:p>
          <a:p>
            <a:r>
              <a:rPr lang="en-US" dirty="0"/>
              <a:t>PowerWorld has some tools to help with this analysis</a:t>
            </a:r>
          </a:p>
          <a:p>
            <a:pPr lvl="1"/>
            <a:r>
              <a:rPr lang="en-US" dirty="0"/>
              <a:t>In Tools, Sensitivities, Flow and Voltage Sensitivities, go to the Self Sensitivity page; as an example of a power flow solved to a low-voltage solution, load the Bus2_PV_Low case; click on the Calculate Sensitivities button</a:t>
            </a:r>
          </a:p>
        </p:txBody>
      </p:sp>
      <p:pic>
        <p:nvPicPr>
          <p:cNvPr id="2355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272378" y="4040277"/>
            <a:ext cx="6728622" cy="2691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a:extLst>
              <a:ext uri="{FF2B5EF4-FFF2-40B4-BE49-F238E27FC236}">
                <a16:creationId xmlns:a16="http://schemas.microsoft.com/office/drawing/2014/main" id="{1E683C7A-BC09-459C-BBD5-68F38156F9A9}"/>
              </a:ext>
            </a:extLst>
          </p:cNvPr>
          <p:cNvCxnSpPr>
            <a:cxnSpLocks/>
          </p:cNvCxnSpPr>
          <p:nvPr/>
        </p:nvCxnSpPr>
        <p:spPr bwMode="auto">
          <a:xfrm flipH="1">
            <a:off x="6400800" y="4495800"/>
            <a:ext cx="2209800" cy="1828801"/>
          </a:xfrm>
          <a:prstGeom prst="straightConnector1">
            <a:avLst/>
          </a:prstGeom>
          <a:noFill/>
          <a:ln w="44450" cap="flat" cmpd="sng" algn="ctr">
            <a:solidFill>
              <a:srgbClr val="1E0000"/>
            </a:solidFill>
            <a:prstDash val="solid"/>
            <a:round/>
            <a:headEnd type="none" w="med" len="med"/>
            <a:tailEnd type="arrow"/>
          </a:ln>
          <a:effectLst/>
        </p:spPr>
      </p:cxnSp>
      <p:sp>
        <p:nvSpPr>
          <p:cNvPr id="7" name="TextBox 6">
            <a:extLst>
              <a:ext uri="{FF2B5EF4-FFF2-40B4-BE49-F238E27FC236}">
                <a16:creationId xmlns:a16="http://schemas.microsoft.com/office/drawing/2014/main" id="{4A7B70EE-6EC6-4D31-91F1-439989657658}"/>
              </a:ext>
            </a:extLst>
          </p:cNvPr>
          <p:cNvSpPr txBox="1"/>
          <p:nvPr/>
        </p:nvSpPr>
        <p:spPr>
          <a:xfrm>
            <a:off x="8610600" y="3657600"/>
            <a:ext cx="3200400" cy="1015663"/>
          </a:xfrm>
          <a:prstGeom prst="rect">
            <a:avLst/>
          </a:prstGeom>
          <a:solidFill>
            <a:srgbClr val="D6D2C4"/>
          </a:solidFill>
        </p:spPr>
        <p:txBody>
          <a:bodyPr wrap="square" rtlCol="0">
            <a:spAutoFit/>
          </a:bodyPr>
          <a:lstStyle>
            <a:defPPr>
              <a:defRPr lang="en-US"/>
            </a:defPPr>
            <a:lvl1pPr>
              <a:defRPr sz="2000">
                <a:solidFill>
                  <a:srgbClr val="1E0000"/>
                </a:solidFill>
                <a:latin typeface="+mj-lt"/>
              </a:defRPr>
            </a:lvl1pPr>
          </a:lstStyle>
          <a:p>
            <a:r>
              <a:rPr lang="en-US" dirty="0"/>
              <a:t>This shows the likely location of the low-voltage solution</a:t>
            </a:r>
          </a:p>
        </p:txBody>
      </p:sp>
      <p:cxnSp>
        <p:nvCxnSpPr>
          <p:cNvPr id="8" name="Straight Arrow Connector 7">
            <a:extLst>
              <a:ext uri="{FF2B5EF4-FFF2-40B4-BE49-F238E27FC236}">
                <a16:creationId xmlns:a16="http://schemas.microsoft.com/office/drawing/2014/main" id="{1E683C7A-BC09-459C-BBD5-68F38156F9A9}"/>
              </a:ext>
            </a:extLst>
          </p:cNvPr>
          <p:cNvCxnSpPr>
            <a:cxnSpLocks/>
          </p:cNvCxnSpPr>
          <p:nvPr/>
        </p:nvCxnSpPr>
        <p:spPr bwMode="auto">
          <a:xfrm flipH="1">
            <a:off x="7391400" y="5943600"/>
            <a:ext cx="1219200" cy="381001"/>
          </a:xfrm>
          <a:prstGeom prst="straightConnector1">
            <a:avLst/>
          </a:prstGeom>
          <a:noFill/>
          <a:ln w="44450" cap="flat" cmpd="sng" algn="ctr">
            <a:solidFill>
              <a:srgbClr val="1E0000"/>
            </a:solidFill>
            <a:prstDash val="solid"/>
            <a:round/>
            <a:headEnd type="none" w="med" len="med"/>
            <a:tailEnd type="arrow"/>
          </a:ln>
          <a:effectLst/>
        </p:spPr>
      </p:cxnSp>
      <p:sp>
        <p:nvSpPr>
          <p:cNvPr id="11" name="TextBox 10">
            <a:extLst>
              <a:ext uri="{FF2B5EF4-FFF2-40B4-BE49-F238E27FC236}">
                <a16:creationId xmlns:a16="http://schemas.microsoft.com/office/drawing/2014/main" id="{4A7B70EE-6EC6-4D31-91F1-439989657658}"/>
              </a:ext>
            </a:extLst>
          </p:cNvPr>
          <p:cNvSpPr txBox="1"/>
          <p:nvPr/>
        </p:nvSpPr>
        <p:spPr>
          <a:xfrm>
            <a:off x="8610600" y="5410200"/>
            <a:ext cx="2796378" cy="707886"/>
          </a:xfrm>
          <a:prstGeom prst="rect">
            <a:avLst/>
          </a:prstGeom>
          <a:solidFill>
            <a:srgbClr val="D6D2C4"/>
          </a:solidFill>
        </p:spPr>
        <p:txBody>
          <a:bodyPr wrap="square" rtlCol="0">
            <a:spAutoFit/>
          </a:bodyPr>
          <a:lstStyle>
            <a:defPPr>
              <a:defRPr lang="en-US"/>
            </a:defPPr>
            <a:lvl1pPr>
              <a:defRPr sz="2000">
                <a:solidFill>
                  <a:srgbClr val="1E0000"/>
                </a:solidFill>
                <a:latin typeface="+mj-lt"/>
              </a:defRPr>
            </a:lvl1pPr>
          </a:lstStyle>
          <a:p>
            <a:r>
              <a:rPr lang="en-US" dirty="0"/>
              <a:t>The voltage is quite low in this example</a:t>
            </a:r>
          </a:p>
        </p:txBody>
      </p:sp>
    </p:spTree>
    <p:extLst>
      <p:ext uri="{BB962C8B-B14F-4D97-AF65-F5344CB8AC3E}">
        <p14:creationId xmlns:p14="http://schemas.microsoft.com/office/powerpoint/2010/main" val="3187751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7AD9B-B59E-4A18-A99E-1531E2651BBB}"/>
              </a:ext>
            </a:extLst>
          </p:cNvPr>
          <p:cNvSpPr>
            <a:spLocks noGrp="1"/>
          </p:cNvSpPr>
          <p:nvPr>
            <p:ph type="title"/>
          </p:nvPr>
        </p:nvSpPr>
        <p:spPr/>
        <p:txBody>
          <a:bodyPr/>
          <a:lstStyle/>
          <a:p>
            <a:r>
              <a:rPr lang="en-US" dirty="0"/>
              <a:t>Power System Voltage Stability</a:t>
            </a:r>
          </a:p>
        </p:txBody>
      </p:sp>
      <p:sp>
        <p:nvSpPr>
          <p:cNvPr id="3" name="Content Placeholder 2">
            <a:extLst>
              <a:ext uri="{FF2B5EF4-FFF2-40B4-BE49-F238E27FC236}">
                <a16:creationId xmlns:a16="http://schemas.microsoft.com/office/drawing/2014/main" id="{4ACC1931-6D0F-4B2A-86EE-B69ABDD5F339}"/>
              </a:ext>
            </a:extLst>
          </p:cNvPr>
          <p:cNvSpPr>
            <a:spLocks noGrp="1"/>
          </p:cNvSpPr>
          <p:nvPr>
            <p:ph type="body" sz="quarter" idx="10"/>
          </p:nvPr>
        </p:nvSpPr>
        <p:spPr/>
        <p:txBody>
          <a:bodyPr/>
          <a:lstStyle/>
          <a:p>
            <a:r>
              <a:rPr lang="en-US" b="1" dirty="0"/>
              <a:t>Voltage Stability</a:t>
            </a:r>
            <a:r>
              <a:rPr lang="en-US" dirty="0"/>
              <a:t>:  The ability to maintain system voltage so that both power and voltage are controllable.  System voltage responds as expected (i.e., an increase in load causes proportional decrease in voltage).  </a:t>
            </a:r>
          </a:p>
          <a:p>
            <a:r>
              <a:rPr lang="en-US" b="1" dirty="0"/>
              <a:t>Voltage Instability</a:t>
            </a:r>
            <a:r>
              <a:rPr lang="en-US" dirty="0"/>
              <a:t>:  Inability to maintain system voltage.  System voltage and/or power become uncontrollable.  System voltage does not respond as expected.  </a:t>
            </a:r>
          </a:p>
          <a:p>
            <a:r>
              <a:rPr lang="en-US" b="1" dirty="0"/>
              <a:t>Voltage Collapse</a:t>
            </a:r>
            <a:r>
              <a:rPr lang="en-US" dirty="0"/>
              <a:t>:  Process by which voltage instability leads to unacceptably low voltages in a significant portion of the system.  Typically results in loss of system load. </a:t>
            </a:r>
          </a:p>
          <a:p>
            <a:r>
              <a:rPr lang="en-US" dirty="0"/>
              <a:t>From a power flow perspective, a key issue associated with voltage stability is power system maximum loadability, which relates to whether the power flow has a solution or converges to low-voltage solutions</a:t>
            </a:r>
          </a:p>
          <a:p>
            <a:endParaRPr lang="en-US" dirty="0"/>
          </a:p>
        </p:txBody>
      </p:sp>
    </p:spTree>
    <p:extLst>
      <p:ext uri="{BB962C8B-B14F-4D97-AF65-F5344CB8AC3E}">
        <p14:creationId xmlns:p14="http://schemas.microsoft.com/office/powerpoint/2010/main" val="1106156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Midwest 24K Low Voltage Solution</a:t>
            </a:r>
          </a:p>
        </p:txBody>
      </p:sp>
      <p:sp>
        <p:nvSpPr>
          <p:cNvPr id="3" name="Content Placeholder 2"/>
          <p:cNvSpPr>
            <a:spLocks noGrp="1"/>
          </p:cNvSpPr>
          <p:nvPr>
            <p:ph type="body" sz="quarter" idx="10"/>
          </p:nvPr>
        </p:nvSpPr>
        <p:spPr>
          <a:xfrm>
            <a:off x="228600" y="1295400"/>
            <a:ext cx="11734800" cy="5181600"/>
          </a:xfrm>
        </p:spPr>
        <p:txBody>
          <a:bodyPr/>
          <a:lstStyle/>
          <a:p>
            <a:r>
              <a:rPr lang="en-US" dirty="0"/>
              <a:t>Using a low voltage initial guess at bus 120018, and disabling the constant power load conversion option, the case Midwest24_LowSolution has solved to a low voltage solution </a:t>
            </a:r>
          </a:p>
          <a:p>
            <a:r>
              <a:rPr lang="en-US" dirty="0"/>
              <a:t>Doing the previous sensitivity analysis shows the location of the low solution; it is also picked in the summary and contour onelines </a:t>
            </a:r>
          </a:p>
        </p:txBody>
      </p:sp>
      <p:pic>
        <p:nvPicPr>
          <p:cNvPr id="2457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21872" y="3348896"/>
            <a:ext cx="5486400" cy="3121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0"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848" r="27269"/>
          <a:stretch/>
        </p:blipFill>
        <p:spPr bwMode="auto">
          <a:xfrm>
            <a:off x="7162800" y="3657600"/>
            <a:ext cx="3429000" cy="2597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a:extLst>
              <a:ext uri="{FF2B5EF4-FFF2-40B4-BE49-F238E27FC236}">
                <a16:creationId xmlns:a16="http://schemas.microsoft.com/office/drawing/2014/main" id="{1E683C7A-BC09-459C-BBD5-68F38156F9A9}"/>
              </a:ext>
            </a:extLst>
          </p:cNvPr>
          <p:cNvCxnSpPr>
            <a:cxnSpLocks/>
          </p:cNvCxnSpPr>
          <p:nvPr/>
        </p:nvCxnSpPr>
        <p:spPr bwMode="auto">
          <a:xfrm flipV="1">
            <a:off x="5031378" y="4956463"/>
            <a:ext cx="4036422" cy="1115588"/>
          </a:xfrm>
          <a:prstGeom prst="straightConnector1">
            <a:avLst/>
          </a:prstGeom>
          <a:noFill/>
          <a:ln w="44450" cap="flat" cmpd="sng" algn="ctr">
            <a:solidFill>
              <a:srgbClr val="1E0000"/>
            </a:solidFill>
            <a:prstDash val="solid"/>
            <a:round/>
            <a:headEnd type="none" w="med" len="med"/>
            <a:tailEnd type="arrow"/>
          </a:ln>
          <a:effectLst/>
        </p:spPr>
      </p:cxnSp>
    </p:spTree>
    <p:extLst>
      <p:ext uri="{BB962C8B-B14F-4D97-AF65-F5344CB8AC3E}">
        <p14:creationId xmlns:p14="http://schemas.microsoft.com/office/powerpoint/2010/main" val="3442584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Midwest 24K Low Voltage Solution Contour</a:t>
            </a:r>
          </a:p>
        </p:txBody>
      </p:sp>
      <p:pic>
        <p:nvPicPr>
          <p:cNvPr id="2560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144" r="31197"/>
          <a:stretch/>
        </p:blipFill>
        <p:spPr bwMode="auto">
          <a:xfrm>
            <a:off x="2166796" y="1219200"/>
            <a:ext cx="612648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1956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03C21-9FE0-4AEC-AD08-A2C6E9AAF106}"/>
              </a:ext>
            </a:extLst>
          </p:cNvPr>
          <p:cNvSpPr>
            <a:spLocks noGrp="1"/>
          </p:cNvSpPr>
          <p:nvPr>
            <p:ph type="title"/>
          </p:nvPr>
        </p:nvSpPr>
        <p:spPr/>
        <p:txBody>
          <a:bodyPr/>
          <a:lstStyle/>
          <a:p>
            <a:r>
              <a:rPr lang="en-US" dirty="0"/>
              <a:t>Voltage Stability</a:t>
            </a:r>
          </a:p>
        </p:txBody>
      </p:sp>
      <p:sp>
        <p:nvSpPr>
          <p:cNvPr id="3" name="Content Placeholder 2">
            <a:extLst>
              <a:ext uri="{FF2B5EF4-FFF2-40B4-BE49-F238E27FC236}">
                <a16:creationId xmlns:a16="http://schemas.microsoft.com/office/drawing/2014/main" id="{FED1607B-985F-4450-A9D3-8F32EC609034}"/>
              </a:ext>
            </a:extLst>
          </p:cNvPr>
          <p:cNvSpPr>
            <a:spLocks noGrp="1"/>
          </p:cNvSpPr>
          <p:nvPr>
            <p:ph type="body" sz="quarter" idx="10"/>
          </p:nvPr>
        </p:nvSpPr>
        <p:spPr/>
        <p:txBody>
          <a:bodyPr/>
          <a:lstStyle/>
          <a:p>
            <a:r>
              <a:rPr lang="en-US" dirty="0"/>
              <a:t>Two good references are </a:t>
            </a:r>
          </a:p>
          <a:p>
            <a:pPr lvl="1"/>
            <a:r>
              <a:rPr lang="en-US" dirty="0"/>
              <a:t>P. Kundur, et. al., “Definitions and Classification of Power System Stability,” </a:t>
            </a:r>
            <a:r>
              <a:rPr lang="en-US" i="1" dirty="0"/>
              <a:t>IEEE Trans. on Power Systems</a:t>
            </a:r>
            <a:r>
              <a:rPr lang="en-US" dirty="0"/>
              <a:t>, pp. 1387-1401, August 2004.  </a:t>
            </a:r>
          </a:p>
          <a:p>
            <a:pPr lvl="1"/>
            <a:r>
              <a:rPr lang="en-US" dirty="0"/>
              <a:t>T. Van Cutsem, “Voltage Instability: Phenomena, Countermeasures, and Analysis Methods,” </a:t>
            </a:r>
            <a:r>
              <a:rPr lang="en-US" i="1" dirty="0"/>
              <a:t>Proc. IEEE</a:t>
            </a:r>
            <a:r>
              <a:rPr lang="en-US" dirty="0"/>
              <a:t>, February 2000, pp. 208-227.</a:t>
            </a:r>
          </a:p>
          <a:p>
            <a:r>
              <a:rPr lang="en-US" dirty="0"/>
              <a:t>Classified by either size of disturbance or duration</a:t>
            </a:r>
          </a:p>
          <a:p>
            <a:pPr lvl="1"/>
            <a:r>
              <a:rPr lang="en-US" dirty="0"/>
              <a:t>Small or large disturbance: small disturbance is just perturbations about an equilibrium point (power flow)</a:t>
            </a:r>
          </a:p>
          <a:p>
            <a:pPr lvl="1"/>
            <a:r>
              <a:rPr lang="en-US" dirty="0"/>
              <a:t>Short-term (several seconds) or long-term (many seconds to minutes)</a:t>
            </a:r>
          </a:p>
        </p:txBody>
      </p:sp>
    </p:spTree>
    <p:extLst>
      <p:ext uri="{BB962C8B-B14F-4D97-AF65-F5344CB8AC3E}">
        <p14:creationId xmlns:p14="http://schemas.microsoft.com/office/powerpoint/2010/main" val="4274752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F85BA-0B34-4B64-9A6F-21EADCA90AD3}"/>
              </a:ext>
            </a:extLst>
          </p:cNvPr>
          <p:cNvSpPr>
            <a:spLocks noGrp="1"/>
          </p:cNvSpPr>
          <p:nvPr>
            <p:ph type="title"/>
          </p:nvPr>
        </p:nvSpPr>
        <p:spPr/>
        <p:txBody>
          <a:bodyPr/>
          <a:lstStyle/>
          <a:p>
            <a:r>
              <a:rPr lang="en-US" dirty="0"/>
              <a:t>Small Disturbance Voltage Stability</a:t>
            </a:r>
          </a:p>
        </p:txBody>
      </p:sp>
      <p:sp>
        <p:nvSpPr>
          <p:cNvPr id="3" name="Content Placeholder 2">
            <a:extLst>
              <a:ext uri="{FF2B5EF4-FFF2-40B4-BE49-F238E27FC236}">
                <a16:creationId xmlns:a16="http://schemas.microsoft.com/office/drawing/2014/main" id="{41D331D2-873C-433C-B7E5-191A26EF9CA1}"/>
              </a:ext>
            </a:extLst>
          </p:cNvPr>
          <p:cNvSpPr>
            <a:spLocks noGrp="1"/>
          </p:cNvSpPr>
          <p:nvPr>
            <p:ph type="body" sz="quarter" idx="10"/>
          </p:nvPr>
        </p:nvSpPr>
        <p:spPr/>
        <p:txBody>
          <a:bodyPr/>
          <a:lstStyle/>
          <a:p>
            <a:r>
              <a:rPr lang="en-US" dirty="0"/>
              <a:t>Small disturbance voltage stability can be assessed using a power flow (maximum </a:t>
            </a:r>
            <a:r>
              <a:rPr lang="en-US" dirty="0" err="1"/>
              <a:t>loadability</a:t>
            </a:r>
            <a:r>
              <a:rPr lang="en-US" dirty="0"/>
              <a:t>)</a:t>
            </a:r>
          </a:p>
          <a:p>
            <a:r>
              <a:rPr lang="en-US" dirty="0"/>
              <a:t>Depending on the assumed load model, the power flow can have multiple (or no solutions)</a:t>
            </a:r>
          </a:p>
          <a:p>
            <a:r>
              <a:rPr lang="en-US" dirty="0"/>
              <a:t>PV curve is created by plotting power versus voltage</a:t>
            </a:r>
          </a:p>
          <a:p>
            <a:endParaRPr lang="en-US" dirty="0"/>
          </a:p>
        </p:txBody>
      </p:sp>
      <p:pic>
        <p:nvPicPr>
          <p:cNvPr id="4" name="Picture 2">
            <a:extLst>
              <a:ext uri="{FF2B5EF4-FFF2-40B4-BE49-F238E27FC236}">
                <a16:creationId xmlns:a16="http://schemas.microsoft.com/office/drawing/2014/main" id="{1AD3B187-801E-4C40-94C4-F3DC7769A7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3200400"/>
            <a:ext cx="5143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a:extLst>
              <a:ext uri="{FF2B5EF4-FFF2-40B4-BE49-F238E27FC236}">
                <a16:creationId xmlns:a16="http://schemas.microsoft.com/office/drawing/2014/main" id="{ECB42D67-7E9D-4846-B660-64CB9CA0404F}"/>
              </a:ext>
            </a:extLst>
          </p:cNvPr>
          <p:cNvGraphicFramePr>
            <a:graphicFrameLocks noChangeAspect="1"/>
          </p:cNvGraphicFramePr>
          <p:nvPr/>
        </p:nvGraphicFramePr>
        <p:xfrm>
          <a:off x="1228627" y="4461897"/>
          <a:ext cx="4239648" cy="972236"/>
        </p:xfrm>
        <a:graphic>
          <a:graphicData uri="http://schemas.openxmlformats.org/presentationml/2006/ole">
            <mc:AlternateContent xmlns:mc="http://schemas.openxmlformats.org/markup-compatibility/2006">
              <mc:Choice xmlns:v="urn:schemas-microsoft-com:vml" Requires="v">
                <p:oleObj name="Equation" r:id="rId3" imgW="1536480" imgH="469800" progId="Equation.DSMT4">
                  <p:embed/>
                </p:oleObj>
              </mc:Choice>
              <mc:Fallback>
                <p:oleObj name="Equation" r:id="rId3" imgW="1536480" imgH="469800" progId="Equation.DSMT4">
                  <p:embed/>
                  <p:pic>
                    <p:nvPicPr>
                      <p:cNvPr id="5" name="Object 4">
                        <a:extLst>
                          <a:ext uri="{FF2B5EF4-FFF2-40B4-BE49-F238E27FC236}">
                            <a16:creationId xmlns:a16="http://schemas.microsoft.com/office/drawing/2014/main" id="{ECB42D67-7E9D-4846-B660-64CB9CA0404F}"/>
                          </a:ext>
                        </a:extLst>
                      </p:cNvPr>
                      <p:cNvPicPr/>
                      <p:nvPr/>
                    </p:nvPicPr>
                    <p:blipFill>
                      <a:blip r:embed="rId4"/>
                      <a:stretch>
                        <a:fillRect/>
                      </a:stretch>
                    </p:blipFill>
                    <p:spPr>
                      <a:xfrm>
                        <a:off x="1228627" y="4461897"/>
                        <a:ext cx="4239648" cy="972236"/>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A70E0E71-1EA2-4F1C-BB63-029790B92E1C}"/>
              </a:ext>
            </a:extLst>
          </p:cNvPr>
          <p:cNvSpPr txBox="1"/>
          <p:nvPr/>
        </p:nvSpPr>
        <p:spPr>
          <a:xfrm>
            <a:off x="6781800" y="4038600"/>
            <a:ext cx="2246128" cy="400110"/>
          </a:xfrm>
          <a:prstGeom prst="rect">
            <a:avLst/>
          </a:prstGeom>
          <a:solidFill>
            <a:srgbClr val="D6D2C4"/>
          </a:solidFill>
        </p:spPr>
        <p:txBody>
          <a:bodyPr wrap="none" rtlCol="0">
            <a:spAutoFit/>
          </a:bodyPr>
          <a:lstStyle/>
          <a:p>
            <a:r>
              <a:rPr lang="en-US" sz="2000" dirty="0">
                <a:solidFill>
                  <a:srgbClr val="1E0000"/>
                </a:solidFill>
                <a:latin typeface="+mj-lt"/>
              </a:rPr>
              <a:t>Assume </a:t>
            </a:r>
            <a:r>
              <a:rPr lang="en-US" sz="2000" dirty="0" err="1">
                <a:solidFill>
                  <a:srgbClr val="1E0000"/>
                </a:solidFill>
                <a:latin typeface="+mj-lt"/>
              </a:rPr>
              <a:t>V</a:t>
            </a:r>
            <a:r>
              <a:rPr lang="en-US" sz="2000" baseline="-25000" dirty="0" err="1">
                <a:solidFill>
                  <a:srgbClr val="1E0000"/>
                </a:solidFill>
                <a:latin typeface="+mj-lt"/>
              </a:rPr>
              <a:t>slack</a:t>
            </a:r>
            <a:r>
              <a:rPr lang="en-US" sz="2000" dirty="0">
                <a:solidFill>
                  <a:srgbClr val="1E0000"/>
                </a:solidFill>
                <a:latin typeface="+mj-lt"/>
              </a:rPr>
              <a:t>=1.0</a:t>
            </a:r>
          </a:p>
        </p:txBody>
      </p:sp>
      <p:sp>
        <p:nvSpPr>
          <p:cNvPr id="7" name="TextBox 6">
            <a:extLst>
              <a:ext uri="{FF2B5EF4-FFF2-40B4-BE49-F238E27FC236}">
                <a16:creationId xmlns:a16="http://schemas.microsoft.com/office/drawing/2014/main" id="{97040919-5DB9-4B90-93B6-08C258639A5B}"/>
              </a:ext>
            </a:extLst>
          </p:cNvPr>
          <p:cNvSpPr txBox="1"/>
          <p:nvPr/>
        </p:nvSpPr>
        <p:spPr>
          <a:xfrm>
            <a:off x="508000" y="5760426"/>
            <a:ext cx="10007600" cy="523220"/>
          </a:xfrm>
          <a:prstGeom prst="rect">
            <a:avLst/>
          </a:prstGeom>
          <a:solidFill>
            <a:srgbClr val="D6D2C4"/>
          </a:solidFill>
        </p:spPr>
        <p:txBody>
          <a:bodyPr wrap="none" rtlCol="0">
            <a:spAutoFit/>
          </a:bodyPr>
          <a:lstStyle>
            <a:defPPr>
              <a:defRPr lang="en-US"/>
            </a:defPPr>
            <a:lvl1pPr>
              <a:defRPr sz="2000">
                <a:solidFill>
                  <a:srgbClr val="1E0000"/>
                </a:solidFill>
                <a:latin typeface="+mj-lt"/>
              </a:defRPr>
            </a:lvl1pPr>
          </a:lstStyle>
          <a:p>
            <a:r>
              <a:rPr lang="en-US" dirty="0"/>
              <a:t>Where B is the line </a:t>
            </a:r>
            <a:r>
              <a:rPr lang="en-US" dirty="0" err="1"/>
              <a:t>susceptance</a:t>
            </a:r>
            <a:r>
              <a:rPr lang="en-US" dirty="0"/>
              <a:t> =-10, V</a:t>
            </a:r>
            <a:r>
              <a:rPr lang="en-US" dirty="0">
                <a:sym typeface="Symbol"/>
              </a:rPr>
              <a:t> is the load voltage</a:t>
            </a:r>
            <a:r>
              <a:rPr lang="en-US" dirty="0"/>
              <a:t> </a:t>
            </a:r>
          </a:p>
        </p:txBody>
      </p:sp>
    </p:spTree>
    <p:extLst>
      <p:ext uri="{BB962C8B-B14F-4D97-AF65-F5344CB8AC3E}">
        <p14:creationId xmlns:p14="http://schemas.microsoft.com/office/powerpoint/2010/main" val="2547620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ADF5A-A58F-46C2-AF2D-531F50CB5D6A}"/>
              </a:ext>
            </a:extLst>
          </p:cNvPr>
          <p:cNvSpPr>
            <a:spLocks noGrp="1"/>
          </p:cNvSpPr>
          <p:nvPr>
            <p:ph type="title"/>
          </p:nvPr>
        </p:nvSpPr>
        <p:spPr/>
        <p:txBody>
          <a:bodyPr/>
          <a:lstStyle/>
          <a:p>
            <a:r>
              <a:rPr lang="en-US" dirty="0"/>
              <a:t>Small Disturbance Voltage Stability</a:t>
            </a:r>
          </a:p>
        </p:txBody>
      </p:sp>
      <p:sp>
        <p:nvSpPr>
          <p:cNvPr id="3" name="Content Placeholder 2">
            <a:extLst>
              <a:ext uri="{FF2B5EF4-FFF2-40B4-BE49-F238E27FC236}">
                <a16:creationId xmlns:a16="http://schemas.microsoft.com/office/drawing/2014/main" id="{6650847A-FBFC-4FFF-94B8-C3B483204570}"/>
              </a:ext>
            </a:extLst>
          </p:cNvPr>
          <p:cNvSpPr>
            <a:spLocks noGrp="1"/>
          </p:cNvSpPr>
          <p:nvPr>
            <p:ph type="body" sz="quarter" idx="10"/>
          </p:nvPr>
        </p:nvSpPr>
        <p:spPr/>
        <p:txBody>
          <a:bodyPr/>
          <a:lstStyle/>
          <a:p>
            <a:r>
              <a:rPr lang="en-US" dirty="0"/>
              <a:t>Question: how do the power flow solutions vary as the load is changed?</a:t>
            </a:r>
          </a:p>
          <a:p>
            <a:r>
              <a:rPr lang="en-US" dirty="0"/>
              <a:t>A Solution: Calculate a series of power flow solutions for various load levels and see how they change</a:t>
            </a:r>
          </a:p>
          <a:p>
            <a:r>
              <a:rPr lang="en-US" dirty="0"/>
              <a:t>Power flow Jacobian</a:t>
            </a:r>
          </a:p>
          <a:p>
            <a:endParaRPr lang="en-US" dirty="0"/>
          </a:p>
        </p:txBody>
      </p:sp>
      <p:graphicFrame>
        <p:nvGraphicFramePr>
          <p:cNvPr id="5" name="Object 4">
            <a:extLst>
              <a:ext uri="{FF2B5EF4-FFF2-40B4-BE49-F238E27FC236}">
                <a16:creationId xmlns:a16="http://schemas.microsoft.com/office/drawing/2014/main" id="{CED488AA-6207-4105-9EFD-8CB0E5740858}"/>
              </a:ext>
            </a:extLst>
          </p:cNvPr>
          <p:cNvGraphicFramePr>
            <a:graphicFrameLocks noChangeAspect="1"/>
          </p:cNvGraphicFramePr>
          <p:nvPr/>
        </p:nvGraphicFramePr>
        <p:xfrm>
          <a:off x="2514600" y="3276600"/>
          <a:ext cx="6629400" cy="1857375"/>
        </p:xfrm>
        <a:graphic>
          <a:graphicData uri="http://schemas.openxmlformats.org/presentationml/2006/ole">
            <mc:AlternateContent xmlns:mc="http://schemas.openxmlformats.org/markup-compatibility/2006">
              <mc:Choice xmlns:v="urn:schemas-microsoft-com:vml" Requires="v">
                <p:oleObj name="Equation" r:id="rId2" imgW="2717640" imgH="1015920" progId="Equation.DSMT4">
                  <p:embed/>
                </p:oleObj>
              </mc:Choice>
              <mc:Fallback>
                <p:oleObj name="Equation" r:id="rId2" imgW="2717640" imgH="1015920" progId="Equation.DSMT4">
                  <p:embed/>
                  <p:pic>
                    <p:nvPicPr>
                      <p:cNvPr id="5" name="Object 4">
                        <a:extLst>
                          <a:ext uri="{FF2B5EF4-FFF2-40B4-BE49-F238E27FC236}">
                            <a16:creationId xmlns:a16="http://schemas.microsoft.com/office/drawing/2014/main" id="{CED488AA-6207-4105-9EFD-8CB0E5740858}"/>
                          </a:ext>
                        </a:extLst>
                      </p:cNvPr>
                      <p:cNvPicPr/>
                      <p:nvPr/>
                    </p:nvPicPr>
                    <p:blipFill>
                      <a:blip r:embed="rId3"/>
                      <a:stretch>
                        <a:fillRect/>
                      </a:stretch>
                    </p:blipFill>
                    <p:spPr>
                      <a:xfrm>
                        <a:off x="2514600" y="3276600"/>
                        <a:ext cx="6629400" cy="1857375"/>
                      </a:xfrm>
                      <a:prstGeom prst="rect">
                        <a:avLst/>
                      </a:prstGeom>
                    </p:spPr>
                  </p:pic>
                </p:oleObj>
              </mc:Fallback>
            </mc:AlternateContent>
          </a:graphicData>
        </a:graphic>
      </p:graphicFrame>
    </p:spTree>
    <p:extLst>
      <p:ext uri="{BB962C8B-B14F-4D97-AF65-F5344CB8AC3E}">
        <p14:creationId xmlns:p14="http://schemas.microsoft.com/office/powerpoint/2010/main" val="2764638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99F7D-3197-4AB9-84B5-3678B19D3340}"/>
              </a:ext>
            </a:extLst>
          </p:cNvPr>
          <p:cNvSpPr>
            <a:spLocks noGrp="1"/>
          </p:cNvSpPr>
          <p:nvPr>
            <p:ph type="title"/>
          </p:nvPr>
        </p:nvSpPr>
        <p:spPr/>
        <p:txBody>
          <a:bodyPr/>
          <a:lstStyle/>
          <a:p>
            <a:r>
              <a:rPr lang="en-US" dirty="0"/>
              <a:t>Maximum </a:t>
            </a:r>
            <a:r>
              <a:rPr lang="en-US" dirty="0" err="1"/>
              <a:t>Loadability</a:t>
            </a:r>
            <a:r>
              <a:rPr lang="en-US" dirty="0"/>
              <a:t> When Power Flow Jacobian is Singular</a:t>
            </a:r>
          </a:p>
        </p:txBody>
      </p:sp>
      <p:sp>
        <p:nvSpPr>
          <p:cNvPr id="3" name="Content Placeholder 2">
            <a:extLst>
              <a:ext uri="{FF2B5EF4-FFF2-40B4-BE49-F238E27FC236}">
                <a16:creationId xmlns:a16="http://schemas.microsoft.com/office/drawing/2014/main" id="{75D3BAD6-83C1-48CC-A324-15631566CCCD}"/>
              </a:ext>
            </a:extLst>
          </p:cNvPr>
          <p:cNvSpPr>
            <a:spLocks noGrp="1"/>
          </p:cNvSpPr>
          <p:nvPr>
            <p:ph type="body" sz="quarter" idx="10"/>
          </p:nvPr>
        </p:nvSpPr>
        <p:spPr/>
        <p:txBody>
          <a:bodyPr/>
          <a:lstStyle/>
          <a:p>
            <a:r>
              <a:rPr lang="en-US" dirty="0"/>
              <a:t>An important paper considering this was by Sauer and Pai from </a:t>
            </a:r>
            <a:r>
              <a:rPr lang="en-US" i="1" dirty="0"/>
              <a:t>IEEE  Trans. Power Systems </a:t>
            </a:r>
            <a:r>
              <a:rPr lang="en-US" dirty="0"/>
              <a:t>in Nov 1990, “Power system steady-state stability and the load-flow Jacobian”</a:t>
            </a:r>
          </a:p>
          <a:p>
            <a:r>
              <a:rPr lang="en-US" dirty="0"/>
              <a:t>Other earlier papers were looking at the characteristics of multiple power flow solutions</a:t>
            </a:r>
          </a:p>
          <a:p>
            <a:r>
              <a:rPr lang="en-US" dirty="0"/>
              <a:t>Work with the power flow optimal multiplier around the same time had shown that optimal multiplier goes to zero as the power flow Jacobian becomes singular </a:t>
            </a:r>
          </a:p>
          <a:p>
            <a:r>
              <a:rPr lang="en-US" dirty="0"/>
              <a:t>The power flow Jacobian depends on the assumed load model (we’ll see the impact in a few slides)</a:t>
            </a:r>
          </a:p>
        </p:txBody>
      </p:sp>
    </p:spTree>
    <p:extLst>
      <p:ext uri="{BB962C8B-B14F-4D97-AF65-F5344CB8AC3E}">
        <p14:creationId xmlns:p14="http://schemas.microsoft.com/office/powerpoint/2010/main" val="3171724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 Between Stability and Power Flow Jacobian</a:t>
            </a:r>
          </a:p>
        </p:txBody>
      </p:sp>
      <p:sp>
        <p:nvSpPr>
          <p:cNvPr id="3" name="Content Placeholder 2"/>
          <p:cNvSpPr>
            <a:spLocks noGrp="1"/>
          </p:cNvSpPr>
          <p:nvPr>
            <p:ph type="body" sz="quarter" idx="10"/>
          </p:nvPr>
        </p:nvSpPr>
        <p:spPr/>
        <p:txBody>
          <a:bodyPr/>
          <a:lstStyle/>
          <a:p>
            <a:r>
              <a:rPr lang="en-US" dirty="0"/>
              <a:t>The Sauer/Pai paper related system stability to the power flow Jacobian by noting the system dynamics could be written as a set of differential algebraic equations</a:t>
            </a:r>
          </a:p>
          <a:p>
            <a:endParaRPr lang="en-US" dirty="0"/>
          </a:p>
          <a:p>
            <a:endParaRPr lang="en-US" dirty="0"/>
          </a:p>
          <a:p>
            <a:endParaRPr lang="en-US" dirty="0"/>
          </a:p>
          <a:p>
            <a:endParaRPr lang="en-US" dirty="0"/>
          </a:p>
          <a:p>
            <a:endParaRPr lang="en-US" dirty="0"/>
          </a:p>
          <a:p>
            <a:endParaRPr lang="en-US" dirty="0"/>
          </a:p>
          <a:p>
            <a:pPr marL="0" indent="0">
              <a:buNone/>
            </a:pPr>
            <a:endParaRPr lang="en-US" dirty="0"/>
          </a:p>
          <a:p>
            <a:r>
              <a:rPr lang="en-US" dirty="0"/>
              <a:t>What Sauer and Pai show is if </a:t>
            </a:r>
            <a:r>
              <a:rPr lang="en-US" dirty="0">
                <a:sym typeface="Symbol"/>
              </a:rPr>
              <a:t></a:t>
            </a:r>
            <a:r>
              <a:rPr lang="en-US" b="1" dirty="0"/>
              <a:t>g</a:t>
            </a:r>
            <a:r>
              <a:rPr lang="en-US" dirty="0"/>
              <a:t>/</a:t>
            </a:r>
            <a:r>
              <a:rPr lang="en-US" dirty="0">
                <a:sym typeface="Symbol"/>
              </a:rPr>
              <a:t></a:t>
            </a:r>
            <a:r>
              <a:rPr lang="en-US" b="1" dirty="0">
                <a:sym typeface="Symbol"/>
              </a:rPr>
              <a:t>y</a:t>
            </a:r>
            <a:r>
              <a:rPr lang="en-US" dirty="0"/>
              <a:t> is singular then the system is unstable; if</a:t>
            </a:r>
            <a:r>
              <a:rPr lang="en-US" dirty="0">
                <a:sym typeface="Symbol"/>
              </a:rPr>
              <a:t> </a:t>
            </a:r>
            <a:r>
              <a:rPr lang="en-US" b="1" dirty="0"/>
              <a:t>g</a:t>
            </a:r>
            <a:r>
              <a:rPr lang="en-US" dirty="0"/>
              <a:t>/</a:t>
            </a:r>
            <a:r>
              <a:rPr lang="en-US" dirty="0">
                <a:sym typeface="Symbol"/>
              </a:rPr>
              <a:t></a:t>
            </a:r>
            <a:r>
              <a:rPr lang="en-US" b="1" dirty="0">
                <a:sym typeface="Symbol"/>
              </a:rPr>
              <a:t>y</a:t>
            </a:r>
            <a:r>
              <a:rPr lang="en-US" dirty="0"/>
              <a:t>  is nonsingular then the system may or may not be stable</a:t>
            </a:r>
          </a:p>
          <a:p>
            <a:r>
              <a:rPr lang="en-US" dirty="0"/>
              <a:t>Hence it provides an upper bound on stability</a:t>
            </a:r>
          </a:p>
          <a:p>
            <a:pPr marL="0" indent="0">
              <a:buNone/>
            </a:pPr>
            <a:r>
              <a:rPr lang="en-US" dirty="0"/>
              <a:t> </a:t>
            </a:r>
          </a:p>
        </p:txBody>
      </p:sp>
      <p:graphicFrame>
        <p:nvGraphicFramePr>
          <p:cNvPr id="5" name="Object 4"/>
          <p:cNvGraphicFramePr>
            <a:graphicFrameLocks noChangeAspect="1"/>
          </p:cNvGraphicFramePr>
          <p:nvPr>
            <p:extLst>
              <p:ext uri="{D42A27DB-BD31-4B8C-83A1-F6EECF244321}">
                <p14:modId xmlns:p14="http://schemas.microsoft.com/office/powerpoint/2010/main" val="2154609160"/>
              </p:ext>
            </p:extLst>
          </p:nvPr>
        </p:nvGraphicFramePr>
        <p:xfrm>
          <a:off x="990600" y="2590800"/>
          <a:ext cx="5410200" cy="2781365"/>
        </p:xfrm>
        <a:graphic>
          <a:graphicData uri="http://schemas.openxmlformats.org/presentationml/2006/ole">
            <mc:AlternateContent xmlns:mc="http://schemas.openxmlformats.org/markup-compatibility/2006">
              <mc:Choice xmlns:v="urn:schemas-microsoft-com:vml" Requires="v">
                <p:oleObj name="Equation" r:id="rId2" imgW="2298600" imgH="1574640" progId="Equation.DSMT4">
                  <p:embed/>
                </p:oleObj>
              </mc:Choice>
              <mc:Fallback>
                <p:oleObj name="Equation" r:id="rId2" imgW="2298600" imgH="1574640" progId="Equation.DSMT4">
                  <p:embed/>
                  <p:pic>
                    <p:nvPicPr>
                      <p:cNvPr id="5" name="Object 4"/>
                      <p:cNvPicPr/>
                      <p:nvPr/>
                    </p:nvPicPr>
                    <p:blipFill>
                      <a:blip r:embed="rId3"/>
                      <a:stretch>
                        <a:fillRect/>
                      </a:stretch>
                    </p:blipFill>
                    <p:spPr>
                      <a:xfrm>
                        <a:off x="990600" y="2590800"/>
                        <a:ext cx="5410200" cy="2781365"/>
                      </a:xfrm>
                      <a:prstGeom prst="rect">
                        <a:avLst/>
                      </a:prstGeom>
                    </p:spPr>
                  </p:pic>
                </p:oleObj>
              </mc:Fallback>
            </mc:AlternateContent>
          </a:graphicData>
        </a:graphic>
      </p:graphicFrame>
      <p:cxnSp>
        <p:nvCxnSpPr>
          <p:cNvPr id="6" name="Straight Arrow Connector 5"/>
          <p:cNvCxnSpPr/>
          <p:nvPr/>
        </p:nvCxnSpPr>
        <p:spPr>
          <a:xfrm>
            <a:off x="4800600" y="4495800"/>
            <a:ext cx="1295400" cy="0"/>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10" name="Object 9"/>
          <p:cNvGraphicFramePr>
            <a:graphicFrameLocks noChangeAspect="1"/>
          </p:cNvGraphicFramePr>
          <p:nvPr>
            <p:extLst>
              <p:ext uri="{D42A27DB-BD31-4B8C-83A1-F6EECF244321}">
                <p14:modId xmlns:p14="http://schemas.microsoft.com/office/powerpoint/2010/main" val="731965901"/>
              </p:ext>
            </p:extLst>
          </p:nvPr>
        </p:nvGraphicFramePr>
        <p:xfrm>
          <a:off x="6705600" y="3352800"/>
          <a:ext cx="5033316" cy="1752600"/>
        </p:xfrm>
        <a:graphic>
          <a:graphicData uri="http://schemas.openxmlformats.org/presentationml/2006/ole">
            <mc:AlternateContent xmlns:mc="http://schemas.openxmlformats.org/markup-compatibility/2006">
              <mc:Choice xmlns:v="urn:schemas-microsoft-com:vml" Requires="v">
                <p:oleObj name="Equation" r:id="rId4" imgW="2133360" imgH="990360" progId="Equation.DSMT4">
                  <p:embed/>
                </p:oleObj>
              </mc:Choice>
              <mc:Fallback>
                <p:oleObj name="Equation" r:id="rId4" imgW="2133360" imgH="990360" progId="Equation.DSMT4">
                  <p:embed/>
                  <p:pic>
                    <p:nvPicPr>
                      <p:cNvPr id="1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352800"/>
                        <a:ext cx="5033316" cy="17526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696765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Voltage Stability and Bifurcations</a:t>
            </a:r>
          </a:p>
        </p:txBody>
      </p:sp>
      <p:sp>
        <p:nvSpPr>
          <p:cNvPr id="3" name="Content Placeholder 2"/>
          <p:cNvSpPr>
            <a:spLocks noGrp="1"/>
          </p:cNvSpPr>
          <p:nvPr>
            <p:ph type="body" sz="quarter" idx="10"/>
          </p:nvPr>
        </p:nvSpPr>
        <p:spPr/>
        <p:txBody>
          <a:bodyPr/>
          <a:lstStyle/>
          <a:p>
            <a:r>
              <a:rPr lang="en-US" dirty="0"/>
              <a:t>In general, bifurcation is the division of something into two branches or parts</a:t>
            </a:r>
          </a:p>
          <a:p>
            <a:r>
              <a:rPr lang="en-US" dirty="0"/>
              <a:t>For a dynamic system, a bifurcation occurs when small changes in a parameter cause a new quality of motion of the dynamic system</a:t>
            </a:r>
          </a:p>
          <a:p>
            <a:r>
              <a:rPr lang="en-US" dirty="0"/>
              <a:t>Two types of bifurcation are considered for voltage stability</a:t>
            </a:r>
          </a:p>
          <a:p>
            <a:pPr lvl="1"/>
            <a:r>
              <a:rPr lang="en-US" dirty="0"/>
              <a:t>Saddle node bifurcation is the disappearance of an equilibrium point for parameter variation; for voltage stability it is two power flow solutions coalescing with parameter variation</a:t>
            </a:r>
          </a:p>
          <a:p>
            <a:pPr lvl="1"/>
            <a:r>
              <a:rPr lang="en-US" dirty="0" err="1"/>
              <a:t>Hopf</a:t>
            </a:r>
            <a:r>
              <a:rPr lang="en-US" dirty="0"/>
              <a:t> bifurcation is cause by two eigenvalues crossing into the right-half plane</a:t>
            </a:r>
          </a:p>
        </p:txBody>
      </p:sp>
    </p:spTree>
    <p:extLst>
      <p:ext uri="{BB962C8B-B14F-4D97-AF65-F5344CB8AC3E}">
        <p14:creationId xmlns:p14="http://schemas.microsoft.com/office/powerpoint/2010/main" val="3765276638"/>
      </p:ext>
    </p:extLst>
  </p:cSld>
  <p:clrMapOvr>
    <a:masterClrMapping/>
  </p:clrMapOvr>
</p:sld>
</file>

<file path=ppt/theme/theme1.xml><?xml version="1.0" encoding="utf-8"?>
<a:theme xmlns:a="http://schemas.openxmlformats.org/drawingml/2006/main" name="Capsules">
  <a:themeElements>
    <a:clrScheme name="Custom 5">
      <a:dk1>
        <a:srgbClr val="000000"/>
      </a:dk1>
      <a:lt1>
        <a:srgbClr val="FFFFFF"/>
      </a:lt1>
      <a:dk2>
        <a:srgbClr val="500000"/>
      </a:dk2>
      <a:lt2>
        <a:srgbClr val="D1C394"/>
      </a:lt2>
      <a:accent1>
        <a:srgbClr val="99CC99"/>
      </a:accent1>
      <a:accent2>
        <a:srgbClr val="33CCCC"/>
      </a:accent2>
      <a:accent3>
        <a:srgbClr val="FFFFFF"/>
      </a:accent3>
      <a:accent4>
        <a:srgbClr val="002A56"/>
      </a:accent4>
      <a:accent5>
        <a:srgbClr val="CAE2CA"/>
      </a:accent5>
      <a:accent6>
        <a:srgbClr val="2DB9B9"/>
      </a:accent6>
      <a:hlink>
        <a:srgbClr val="500000"/>
      </a:hlink>
      <a:folHlink>
        <a:srgbClr val="5000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a:solidFill>
          <a:srgbClr val="D6D2C4"/>
        </a:solidFill>
      </a:spPr>
      <a:bodyPr wrap="none" rtlCol="0">
        <a:spAutoFit/>
      </a:bodyPr>
      <a:lstStyle>
        <a:defPPr algn="l">
          <a:defRPr sz="1600" dirty="0" smtClean="0">
            <a:latin typeface="+mj-lt"/>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rchfield_Surface_Mine_Workshop_Sept2022.pptx" id="{DE0D6E1C-3CAD-4B57-84BB-D59B3FEB6B24}" vid="{9CBBB78E-6A6C-4950-9BC1-3466FF9327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Birchfield_Tamu</Template>
  <TotalTime>555</TotalTime>
  <Words>2391</Words>
  <Application>Microsoft Office PowerPoint</Application>
  <PresentationFormat>Widescreen</PresentationFormat>
  <Paragraphs>158</Paragraphs>
  <Slides>31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8" baseType="lpstr">
      <vt:lpstr>Arial</vt:lpstr>
      <vt:lpstr>Calibri</vt:lpstr>
      <vt:lpstr>Helvetica</vt:lpstr>
      <vt:lpstr>Times New Roman</vt:lpstr>
      <vt:lpstr>Wingdings</vt:lpstr>
      <vt:lpstr>Capsules</vt:lpstr>
      <vt:lpstr>Equation</vt:lpstr>
      <vt:lpstr>ECEN 615, Fall 2023 Methods of Electric Power System Analysis</vt:lpstr>
      <vt:lpstr>Exam 2</vt:lpstr>
      <vt:lpstr>Power System Voltage Stability</vt:lpstr>
      <vt:lpstr>Voltage Stability</vt:lpstr>
      <vt:lpstr>Small Disturbance Voltage Stability</vt:lpstr>
      <vt:lpstr>Small Disturbance Voltage Stability</vt:lpstr>
      <vt:lpstr>Maximum Loadability When Power Flow Jacobian is Singular</vt:lpstr>
      <vt:lpstr>Relationship Between Stability and Power Flow Jacobian</vt:lpstr>
      <vt:lpstr>Voltage Stability and Bifurcations</vt:lpstr>
      <vt:lpstr>PV and QV Curves</vt:lpstr>
      <vt:lpstr>Small Disturbance Voltage Collapse </vt:lpstr>
      <vt:lpstr>PowerWorld Two Bus Example</vt:lpstr>
      <vt:lpstr>Power Flow Voltage Space Region of Convergence</vt:lpstr>
      <vt:lpstr>Load Parameter Space Representation</vt:lpstr>
      <vt:lpstr>Load Model Impact</vt:lpstr>
      <vt:lpstr>ZIP Model Coefficients</vt:lpstr>
      <vt:lpstr>ZIP Model Coefficients</vt:lpstr>
      <vt:lpstr>Application: Conservation Voltage Reduction (CVR)</vt:lpstr>
      <vt:lpstr>Dynamic Load Response</vt:lpstr>
      <vt:lpstr>Determining a Metric to Voltage Collapse</vt:lpstr>
      <vt:lpstr>Assessing Voltage Margin Using PV and QV Curve Analysis</vt:lpstr>
      <vt:lpstr>PV and QV Analysis in PowerWorld</vt:lpstr>
      <vt:lpstr>PV and QV Analysis in PowerWorld: Two Bus Example</vt:lpstr>
      <vt:lpstr>PV and QV Analysis in PowerWorld: Two Bus Example</vt:lpstr>
      <vt:lpstr>PV and QV Analysis in PowerWorld: Two Bus Example</vt:lpstr>
      <vt:lpstr>PV and QV Analysis in PowerWorld: 37 Bus Example</vt:lpstr>
      <vt:lpstr>Shorter Term Dynamics</vt:lpstr>
      <vt:lpstr>Fault Induced Delayed Voltage Recovery (FIDVR)</vt:lpstr>
      <vt:lpstr>Determining If Power Flow Solved to a Low-Voltage Solution</vt:lpstr>
      <vt:lpstr>Midwest 24K Low Voltage Solution</vt:lpstr>
      <vt:lpstr>Midwest 24K Low Voltage Solution Contour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Birchfield, Adam Barlow</dc:creator>
  <cp:lastModifiedBy>Birchfield, Adam Barlow</cp:lastModifiedBy>
  <cp:revision>54</cp:revision>
  <cp:lastPrinted>2011-08-22T16:49:24Z</cp:lastPrinted>
  <dcterms:created xsi:type="dcterms:W3CDTF">2023-08-17T20:43:05Z</dcterms:created>
  <dcterms:modified xsi:type="dcterms:W3CDTF">2023-11-10T17:16:52Z</dcterms:modified>
</cp:coreProperties>
</file>