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356" r:id="rId2"/>
    <p:sldId id="1666" r:id="rId3"/>
    <p:sldId id="779" r:id="rId4"/>
    <p:sldId id="780" r:id="rId5"/>
    <p:sldId id="781" r:id="rId6"/>
    <p:sldId id="782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790" r:id="rId15"/>
    <p:sldId id="791" r:id="rId16"/>
    <p:sldId id="792" r:id="rId17"/>
    <p:sldId id="793" r:id="rId18"/>
    <p:sldId id="794" r:id="rId19"/>
    <p:sldId id="795" r:id="rId20"/>
    <p:sldId id="796" r:id="rId21"/>
    <p:sldId id="797" r:id="rId22"/>
    <p:sldId id="798" r:id="rId23"/>
    <p:sldId id="799" r:id="rId2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FFFF"/>
    <a:srgbClr val="50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5088" autoAdjust="0"/>
  </p:normalViewPr>
  <p:slideViewPr>
    <p:cSldViewPr>
      <p:cViewPr varScale="1">
        <p:scale>
          <a:sx n="110" d="100"/>
          <a:sy n="110" d="100"/>
        </p:scale>
        <p:origin x="5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ademicBdlg.jpg">
            <a:extLst>
              <a:ext uri="{FF2B5EF4-FFF2-40B4-BE49-F238E27FC236}">
                <a16:creationId xmlns:a16="http://schemas.microsoft.com/office/drawing/2014/main" id="{291CFCBA-1F96-463C-80AD-CB053744A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569" y="0"/>
            <a:ext cx="12393807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245A0C-8404-4951-B877-1AC79D97B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40" y="3172207"/>
            <a:ext cx="10332720" cy="345719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ADD26-7DDA-451D-B219-5F9C4B2BF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38600" y="304800"/>
            <a:ext cx="4118060" cy="9666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51DAF-E35C-43F0-8D99-81B0C90F0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640" y="1495803"/>
            <a:ext cx="10332720" cy="155219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6812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B0AB98-EF66-4D1A-9E78-9FBD453E9B25}"/>
              </a:ext>
            </a:extLst>
          </p:cNvPr>
          <p:cNvSpPr/>
          <p:nvPr userDrawn="1"/>
        </p:nvSpPr>
        <p:spPr bwMode="auto">
          <a:xfrm>
            <a:off x="0" y="6858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CBCCD-32E9-4C7F-9F65-C7539BE5EB9D}"/>
              </a:ext>
            </a:extLst>
          </p:cNvPr>
          <p:cNvSpPr/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5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3" r:id="rId2"/>
    <p:sldLayoutId id="2147483723" r:id="rId3"/>
    <p:sldLayoutId id="2147483734" r:id="rId4"/>
    <p:sldLayoutId id="2147483727" r:id="rId5"/>
    <p:sldLayoutId id="2147483751" r:id="rId6"/>
    <p:sldLayoutId id="2147483752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/>
          <a:p>
            <a:r>
              <a:rPr lang="en-US" altLang="en-US" dirty="0"/>
              <a:t>ECEN 615, Fall 2023</a:t>
            </a:r>
            <a:br>
              <a:rPr lang="en-US" altLang="en-US" dirty="0"/>
            </a:br>
            <a:r>
              <a:rPr lang="en-US" altLang="en-US" dirty="0"/>
              <a:t>Methods of Electric Power System Analysis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12C4E5-F738-D57B-A351-3DBC785DD1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3200" cy="914400"/>
          </a:xfrm>
        </p:spPr>
        <p:txBody>
          <a:bodyPr/>
          <a:lstStyle/>
          <a:p>
            <a:r>
              <a:rPr lang="en-US" dirty="0"/>
              <a:t>Class 20: Power System Equivalencing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Ward Type Equivalencing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Ward equivalent is calculated by doing a partial factorization of the Ybus</a:t>
            </a:r>
          </a:p>
          <a:p>
            <a:pPr lvl="1"/>
            <a:r>
              <a:rPr lang="en-US"/>
              <a:t>The equivalent buses are numbered before the study buses</a:t>
            </a:r>
          </a:p>
          <a:p>
            <a:pPr lvl="1"/>
            <a:r>
              <a:rPr lang="en-US"/>
              <a:t>As the equivalent buses are eliminated their first neighbors are joined together</a:t>
            </a:r>
          </a:p>
          <a:p>
            <a:pPr lvl="1"/>
            <a:r>
              <a:rPr lang="en-US"/>
              <a:t>At the end, many of the boundary buses are connected</a:t>
            </a:r>
          </a:p>
          <a:p>
            <a:pPr lvl="1"/>
            <a:r>
              <a:rPr lang="en-US"/>
              <a:t>This can GREATLY decrease the sparsity of the system</a:t>
            </a:r>
          </a:p>
          <a:p>
            <a:pPr lvl="1"/>
            <a:r>
              <a:rPr lang="en-US"/>
              <a:t>Buses with different voltages can be directly connected 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91013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38800"/>
            <a:ext cx="414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07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Ward Type Equivalencing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At the end of the Ward process often many of the new equivalent lines have high impedances</a:t>
            </a:r>
          </a:p>
          <a:p>
            <a:pPr lvl="1"/>
            <a:r>
              <a:rPr lang="en-US"/>
              <a:t>Often there is an impedance threshold, and lines with impedances above this value are eliminated</a:t>
            </a:r>
          </a:p>
          <a:p>
            <a:r>
              <a:rPr lang="en-US"/>
              <a:t>The equivalent lines may have unusual values, including negative resistances</a:t>
            </a:r>
          </a:p>
          <a:p>
            <a:r>
              <a:rPr lang="en-US"/>
              <a:t>Load and generation is represented as equivalent current injections or shunts; sometimes these values are converted back to constant power</a:t>
            </a:r>
          </a:p>
          <a:p>
            <a:r>
              <a:rPr lang="en-US"/>
              <a:t>Consideration needs to be given to loss of reactive support  </a:t>
            </a:r>
          </a:p>
          <a:p>
            <a:r>
              <a:rPr lang="en-US"/>
              <a:t>The equivalent embeds the present load and gen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4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5BC9-0436-40CA-950F-EDD8A0FD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B7Flat_Eqv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23C7-F902-4A80-BA6D-1CDD4572C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 this example the B7Flat_Eqv case is reduced, eliminating buses 1, 3 and 4.  The study system is then 2, 5, 6, 7, with buses 2 and 5 the boundary buses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8305800" y="3352800"/>
            <a:ext cx="1510350" cy="1631216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  <a:latin typeface="+mj-lt"/>
              </a:rPr>
              <a:t>For ease of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comparison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system is 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modeled 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unloaded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6FD60-D7CB-41C0-9BEC-42D1E1B79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r="22034"/>
          <a:stretch/>
        </p:blipFill>
        <p:spPr bwMode="auto">
          <a:xfrm>
            <a:off x="1828800" y="2051050"/>
            <a:ext cx="586740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8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4D31-B000-4EF9-9040-7C7B8AE0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B7Flat_Eqv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D00D-94C7-4CB2-98B1-1478E8460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Original Ybus</a:t>
            </a: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5CEEEE-480B-425F-9BED-A25F1BBCD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905000"/>
          <a:ext cx="7406519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03360" imgH="1600200" progId="Equation.DSMT4">
                  <p:embed/>
                </p:oleObj>
              </mc:Choice>
              <mc:Fallback>
                <p:oleObj name="Equation" r:id="rId2" imgW="4203360" imgH="1600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E5CEEEE-480B-425F-9BED-A25F1BBCD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0" y="1905000"/>
                        <a:ext cx="7406519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156364-3991-4EC4-BA0A-77549A25B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800600"/>
          <a:ext cx="4464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711000" progId="Equation.DSMT4">
                  <p:embed/>
                </p:oleObj>
              </mc:Choice>
              <mc:Fallback>
                <p:oleObj name="Equation" r:id="rId4" imgW="2450880" imgH="711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0156364-3991-4EC4-BA0A-77549A25B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4800600"/>
                        <a:ext cx="44640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68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2EE-F3B3-40A3-936C-0CE5F0EE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B7Flat_Eqv Example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3D0E2A-CE26-4EC0-9F3C-464C44A24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1" y="4724401"/>
          <a:ext cx="7408863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46160" imgH="914400" progId="Equation.DSMT4">
                  <p:embed/>
                </p:oleObj>
              </mc:Choice>
              <mc:Fallback>
                <p:oleObj name="Equation" r:id="rId2" imgW="3746160" imgH="914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3D0E2A-CE26-4EC0-9F3C-464C44A240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4724401"/>
                        <a:ext cx="7408863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6F58B6-1C46-4D34-8B25-15F6186860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3" y="1447800"/>
          <a:ext cx="35861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711000" progId="Equation.DSMT4">
                  <p:embed/>
                </p:oleObj>
              </mc:Choice>
              <mc:Fallback>
                <p:oleObj name="Equation" r:id="rId4" imgW="1968480" imgH="711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6F58B6-1C46-4D34-8B25-15F6186860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447800"/>
                        <a:ext cx="35861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26A334F-DF69-467A-9C2B-45ED154D7C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1371600"/>
          <a:ext cx="3276600" cy="14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840" imgH="914400" progId="Equation.DSMT4">
                  <p:embed/>
                </p:oleObj>
              </mc:Choice>
              <mc:Fallback>
                <p:oleObj name="Equation" r:id="rId6" imgW="2031840" imgH="914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26A334F-DF69-467A-9C2B-45ED154D7C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3276600" cy="1473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5D2C893-45AC-4D17-B8C7-462B7D37B7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4" y="2971801"/>
          <a:ext cx="5297487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08080" imgH="914400" progId="Equation.DSMT4">
                  <p:embed/>
                </p:oleObj>
              </mc:Choice>
              <mc:Fallback>
                <p:oleObj name="Equation" r:id="rId8" imgW="2908080" imgH="914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D2C893-45AC-4D17-B8C7-462B7D37B7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971801"/>
                        <a:ext cx="5297487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A9E675-5F26-490A-A4EE-CDCAEF9EF0DC}"/>
              </a:ext>
            </a:extLst>
          </p:cNvPr>
          <p:cNvSpPr txBox="1"/>
          <p:nvPr/>
        </p:nvSpPr>
        <p:spPr>
          <a:xfrm>
            <a:off x="8077200" y="3297406"/>
            <a:ext cx="1697901" cy="1015663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  <a:latin typeface="+mj-lt"/>
              </a:rPr>
              <a:t>Note </a:t>
            </a:r>
            <a:r>
              <a:rPr lang="en-US" sz="2000" b="1" dirty="0">
                <a:solidFill>
                  <a:srgbClr val="1E0000"/>
                </a:solidFill>
                <a:latin typeface="+mj-lt"/>
              </a:rPr>
              <a:t>Y</a:t>
            </a:r>
            <a:r>
              <a:rPr lang="en-US" sz="2000" baseline="-25000" dirty="0">
                <a:solidFill>
                  <a:srgbClr val="1E0000"/>
                </a:solidFill>
                <a:latin typeface="+mj-lt"/>
              </a:rPr>
              <a:t>es</a:t>
            </a:r>
            <a:r>
              <a:rPr lang="en-US" sz="2000" dirty="0">
                <a:solidFill>
                  <a:srgbClr val="1E0000"/>
                </a:solidFill>
                <a:latin typeface="+mj-lt"/>
              </a:rPr>
              <a:t>=</a:t>
            </a:r>
            <a:r>
              <a:rPr lang="en-US" sz="2000" b="1" dirty="0" err="1">
                <a:solidFill>
                  <a:srgbClr val="1E0000"/>
                </a:solidFill>
                <a:latin typeface="+mj-lt"/>
              </a:rPr>
              <a:t>Y</a:t>
            </a:r>
            <a:r>
              <a:rPr lang="en-US" sz="2000" baseline="-25000" dirty="0" err="1">
                <a:solidFill>
                  <a:srgbClr val="1E0000"/>
                </a:solidFill>
                <a:latin typeface="+mj-lt"/>
              </a:rPr>
              <a:t>se</a:t>
            </a:r>
            <a:r>
              <a:rPr lang="en-US" sz="2000" dirty="0">
                <a:solidFill>
                  <a:srgbClr val="1E0000"/>
                </a:solidFill>
                <a:latin typeface="+mj-lt"/>
              </a:rPr>
              <a:t>'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if no phase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shifters</a:t>
            </a:r>
          </a:p>
        </p:txBody>
      </p:sp>
    </p:spTree>
    <p:extLst>
      <p:ext uri="{BB962C8B-B14F-4D97-AF65-F5344CB8AC3E}">
        <p14:creationId xmlns:p14="http://schemas.microsoft.com/office/powerpoint/2010/main" val="116559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Equivalencing in 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Open a case and solve it; then select Edit Mode, Tools, Equivalencing; this displays the Power System Equivalents Form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94" t="14168" r="58227" b="32497"/>
          <a:stretch/>
        </p:blipFill>
        <p:spPr>
          <a:xfrm>
            <a:off x="1811250" y="2209800"/>
            <a:ext cx="6019800" cy="4815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0" y="2971800"/>
            <a:ext cx="2603598" cy="2246769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  <a:latin typeface="+mj-lt"/>
              </a:rPr>
              <a:t>Next step is then to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divide the buses into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the study system and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the external system;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buses can be loaded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from a text file as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well</a:t>
            </a:r>
          </a:p>
        </p:txBody>
      </p:sp>
    </p:spTree>
    <p:extLst>
      <p:ext uri="{BB962C8B-B14F-4D97-AF65-F5344CB8AC3E}">
        <p14:creationId xmlns:p14="http://schemas.microsoft.com/office/powerpoint/2010/main" val="198503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Equivalencing in 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Then go to the Create The Equivalent page, select the desired options and select Build Equivalent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0" t="14170" r="59389" b="34163"/>
          <a:stretch/>
        </p:blipFill>
        <p:spPr>
          <a:xfrm>
            <a:off x="2291161" y="2133600"/>
            <a:ext cx="6324600" cy="448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1420" y="2236787"/>
            <a:ext cx="1709122" cy="1015663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Maximum</a:t>
            </a:r>
            <a:br>
              <a:rPr lang="en-US" dirty="0"/>
            </a:br>
            <a:r>
              <a:rPr lang="en-US" dirty="0"/>
              <a:t>impedance</a:t>
            </a:r>
            <a:br>
              <a:rPr lang="en-US" dirty="0"/>
            </a:br>
            <a:r>
              <a:rPr lang="en-US" dirty="0"/>
              <a:t>lines to retain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001000" y="4268620"/>
            <a:ext cx="1371600" cy="379581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cxnSpLocks/>
          </p:cNvCxnSpPr>
          <p:nvPr/>
        </p:nvCxnSpPr>
        <p:spPr bwMode="auto">
          <a:xfrm flipH="1">
            <a:off x="7365547" y="2667000"/>
            <a:ext cx="1455873" cy="0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 flipV="1">
            <a:off x="7162800" y="2918888"/>
            <a:ext cx="2162651" cy="1102812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9325451" y="3946624"/>
            <a:ext cx="1723549" cy="1631216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’99’ or ‘EQ’</a:t>
            </a:r>
            <a:br>
              <a:rPr lang="en-US" dirty="0"/>
            </a:br>
            <a:r>
              <a:rPr lang="en-US" dirty="0"/>
              <a:t>are common</a:t>
            </a:r>
            <a:br>
              <a:rPr lang="en-US" dirty="0"/>
            </a:br>
            <a:r>
              <a:rPr lang="en-US" dirty="0"/>
              <a:t>circuit values</a:t>
            </a:r>
            <a:br>
              <a:rPr lang="en-US" dirty="0"/>
            </a:br>
            <a:r>
              <a:rPr lang="en-US" dirty="0"/>
              <a:t>for equivalent</a:t>
            </a:r>
            <a:br>
              <a:rPr lang="en-US" dirty="0"/>
            </a:br>
            <a:r>
              <a:rPr lang="en-US" dirty="0"/>
              <a:t>lines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511" y="2844327"/>
            <a:ext cx="1887574" cy="132343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Removes </a:t>
            </a:r>
            <a:r>
              <a:rPr lang="en-US" dirty="0" err="1"/>
              <a:t>equivalenced</a:t>
            </a:r>
            <a:r>
              <a:rPr lang="en-US" dirty="0"/>
              <a:t> objects from the oneline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 bwMode="auto">
          <a:xfrm flipV="1">
            <a:off x="2019300" y="2954437"/>
            <a:ext cx="2552703" cy="423428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H="1" flipV="1">
            <a:off x="3929979" y="4114533"/>
            <a:ext cx="718221" cy="1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724400" y="3886201"/>
            <a:ext cx="3783408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Click to create the equivalent</a:t>
            </a:r>
          </a:p>
        </p:txBody>
      </p:sp>
    </p:spTree>
    <p:extLst>
      <p:ext uri="{BB962C8B-B14F-4D97-AF65-F5344CB8AC3E}">
        <p14:creationId xmlns:p14="http://schemas.microsoft.com/office/powerpoint/2010/main" val="425816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System Equivalent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2137403"/>
            <a:ext cx="2514600" cy="1938992"/>
          </a:xfr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1E0000"/>
                </a:solidFill>
              </a:rPr>
              <a:t>Example shows the creation of an equivalent for Aggieland37 example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r="41254"/>
          <a:stretch/>
        </p:blipFill>
        <p:spPr bwMode="auto">
          <a:xfrm>
            <a:off x="2667000" y="1280160"/>
            <a:ext cx="7010400" cy="559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72600" y="3429000"/>
            <a:ext cx="2592376" cy="1938992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First example is</a:t>
            </a:r>
            <a:br>
              <a:rPr lang="en-US" dirty="0"/>
            </a:br>
            <a:r>
              <a:rPr lang="en-US" dirty="0"/>
              <a:t>simple, just removing</a:t>
            </a:r>
            <a:br>
              <a:rPr lang="en-US" dirty="0"/>
            </a:br>
            <a:r>
              <a:rPr lang="en-US" dirty="0"/>
              <a:t>WHITE138 (bus 3);</a:t>
            </a:r>
            <a:br>
              <a:rPr lang="en-US" dirty="0"/>
            </a:br>
            <a:r>
              <a:rPr lang="en-US" dirty="0"/>
              <a:t>note TEXAS138 is</a:t>
            </a:r>
            <a:br>
              <a:rPr lang="en-US" dirty="0"/>
            </a:br>
            <a:r>
              <a:rPr lang="en-US" dirty="0"/>
              <a:t>now directly joined to</a:t>
            </a:r>
            <a:br>
              <a:rPr lang="en-US" dirty="0"/>
            </a:br>
            <a:r>
              <a:rPr lang="en-US" dirty="0"/>
              <a:t>RELLIS138..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248400"/>
            <a:ext cx="2619500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sz="1600" dirty="0"/>
              <a:t>Case is Aggieland37_HW5</a:t>
            </a:r>
          </a:p>
        </p:txBody>
      </p:sp>
    </p:spTree>
    <p:extLst>
      <p:ext uri="{BB962C8B-B14F-4D97-AF65-F5344CB8AC3E}">
        <p14:creationId xmlns:p14="http://schemas.microsoft.com/office/powerpoint/2010/main" val="287360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42991"/>
          <a:stretch/>
        </p:blipFill>
        <p:spPr bwMode="auto">
          <a:xfrm>
            <a:off x="266700" y="1195953"/>
            <a:ext cx="6591300" cy="558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System Equivalent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05000"/>
            <a:ext cx="2552562" cy="132343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Only bus 3 was removed; the new equivalent line was auto-inserted.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3091" y="3834467"/>
            <a:ext cx="2380780" cy="1938992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1E0000"/>
                </a:solidFill>
                <a:latin typeface="+mj-lt"/>
              </a:defRPr>
            </a:lvl1pPr>
          </a:lstStyle>
          <a:p>
            <a:r>
              <a:rPr lang="en-US" dirty="0"/>
              <a:t>Don’t save the</a:t>
            </a:r>
            <a:br>
              <a:rPr lang="en-US" dirty="0"/>
            </a:br>
            <a:r>
              <a:rPr lang="en-US" dirty="0"/>
              <a:t>equivalent with the</a:t>
            </a:r>
            <a:br>
              <a:rPr lang="en-US" dirty="0"/>
            </a:br>
            <a:r>
              <a:rPr lang="en-US" dirty="0"/>
              <a:t>same name as the</a:t>
            </a:r>
            <a:br>
              <a:rPr lang="en-US" dirty="0"/>
            </a:br>
            <a:r>
              <a:rPr lang="en-US" dirty="0"/>
              <a:t>original, unless you</a:t>
            </a:r>
            <a:br>
              <a:rPr lang="en-US" dirty="0"/>
            </a:br>
            <a:r>
              <a:rPr lang="en-US" dirty="0"/>
              <a:t>want to lose the </a:t>
            </a:r>
            <a:br>
              <a:rPr lang="en-US" dirty="0"/>
            </a:br>
            <a:r>
              <a:rPr lang="en-US" dirty="0"/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160276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System Equivalent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133600"/>
            <a:ext cx="3962400" cy="3416320"/>
          </a:xfr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1E0000"/>
                </a:solidFill>
              </a:rPr>
              <a:t>Now remove buses at WHITE138 and TEXAS and RELLIS (1, 3, 12, 40, 41, 44); set Max Per Unit Impedance for Equivalent Lines to 99 (per unit) to retain all lines.  Again do an auto-insert to show the equivalent lines.</a:t>
            </a:r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44101"/>
          <a:stretch/>
        </p:blipFill>
        <p:spPr bwMode="auto">
          <a:xfrm>
            <a:off x="4724400" y="1197431"/>
            <a:ext cx="6172200" cy="551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50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AB41-33C0-4E89-9A0E-300D8C0CD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43600" y="4344216"/>
            <a:ext cx="5943600" cy="2322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D68468-5A99-4057-BFE9-6AE97F3A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D4008-1337-44FD-8F15-72F2D12AF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1125200" cy="5181600"/>
          </a:xfrm>
        </p:spPr>
        <p:txBody>
          <a:bodyPr numCol="2"/>
          <a:lstStyle/>
          <a:p>
            <a:r>
              <a:rPr lang="en-US" dirty="0"/>
              <a:t>A five-bus unit commitment problem with the following features</a:t>
            </a:r>
          </a:p>
          <a:p>
            <a:pPr lvl="1"/>
            <a:r>
              <a:rPr lang="en-US" dirty="0"/>
              <a:t>Power flow is modeled with dc assumptions (4 bus theta variables)</a:t>
            </a:r>
          </a:p>
          <a:p>
            <a:pPr lvl="1"/>
            <a:r>
              <a:rPr lang="en-US" dirty="0"/>
              <a:t>12 time points with varying load</a:t>
            </a:r>
          </a:p>
          <a:p>
            <a:pPr lvl="1"/>
            <a:r>
              <a:rPr lang="en-US" dirty="0"/>
              <a:t>One wind generator with a varying maximum power</a:t>
            </a:r>
          </a:p>
          <a:p>
            <a:pPr lvl="1"/>
            <a:r>
              <a:rPr lang="en-US" dirty="0"/>
              <a:t>7 total generating units</a:t>
            </a:r>
          </a:p>
          <a:p>
            <a:pPr lvl="2"/>
            <a:r>
              <a:rPr lang="en-US" dirty="0"/>
              <a:t>Cost: start-up, shut-down, fixed, variable</a:t>
            </a:r>
          </a:p>
          <a:p>
            <a:pPr lvl="2"/>
            <a:r>
              <a:rPr lang="en-US" dirty="0"/>
              <a:t>Minimum and maximum generation</a:t>
            </a:r>
          </a:p>
          <a:p>
            <a:pPr lvl="1"/>
            <a:r>
              <a:rPr lang="en-US" dirty="0"/>
              <a:t>6 transmission lines have maximum flow limits</a:t>
            </a:r>
          </a:p>
          <a:p>
            <a:pPr lvl="1"/>
            <a:endParaRPr lang="en-US" dirty="0"/>
          </a:p>
          <a:p>
            <a:r>
              <a:rPr lang="en-US" dirty="0"/>
              <a:t>Solution will determine </a:t>
            </a:r>
          </a:p>
          <a:p>
            <a:pPr lvl="1"/>
            <a:r>
              <a:rPr lang="en-US" dirty="0"/>
              <a:t>Status of generator at each of the 12 time points</a:t>
            </a:r>
          </a:p>
          <a:p>
            <a:pPr lvl="1"/>
            <a:r>
              <a:rPr lang="en-US" dirty="0"/>
              <a:t>Generator output power p at each time point</a:t>
            </a:r>
          </a:p>
          <a:p>
            <a:pPr lvl="1"/>
            <a:r>
              <a:rPr lang="en-US" dirty="0"/>
              <a:t>Line flow and bus angle at each time point</a:t>
            </a:r>
          </a:p>
          <a:p>
            <a:pPr lvl="1"/>
            <a:r>
              <a:rPr lang="en-US" dirty="0"/>
              <a:t>Total cost of generation</a:t>
            </a:r>
          </a:p>
        </p:txBody>
      </p:sp>
    </p:spTree>
    <p:extLst>
      <p:ext uri="{BB962C8B-B14F-4D97-AF65-F5344CB8AC3E}">
        <p14:creationId xmlns:p14="http://schemas.microsoft.com/office/powerpoint/2010/main" val="25482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System Equivalent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391400" y="2590800"/>
            <a:ext cx="3048000" cy="1569660"/>
          </a:xfr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1E0000"/>
                </a:solidFill>
              </a:rPr>
              <a:t>Now set the Max Per Unit Impedance for Equivalent Lines to 2.5.</a:t>
            </a:r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r="43274" b="3637"/>
          <a:stretch/>
        </p:blipFill>
        <p:spPr bwMode="auto">
          <a:xfrm>
            <a:off x="533400" y="1295400"/>
            <a:ext cx="6377221" cy="536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63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14183" r="12575" b="4150"/>
          <a:stretch/>
        </p:blipFill>
        <p:spPr bwMode="auto">
          <a:xfrm>
            <a:off x="2438400" y="1238119"/>
            <a:ext cx="8372475" cy="561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System Example: 70K Case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513CA-0A09-4B49-A0F2-F222F5FF4F55}"/>
              </a:ext>
            </a:extLst>
          </p:cNvPr>
          <p:cNvSpPr txBox="1"/>
          <p:nvPr/>
        </p:nvSpPr>
        <p:spPr>
          <a:xfrm>
            <a:off x="381000" y="2949785"/>
            <a:ext cx="2209800" cy="1015663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Original System has 70,000 buses and 71,343 lines </a:t>
            </a:r>
          </a:p>
        </p:txBody>
      </p:sp>
    </p:spTree>
    <p:extLst>
      <p:ext uri="{BB962C8B-B14F-4D97-AF65-F5344CB8AC3E}">
        <p14:creationId xmlns:p14="http://schemas.microsoft.com/office/powerpoint/2010/main" val="2294430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System Example: 70K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164080"/>
            <a:ext cx="2209800" cy="3429000"/>
          </a:xfrm>
          <a:solidFill>
            <a:srgbClr val="D6D2C4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Just retain the Oklahoma Area; now 1591 buses and 1745 lines (deleting ones above 2.5 </a:t>
            </a:r>
            <a:r>
              <a:rPr lang="en-US" dirty="0" err="1"/>
              <a:t>pu</a:t>
            </a:r>
            <a:r>
              <a:rPr lang="en-US" dirty="0"/>
              <a:t> impedance)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449" r="42704" b="5550"/>
          <a:stretch/>
        </p:blipFill>
        <p:spPr bwMode="auto">
          <a:xfrm>
            <a:off x="2683329" y="1280160"/>
            <a:ext cx="9280071" cy="519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61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 Equivalent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2016 EI case had about 350 lines with a circuit ID of ’99’ and about 60 with ‘EQ’ (out of a total of 102,000)</a:t>
            </a:r>
          </a:p>
          <a:p>
            <a:pPr lvl="1"/>
            <a:r>
              <a:rPr lang="en-US" dirty="0"/>
              <a:t>Both WECC and the EI use ’99’ or ‘EQ’ circuit IDs to indicate equivalent lines</a:t>
            </a:r>
          </a:p>
          <a:p>
            <a:pPr lvl="1"/>
            <a:r>
              <a:rPr lang="en-US" dirty="0"/>
              <a:t>One would expect few equivalent lines in interconnect wide models</a:t>
            </a:r>
          </a:p>
          <a:p>
            <a:r>
              <a:rPr lang="en-US" dirty="0"/>
              <a:t>A ten year old EI case had about 1633 lines with a circuit ID of ’99’ and 400 with ‘EQ’ (out of a total of 65673)</a:t>
            </a:r>
          </a:p>
          <a:p>
            <a:r>
              <a:rPr lang="en-US" dirty="0"/>
              <a:t>A ten year old case with about 5000 buses and 5000 lines had 600 equivalent lines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System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No electric grid model is ever going to completely represent a real electric grid</a:t>
            </a:r>
          </a:p>
          <a:p>
            <a:pPr lvl="1"/>
            <a:r>
              <a:rPr lang="en-US"/>
              <a:t>“All models are wrong but some models are useful”</a:t>
            </a:r>
          </a:p>
          <a:p>
            <a:r>
              <a:rPr lang="en-US"/>
              <a:t>A key modeling consideration is how much of the electric grid to represent</a:t>
            </a:r>
          </a:p>
          <a:p>
            <a:pPr lvl="1"/>
            <a:r>
              <a:rPr lang="en-US"/>
              <a:t>For large-scale systems the distribution system is usually equivalenced at some point; this has few system level ramifications if it is radial; if it is networked then there are potential issues</a:t>
            </a:r>
          </a:p>
          <a:p>
            <a:pPr lvl="1"/>
            <a:r>
              <a:rPr lang="en-US"/>
              <a:t>At the transmission level either the full interconnect is represented or it is equivalenced</a:t>
            </a:r>
          </a:p>
          <a:p>
            <a:pPr lvl="1"/>
            <a:r>
              <a:rPr lang="en-US"/>
              <a:t>In an SE model in large grids (like the Eastern Interconnect) it is always an electrical equivalent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7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Kron Reduction, Ward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For decades power system network models have been equivalenced using the approach originally presented by J.B. Ward in 1949 AIEE paper “Equivalent Circuits for Power-Flow Studies”</a:t>
            </a:r>
          </a:p>
          <a:p>
            <a:pPr lvl="1"/>
            <a:r>
              <a:rPr lang="en-US" altLang="en-US" dirty="0"/>
              <a:t>Paper’s single reference is to 1939 book by Gabriel </a:t>
            </a:r>
            <a:r>
              <a:rPr lang="en-US" altLang="en-US" dirty="0" err="1"/>
              <a:t>Kron</a:t>
            </a:r>
            <a:r>
              <a:rPr lang="en-US" altLang="en-US" dirty="0"/>
              <a:t>, so this is also known as </a:t>
            </a:r>
            <a:r>
              <a:rPr lang="en-US" altLang="en-US" dirty="0" err="1"/>
              <a:t>Kron’s</a:t>
            </a:r>
            <a:r>
              <a:rPr lang="en-US" altLang="en-US" dirty="0"/>
              <a:t> reduction or a Ward equivalent</a:t>
            </a:r>
          </a:p>
          <a:p>
            <a:r>
              <a:rPr lang="en-US" altLang="en-US" dirty="0"/>
              <a:t>System buses are partitioned into a study system (s) to be retained and an external system (e) to be eliminated; buses in study system that connect to the external are known as boundary buses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Ward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 Ward approach is based on the below relationship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No impact on study, non-boundary buses</a:t>
            </a:r>
          </a:p>
          <a:p>
            <a:r>
              <a:rPr lang="en-US" altLang="en-US" dirty="0"/>
              <a:t>Equivalent is created by doing a partial factorization of the </a:t>
            </a:r>
            <a:r>
              <a:rPr lang="en-US" altLang="en-US" dirty="0" err="1"/>
              <a:t>Ybus</a:t>
            </a:r>
            <a:endParaRPr lang="en-US" altLang="en-US" dirty="0"/>
          </a:p>
          <a:p>
            <a:pPr lvl="1"/>
            <a:r>
              <a:rPr lang="en-US" altLang="en-US" dirty="0"/>
              <a:t>Computationally efficient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92311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48012"/>
            <a:ext cx="414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75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Types of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There are many different methods available for creating power system equivalents</a:t>
            </a:r>
          </a:p>
          <a:p>
            <a:pPr lvl="1"/>
            <a:r>
              <a:rPr lang="en-US" dirty="0"/>
              <a:t>A classic paper is by S. </a:t>
            </a:r>
            <a:r>
              <a:rPr lang="en-US" dirty="0" err="1"/>
              <a:t>Deckmann</a:t>
            </a:r>
            <a:r>
              <a:rPr lang="en-US" dirty="0"/>
              <a:t>,  et. al., “Studies on Power System Load Flow Equivalencing,” </a:t>
            </a:r>
            <a:r>
              <a:rPr lang="en-US" i="1" dirty="0"/>
              <a:t>IEEE Transactions Power App. And Syst.</a:t>
            </a:r>
            <a:r>
              <a:rPr lang="en-US" dirty="0"/>
              <a:t>, Nov/Dec 1980 </a:t>
            </a:r>
          </a:p>
          <a:p>
            <a:pPr lvl="1"/>
            <a:r>
              <a:rPr lang="en-US" dirty="0"/>
              <a:t>Companion paper covers numerical testing of equivalents</a:t>
            </a:r>
          </a:p>
          <a:p>
            <a:r>
              <a:rPr lang="en-US" dirty="0"/>
              <a:t>The major equivalencing types are</a:t>
            </a:r>
          </a:p>
          <a:p>
            <a:pPr lvl="1"/>
            <a:r>
              <a:rPr lang="en-US" dirty="0"/>
              <a:t>Ward-Type Equivalence: this is what we’ll be covering, with the major differences associated with how the generator buses and equivalent loads are represented</a:t>
            </a:r>
          </a:p>
          <a:p>
            <a:pPr lvl="1"/>
            <a:r>
              <a:rPr lang="en-US" dirty="0"/>
              <a:t>REI Equivalents: All boundary buses connect to one “REI” bus</a:t>
            </a:r>
          </a:p>
          <a:p>
            <a:pPr lvl="1"/>
            <a:r>
              <a:rPr lang="en-US" dirty="0"/>
              <a:t>Linearized Methods: Linearize about an operating point</a:t>
            </a:r>
          </a:p>
          <a:p>
            <a:pPr lvl="1"/>
            <a:r>
              <a:rPr lang="en-US" dirty="0"/>
              <a:t>Others: PTDF-based, backbone type</a:t>
            </a:r>
          </a:p>
        </p:txBody>
      </p:sp>
    </p:spTree>
    <p:extLst>
      <p:ext uri="{BB962C8B-B14F-4D97-AF65-F5344CB8AC3E}">
        <p14:creationId xmlns:p14="http://schemas.microsoft.com/office/powerpoint/2010/main" val="204462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Equivalent System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An equivalent is usually created from a larger model</a:t>
            </a:r>
          </a:p>
          <a:p>
            <a:pPr lvl="1"/>
            <a:r>
              <a:rPr lang="en-US"/>
              <a:t>In the Eastern Interconnect there are full grid models that are used for wide-area planning, these are equivalenced for real-time usage or more specialized studies</a:t>
            </a:r>
          </a:p>
          <a:p>
            <a:r>
              <a:rPr lang="en-US"/>
              <a:t>The equivalent is usually smaller and less detailed</a:t>
            </a:r>
          </a:p>
          <a:p>
            <a:pPr lvl="1"/>
            <a:r>
              <a:rPr lang="en-US"/>
              <a:t>Solves quicker</a:t>
            </a:r>
          </a:p>
          <a:p>
            <a:pPr lvl="1"/>
            <a:r>
              <a:rPr lang="en-US"/>
              <a:t>Requires less storage</a:t>
            </a:r>
          </a:p>
          <a:p>
            <a:pPr lvl="1"/>
            <a:r>
              <a:rPr lang="en-US"/>
              <a:t>Requires less up-to-date data</a:t>
            </a:r>
          </a:p>
          <a:p>
            <a:r>
              <a:rPr lang="en-US"/>
              <a:t>Equivalences contain fictitious elements</a:t>
            </a:r>
          </a:p>
          <a:p>
            <a:pPr lvl="1"/>
            <a:r>
              <a:rPr lang="en-US"/>
              <a:t>This can make modeling/updating more difficult</a:t>
            </a:r>
          </a:p>
          <a:p>
            <a:r>
              <a:rPr lang="en-US"/>
              <a:t>The equivalent only approximates the behavior of the 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8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vs External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key decision in creating an equivalent is to divide the system into a study portion that is represented in detail, and an external portion that is represented by the equivalent</a:t>
            </a:r>
          </a:p>
          <a:p>
            <a:r>
              <a:rPr lang="en-US"/>
              <a:t>The two systems are joined at boundary buses, which are part of the study subsystem</a:t>
            </a:r>
          </a:p>
          <a:p>
            <a:r>
              <a:rPr lang="en-US"/>
              <a:t>How this is done is application specific; for example:</a:t>
            </a:r>
          </a:p>
          <a:p>
            <a:pPr lvl="1"/>
            <a:r>
              <a:rPr lang="en-US"/>
              <a:t>for real-time use it does not make sense to retain significant portions of the grid for which there is no real-time information</a:t>
            </a:r>
          </a:p>
          <a:p>
            <a:pPr lvl="1"/>
            <a:r>
              <a:rPr lang="en-US"/>
              <a:t>for contingency analysis the impact of the contingency is localized</a:t>
            </a:r>
          </a:p>
          <a:p>
            <a:pPr lvl="1"/>
            <a:r>
              <a:rPr lang="en-US"/>
              <a:t>for planning the new system additions have localized impacts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6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Ward Type Equivalencing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143000"/>
            <a:ext cx="694824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43245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Surface_Mine_Workshop_Sept2022.pptx" id="{DE0D6E1C-3CAD-4B57-84BB-D59B3FEB6B24}" vid="{9CBBB78E-6A6C-4950-9BC1-3466FF932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549</TotalTime>
  <Words>1324</Words>
  <Application>Microsoft Office PowerPoint</Application>
  <PresentationFormat>Widescreen</PresentationFormat>
  <Paragraphs>119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Wingdings</vt:lpstr>
      <vt:lpstr>Capsules</vt:lpstr>
      <vt:lpstr>Equation</vt:lpstr>
      <vt:lpstr>ECEN 615, Fall 2023 Methods of Electric Power System Analysis</vt:lpstr>
      <vt:lpstr>Assignment 5</vt:lpstr>
      <vt:lpstr>Power System Equivalents</vt:lpstr>
      <vt:lpstr>Kron Reduction, Ward Equivalents</vt:lpstr>
      <vt:lpstr>Ward Equivalents</vt:lpstr>
      <vt:lpstr>Other Types of Equivalents</vt:lpstr>
      <vt:lpstr>Equivalent System Properties</vt:lpstr>
      <vt:lpstr>Study vs External System</vt:lpstr>
      <vt:lpstr>Ward Type Equivalencing</vt:lpstr>
      <vt:lpstr>Ward Type Equivalencing Considerations</vt:lpstr>
      <vt:lpstr>Ward Type Equivalencing Considerations</vt:lpstr>
      <vt:lpstr>B7Flat_Eqv Example</vt:lpstr>
      <vt:lpstr>B7Flat_Eqv Example</vt:lpstr>
      <vt:lpstr>B7Flat_Eqv Example</vt:lpstr>
      <vt:lpstr>Equivalencing in PowerWorld</vt:lpstr>
      <vt:lpstr>Equivalencing in PowerWorld</vt:lpstr>
      <vt:lpstr>Small System Equivalent Example</vt:lpstr>
      <vt:lpstr>Small System Equivalent Example</vt:lpstr>
      <vt:lpstr>Small System Equivalent Example</vt:lpstr>
      <vt:lpstr>Small System Equivalent Example</vt:lpstr>
      <vt:lpstr>Large System Example: 70K Case</vt:lpstr>
      <vt:lpstr>Large System Example: 70K Case</vt:lpstr>
      <vt:lpstr>Grid Equivalent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Birchfield, Adam Barlow</dc:creator>
  <cp:lastModifiedBy>Birchfield, Adam Barlow</cp:lastModifiedBy>
  <cp:revision>53</cp:revision>
  <cp:lastPrinted>2011-08-22T16:49:24Z</cp:lastPrinted>
  <dcterms:created xsi:type="dcterms:W3CDTF">2023-08-17T20:43:05Z</dcterms:created>
  <dcterms:modified xsi:type="dcterms:W3CDTF">2023-11-10T17:10:21Z</dcterms:modified>
</cp:coreProperties>
</file>