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25"/>
  </p:notesMasterIdLst>
  <p:handoutMasterIdLst>
    <p:handoutMasterId r:id="rId26"/>
  </p:handoutMasterIdLst>
  <p:sldIdLst>
    <p:sldId id="356" r:id="rId2"/>
    <p:sldId id="357" r:id="rId3"/>
    <p:sldId id="498" r:id="rId4"/>
    <p:sldId id="503" r:id="rId5"/>
    <p:sldId id="499" r:id="rId6"/>
    <p:sldId id="504" r:id="rId7"/>
    <p:sldId id="1667" r:id="rId8"/>
    <p:sldId id="873" r:id="rId9"/>
    <p:sldId id="874" r:id="rId10"/>
    <p:sldId id="1668" r:id="rId11"/>
    <p:sldId id="878" r:id="rId12"/>
    <p:sldId id="879" r:id="rId13"/>
    <p:sldId id="880" r:id="rId14"/>
    <p:sldId id="881" r:id="rId15"/>
    <p:sldId id="882" r:id="rId16"/>
    <p:sldId id="883" r:id="rId17"/>
    <p:sldId id="884" r:id="rId18"/>
    <p:sldId id="885" r:id="rId19"/>
    <p:sldId id="886" r:id="rId20"/>
    <p:sldId id="888" r:id="rId21"/>
    <p:sldId id="896" r:id="rId22"/>
    <p:sldId id="495" r:id="rId23"/>
    <p:sldId id="1666" r:id="rId24"/>
  </p:sldIdLst>
  <p:sldSz cx="12192000" cy="6858000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2C4"/>
    <a:srgbClr val="FFFFFF"/>
    <a:srgbClr val="500000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5088" autoAdjust="0"/>
  </p:normalViewPr>
  <p:slideViewPr>
    <p:cSldViewPr>
      <p:cViewPr varScale="1">
        <p:scale>
          <a:sx n="110" d="100"/>
          <a:sy n="110" d="100"/>
        </p:scale>
        <p:origin x="50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11/3/2023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704850"/>
            <a:ext cx="62547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8213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3462" indent="-28210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8404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9765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1127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2488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3851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5212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36574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CDD2809-E467-4B0A-A942-F92A4D853204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886558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9181FC-D85A-4591-8BD1-5E6A6B17461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95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3462" indent="-28210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8404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9765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1127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2488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3851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5212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36574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5697C6B-EB08-4571-A24E-D099AA12B295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11595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3462" indent="-28210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8404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9765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1127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2488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3851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5212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36574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64CAB27-2A96-4ED7-9969-E2C701547339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865397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3462" indent="-28210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8404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9765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1127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2488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3851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5212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36574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B289825-0E79-49C6-85DA-5E1BDD86B7FA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40949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3462" indent="-28210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8404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9765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1127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2488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3851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5212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36574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E6EE27D-60BB-4047-A85F-B8647FA57E00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93962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3462" indent="-28210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8404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9765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1127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2488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3851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5212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36574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E11D52C-E147-4839-845E-D3938F050412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42521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3462" indent="-28210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8404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9765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1127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2488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3851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5212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36574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AD7EE0F-6BC7-4C31-B194-FA8EC842DCAA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85190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3462" indent="-28210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28404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79765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1127" indent="-225681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82488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33851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5212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36574" indent="-2256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760CD00-B79D-40AA-90E4-6A2E720F702F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44606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Maro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cademicBdlg.jpg">
            <a:extLst>
              <a:ext uri="{FF2B5EF4-FFF2-40B4-BE49-F238E27FC236}">
                <a16:creationId xmlns:a16="http://schemas.microsoft.com/office/drawing/2014/main" id="{291CFCBA-1F96-463C-80AD-CB053744AE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9569" y="0"/>
            <a:ext cx="12393807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0245A0C-8404-4951-B877-1AC79D97B1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9640" y="3172207"/>
            <a:ext cx="10332720" cy="3457194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slide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5ADD26-7DDA-451D-B219-5F9C4B2BF2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038600" y="304800"/>
            <a:ext cx="4118060" cy="96667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251DAF-E35C-43F0-8D99-81B0C90F07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9640" y="1495803"/>
            <a:ext cx="10332720" cy="1552190"/>
          </a:xfrm>
        </p:spPr>
        <p:txBody>
          <a:bodyPr anchor="ctr"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slide</a:t>
            </a:r>
          </a:p>
        </p:txBody>
      </p:sp>
    </p:spTree>
    <p:extLst>
      <p:ext uri="{BB962C8B-B14F-4D97-AF65-F5344CB8AC3E}">
        <p14:creationId xmlns:p14="http://schemas.microsoft.com/office/powerpoint/2010/main" val="2681200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447800"/>
          </a:xfrm>
        </p:spPr>
        <p:txBody>
          <a:bodyPr/>
          <a:lstStyle>
            <a:lvl1pPr algn="ctr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21962" r="8891" b="23556"/>
          <a:stretch/>
        </p:blipFill>
        <p:spPr bwMode="auto">
          <a:xfrm>
            <a:off x="228600" y="5181600"/>
            <a:ext cx="5029200" cy="14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7DB9B4-20CC-4130-B727-EDCD861C39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1828800"/>
            <a:ext cx="10363200" cy="914400"/>
          </a:xfrm>
        </p:spPr>
        <p:txBody>
          <a:bodyPr anchor="ctr"/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0198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75B3ED-EA8C-4A1D-8437-A6EA5B2929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24600" y="1295400"/>
            <a:ext cx="4800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78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ta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B0AB98-EF66-4D1A-9E78-9FBD453E9B25}"/>
              </a:ext>
            </a:extLst>
          </p:cNvPr>
          <p:cNvSpPr/>
          <p:nvPr userDrawn="1"/>
        </p:nvSpPr>
        <p:spPr bwMode="auto">
          <a:xfrm>
            <a:off x="0" y="685800"/>
            <a:ext cx="12192000" cy="762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ACBCCD-32E9-4C7F-9F65-C7539BE5EB9D}"/>
              </a:ext>
            </a:extLst>
          </p:cNvPr>
          <p:cNvSpPr/>
          <p:nvPr userDrawn="1"/>
        </p:nvSpPr>
        <p:spPr bwMode="auto">
          <a:xfrm>
            <a:off x="0" y="6096000"/>
            <a:ext cx="12192000" cy="762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975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"/>
            <a:ext cx="1094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109474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7600" y="685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47023-713F-4E2A-B7AB-E48E430AAFEB}"/>
              </a:ext>
            </a:extLst>
          </p:cNvPr>
          <p:cNvSpPr txBox="1"/>
          <p:nvPr userDrawn="1"/>
        </p:nvSpPr>
        <p:spPr>
          <a:xfrm>
            <a:off x="11095827" y="-66675"/>
            <a:ext cx="109617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fld id="{CBFC0AEE-5787-421D-938D-D26A4A374780}" type="slidenum">
              <a:rPr lang="en-US" sz="1800" smtClean="0">
                <a:solidFill>
                  <a:srgbClr val="500000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rgbClr val="5000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33" r:id="rId2"/>
    <p:sldLayoutId id="2147483723" r:id="rId3"/>
    <p:sldLayoutId id="2147483734" r:id="rId4"/>
    <p:sldLayoutId id="2147483727" r:id="rId5"/>
    <p:sldLayoutId id="2147483751" r:id="rId6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lang="en-US" sz="2000" dirty="0">
          <a:solidFill>
            <a:schemeClr val="tx1"/>
          </a:solidFill>
          <a:latin typeface="+mj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lang="en-US" sz="2000" dirty="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lang="en-US" sz="2000" dirty="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lang="en-US" sz="2000" dirty="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irchfield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http://people.tamu.edu/~wyattluke.lowery/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erc.gov/industries/electric/indus-act/market-planning/opf-papers/acopf-1-history-formulation-testing.pdf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447800"/>
          </a:xfrm>
        </p:spPr>
        <p:txBody>
          <a:bodyPr/>
          <a:lstStyle/>
          <a:p>
            <a:r>
              <a:rPr lang="en-US" altLang="en-US" dirty="0"/>
              <a:t>ECEN 615, Fall 2023</a:t>
            </a:r>
            <a:br>
              <a:rPr lang="en-US" altLang="en-US" dirty="0"/>
            </a:br>
            <a:r>
              <a:rPr lang="en-US" altLang="en-US" dirty="0"/>
              <a:t>Methods of Electric Power System Analysis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/>
          <a:p>
            <a:r>
              <a:rPr lang="en-US"/>
              <a:t>Prof. Adam Birchfield</a:t>
            </a:r>
          </a:p>
          <a:p>
            <a:r>
              <a:rPr lang="en-US"/>
              <a:t>Dept. of Electrical and Computer Engineering</a:t>
            </a:r>
          </a:p>
          <a:p>
            <a:r>
              <a:rPr lang="en-US"/>
              <a:t>Texas A&amp;M University</a:t>
            </a:r>
          </a:p>
          <a:p>
            <a:r>
              <a:rPr lang="en-US">
                <a:hlinkClick r:id="rId3"/>
              </a:rPr>
              <a:t>abirchfield@tamu.edu</a:t>
            </a:r>
            <a:endParaRPr lang="en-US"/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12C4E5-F738-D57B-A351-3DBC785DD1D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0" y="1828800"/>
            <a:ext cx="10363200" cy="914400"/>
          </a:xfrm>
        </p:spPr>
        <p:txBody>
          <a:bodyPr/>
          <a:lstStyle/>
          <a:p>
            <a:r>
              <a:rPr lang="en-US" dirty="0"/>
              <a:t>Class 19: Power System Optimization, Part 2</a:t>
            </a:r>
          </a:p>
        </p:txBody>
      </p:sp>
    </p:spTree>
    <p:extLst>
      <p:ext uri="{BB962C8B-B14F-4D97-AF65-F5344CB8AC3E}">
        <p14:creationId xmlns:p14="http://schemas.microsoft.com/office/powerpoint/2010/main" val="345848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OPF and SCOPF History,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Critique of OPF Algorithms</a:t>
            </a:r>
          </a:p>
          <a:p>
            <a:pPr lvl="1"/>
            <a:r>
              <a:rPr lang="en-US" dirty="0"/>
              <a:t>W.F. </a:t>
            </a:r>
            <a:r>
              <a:rPr lang="en-US" dirty="0" err="1"/>
              <a:t>Tinney</a:t>
            </a:r>
            <a:r>
              <a:rPr lang="en-US" dirty="0"/>
              <a:t>, J.M. Bright, K.D. </a:t>
            </a:r>
            <a:r>
              <a:rPr lang="en-US" dirty="0" err="1"/>
              <a:t>Demaree</a:t>
            </a:r>
            <a:r>
              <a:rPr lang="en-US" dirty="0"/>
              <a:t>, B.A. Hughes, “Some Deficiencies in Optimal Power Flow,” IEEE Trans. Power Systems, May 1988</a:t>
            </a:r>
          </a:p>
          <a:p>
            <a:r>
              <a:rPr lang="en-US" dirty="0"/>
              <a:t>Hundreds of other papers on OPF</a:t>
            </a:r>
          </a:p>
          <a:p>
            <a:r>
              <a:rPr lang="en-US" dirty="0"/>
              <a:t>Comparison of ac and dc optimal power flow methods</a:t>
            </a:r>
          </a:p>
          <a:p>
            <a:pPr lvl="1"/>
            <a:r>
              <a:rPr lang="en-US" dirty="0"/>
              <a:t>T.J. </a:t>
            </a:r>
            <a:r>
              <a:rPr lang="en-US" dirty="0" err="1"/>
              <a:t>Overbye</a:t>
            </a:r>
            <a:r>
              <a:rPr lang="en-US" dirty="0"/>
              <a:t>, X. Cheng, Y. San, “A Comparison of the AC and DC Power Flow Models for LMP Calculations,” Proc. 37th Hawaii International Conf. on System Sciences, 2004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353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OPF Problem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OPF is usually formulated as a minimization with equality and inequality constraints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where x is a vector of dependent variables (such as the bus voltage magnitudes and angles), u is a vector of the control variables, F(</a:t>
            </a:r>
            <a:r>
              <a:rPr lang="en-US" dirty="0" err="1"/>
              <a:t>x,u</a:t>
            </a:r>
            <a:r>
              <a:rPr lang="en-US" dirty="0"/>
              <a:t>) is the scalar objective function, g is a set of equality constraints (e.g., the power balance equations) and h is a set of inequality</a:t>
            </a:r>
            <a:br>
              <a:rPr lang="en-US" dirty="0"/>
            </a:br>
            <a:r>
              <a:rPr lang="en-US" dirty="0"/>
              <a:t>constraints (such as line flows)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72000" y="2041071"/>
          <a:ext cx="2586445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57120" imgH="888840" progId="Equation.DSMT4">
                  <p:embed/>
                </p:oleObj>
              </mc:Choice>
              <mc:Fallback>
                <p:oleObj name="Equation" r:id="rId2" imgW="1257120" imgH="8888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0" y="2041071"/>
                        <a:ext cx="2586445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9106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LP OPF Solution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/>
          <a:p>
            <a:r>
              <a:rPr lang="en-US" altLang="en-US" dirty="0"/>
              <a:t>Solution iterates between</a:t>
            </a:r>
          </a:p>
          <a:p>
            <a:pPr lvl="1"/>
            <a:r>
              <a:rPr lang="en-US" altLang="en-US" dirty="0"/>
              <a:t>solving a full ac or dc power flow solution</a:t>
            </a:r>
          </a:p>
          <a:p>
            <a:pPr lvl="2"/>
            <a:r>
              <a:rPr lang="en-US" altLang="en-US" dirty="0"/>
              <a:t>enforces real/reactive power balance at each bus</a:t>
            </a:r>
          </a:p>
          <a:p>
            <a:pPr lvl="2"/>
            <a:r>
              <a:rPr lang="en-US" altLang="en-US" dirty="0"/>
              <a:t>enforces generator reactive limits</a:t>
            </a:r>
          </a:p>
          <a:p>
            <a:pPr lvl="2"/>
            <a:r>
              <a:rPr lang="en-US" altLang="en-US" dirty="0"/>
              <a:t>system controls are assumed fixed </a:t>
            </a:r>
          </a:p>
          <a:p>
            <a:pPr lvl="2"/>
            <a:r>
              <a:rPr lang="en-US" altLang="en-US" dirty="0"/>
              <a:t>takes into account non-linearities</a:t>
            </a:r>
          </a:p>
          <a:p>
            <a:pPr lvl="1"/>
            <a:r>
              <a:rPr lang="en-US" altLang="en-US" dirty="0"/>
              <a:t>solving a primal LP</a:t>
            </a:r>
          </a:p>
          <a:p>
            <a:pPr lvl="2"/>
            <a:r>
              <a:rPr lang="en-US" altLang="en-US" dirty="0"/>
              <a:t>changes system controls to enforce linearized constraints while minimizing cost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096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Two Bus with Unconstrained Line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1" y="1447800"/>
            <a:ext cx="69453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Line 4"/>
          <p:cNvSpPr>
            <a:spLocks noChangeShapeType="1"/>
          </p:cNvSpPr>
          <p:nvPr/>
        </p:nvSpPr>
        <p:spPr bwMode="auto">
          <a:xfrm flipH="1">
            <a:off x="5943600" y="2362200"/>
            <a:ext cx="1981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8077200" y="1600201"/>
            <a:ext cx="1905000" cy="1015663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2000" dirty="0">
                <a:solidFill>
                  <a:srgbClr val="1E0000"/>
                </a:solidFill>
                <a:latin typeface="+mj-lt"/>
              </a:rPr>
              <a:t>Transmission line is not overloaded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48343" y="1490008"/>
            <a:ext cx="1828800" cy="1631216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2000" dirty="0">
                <a:solidFill>
                  <a:srgbClr val="1E0000"/>
                </a:solidFill>
                <a:latin typeface="+mj-lt"/>
              </a:rPr>
              <a:t>With no overloads the</a:t>
            </a:r>
          </a:p>
          <a:p>
            <a:pPr>
              <a:spcBef>
                <a:spcPts val="0"/>
              </a:spcBef>
            </a:pPr>
            <a:r>
              <a:rPr lang="en-US" altLang="en-US" sz="2000" dirty="0">
                <a:solidFill>
                  <a:srgbClr val="1E0000"/>
                </a:solidFill>
                <a:latin typeface="+mj-lt"/>
              </a:rPr>
              <a:t>OPF matches</a:t>
            </a:r>
          </a:p>
          <a:p>
            <a:pPr>
              <a:spcBef>
                <a:spcPts val="0"/>
              </a:spcBef>
            </a:pPr>
            <a:r>
              <a:rPr lang="en-US" altLang="en-US" sz="2000" dirty="0">
                <a:solidFill>
                  <a:srgbClr val="1E0000"/>
                </a:solidFill>
                <a:latin typeface="+mj-lt"/>
              </a:rPr>
              <a:t>the economic</a:t>
            </a:r>
          </a:p>
          <a:p>
            <a:pPr>
              <a:spcBef>
                <a:spcPts val="0"/>
              </a:spcBef>
            </a:pPr>
            <a:r>
              <a:rPr lang="en-US" altLang="en-US" sz="2000" dirty="0">
                <a:solidFill>
                  <a:srgbClr val="1E0000"/>
                </a:solidFill>
                <a:latin typeface="+mj-lt"/>
              </a:rPr>
              <a:t>dispatch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267200" y="5181601"/>
            <a:ext cx="3505200" cy="1015663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2000" dirty="0">
                <a:solidFill>
                  <a:srgbClr val="1E0000"/>
                </a:solidFill>
                <a:latin typeface="+mj-lt"/>
              </a:rPr>
              <a:t>Marginal cost of supplying</a:t>
            </a:r>
          </a:p>
          <a:p>
            <a:pPr>
              <a:spcBef>
                <a:spcPts val="0"/>
              </a:spcBef>
            </a:pPr>
            <a:r>
              <a:rPr lang="en-US" altLang="en-US" sz="2000" dirty="0">
                <a:solidFill>
                  <a:srgbClr val="1E0000"/>
                </a:solidFill>
                <a:latin typeface="+mj-lt"/>
              </a:rPr>
              <a:t>power to each bus (locational marginal costs)</a:t>
            </a: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H="1" flipV="1">
            <a:off x="5562600" y="3657600"/>
            <a:ext cx="609600" cy="144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flipV="1">
            <a:off x="7239000" y="3581400"/>
            <a:ext cx="990600" cy="144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983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Two Bus with Constrained Line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1" y="1444752"/>
            <a:ext cx="69453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2286000" y="5638800"/>
            <a:ext cx="7620000" cy="707886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2000" dirty="0">
                <a:solidFill>
                  <a:srgbClr val="1E0000"/>
                </a:solidFill>
                <a:latin typeface="+mj-lt"/>
              </a:rPr>
              <a:t>With the line loaded to its limit, additional load at Bus A must be supplied locally, causing the marginal costs to diverge.  </a:t>
            </a:r>
          </a:p>
        </p:txBody>
      </p:sp>
    </p:spTree>
    <p:extLst>
      <p:ext uri="{BB962C8B-B14F-4D97-AF65-F5344CB8AC3E}">
        <p14:creationId xmlns:p14="http://schemas.microsoft.com/office/powerpoint/2010/main" val="1293153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Three Bus (B3) Example</a:t>
            </a:r>
            <a:endParaRPr lang="en-US" alt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/>
              <a:t>Consider a three bus case (Bus 1 is system slack), with all buses connected through 0.1 pu reactance lines, each with a 100 MVA limit</a:t>
            </a:r>
          </a:p>
          <a:p>
            <a:r>
              <a:rPr lang="en-US" altLang="en-US"/>
              <a:t>Let the generator marginal costs be </a:t>
            </a:r>
          </a:p>
          <a:p>
            <a:pPr lvl="1"/>
            <a:r>
              <a:rPr lang="en-US" altLang="en-US"/>
              <a:t>Bus 1: 10 $ / MWhr; Range = 0 to 400 MW</a:t>
            </a:r>
          </a:p>
          <a:p>
            <a:pPr lvl="1"/>
            <a:r>
              <a:rPr lang="en-US" altLang="en-US"/>
              <a:t>Bus 2: 12 $ / MWhr; Range = 0 to 400 MW</a:t>
            </a:r>
          </a:p>
          <a:p>
            <a:pPr lvl="1"/>
            <a:r>
              <a:rPr lang="en-US" altLang="en-US"/>
              <a:t>Bus 3: 20 $ / MWhr; Range = 0 to 400 MW</a:t>
            </a:r>
          </a:p>
          <a:p>
            <a:r>
              <a:rPr lang="en-US" altLang="en-US"/>
              <a:t>Assume a single 180 MW load at bus 2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01652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1295401"/>
            <a:ext cx="76200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B3 with Line Limits NOT Enforced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8453302" y="3834607"/>
            <a:ext cx="2135521" cy="1938992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2000" dirty="0">
                <a:solidFill>
                  <a:srgbClr val="1E0000"/>
                </a:solidFill>
                <a:latin typeface="+mj-lt"/>
              </a:rPr>
              <a:t>Line between </a:t>
            </a:r>
            <a:br>
              <a:rPr lang="en-US" altLang="en-US" sz="2000" dirty="0">
                <a:solidFill>
                  <a:srgbClr val="1E0000"/>
                </a:solidFill>
                <a:latin typeface="+mj-lt"/>
              </a:rPr>
            </a:br>
            <a:r>
              <a:rPr lang="en-US" altLang="en-US" sz="2000" dirty="0">
                <a:solidFill>
                  <a:srgbClr val="1E0000"/>
                </a:solidFill>
                <a:latin typeface="+mj-lt"/>
              </a:rPr>
              <a:t>Bus 1 and Bus 3 </a:t>
            </a:r>
            <a:br>
              <a:rPr lang="en-US" altLang="en-US" sz="2000" dirty="0">
                <a:solidFill>
                  <a:srgbClr val="1E0000"/>
                </a:solidFill>
                <a:latin typeface="+mj-lt"/>
              </a:rPr>
            </a:br>
            <a:r>
              <a:rPr lang="en-US" altLang="en-US" sz="2000" dirty="0">
                <a:solidFill>
                  <a:srgbClr val="1E0000"/>
                </a:solidFill>
                <a:latin typeface="+mj-lt"/>
              </a:rPr>
              <a:t>is over-loaded; </a:t>
            </a:r>
          </a:p>
          <a:p>
            <a:pPr>
              <a:spcBef>
                <a:spcPts val="0"/>
              </a:spcBef>
            </a:pPr>
            <a:r>
              <a:rPr lang="en-US" altLang="en-US" sz="2000" dirty="0">
                <a:solidFill>
                  <a:srgbClr val="1E0000"/>
                </a:solidFill>
                <a:latin typeface="+mj-lt"/>
              </a:rPr>
              <a:t>all buses have </a:t>
            </a:r>
            <a:br>
              <a:rPr lang="en-US" altLang="en-US" sz="2000" dirty="0">
                <a:solidFill>
                  <a:srgbClr val="1E0000"/>
                </a:solidFill>
                <a:latin typeface="+mj-lt"/>
              </a:rPr>
            </a:br>
            <a:r>
              <a:rPr lang="en-US" altLang="en-US" sz="2000" dirty="0">
                <a:solidFill>
                  <a:srgbClr val="1E0000"/>
                </a:solidFill>
                <a:latin typeface="+mj-lt"/>
              </a:rPr>
              <a:t>the same </a:t>
            </a:r>
          </a:p>
          <a:p>
            <a:pPr>
              <a:spcBef>
                <a:spcPts val="0"/>
              </a:spcBef>
            </a:pPr>
            <a:r>
              <a:rPr lang="en-US" altLang="en-US" sz="2000" dirty="0">
                <a:solidFill>
                  <a:srgbClr val="1E0000"/>
                </a:solidFill>
                <a:latin typeface="+mj-lt"/>
              </a:rPr>
              <a:t>marginal cost</a:t>
            </a:r>
          </a:p>
        </p:txBody>
      </p:sp>
    </p:spTree>
    <p:extLst>
      <p:ext uri="{BB962C8B-B14F-4D97-AF65-F5344CB8AC3E}">
        <p14:creationId xmlns:p14="http://schemas.microsoft.com/office/powerpoint/2010/main" val="2926631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B3 with Line Limits Enforced</a:t>
            </a:r>
          </a:p>
        </p:txBody>
      </p:sp>
      <p:pic>
        <p:nvPicPr>
          <p:cNvPr id="31747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1" y="1295401"/>
            <a:ext cx="7623175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8991600" y="3962400"/>
            <a:ext cx="2203039" cy="1938992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2000" dirty="0">
                <a:solidFill>
                  <a:srgbClr val="1E0000"/>
                </a:solidFill>
                <a:latin typeface="+mj-lt"/>
              </a:rPr>
              <a:t>LP OPF changes </a:t>
            </a:r>
            <a:br>
              <a:rPr lang="en-US" altLang="en-US" sz="2000" dirty="0">
                <a:solidFill>
                  <a:srgbClr val="1E0000"/>
                </a:solidFill>
                <a:latin typeface="+mj-lt"/>
              </a:rPr>
            </a:br>
            <a:r>
              <a:rPr lang="en-US" altLang="en-US" sz="2000" dirty="0">
                <a:solidFill>
                  <a:srgbClr val="1E0000"/>
                </a:solidFill>
                <a:latin typeface="+mj-lt"/>
              </a:rPr>
              <a:t>generation to </a:t>
            </a:r>
            <a:br>
              <a:rPr lang="en-US" altLang="en-US" sz="2000" dirty="0">
                <a:solidFill>
                  <a:srgbClr val="1E0000"/>
                </a:solidFill>
                <a:latin typeface="+mj-lt"/>
              </a:rPr>
            </a:br>
            <a:r>
              <a:rPr lang="en-US" altLang="en-US" sz="2000" dirty="0">
                <a:solidFill>
                  <a:srgbClr val="1E0000"/>
                </a:solidFill>
                <a:latin typeface="+mj-lt"/>
              </a:rPr>
              <a:t>remove violation.</a:t>
            </a:r>
          </a:p>
          <a:p>
            <a:pPr>
              <a:spcBef>
                <a:spcPts val="0"/>
              </a:spcBef>
            </a:pPr>
            <a:r>
              <a:rPr lang="en-US" altLang="en-US" sz="2000" dirty="0">
                <a:solidFill>
                  <a:srgbClr val="1E0000"/>
                </a:solidFill>
                <a:latin typeface="+mj-lt"/>
              </a:rPr>
              <a:t>Bus marginal</a:t>
            </a:r>
          </a:p>
          <a:p>
            <a:pPr>
              <a:spcBef>
                <a:spcPts val="0"/>
              </a:spcBef>
            </a:pPr>
            <a:r>
              <a:rPr lang="en-US" altLang="en-US" sz="2000" dirty="0">
                <a:solidFill>
                  <a:srgbClr val="1E0000"/>
                </a:solidFill>
                <a:latin typeface="+mj-lt"/>
              </a:rPr>
              <a:t>costs are now</a:t>
            </a:r>
          </a:p>
          <a:p>
            <a:pPr>
              <a:spcBef>
                <a:spcPts val="0"/>
              </a:spcBef>
            </a:pPr>
            <a:r>
              <a:rPr lang="en-US" altLang="en-US" sz="2000" dirty="0">
                <a:solidFill>
                  <a:srgbClr val="1E0000"/>
                </a:solidFill>
                <a:latin typeface="+mj-lt"/>
              </a:rPr>
              <a:t>different.  </a:t>
            </a:r>
          </a:p>
        </p:txBody>
      </p:sp>
    </p:spTree>
    <p:extLst>
      <p:ext uri="{BB962C8B-B14F-4D97-AF65-F5344CB8AC3E}">
        <p14:creationId xmlns:p14="http://schemas.microsoft.com/office/powerpoint/2010/main" val="2623668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1" y="1295401"/>
            <a:ext cx="7623175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Verify Bus 3 Marginal Cost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8795853" y="3733800"/>
            <a:ext cx="2491388" cy="1938992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2000" dirty="0">
                <a:solidFill>
                  <a:srgbClr val="1E0000"/>
                </a:solidFill>
                <a:latin typeface="+mj-lt"/>
              </a:rPr>
              <a:t>One additional MW</a:t>
            </a:r>
          </a:p>
          <a:p>
            <a:pPr>
              <a:spcBef>
                <a:spcPts val="0"/>
              </a:spcBef>
            </a:pPr>
            <a:r>
              <a:rPr lang="en-US" altLang="en-US" sz="2000" dirty="0">
                <a:solidFill>
                  <a:srgbClr val="1E0000"/>
                </a:solidFill>
                <a:latin typeface="+mj-lt"/>
              </a:rPr>
              <a:t>of load at bus 3 </a:t>
            </a:r>
          </a:p>
          <a:p>
            <a:pPr>
              <a:spcBef>
                <a:spcPts val="0"/>
              </a:spcBef>
            </a:pPr>
            <a:r>
              <a:rPr lang="en-US" altLang="en-US" sz="2000" dirty="0">
                <a:solidFill>
                  <a:srgbClr val="1E0000"/>
                </a:solidFill>
                <a:latin typeface="+mj-lt"/>
              </a:rPr>
              <a:t>raised total cost by</a:t>
            </a:r>
          </a:p>
          <a:p>
            <a:pPr>
              <a:spcBef>
                <a:spcPts val="0"/>
              </a:spcBef>
            </a:pPr>
            <a:r>
              <a:rPr lang="en-US" altLang="en-US" sz="2000" dirty="0">
                <a:solidFill>
                  <a:srgbClr val="1E0000"/>
                </a:solidFill>
                <a:latin typeface="+mj-lt"/>
              </a:rPr>
              <a:t>14 $/</a:t>
            </a:r>
            <a:r>
              <a:rPr lang="en-US" altLang="en-US" sz="2000" dirty="0" err="1">
                <a:solidFill>
                  <a:srgbClr val="1E0000"/>
                </a:solidFill>
                <a:latin typeface="+mj-lt"/>
              </a:rPr>
              <a:t>hr</a:t>
            </a:r>
            <a:r>
              <a:rPr lang="en-US" altLang="en-US" sz="2000" dirty="0">
                <a:solidFill>
                  <a:srgbClr val="1E0000"/>
                </a:solidFill>
                <a:latin typeface="+mj-lt"/>
              </a:rPr>
              <a:t>, as G2 went</a:t>
            </a:r>
          </a:p>
          <a:p>
            <a:pPr>
              <a:spcBef>
                <a:spcPts val="0"/>
              </a:spcBef>
            </a:pPr>
            <a:r>
              <a:rPr lang="en-US" altLang="en-US" sz="2000" dirty="0">
                <a:solidFill>
                  <a:srgbClr val="1E0000"/>
                </a:solidFill>
                <a:latin typeface="+mj-lt"/>
              </a:rPr>
              <a:t>up by 2 MW and G1</a:t>
            </a:r>
          </a:p>
          <a:p>
            <a:pPr>
              <a:spcBef>
                <a:spcPts val="0"/>
              </a:spcBef>
            </a:pPr>
            <a:r>
              <a:rPr lang="en-US" altLang="en-US" sz="2000" dirty="0">
                <a:solidFill>
                  <a:srgbClr val="1E0000"/>
                </a:solidFill>
                <a:latin typeface="+mj-lt"/>
              </a:rPr>
              <a:t>went down by 1MW </a:t>
            </a:r>
          </a:p>
        </p:txBody>
      </p:sp>
    </p:spTree>
    <p:extLst>
      <p:ext uri="{BB962C8B-B14F-4D97-AF65-F5344CB8AC3E}">
        <p14:creationId xmlns:p14="http://schemas.microsoft.com/office/powerpoint/2010/main" val="1480665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is the Bus 3 LMP = $14 /MWh 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All lines have equal impedance.  Power flow in a simple network distributes inversely to impedance of path.  </a:t>
            </a:r>
          </a:p>
          <a:p>
            <a:pPr lvl="1"/>
            <a:r>
              <a:rPr lang="en-US" altLang="en-US" dirty="0"/>
              <a:t>For bus 1 to supply 1 MW to bus 3, 2/3 MW would take direct path from 1 to 3, while 1/3 MW would “loop around” from 1 to 2 to 3.  </a:t>
            </a:r>
          </a:p>
          <a:p>
            <a:pPr lvl="1"/>
            <a:r>
              <a:rPr lang="en-US" altLang="en-US" dirty="0"/>
              <a:t>Likewise, for bus 2 to supply 1 MW to bus 3, 2/3MW would go from 2 to 3, while 1/3 MW would go from 2 to 1 to 3.</a:t>
            </a:r>
          </a:p>
          <a:p>
            <a:r>
              <a:rPr lang="en-US" altLang="en-US" dirty="0"/>
              <a:t>With the line from 1 to 3 limited, no additional power flows are allowed on it.</a:t>
            </a:r>
          </a:p>
          <a:p>
            <a:r>
              <a:rPr lang="en-US" altLang="en-US" dirty="0"/>
              <a:t>To supply 1 more MW to bus 3 we need </a:t>
            </a:r>
          </a:p>
          <a:p>
            <a:pPr lvl="1"/>
            <a:r>
              <a:rPr lang="en-US" altLang="en-US" dirty="0">
                <a:sym typeface="Symbol"/>
              </a:rPr>
              <a:t></a:t>
            </a:r>
            <a:r>
              <a:rPr lang="en-US" altLang="en-US" dirty="0"/>
              <a:t>P</a:t>
            </a:r>
            <a:r>
              <a:rPr lang="en-US" altLang="en-US" baseline="-25000" dirty="0"/>
              <a:t>G1</a:t>
            </a:r>
            <a:r>
              <a:rPr lang="en-US" altLang="en-US" dirty="0"/>
              <a:t> + </a:t>
            </a:r>
            <a:r>
              <a:rPr lang="en-US" altLang="en-US" dirty="0">
                <a:sym typeface="Symbol"/>
              </a:rPr>
              <a:t></a:t>
            </a:r>
            <a:r>
              <a:rPr lang="en-US" altLang="en-US" dirty="0"/>
              <a:t>P</a:t>
            </a:r>
            <a:r>
              <a:rPr lang="en-US" altLang="en-US" baseline="-25000" dirty="0"/>
              <a:t>G2</a:t>
            </a:r>
            <a:r>
              <a:rPr lang="en-US" altLang="en-US" dirty="0"/>
              <a:t> = 1 MW</a:t>
            </a:r>
          </a:p>
          <a:p>
            <a:pPr lvl="1"/>
            <a:r>
              <a:rPr lang="en-US" altLang="en-US" dirty="0"/>
              <a:t>2/3 </a:t>
            </a:r>
            <a:r>
              <a:rPr lang="en-US" altLang="en-US" dirty="0">
                <a:sym typeface="Symbol"/>
              </a:rPr>
              <a:t> </a:t>
            </a:r>
            <a:r>
              <a:rPr lang="en-US" altLang="en-US" dirty="0"/>
              <a:t>P</a:t>
            </a:r>
            <a:r>
              <a:rPr lang="en-US" altLang="en-US" baseline="-25000" dirty="0"/>
              <a:t>G1</a:t>
            </a:r>
            <a:r>
              <a:rPr lang="en-US" altLang="en-US" dirty="0"/>
              <a:t> + 1/3 </a:t>
            </a:r>
            <a:r>
              <a:rPr lang="en-US" altLang="en-US" dirty="0">
                <a:sym typeface="Symbol"/>
              </a:rPr>
              <a:t> </a:t>
            </a:r>
            <a:r>
              <a:rPr lang="en-US" altLang="en-US" dirty="0"/>
              <a:t>P</a:t>
            </a:r>
            <a:r>
              <a:rPr lang="en-US" altLang="en-US" baseline="-25000" dirty="0"/>
              <a:t>G2</a:t>
            </a:r>
            <a:r>
              <a:rPr lang="en-US" altLang="en-US" dirty="0"/>
              <a:t> = 0;  (no more flow on 1-3)</a:t>
            </a:r>
          </a:p>
          <a:p>
            <a:r>
              <a:rPr lang="en-US" altLang="en-US" dirty="0"/>
              <a:t>Solving requires we up P</a:t>
            </a:r>
            <a:r>
              <a:rPr lang="en-US" altLang="en-US" baseline="-25000" dirty="0"/>
              <a:t>G2</a:t>
            </a:r>
            <a:r>
              <a:rPr lang="en-US" altLang="en-US" dirty="0"/>
              <a:t> by 2 MW and drop P</a:t>
            </a:r>
            <a:r>
              <a:rPr lang="en-US" altLang="en-US" baseline="-25000" dirty="0"/>
              <a:t>G1</a:t>
            </a:r>
            <a:r>
              <a:rPr lang="en-US" altLang="en-US" dirty="0"/>
              <a:t> by 1 MW -- a net increase of $24 – $10 = $14.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81371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76DD0B8-8539-AC28-707C-B3AB3900F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Bidding Exercise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28362E-F449-9B59-47D9-585B576301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5867400" cy="5181600"/>
          </a:xfrm>
        </p:spPr>
        <p:txBody>
          <a:bodyPr/>
          <a:lstStyle/>
          <a:p>
            <a:r>
              <a:rPr lang="en-US" dirty="0"/>
              <a:t>Developed over several years for a lab in ECEN 460, our undergrad power systems class</a:t>
            </a:r>
          </a:p>
          <a:p>
            <a:r>
              <a:rPr lang="en-US" dirty="0"/>
              <a:t>Special thanks to Luke for developing a nice user interface</a:t>
            </a:r>
          </a:p>
          <a:p>
            <a:r>
              <a:rPr lang="en-US" dirty="0">
                <a:hlinkClick r:id="rId2"/>
              </a:rPr>
              <a:t>http://people.tamu.edu/~wyattluke.lowery/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8BBF07-ADD6-9EB0-2365-963960720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752600"/>
            <a:ext cx="5138329" cy="415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55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Both Lines into Bus 3 Congested</a:t>
            </a:r>
          </a:p>
        </p:txBody>
      </p:sp>
      <p:pic>
        <p:nvPicPr>
          <p:cNvPr id="35843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1" y="1295401"/>
            <a:ext cx="7623175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9067800" y="3733800"/>
            <a:ext cx="2077813" cy="2246769"/>
          </a:xfrm>
          <a:prstGeom prst="rect">
            <a:avLst/>
          </a:prstGeom>
          <a:solidFill>
            <a:srgbClr val="D6D2C4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en-US" sz="2000" dirty="0">
                <a:solidFill>
                  <a:srgbClr val="1E0000"/>
                </a:solidFill>
                <a:latin typeface="+mj-lt"/>
              </a:rPr>
              <a:t>For bus 3 loads</a:t>
            </a:r>
          </a:p>
          <a:p>
            <a:pPr>
              <a:spcBef>
                <a:spcPts val="0"/>
              </a:spcBef>
            </a:pPr>
            <a:r>
              <a:rPr lang="en-US" altLang="en-US" sz="2000" dirty="0">
                <a:solidFill>
                  <a:srgbClr val="1E0000"/>
                </a:solidFill>
                <a:latin typeface="+mj-lt"/>
              </a:rPr>
              <a:t>above 200 MW,</a:t>
            </a:r>
          </a:p>
          <a:p>
            <a:pPr>
              <a:spcBef>
                <a:spcPts val="0"/>
              </a:spcBef>
            </a:pPr>
            <a:r>
              <a:rPr lang="en-US" altLang="en-US" sz="2000" dirty="0">
                <a:solidFill>
                  <a:srgbClr val="1E0000"/>
                </a:solidFill>
                <a:latin typeface="+mj-lt"/>
              </a:rPr>
              <a:t>the load must be</a:t>
            </a:r>
          </a:p>
          <a:p>
            <a:pPr>
              <a:spcBef>
                <a:spcPts val="0"/>
              </a:spcBef>
            </a:pPr>
            <a:r>
              <a:rPr lang="en-US" altLang="en-US" sz="2000" dirty="0">
                <a:solidFill>
                  <a:srgbClr val="1E0000"/>
                </a:solidFill>
                <a:latin typeface="+mj-lt"/>
              </a:rPr>
              <a:t>supplied locally.</a:t>
            </a:r>
          </a:p>
          <a:p>
            <a:pPr>
              <a:spcBef>
                <a:spcPts val="0"/>
              </a:spcBef>
            </a:pPr>
            <a:r>
              <a:rPr lang="en-US" altLang="en-US" sz="2000" dirty="0">
                <a:solidFill>
                  <a:srgbClr val="1E0000"/>
                </a:solidFill>
                <a:latin typeface="+mj-lt"/>
              </a:rPr>
              <a:t>Then what if the</a:t>
            </a:r>
          </a:p>
          <a:p>
            <a:pPr>
              <a:spcBef>
                <a:spcPts val="0"/>
              </a:spcBef>
            </a:pPr>
            <a:r>
              <a:rPr lang="en-US" altLang="en-US" sz="2000" dirty="0">
                <a:solidFill>
                  <a:srgbClr val="1E0000"/>
                </a:solidFill>
                <a:latin typeface="+mj-lt"/>
              </a:rPr>
              <a:t>bus 3 generator </a:t>
            </a:r>
          </a:p>
          <a:p>
            <a:pPr>
              <a:spcBef>
                <a:spcPts val="0"/>
              </a:spcBef>
            </a:pPr>
            <a:r>
              <a:rPr lang="en-US" altLang="en-US" sz="2000" dirty="0">
                <a:solidFill>
                  <a:srgbClr val="1E0000"/>
                </a:solidFill>
                <a:latin typeface="+mj-lt"/>
              </a:rPr>
              <a:t>opens? </a:t>
            </a:r>
          </a:p>
        </p:txBody>
      </p:sp>
    </p:spTree>
    <p:extLst>
      <p:ext uri="{BB962C8B-B14F-4D97-AF65-F5344CB8AC3E}">
        <p14:creationId xmlns:p14="http://schemas.microsoft.com/office/powerpoint/2010/main" val="4203828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9D8DE-D095-4F25-A6CE-1D9382A67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Both lines into Bus 3 Congested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7CFD00-5554-4428-B9CB-48D0F716DA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" t="-1518" r="14" b="1518"/>
          <a:stretch/>
        </p:blipFill>
        <p:spPr>
          <a:xfrm>
            <a:off x="1524000" y="1371601"/>
            <a:ext cx="9144000" cy="502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33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2000 Bus Texas Synthetic DC OPF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3200400" cy="5181600"/>
          </a:xfrm>
        </p:spPr>
        <p:txBody>
          <a:bodyPr/>
          <a:lstStyle/>
          <a:p>
            <a:r>
              <a:rPr lang="en-US" dirty="0"/>
              <a:t>This system does a DC OPF solution, with the ability to change the load in the areas </a:t>
            </a:r>
          </a:p>
        </p:txBody>
      </p:sp>
      <p:pic>
        <p:nvPicPr>
          <p:cNvPr id="29696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9" r="14583"/>
          <a:stretch/>
        </p:blipFill>
        <p:spPr bwMode="auto">
          <a:xfrm>
            <a:off x="3962400" y="1485150"/>
            <a:ext cx="7315200" cy="4965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80839" y="3886200"/>
            <a:ext cx="1495922" cy="2554545"/>
          </a:xfrm>
          <a:prstGeom prst="rect">
            <a:avLst/>
          </a:prstGeom>
          <a:solidFill>
            <a:srgbClr val="D6D2C4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1E0000"/>
                </a:solidFill>
                <a:latin typeface="+mj-lt"/>
              </a:rPr>
              <a:t>The quite</a:t>
            </a:r>
            <a:br>
              <a:rPr lang="en-US" sz="2000" dirty="0">
                <a:solidFill>
                  <a:srgbClr val="1E0000"/>
                </a:solidFill>
                <a:latin typeface="+mj-lt"/>
              </a:rPr>
            </a:br>
            <a:r>
              <a:rPr lang="en-US" sz="2000" dirty="0">
                <a:solidFill>
                  <a:srgbClr val="1E0000"/>
                </a:solidFill>
                <a:latin typeface="+mj-lt"/>
              </a:rPr>
              <a:t>low LMPs</a:t>
            </a:r>
            <a:br>
              <a:rPr lang="en-US" sz="2000" dirty="0">
                <a:solidFill>
                  <a:srgbClr val="1E0000"/>
                </a:solidFill>
                <a:latin typeface="+mj-lt"/>
              </a:rPr>
            </a:br>
            <a:r>
              <a:rPr lang="en-US" sz="2000" dirty="0">
                <a:solidFill>
                  <a:srgbClr val="1E0000"/>
                </a:solidFill>
                <a:latin typeface="+mj-lt"/>
              </a:rPr>
              <a:t>are actually</a:t>
            </a:r>
            <a:br>
              <a:rPr lang="en-US" sz="2000" dirty="0">
                <a:solidFill>
                  <a:srgbClr val="1E0000"/>
                </a:solidFill>
                <a:latin typeface="+mj-lt"/>
              </a:rPr>
            </a:br>
            <a:r>
              <a:rPr lang="en-US" sz="2000" dirty="0">
                <a:solidFill>
                  <a:srgbClr val="1E0000"/>
                </a:solidFill>
                <a:latin typeface="+mj-lt"/>
              </a:rPr>
              <a:t>due to a </a:t>
            </a:r>
            <a:br>
              <a:rPr lang="en-US" sz="2000" dirty="0">
                <a:solidFill>
                  <a:srgbClr val="1E0000"/>
                </a:solidFill>
                <a:latin typeface="+mj-lt"/>
              </a:rPr>
            </a:br>
            <a:r>
              <a:rPr lang="en-US" sz="2000" dirty="0">
                <a:solidFill>
                  <a:srgbClr val="1E0000"/>
                </a:solidFill>
                <a:latin typeface="+mj-lt"/>
              </a:rPr>
              <a:t>constraint</a:t>
            </a:r>
            <a:br>
              <a:rPr lang="en-US" sz="2000" dirty="0">
                <a:solidFill>
                  <a:srgbClr val="1E0000"/>
                </a:solidFill>
                <a:latin typeface="+mj-lt"/>
              </a:rPr>
            </a:br>
            <a:r>
              <a:rPr lang="en-US" sz="2000" dirty="0">
                <a:solidFill>
                  <a:srgbClr val="1E0000"/>
                </a:solidFill>
                <a:latin typeface="+mj-lt"/>
              </a:rPr>
              <a:t>on a single</a:t>
            </a:r>
            <a:br>
              <a:rPr lang="en-US" sz="2000" dirty="0">
                <a:solidFill>
                  <a:srgbClr val="1E0000"/>
                </a:solidFill>
                <a:latin typeface="+mj-lt"/>
              </a:rPr>
            </a:br>
            <a:r>
              <a:rPr lang="en-US" sz="2000" dirty="0">
                <a:solidFill>
                  <a:srgbClr val="1E0000"/>
                </a:solidFill>
                <a:latin typeface="+mj-lt"/>
              </a:rPr>
              <a:t>230/115 kV</a:t>
            </a:r>
            <a:br>
              <a:rPr lang="en-US" sz="2000" dirty="0">
                <a:solidFill>
                  <a:srgbClr val="1E0000"/>
                </a:solidFill>
                <a:latin typeface="+mj-lt"/>
              </a:rPr>
            </a:br>
            <a:r>
              <a:rPr lang="en-US" sz="2000" dirty="0">
                <a:solidFill>
                  <a:srgbClr val="1E0000"/>
                </a:solidFill>
                <a:latin typeface="+mj-lt"/>
              </a:rPr>
              <a:t>transformer</a:t>
            </a:r>
          </a:p>
        </p:txBody>
      </p:sp>
    </p:spTree>
    <p:extLst>
      <p:ext uri="{BB962C8B-B14F-4D97-AF65-F5344CB8AC3E}">
        <p14:creationId xmlns:p14="http://schemas.microsoft.com/office/powerpoint/2010/main" val="3274176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67AB41-33C0-4E89-9A0E-300D8C0CD3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943600" y="4344216"/>
            <a:ext cx="5943600" cy="23221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D68468-5A99-4057-BFE9-6AE97F3AE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D4008-1337-44FD-8F15-72F2D12AFF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1125200" cy="5181600"/>
          </a:xfrm>
        </p:spPr>
        <p:txBody>
          <a:bodyPr numCol="2"/>
          <a:lstStyle/>
          <a:p>
            <a:r>
              <a:rPr lang="en-US" dirty="0"/>
              <a:t>A five-bus unit commitment problem with the following features</a:t>
            </a:r>
          </a:p>
          <a:p>
            <a:pPr lvl="1"/>
            <a:r>
              <a:rPr lang="en-US" dirty="0"/>
              <a:t>Power flow is modeled with dc assumptions (4 bus theta variables)</a:t>
            </a:r>
          </a:p>
          <a:p>
            <a:pPr lvl="1"/>
            <a:r>
              <a:rPr lang="en-US" dirty="0"/>
              <a:t>12 time points with varying load</a:t>
            </a:r>
          </a:p>
          <a:p>
            <a:pPr lvl="1"/>
            <a:r>
              <a:rPr lang="en-US" dirty="0"/>
              <a:t>One wind generator with a varying maximum power</a:t>
            </a:r>
          </a:p>
          <a:p>
            <a:pPr lvl="1"/>
            <a:r>
              <a:rPr lang="en-US" dirty="0"/>
              <a:t>7 total generating units</a:t>
            </a:r>
          </a:p>
          <a:p>
            <a:pPr lvl="2"/>
            <a:r>
              <a:rPr lang="en-US" dirty="0"/>
              <a:t>Cost: start-up, shut-down, fixed, variable</a:t>
            </a:r>
          </a:p>
          <a:p>
            <a:pPr lvl="2"/>
            <a:r>
              <a:rPr lang="en-US" dirty="0"/>
              <a:t>Minimum and maximum generation</a:t>
            </a:r>
          </a:p>
          <a:p>
            <a:pPr lvl="1"/>
            <a:r>
              <a:rPr lang="en-US" dirty="0"/>
              <a:t>6 transmission lines have maximum flow limits</a:t>
            </a:r>
          </a:p>
          <a:p>
            <a:pPr lvl="1"/>
            <a:endParaRPr lang="en-US" dirty="0"/>
          </a:p>
          <a:p>
            <a:r>
              <a:rPr lang="en-US" dirty="0"/>
              <a:t>Solution will determine </a:t>
            </a:r>
          </a:p>
          <a:p>
            <a:pPr lvl="1"/>
            <a:r>
              <a:rPr lang="en-US" dirty="0"/>
              <a:t>Status of generator at each of the 12 time points</a:t>
            </a:r>
          </a:p>
          <a:p>
            <a:pPr lvl="1"/>
            <a:r>
              <a:rPr lang="en-US" dirty="0"/>
              <a:t>Generator output power p at each time point</a:t>
            </a:r>
          </a:p>
          <a:p>
            <a:pPr lvl="1"/>
            <a:r>
              <a:rPr lang="en-US" dirty="0"/>
              <a:t>Line flow and bus angle at each time point</a:t>
            </a:r>
          </a:p>
          <a:p>
            <a:pPr lvl="1"/>
            <a:r>
              <a:rPr lang="en-US" dirty="0"/>
              <a:t>Total cost of generation</a:t>
            </a:r>
          </a:p>
        </p:txBody>
      </p:sp>
    </p:spTree>
    <p:extLst>
      <p:ext uri="{BB962C8B-B14F-4D97-AF65-F5344CB8AC3E}">
        <p14:creationId xmlns:p14="http://schemas.microsoft.com/office/powerpoint/2010/main" val="254826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Vertically Integrated Utilities vs Markets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9210857" cy="5181600"/>
          </a:xfrm>
        </p:spPr>
        <p:txBody>
          <a:bodyPr/>
          <a:lstStyle/>
          <a:p>
            <a:r>
              <a:rPr lang="en-US" dirty="0"/>
              <a:t>For decades electric utilities operated as vertical monopolies, with their rates set by state regulators</a:t>
            </a:r>
          </a:p>
          <a:p>
            <a:pPr lvl="1"/>
            <a:r>
              <a:rPr lang="en-US" dirty="0"/>
              <a:t>Utilities had an obligation to serve and customers had no choice (There was little third party generation)</a:t>
            </a:r>
          </a:p>
          <a:p>
            <a:r>
              <a:rPr lang="en-US" dirty="0"/>
              <a:t>Major change in US occurred in 1992 with the National Energy Policy Act that mandated utilities provide “nondiscriminatory” access to the high voltage grid</a:t>
            </a:r>
          </a:p>
          <a:p>
            <a:pPr lvl="1"/>
            <a:r>
              <a:rPr lang="en-US" dirty="0"/>
              <a:t>Goal was to setup true competition in generation</a:t>
            </a:r>
          </a:p>
          <a:p>
            <a:r>
              <a:rPr lang="en-US" dirty="0"/>
              <a:t>With the vertically integrated utility, a small number of entities (typically utilities) did most of the planning  (Regulators needed to know the utilities actual costs so they could provide them with a fixed rate of return)</a:t>
            </a:r>
          </a:p>
          <a:p>
            <a:pPr lvl="1"/>
            <a:r>
              <a:rPr lang="en-US" dirty="0"/>
              <a:t>With markets the larger number of participants often make individual decisions in reaction to prices (Generator owners in general to not need to reveal their true costs; rather they make offers into the market)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457" y="2133600"/>
            <a:ext cx="2530475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877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Markets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324600" cy="5181600"/>
          </a:xfrm>
        </p:spPr>
        <p:txBody>
          <a:bodyPr/>
          <a:lstStyle/>
          <a:p>
            <a:r>
              <a:rPr lang="en-US" dirty="0"/>
              <a:t>Goal is to maximize the economic surplus (or total welfare), which is the sum of the consumer surplus and the producer surplus (i.e., their profit)</a:t>
            </a:r>
          </a:p>
          <a:p>
            <a:r>
              <a:rPr lang="en-US" dirty="0"/>
              <a:t>Generation owners have to decide their offer prices</a:t>
            </a:r>
          </a:p>
          <a:p>
            <a:r>
              <a:rPr lang="en-US" dirty="0"/>
              <a:t>If their price is too high, they are not selected to generate</a:t>
            </a:r>
          </a:p>
          <a:p>
            <a:r>
              <a:rPr lang="en-US" dirty="0"/>
              <a:t>At the wholesale level, the consumers often just see a price, though there can be price responsive load bids</a:t>
            </a:r>
          </a:p>
          <a:p>
            <a:endParaRPr lang="en-US" dirty="0"/>
          </a:p>
        </p:txBody>
      </p:sp>
      <p:pic>
        <p:nvPicPr>
          <p:cNvPr id="3076" name="Picture 4" descr="https://upload.wikimedia.org/wikipedia/commons/thumb/d/d7/Economic-surpluses.svg/350px-Economic-surpluse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93831"/>
            <a:ext cx="452437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04912" y="6335486"/>
            <a:ext cx="90963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+mj-lt"/>
              </a:rPr>
              <a:t>Image Source: en.wikipedia.org/wiki/</a:t>
            </a:r>
            <a:r>
              <a:rPr lang="en-US" sz="1400" dirty="0" err="1">
                <a:latin typeface="+mj-lt"/>
              </a:rPr>
              <a:t>Economic_surplus</a:t>
            </a:r>
            <a:r>
              <a:rPr lang="en-US" sz="1400" dirty="0">
                <a:latin typeface="+mj-lt"/>
              </a:rPr>
              <a:t>#/media/File:Economic-surpluses.svg</a:t>
            </a:r>
          </a:p>
        </p:txBody>
      </p:sp>
    </p:spTree>
    <p:extLst>
      <p:ext uri="{BB962C8B-B14F-4D97-AF65-F5344CB8AC3E}">
        <p14:creationId xmlns:p14="http://schemas.microsoft.com/office/powerpoint/2010/main" val="3407494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Electricity Markets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629400" cy="5181600"/>
          </a:xfrm>
        </p:spPr>
        <p:txBody>
          <a:bodyPr/>
          <a:lstStyle/>
          <a:p>
            <a:r>
              <a:rPr lang="en-US" dirty="0"/>
              <a:t>Starting in about 1995 electricity markets gradually started to develop, both in the US and elsewhere </a:t>
            </a:r>
          </a:p>
          <a:p>
            <a:r>
              <a:rPr lang="en-US" dirty="0"/>
              <a:t>In North America more than 60% of the load is supplied via wholesale electricity markets</a:t>
            </a:r>
          </a:p>
          <a:p>
            <a:pPr lvl="1"/>
            <a:r>
              <a:rPr lang="en-US" b="1" dirty="0"/>
              <a:t>Day ahead market </a:t>
            </a:r>
            <a:r>
              <a:rPr lang="en-US" dirty="0"/>
              <a:t>– this is needed because time is required to make decisions about committing generators</a:t>
            </a:r>
          </a:p>
          <a:p>
            <a:pPr lvl="1"/>
            <a:r>
              <a:rPr lang="en-US" b="1" dirty="0"/>
              <a:t>Real-time energy market </a:t>
            </a:r>
            <a:r>
              <a:rPr lang="en-US" dirty="0"/>
              <a:t>– needed because day ahead forecasts are never perfect, and unexpected events can occur</a:t>
            </a:r>
          </a:p>
          <a:p>
            <a:pPr lvl="1"/>
            <a:r>
              <a:rPr lang="en-US" b="1" dirty="0"/>
              <a:t>Ancillary Services</a:t>
            </a:r>
            <a:r>
              <a:rPr lang="en-US" dirty="0"/>
              <a:t> – such as reserves</a:t>
            </a:r>
          </a:p>
          <a:p>
            <a:r>
              <a:rPr lang="en-US" dirty="0"/>
              <a:t>Pricing is done using locational marginal prices, determined by an SCOPF</a:t>
            </a:r>
          </a:p>
          <a:p>
            <a:r>
              <a:rPr lang="en-US" dirty="0"/>
              <a:t>Generators are paid according to </a:t>
            </a:r>
            <a:r>
              <a:rPr lang="en-US" b="1" dirty="0"/>
              <a:t>LMPs</a:t>
            </a:r>
          </a:p>
        </p:txBody>
      </p:sp>
      <p:sp>
        <p:nvSpPr>
          <p:cNvPr id="8" name="Rectangle 7"/>
          <p:cNvSpPr/>
          <p:nvPr/>
        </p:nvSpPr>
        <p:spPr>
          <a:xfrm>
            <a:off x="8179526" y="6149629"/>
            <a:ext cx="4038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+mj-lt"/>
              </a:rPr>
              <a:t>Image: www.isorto.org/about/default</a:t>
            </a:r>
          </a:p>
        </p:txBody>
      </p:sp>
      <p:pic>
        <p:nvPicPr>
          <p:cNvPr id="2054" name="Picture 6" descr="http://www.isorto.org/Images/IRCma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840797"/>
            <a:ext cx="4572000" cy="407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502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LMP Energy Markets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7848600" cy="5181600"/>
          </a:xfrm>
        </p:spPr>
        <p:txBody>
          <a:bodyPr/>
          <a:lstStyle/>
          <a:p>
            <a:r>
              <a:rPr lang="en-US" dirty="0"/>
              <a:t>Generators are free to offer their electricity at whatever price they desire; they do not have to reveal their “true” costs</a:t>
            </a:r>
          </a:p>
          <a:p>
            <a:r>
              <a:rPr lang="en-US" dirty="0"/>
              <a:t>Most of the times markets work as planned, and prices are competitive</a:t>
            </a:r>
          </a:p>
          <a:p>
            <a:r>
              <a:rPr lang="en-US" dirty="0"/>
              <a:t>During times of shortages (scarcity) there are limits on LMPs; ERCOT’s is $9000/MWh</a:t>
            </a:r>
          </a:p>
          <a:p>
            <a:r>
              <a:rPr lang="en-US" dirty="0"/>
              <a:t>Markets are run by independent system operators (ISOs)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1DE93D-3DFA-4972-9301-236477AE5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8105" y="1828800"/>
            <a:ext cx="3827769" cy="38928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362949F-E8A9-4D7C-B76B-D350C054D612}"/>
              </a:ext>
            </a:extLst>
          </p:cNvPr>
          <p:cNvSpPr txBox="1"/>
          <p:nvPr/>
        </p:nvSpPr>
        <p:spPr>
          <a:xfrm>
            <a:off x="8834846" y="5721667"/>
            <a:ext cx="3017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LMP Color gradient in ERCOT (red are high prices, blue low)</a:t>
            </a:r>
          </a:p>
        </p:txBody>
      </p:sp>
    </p:spTree>
    <p:extLst>
      <p:ext uri="{BB962C8B-B14F-4D97-AF65-F5344CB8AC3E}">
        <p14:creationId xmlns:p14="http://schemas.microsoft.com/office/powerpoint/2010/main" val="2388988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LMP Energy Markets,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7848600" cy="5181600"/>
          </a:xfrm>
        </p:spPr>
        <p:txBody>
          <a:bodyPr/>
          <a:lstStyle/>
          <a:p>
            <a:r>
              <a:rPr lang="en-US" dirty="0"/>
              <a:t>In an LMP energy market the generation is paid the LMP at the bus, and the loads pay the LMP at the bus</a:t>
            </a:r>
          </a:p>
          <a:p>
            <a:pPr lvl="1"/>
            <a:r>
              <a:rPr lang="en-US" dirty="0"/>
              <a:t>This is done in both the day ahead market and in the real-time market (which makes up the differences between actual and the day ahead)</a:t>
            </a:r>
          </a:p>
          <a:p>
            <a:r>
              <a:rPr lang="en-US" dirty="0"/>
              <a:t>The generator surplus (profit) is the difference between the LMP and the actual cost of generation</a:t>
            </a:r>
          </a:p>
          <a:p>
            <a:r>
              <a:rPr lang="en-US" dirty="0"/>
              <a:t>Generators that offer too high are not selected to run, and hence make no profit</a:t>
            </a:r>
          </a:p>
          <a:p>
            <a:r>
              <a:rPr lang="en-US" dirty="0"/>
              <a:t>A key decision for the generation owners is what values to offer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1DE93D-3DFA-4972-9301-236477AE5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8105" y="1828800"/>
            <a:ext cx="3827769" cy="38928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362949F-E8A9-4D7C-B76B-D350C054D612}"/>
              </a:ext>
            </a:extLst>
          </p:cNvPr>
          <p:cNvSpPr txBox="1"/>
          <p:nvPr/>
        </p:nvSpPr>
        <p:spPr>
          <a:xfrm>
            <a:off x="8834846" y="5721667"/>
            <a:ext cx="3017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LMP Color gradient in ERCOT (red are high prices, blue low)</a:t>
            </a:r>
          </a:p>
        </p:txBody>
      </p:sp>
    </p:spTree>
    <p:extLst>
      <p:ext uri="{BB962C8B-B14F-4D97-AF65-F5344CB8AC3E}">
        <p14:creationId xmlns:p14="http://schemas.microsoft.com/office/powerpoint/2010/main" val="293233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OPF and SCOPF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A nice OPF history from Dec 2012 is provided by the below link, and briefly summarized here </a:t>
            </a:r>
          </a:p>
          <a:p>
            <a:r>
              <a:rPr lang="en-US"/>
              <a:t>Prior to digital computers economic dispatch was solved by hand and the power flow with network analyzers</a:t>
            </a:r>
          </a:p>
          <a:p>
            <a:r>
              <a:rPr lang="en-US"/>
              <a:t>Digital power flow developed in late 50’s to early 60’s</a:t>
            </a:r>
          </a:p>
          <a:p>
            <a:r>
              <a:rPr lang="en-US"/>
              <a:t>First OPF formulations in the 1960’s</a:t>
            </a:r>
          </a:p>
          <a:p>
            <a:pPr lvl="1"/>
            <a:r>
              <a:rPr lang="en-US"/>
              <a:t>J. Carpienterm, “Contribution e l’étude do Dispatching Economique,” Bulletin Society Francaise Electriciens, 1962</a:t>
            </a:r>
          </a:p>
          <a:p>
            <a:pPr lvl="1"/>
            <a:r>
              <a:rPr lang="en-US"/>
              <a:t>H.W. Dommel, W.F. Tinney, “Optimal power flow solutions,” IEEE Trans. Power App. and Systems, Oct. 1968</a:t>
            </a:r>
          </a:p>
          <a:p>
            <a:pPr lvl="2"/>
            <a:r>
              <a:rPr lang="en-US"/>
              <a:t>“Only a small extension of the power flow program is required”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52600" y="573280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+mj-lt"/>
                <a:hlinkClick r:id="rId2"/>
              </a:rPr>
              <a:t>www.ferc.gov/industries/electric/indus-act/market-planning/opf-papers/acopf-1-history-formulation-testing.pdf</a:t>
            </a:r>
            <a:r>
              <a:rPr lang="en-US" sz="1400" dirty="0">
                <a:latin typeface="+mj-lt"/>
              </a:rPr>
              <a:t> (by M Cain, R. O’Neill, A. Castillo)</a:t>
            </a:r>
          </a:p>
        </p:txBody>
      </p:sp>
    </p:spTree>
    <p:extLst>
      <p:ext uri="{BB962C8B-B14F-4D97-AF65-F5344CB8AC3E}">
        <p14:creationId xmlns:p14="http://schemas.microsoft.com/office/powerpoint/2010/main" val="1924020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OPF and SCOPF History,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 linear programming (LP) approach was presented by Stott and Hobson in 1978</a:t>
            </a:r>
          </a:p>
          <a:p>
            <a:pPr lvl="1"/>
            <a:r>
              <a:rPr lang="en-US" dirty="0"/>
              <a:t>B. Stott, E. Hobson, “Power System Security Control Calculations using Linear Programming,” (Parts 1 and 2) IEEE Trans. Power App and Syst., Sept/Oct 1978</a:t>
            </a:r>
          </a:p>
          <a:p>
            <a:pPr lvl="0"/>
            <a:r>
              <a:rPr lang="en-US" dirty="0"/>
              <a:t>Optimal Power Flow By Newton’s Method</a:t>
            </a:r>
          </a:p>
          <a:p>
            <a:pPr lvl="1"/>
            <a:r>
              <a:rPr lang="en-US" dirty="0"/>
              <a:t>D.I. Sun, B. Ashley, B. Brewer, B.A. Hughes, and W.F. </a:t>
            </a:r>
            <a:r>
              <a:rPr lang="en-US" dirty="0" err="1"/>
              <a:t>Tinney</a:t>
            </a:r>
            <a:r>
              <a:rPr lang="en-US" dirty="0"/>
              <a:t>, "Optimal Power Flow by Newton Approach", IEEE Trans. Power App and Syst., October 1984</a:t>
            </a:r>
          </a:p>
          <a:p>
            <a:r>
              <a:rPr lang="en-US" dirty="0"/>
              <a:t>Follow-up LP OPF paper in 1990</a:t>
            </a:r>
          </a:p>
          <a:p>
            <a:pPr lvl="1"/>
            <a:r>
              <a:rPr lang="en-US" dirty="0"/>
              <a:t>O. </a:t>
            </a:r>
            <a:r>
              <a:rPr lang="en-US" dirty="0" err="1"/>
              <a:t>Alsac</a:t>
            </a:r>
            <a:r>
              <a:rPr lang="en-US" dirty="0"/>
              <a:t>, J. Bright, M. </a:t>
            </a:r>
            <a:r>
              <a:rPr lang="en-US" dirty="0" err="1"/>
              <a:t>Prais</a:t>
            </a:r>
            <a:r>
              <a:rPr lang="en-US" dirty="0"/>
              <a:t>, B. Stott, “Further Developments in LP-based Optimal Power Flow,” IEEE Trans. Power Systems, August 1990</a:t>
            </a:r>
          </a:p>
        </p:txBody>
      </p:sp>
    </p:spTree>
    <p:extLst>
      <p:ext uri="{BB962C8B-B14F-4D97-AF65-F5344CB8AC3E}">
        <p14:creationId xmlns:p14="http://schemas.microsoft.com/office/powerpoint/2010/main" val="1624325354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5">
      <a:dk1>
        <a:srgbClr val="000000"/>
      </a:dk1>
      <a:lt1>
        <a:srgbClr val="FFFFFF"/>
      </a:lt1>
      <a:dk2>
        <a:srgbClr val="500000"/>
      </a:dk2>
      <a:lt2>
        <a:srgbClr val="D1C394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500000"/>
      </a:hlink>
      <a:folHlink>
        <a:srgbClr val="50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rgbClr val="D6D2C4"/>
        </a:solidFill>
      </a:spPr>
      <a:bodyPr wrap="none" rtlCol="0">
        <a:spAutoFit/>
      </a:bodyPr>
      <a:lstStyle>
        <a:defPPr algn="l">
          <a:defRPr sz="1600" dirty="0" smtClean="0"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rchfield_Surface_Mine_Workshop_Sept2022.pptx" id="{DE0D6E1C-3CAD-4B57-84BB-D59B3FEB6B24}" vid="{9CBBB78E-6A6C-4950-9BC1-3466FF9327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Birchfield_Tamu</Template>
  <TotalTime>546</TotalTime>
  <Words>1791</Words>
  <Application>Microsoft Office PowerPoint</Application>
  <PresentationFormat>Widescreen</PresentationFormat>
  <Paragraphs>160</Paragraphs>
  <Slides>23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Helvetica</vt:lpstr>
      <vt:lpstr>Times New Roman</vt:lpstr>
      <vt:lpstr>Wingdings</vt:lpstr>
      <vt:lpstr>Capsules</vt:lpstr>
      <vt:lpstr>Equation</vt:lpstr>
      <vt:lpstr>ECEN 615, Fall 2023 Methods of Electric Power System Analysis</vt:lpstr>
      <vt:lpstr>Market Bidding Exercise</vt:lpstr>
      <vt:lpstr>Vertically Integrated Utilities vs Markets</vt:lpstr>
      <vt:lpstr>Markets Goal</vt:lpstr>
      <vt:lpstr>Electricity Markets Today</vt:lpstr>
      <vt:lpstr>LMP Energy Markets</vt:lpstr>
      <vt:lpstr>LMP Energy Markets, Cont.</vt:lpstr>
      <vt:lpstr>OPF and SCOPF History</vt:lpstr>
      <vt:lpstr>OPF and SCOPF History, Cont.</vt:lpstr>
      <vt:lpstr>OPF and SCOPF History, Cont.</vt:lpstr>
      <vt:lpstr>OPF Problem Formulation</vt:lpstr>
      <vt:lpstr>LP OPF Solution Method</vt:lpstr>
      <vt:lpstr>Two Bus with Unconstrained Line</vt:lpstr>
      <vt:lpstr>Two Bus with Constrained Line</vt:lpstr>
      <vt:lpstr>Three Bus (B3) Example</vt:lpstr>
      <vt:lpstr>B3 with Line Limits NOT Enforced</vt:lpstr>
      <vt:lpstr>B3 with Line Limits Enforced</vt:lpstr>
      <vt:lpstr>Verify Bus 3 Marginal Cost</vt:lpstr>
      <vt:lpstr>Why is the Bus 3 LMP = $14 /MWh ?</vt:lpstr>
      <vt:lpstr>Both Lines into Bus 3 Congested</vt:lpstr>
      <vt:lpstr>Both lines into Bus 3 Congested</vt:lpstr>
      <vt:lpstr>2000 Bus Texas Synthetic DC OPF Example</vt:lpstr>
      <vt:lpstr>Assignment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Birchfield, Adam Barlow</dc:creator>
  <cp:lastModifiedBy>Birchfield, Adam Barlow</cp:lastModifiedBy>
  <cp:revision>52</cp:revision>
  <cp:lastPrinted>2011-08-22T16:49:24Z</cp:lastPrinted>
  <dcterms:created xsi:type="dcterms:W3CDTF">2023-08-17T20:43:05Z</dcterms:created>
  <dcterms:modified xsi:type="dcterms:W3CDTF">2023-11-03T15:28:44Z</dcterms:modified>
</cp:coreProperties>
</file>