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2"/>
  </p:notesMasterIdLst>
  <p:handoutMasterIdLst>
    <p:handoutMasterId r:id="rId23"/>
  </p:handoutMasterIdLst>
  <p:sldIdLst>
    <p:sldId id="356" r:id="rId2"/>
    <p:sldId id="869" r:id="rId3"/>
    <p:sldId id="1660" r:id="rId4"/>
    <p:sldId id="890" r:id="rId5"/>
    <p:sldId id="891" r:id="rId6"/>
    <p:sldId id="1662" r:id="rId7"/>
    <p:sldId id="1663" r:id="rId8"/>
    <p:sldId id="1664" r:id="rId9"/>
    <p:sldId id="865" r:id="rId10"/>
    <p:sldId id="866" r:id="rId11"/>
    <p:sldId id="867" r:id="rId12"/>
    <p:sldId id="1665" r:id="rId13"/>
    <p:sldId id="1668" r:id="rId14"/>
    <p:sldId id="871" r:id="rId15"/>
    <p:sldId id="493" r:id="rId16"/>
    <p:sldId id="1666" r:id="rId17"/>
    <p:sldId id="1647" r:id="rId18"/>
    <p:sldId id="1648" r:id="rId19"/>
    <p:sldId id="1622" r:id="rId20"/>
    <p:sldId id="1667" r:id="rId21"/>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FFFFFF"/>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5088" autoAdjust="0"/>
  </p:normalViewPr>
  <p:slideViewPr>
    <p:cSldViewPr>
      <p:cViewPr varScale="1">
        <p:scale>
          <a:sx n="110" d="100"/>
          <a:sy n="110" d="100"/>
        </p:scale>
        <p:origin x="504"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11/3/2023</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2:notes"/>
          <p:cNvSpPr txBox="1">
            <a:spLocks noGrp="1"/>
          </p:cNvSpPr>
          <p:nvPr>
            <p:ph type="body" idx="1"/>
          </p:nvPr>
        </p:nvSpPr>
        <p:spPr>
          <a:xfrm>
            <a:off x="707075" y="4447224"/>
            <a:ext cx="5662925" cy="4212908"/>
          </a:xfrm>
          <a:prstGeom prst="rect">
            <a:avLst/>
          </a:prstGeom>
        </p:spPr>
        <p:txBody>
          <a:bodyPr spcFirstLastPara="1" wrap="square" lIns="93933" tIns="46954" rIns="93933" bIns="46954" anchor="t" anchorCtr="0">
            <a:noAutofit/>
          </a:bodyPr>
          <a:lstStyle/>
          <a:p>
            <a:pPr>
              <a:spcBef>
                <a:spcPts val="359"/>
              </a:spcBef>
              <a:spcAft>
                <a:spcPts val="0"/>
              </a:spcAft>
            </a:pPr>
            <a:endParaRPr/>
          </a:p>
        </p:txBody>
      </p:sp>
      <p:sp>
        <p:nvSpPr>
          <p:cNvPr id="47" name="Google Shape;47;p2:notes"/>
          <p:cNvSpPr>
            <a:spLocks noGrp="1" noRot="1" noChangeAspect="1"/>
          </p:cNvSpPr>
          <p:nvPr>
            <p:ph type="sldImg" idx="2"/>
          </p:nvPr>
        </p:nvSpPr>
        <p:spPr>
          <a:xfrm>
            <a:off x="419100" y="703263"/>
            <a:ext cx="6238875" cy="35099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0054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Maroon">
    <p:spTree>
      <p:nvGrpSpPr>
        <p:cNvPr id="1" name=""/>
        <p:cNvGrpSpPr/>
        <p:nvPr/>
      </p:nvGrpSpPr>
      <p:grpSpPr>
        <a:xfrm>
          <a:off x="0" y="0"/>
          <a:ext cx="0" cy="0"/>
          <a:chOff x="0" y="0"/>
          <a:chExt cx="0" cy="0"/>
        </a:xfrm>
      </p:grpSpPr>
      <p:pic>
        <p:nvPicPr>
          <p:cNvPr id="7" name="Picture 6" descr="AcademicBdlg.jpg">
            <a:extLst>
              <a:ext uri="{FF2B5EF4-FFF2-40B4-BE49-F238E27FC236}">
                <a16:creationId xmlns:a16="http://schemas.microsoft.com/office/drawing/2014/main" id="{291CFCBA-1F96-463C-80AD-CB053744AED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9569" y="0"/>
            <a:ext cx="12393807" cy="6858000"/>
          </a:xfrm>
          <a:prstGeom prst="rect">
            <a:avLst/>
          </a:prstGeom>
        </p:spPr>
      </p:pic>
      <p:sp>
        <p:nvSpPr>
          <p:cNvPr id="9" name="Text Placeholder 2">
            <a:extLst>
              <a:ext uri="{FF2B5EF4-FFF2-40B4-BE49-F238E27FC236}">
                <a16:creationId xmlns:a16="http://schemas.microsoft.com/office/drawing/2014/main" id="{D0245A0C-8404-4951-B877-1AC79D97B1A7}"/>
              </a:ext>
            </a:extLst>
          </p:cNvPr>
          <p:cNvSpPr>
            <a:spLocks noGrp="1"/>
          </p:cNvSpPr>
          <p:nvPr>
            <p:ph type="body" sz="quarter" idx="11" hasCustomPrompt="1"/>
          </p:nvPr>
        </p:nvSpPr>
        <p:spPr>
          <a:xfrm>
            <a:off x="929640" y="3172207"/>
            <a:ext cx="10332720" cy="3457194"/>
          </a:xfrm>
        </p:spPr>
        <p:txBody>
          <a:bodyPr anchor="t"/>
          <a:lstStyle>
            <a:lvl1pPr marL="0" indent="0" algn="ctr">
              <a:buNone/>
              <a:defRPr sz="2400">
                <a:solidFill>
                  <a:schemeClr val="bg1"/>
                </a:solidFill>
              </a:defRPr>
            </a:lvl1pPr>
          </a:lstStyle>
          <a:p>
            <a:pPr lvl="0"/>
            <a:r>
              <a:rPr lang="en-US" dirty="0"/>
              <a:t>Click to edit Master subtitle slide</a:t>
            </a:r>
          </a:p>
        </p:txBody>
      </p:sp>
      <p:pic>
        <p:nvPicPr>
          <p:cNvPr id="8" name="Picture 7">
            <a:extLst>
              <a:ext uri="{FF2B5EF4-FFF2-40B4-BE49-F238E27FC236}">
                <a16:creationId xmlns:a16="http://schemas.microsoft.com/office/drawing/2014/main" id="{805ADD26-7DDA-451D-B219-5F9C4B2BF2C1}"/>
              </a:ext>
            </a:extLst>
          </p:cNvPr>
          <p:cNvPicPr>
            <a:picLocks noChangeAspect="1"/>
          </p:cNvPicPr>
          <p:nvPr userDrawn="1"/>
        </p:nvPicPr>
        <p:blipFill>
          <a:blip r:embed="rId3"/>
          <a:srcRect/>
          <a:stretch/>
        </p:blipFill>
        <p:spPr>
          <a:xfrm>
            <a:off x="4038600" y="304800"/>
            <a:ext cx="4118060" cy="966677"/>
          </a:xfrm>
          <a:prstGeom prst="rect">
            <a:avLst/>
          </a:prstGeom>
        </p:spPr>
      </p:pic>
      <p:sp>
        <p:nvSpPr>
          <p:cNvPr id="3" name="Text Placeholder 2">
            <a:extLst>
              <a:ext uri="{FF2B5EF4-FFF2-40B4-BE49-F238E27FC236}">
                <a16:creationId xmlns:a16="http://schemas.microsoft.com/office/drawing/2014/main" id="{E4251DAF-E35C-43F0-8D99-81B0C90F07F2}"/>
              </a:ext>
            </a:extLst>
          </p:cNvPr>
          <p:cNvSpPr>
            <a:spLocks noGrp="1"/>
          </p:cNvSpPr>
          <p:nvPr>
            <p:ph type="body" sz="quarter" idx="10" hasCustomPrompt="1"/>
          </p:nvPr>
        </p:nvSpPr>
        <p:spPr>
          <a:xfrm>
            <a:off x="929640" y="1495803"/>
            <a:ext cx="10332720" cy="1552190"/>
          </a:xfrm>
        </p:spPr>
        <p:txBody>
          <a:bodyPr anchor="ctr"/>
          <a:lstStyle>
            <a:lvl1pPr marL="0" indent="0" algn="ctr">
              <a:buNone/>
              <a:defRPr sz="3600">
                <a:solidFill>
                  <a:schemeClr val="bg1"/>
                </a:solidFill>
              </a:defRPr>
            </a:lvl1pPr>
          </a:lstStyle>
          <a:p>
            <a:pPr lvl="0"/>
            <a:r>
              <a:rPr lang="en-US" dirty="0"/>
              <a:t>Click to edit Master title slide</a:t>
            </a:r>
          </a:p>
        </p:txBody>
      </p:sp>
    </p:spTree>
    <p:extLst>
      <p:ext uri="{BB962C8B-B14F-4D97-AF65-F5344CB8AC3E}">
        <p14:creationId xmlns:p14="http://schemas.microsoft.com/office/powerpoint/2010/main" val="26812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447800"/>
          </a:xfrm>
        </p:spPr>
        <p:txBody>
          <a:bodyPr/>
          <a:lstStyle>
            <a:lvl1pPr algn="ctr">
              <a:defRPr sz="3600" b="1">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sz="2400">
                <a:latin typeface="Arial" pitchFamily="34" charset="0"/>
                <a:cs typeface="Arial" pitchFamily="34" charset="0"/>
              </a:defRPr>
            </a:lvl1pPr>
          </a:lstStyle>
          <a:p>
            <a:r>
              <a:rPr lang="en-US"/>
              <a:t>Click to edit Master subtitle style</a:t>
            </a:r>
            <a:endParaRPr lang="en-US" dirty="0"/>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191" t="21962" r="8891" b="23556"/>
          <a:stretch/>
        </p:blipFill>
        <p:spPr bwMode="auto">
          <a:xfrm>
            <a:off x="228600" y="5181600"/>
            <a:ext cx="5029200" cy="141554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E07DB9B4-20CC-4130-B727-EDCD861C3936}"/>
              </a:ext>
            </a:extLst>
          </p:cNvPr>
          <p:cNvSpPr>
            <a:spLocks noGrp="1"/>
          </p:cNvSpPr>
          <p:nvPr>
            <p:ph sz="quarter" idx="10" hasCustomPrompt="1"/>
          </p:nvPr>
        </p:nvSpPr>
        <p:spPr>
          <a:xfrm>
            <a:off x="914400" y="1828800"/>
            <a:ext cx="10363200" cy="914400"/>
          </a:xfrm>
        </p:spPr>
        <p:txBody>
          <a:bodyPr anchor="ctr"/>
          <a:lstStyle>
            <a:lvl1pPr marL="0" indent="0" algn="ctr">
              <a:buNone/>
              <a:defRPr sz="3200" b="1"/>
            </a:lvl1pPr>
          </a:lstStyle>
          <a:p>
            <a:pPr lvl="0"/>
            <a:r>
              <a:rPr lang="en-US" dirty="0"/>
              <a:t>Click to edit subtitle</a:t>
            </a:r>
          </a:p>
        </p:txBody>
      </p:sp>
    </p:spTree>
    <p:extLst>
      <p:ext uri="{BB962C8B-B14F-4D97-AF65-F5344CB8AC3E}">
        <p14:creationId xmlns:p14="http://schemas.microsoft.com/office/powerpoint/2010/main" val="4216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10896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60198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a:extLst>
              <a:ext uri="{FF2B5EF4-FFF2-40B4-BE49-F238E27FC236}">
                <a16:creationId xmlns:a16="http://schemas.microsoft.com/office/drawing/2014/main" id="{B475B3ED-EA8C-4A1D-8437-A6EA5B2929CE}"/>
              </a:ext>
            </a:extLst>
          </p:cNvPr>
          <p:cNvSpPr>
            <a:spLocks noGrp="1"/>
          </p:cNvSpPr>
          <p:nvPr>
            <p:ph sz="quarter" idx="11"/>
          </p:nvPr>
        </p:nvSpPr>
        <p:spPr>
          <a:xfrm>
            <a:off x="6324600" y="1295400"/>
            <a:ext cx="4800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397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B0AB98-EF66-4D1A-9E78-9FBD453E9B25}"/>
              </a:ext>
            </a:extLst>
          </p:cNvPr>
          <p:cNvSpPr/>
          <p:nvPr userDrawn="1"/>
        </p:nvSpPr>
        <p:spPr bwMode="auto">
          <a:xfrm>
            <a:off x="0" y="6858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4" name="Rectangle 3">
            <a:extLst>
              <a:ext uri="{FF2B5EF4-FFF2-40B4-BE49-F238E27FC236}">
                <a16:creationId xmlns:a16="http://schemas.microsoft.com/office/drawing/2014/main" id="{0BACBCCD-32E9-4C7F-9F65-C7539BE5EB9D}"/>
              </a:ext>
            </a:extLst>
          </p:cNvPr>
          <p:cNvSpPr/>
          <p:nvPr userDrawn="1"/>
        </p:nvSpPr>
        <p:spPr bwMode="auto">
          <a:xfrm>
            <a:off x="0" y="60960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697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50" r:id="rId1"/>
    <p:sldLayoutId id="2147483733" r:id="rId2"/>
    <p:sldLayoutId id="2147483723" r:id="rId3"/>
    <p:sldLayoutId id="2147483734" r:id="rId4"/>
    <p:sldLayoutId id="2147483727" r:id="rId5"/>
    <p:sldLayoutId id="2147483751" r:id="rId6"/>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4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20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20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20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20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2.bin"/><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8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447800"/>
          </a:xfrm>
        </p:spPr>
        <p:txBody>
          <a:bodyPr/>
          <a:lstStyle/>
          <a:p>
            <a:r>
              <a:rPr lang="en-US" altLang="en-US" dirty="0"/>
              <a:t>ECEN 615, Fall 2023</a:t>
            </a:r>
            <a:br>
              <a:rPr lang="en-US" altLang="en-US" dirty="0"/>
            </a:br>
            <a:r>
              <a:rPr lang="en-US" altLang="en-US" dirty="0"/>
              <a:t>Methods of Electric Power System Analysis</a:t>
            </a:r>
          </a:p>
        </p:txBody>
      </p:sp>
      <p:sp>
        <p:nvSpPr>
          <p:cNvPr id="7" name="Subtitle 2"/>
          <p:cNvSpPr>
            <a:spLocks noGrp="1"/>
          </p:cNvSpPr>
          <p:nvPr>
            <p:ph type="subTitle" sz="quarter" idx="1"/>
          </p:nvPr>
        </p:nvSpPr>
        <p:spPr>
          <a:xfrm>
            <a:off x="1930400" y="3124200"/>
            <a:ext cx="8534400" cy="1752600"/>
          </a:xfrm>
        </p:spPr>
        <p:txBody>
          <a:bodyPr/>
          <a:lstStyle/>
          <a:p>
            <a:r>
              <a:rPr lang="en-US"/>
              <a:t>Prof. Adam Birchfield</a:t>
            </a:r>
          </a:p>
          <a:p>
            <a:r>
              <a:rPr lang="en-US"/>
              <a:t>Dept. of Electrical and Computer Engineering</a:t>
            </a:r>
          </a:p>
          <a:p>
            <a:r>
              <a:rPr lang="en-US"/>
              <a:t>Texas A&amp;M University</a:t>
            </a:r>
          </a:p>
          <a:p>
            <a:r>
              <a:rPr lang="en-US">
                <a:hlinkClick r:id="rId3"/>
              </a:rPr>
              <a:t>abirchfield@tamu.edu</a:t>
            </a:r>
            <a:endParaRPr lang="en-US"/>
          </a:p>
          <a:p>
            <a:endParaRPr lang="en-US" dirty="0"/>
          </a:p>
        </p:txBody>
      </p:sp>
      <p:sp>
        <p:nvSpPr>
          <p:cNvPr id="8" name="Content Placeholder 7">
            <a:extLst>
              <a:ext uri="{FF2B5EF4-FFF2-40B4-BE49-F238E27FC236}">
                <a16:creationId xmlns:a16="http://schemas.microsoft.com/office/drawing/2014/main" id="{8B12C4E5-F738-D57B-A351-3DBC785DD1DD}"/>
              </a:ext>
            </a:extLst>
          </p:cNvPr>
          <p:cNvSpPr>
            <a:spLocks noGrp="1"/>
          </p:cNvSpPr>
          <p:nvPr>
            <p:ph sz="quarter" idx="10"/>
          </p:nvPr>
        </p:nvSpPr>
        <p:spPr>
          <a:xfrm>
            <a:off x="914400" y="1828800"/>
            <a:ext cx="10363200" cy="914400"/>
          </a:xfrm>
        </p:spPr>
        <p:txBody>
          <a:bodyPr/>
          <a:lstStyle/>
          <a:p>
            <a:r>
              <a:rPr lang="en-US" dirty="0"/>
              <a:t>Class 18: Power System Optimization, Part 1</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Economic Dispatch, </a:t>
            </a:r>
            <a:r>
              <a:rPr lang="en-US" dirty="0" err="1"/>
              <a:t>Cont</a:t>
            </a:r>
            <a:endParaRPr lang="en-US" dirty="0"/>
          </a:p>
        </p:txBody>
      </p:sp>
      <p:sp>
        <p:nvSpPr>
          <p:cNvPr id="3" name="Content Placeholder 2"/>
          <p:cNvSpPr>
            <a:spLocks noGrp="1"/>
          </p:cNvSpPr>
          <p:nvPr>
            <p:ph type="body" sz="quarter" idx="10"/>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If losses are neglected then there is a single marginal cost (lambda); if losses are included then each bus could have a different marginal cost</a:t>
            </a:r>
          </a:p>
        </p:txBody>
      </p:sp>
      <mc:AlternateContent xmlns:mc="http://schemas.openxmlformats.org/markup-compatibility/2006" xmlns:a14="http://schemas.microsoft.com/office/drawing/2010/main">
        <mc:Choice Requires="a14">
          <p:sp>
            <p:nvSpPr>
              <p:cNvPr id="4" name="Object 3"/>
              <p:cNvSpPr txBox="1"/>
              <p:nvPr/>
            </p:nvSpPr>
            <p:spPr bwMode="auto">
              <a:xfrm>
                <a:off x="2286000" y="1676400"/>
                <a:ext cx="7289800" cy="3111500"/>
              </a:xfrm>
              <a:prstGeom prst="rect">
                <a:avLst/>
              </a:prstGeom>
              <a:noFill/>
              <a:ln>
                <a:noFill/>
              </a:ln>
              <a:effectLst/>
            </p:spPr>
            <p:txBody>
              <a:bodyPr>
                <a:normAutofit/>
              </a:bodyPr>
              <a:lstStyle/>
              <a:p>
                <a:pPr/>
                <a14:m>
                  <m:oMathPara xmlns:m="http://schemas.openxmlformats.org/officeDocument/2006/math">
                    <m:oMathParaPr>
                      <m:jc m:val="centerGroup"/>
                    </m:oMathParaPr>
                    <m:oMath xmlns:m="http://schemas.openxmlformats.org/officeDocument/2006/math">
                      <m:r>
                        <m:rPr>
                          <m:sty m:val="p"/>
                        </m:rPr>
                        <a:rPr lang="en-US" sz="2000" i="0">
                          <a:solidFill>
                            <a:srgbClr val="1F0000"/>
                          </a:solidFill>
                          <a:latin typeface="Cambria Math" panose="02040503050406030204" pitchFamily="18" charset="0"/>
                        </a:rPr>
                        <m:t>L</m:t>
                      </m:r>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𝐏</m:t>
                          </m:r>
                        </m:e>
                        <m:sub>
                          <m:r>
                            <m:rPr>
                              <m:sty m:val="p"/>
                            </m:rPr>
                            <a:rPr lang="en-US" sz="2000" i="0">
                              <a:solidFill>
                                <a:srgbClr val="1F0000"/>
                              </a:solidFill>
                              <a:latin typeface="Cambria Math" panose="02040503050406030204" pitchFamily="18" charset="0"/>
                            </a:rPr>
                            <m:t>G</m:t>
                          </m:r>
                        </m:sub>
                      </m:sSub>
                      <m:r>
                        <a:rPr lang="en-US" sz="2000" i="1">
                          <a:solidFill>
                            <a:srgbClr val="1F0000"/>
                          </a:solidFill>
                          <a:latin typeface="Cambria Math" panose="02040503050406030204" pitchFamily="18" charset="0"/>
                        </a:rPr>
                        <m:t>,</m:t>
                      </m:r>
                      <m:r>
                        <a:rPr lang="en-US" sz="2000" i="1">
                          <a:solidFill>
                            <a:srgbClr val="1F0000"/>
                          </a:solidFill>
                          <a:latin typeface="Cambria Math" panose="02040503050406030204" pitchFamily="18" charset="0"/>
                        </a:rPr>
                        <m:t>𝜆</m:t>
                      </m:r>
                      <m:r>
                        <a:rPr lang="en-US" sz="2000" i="1">
                          <a:solidFill>
                            <a:srgbClr val="1F0000"/>
                          </a:solidFill>
                          <a:latin typeface="Cambria Math" panose="02040503050406030204" pitchFamily="18" charset="0"/>
                        </a:rPr>
                        <m:t>)	=	</m:t>
                      </m:r>
                      <m:nary>
                        <m:naryPr>
                          <m:chr m:val="∑"/>
                          <m:ctrlPr>
                            <a:rPr lang="en-US" sz="2000" i="1">
                              <a:solidFill>
                                <a:srgbClr val="1F0000"/>
                              </a:solidFill>
                              <a:latin typeface="Cambria Math" panose="02040503050406030204" pitchFamily="18" charset="0"/>
                            </a:rPr>
                          </m:ctrlPr>
                        </m:naryPr>
                        <m:sub>
                          <m:r>
                            <a:rPr lang="en-US" sz="2000" i="1">
                              <a:solidFill>
                                <a:srgbClr val="1F0000"/>
                              </a:solidFill>
                              <a:latin typeface="Cambria Math" panose="02040503050406030204" pitchFamily="18" charset="0"/>
                            </a:rPr>
                            <m:t>𝑖</m:t>
                          </m:r>
                          <m:r>
                            <a:rPr lang="en-US" sz="2000" i="1">
                              <a:solidFill>
                                <a:srgbClr val="1F0000"/>
                              </a:solidFill>
                              <a:latin typeface="Cambria Math" panose="02040503050406030204" pitchFamily="18" charset="0"/>
                            </a:rPr>
                            <m:t>=1</m:t>
                          </m:r>
                        </m:sub>
                        <m:sup>
                          <m:r>
                            <a:rPr lang="en-US" sz="2000" i="1">
                              <a:solidFill>
                                <a:srgbClr val="1F0000"/>
                              </a:solidFill>
                              <a:latin typeface="Cambria Math" panose="02040503050406030204" pitchFamily="18" charset="0"/>
                            </a:rPr>
                            <m:t>𝑚</m:t>
                          </m:r>
                        </m:sup>
                        <m:e>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𝐶</m:t>
                              </m:r>
                            </m:e>
                            <m:sub>
                              <m:r>
                                <a:rPr lang="en-US" sz="2000" i="1">
                                  <a:solidFill>
                                    <a:srgbClr val="1F0000"/>
                                  </a:solidFill>
                                  <a:latin typeface="Cambria Math" panose="02040503050406030204" pitchFamily="18" charset="0"/>
                                </a:rPr>
                                <m:t>𝑖</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r>
                            <a:rPr lang="en-US" sz="2000" i="1">
                              <a:solidFill>
                                <a:srgbClr val="1F0000"/>
                              </a:solidFill>
                              <a:latin typeface="Cambria Math" panose="02040503050406030204" pitchFamily="18" charset="0"/>
                            </a:rPr>
                            <m:t>)+</m:t>
                          </m:r>
                          <m:r>
                            <a:rPr lang="en-US" sz="2000" i="1">
                              <a:solidFill>
                                <a:srgbClr val="1F0000"/>
                              </a:solidFill>
                              <a:latin typeface="Cambria Math" panose="02040503050406030204" pitchFamily="18" charset="0"/>
                            </a:rPr>
                            <m:t>𝜆</m:t>
                          </m:r>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𝐷</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𝐿</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m:t>
                              </m:r>
                            </m:sub>
                          </m:sSub>
                          <m:r>
                            <a:rPr lang="en-US" sz="2000" i="1">
                              <a:solidFill>
                                <a:srgbClr val="1F0000"/>
                              </a:solidFill>
                              <a:latin typeface="Cambria Math" panose="02040503050406030204" pitchFamily="18" charset="0"/>
                            </a:rPr>
                            <m:t>)−</m:t>
                          </m:r>
                          <m:nary>
                            <m:naryPr>
                              <m:chr m:val="∑"/>
                              <m:ctrlPr>
                                <a:rPr lang="en-US" sz="2000" i="1">
                                  <a:solidFill>
                                    <a:srgbClr val="1F0000"/>
                                  </a:solidFill>
                                  <a:latin typeface="Cambria Math" panose="02040503050406030204" pitchFamily="18" charset="0"/>
                                </a:rPr>
                              </m:ctrlPr>
                            </m:naryPr>
                            <m:sub>
                              <m:r>
                                <a:rPr lang="en-US" sz="2000" i="1">
                                  <a:solidFill>
                                    <a:srgbClr val="1F0000"/>
                                  </a:solidFill>
                                  <a:latin typeface="Cambria Math" panose="02040503050406030204" pitchFamily="18" charset="0"/>
                                </a:rPr>
                                <m:t>𝑖</m:t>
                              </m:r>
                              <m:r>
                                <a:rPr lang="en-US" sz="2000" i="1">
                                  <a:solidFill>
                                    <a:srgbClr val="1F0000"/>
                                  </a:solidFill>
                                  <a:latin typeface="Cambria Math" panose="02040503050406030204" pitchFamily="18" charset="0"/>
                                </a:rPr>
                                <m:t>=1</m:t>
                              </m:r>
                            </m:sub>
                            <m:sup>
                              <m:r>
                                <a:rPr lang="en-US" sz="2000" i="1">
                                  <a:solidFill>
                                    <a:srgbClr val="1F0000"/>
                                  </a:solidFill>
                                  <a:latin typeface="Cambria Math" panose="02040503050406030204" pitchFamily="18" charset="0"/>
                                </a:rPr>
                                <m:t>𝑚</m:t>
                              </m:r>
                            </m:sup>
                            <m:e>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r>
                                <a:rPr lang="en-US" sz="2000" i="1">
                                  <a:solidFill>
                                    <a:srgbClr val="1F0000"/>
                                  </a:solidFill>
                                  <a:latin typeface="Cambria Math" panose="02040503050406030204" pitchFamily="18" charset="0"/>
                                </a:rPr>
                                <m:t>)</m:t>
                              </m:r>
                            </m:e>
                          </m:nary>
                        </m:e>
                      </m:nary>
                      <m:r>
                        <m:rPr>
                          <m:nor/>
                        </m:rPr>
                        <a:rPr lang="en-US" sz="2000" i="0">
                          <a:solidFill>
                            <a:srgbClr val="1F0000"/>
                          </a:solidFill>
                          <a:latin typeface="Cambria Math" panose="02040503050406030204" pitchFamily="18" charset="0"/>
                        </a:rPr>
                        <m:t>   </m:t>
                      </m:r>
                    </m:oMath>
                    <m:oMath xmlns:m="http://schemas.openxmlformats.org/officeDocument/2006/math">
                      <m:r>
                        <a:rPr lang="en-US" sz="2000" i="1">
                          <a:solidFill>
                            <a:srgbClr val="1F0000"/>
                          </a:solidFill>
                          <a:latin typeface="Cambria Math" panose="02040503050406030204" pitchFamily="18" charset="0"/>
                        </a:rPr>
                        <m:t>	</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m:t>
                          </m:r>
                          <m:r>
                            <m:rPr>
                              <m:sty m:val="p"/>
                            </m:rPr>
                            <a:rPr lang="en-US" sz="2000" i="0">
                              <a:solidFill>
                                <a:srgbClr val="1F0000"/>
                              </a:solidFill>
                              <a:latin typeface="Cambria Math" panose="02040503050406030204" pitchFamily="18" charset="0"/>
                            </a:rPr>
                            <m:t>L</m:t>
                          </m:r>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𝐏</m:t>
                              </m:r>
                            </m:e>
                            <m:sub>
                              <m:r>
                                <m:rPr>
                                  <m:sty m:val="p"/>
                                </m:rPr>
                                <a:rPr lang="en-US" sz="2000" i="0">
                                  <a:solidFill>
                                    <a:srgbClr val="1F0000"/>
                                  </a:solidFill>
                                  <a:latin typeface="Cambria Math" panose="02040503050406030204" pitchFamily="18" charset="0"/>
                                </a:rPr>
                                <m:t>G</m:t>
                              </m:r>
                            </m:sub>
                          </m:sSub>
                          <m:r>
                            <a:rPr lang="en-US" sz="2000" i="1">
                              <a:solidFill>
                                <a:srgbClr val="1F0000"/>
                              </a:solidFill>
                              <a:latin typeface="Cambria Math" panose="02040503050406030204" pitchFamily="18" charset="0"/>
                            </a:rPr>
                            <m:t>,</m:t>
                          </m:r>
                          <m:r>
                            <a:rPr lang="en-US" sz="2000" i="1">
                              <a:solidFill>
                                <a:srgbClr val="1F0000"/>
                              </a:solidFill>
                              <a:latin typeface="Cambria Math" panose="02040503050406030204" pitchFamily="18" charset="0"/>
                            </a:rPr>
                            <m:t>𝜆</m:t>
                          </m:r>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r>
                        <a:rPr lang="en-US" sz="2000" i="1">
                          <a:solidFill>
                            <a:srgbClr val="1F0000"/>
                          </a:solidFill>
                          <a:latin typeface="Cambria Math" panose="02040503050406030204" pitchFamily="18" charset="0"/>
                        </a:rPr>
                        <m:t>	=	</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𝑑</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𝐶</m:t>
                              </m:r>
                            </m:e>
                            <m:sub>
                              <m:r>
                                <a:rPr lang="en-US" sz="2000" i="1">
                                  <a:solidFill>
                                    <a:srgbClr val="1F0000"/>
                                  </a:solidFill>
                                  <a:latin typeface="Cambria Math" panose="02040503050406030204" pitchFamily="18" charset="0"/>
                                </a:rPr>
                                <m:t>𝑖</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𝑑</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r>
                        <a:rPr lang="en-US" sz="2000" i="1">
                          <a:solidFill>
                            <a:srgbClr val="1F0000"/>
                          </a:solidFill>
                          <a:latin typeface="Cambria Math" panose="02040503050406030204" pitchFamily="18" charset="0"/>
                        </a:rPr>
                        <m:t>−</m:t>
                      </m:r>
                      <m:r>
                        <a:rPr lang="en-US" sz="2000" i="1">
                          <a:solidFill>
                            <a:srgbClr val="1F0000"/>
                          </a:solidFill>
                          <a:latin typeface="Cambria Math" panose="02040503050406030204" pitchFamily="18" charset="0"/>
                        </a:rPr>
                        <m:t>𝜆</m:t>
                      </m:r>
                      <m:r>
                        <a:rPr lang="en-US" sz="2000" i="1">
                          <a:solidFill>
                            <a:srgbClr val="1F0000"/>
                          </a:solidFill>
                          <a:latin typeface="Cambria Math" panose="02040503050406030204" pitchFamily="18" charset="0"/>
                        </a:rPr>
                        <m:t>(1−</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𝐿</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r>
                        <a:rPr lang="en-US" sz="2000" i="1">
                          <a:solidFill>
                            <a:srgbClr val="1F0000"/>
                          </a:solidFill>
                          <a:latin typeface="Cambria Math" panose="02040503050406030204" pitchFamily="18" charset="0"/>
                        </a:rPr>
                        <m:t>)=0</m:t>
                      </m:r>
                      <m:r>
                        <m:rPr>
                          <m:nor/>
                        </m:rPr>
                        <a:rPr lang="en-US" sz="2000" i="0">
                          <a:solidFill>
                            <a:srgbClr val="1F0000"/>
                          </a:solidFill>
                          <a:latin typeface="Cambria Math" panose="02040503050406030204" pitchFamily="18" charset="0"/>
                        </a:rPr>
                        <m:t>  </m:t>
                      </m:r>
                    </m:oMath>
                    <m:oMath xmlns:m="http://schemas.openxmlformats.org/officeDocument/2006/math">
                      <m:r>
                        <a:rPr lang="en-US" sz="2000" i="1">
                          <a:solidFill>
                            <a:srgbClr val="1F0000"/>
                          </a:solidFill>
                          <a:latin typeface="Cambria Math" panose="02040503050406030204" pitchFamily="18" charset="0"/>
                        </a:rPr>
                        <m:t>	</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𝐷</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𝐿</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m:t>
                          </m:r>
                        </m:sub>
                      </m:sSub>
                      <m:r>
                        <a:rPr lang="en-US" sz="2000" i="1">
                          <a:solidFill>
                            <a:srgbClr val="1F0000"/>
                          </a:solidFill>
                          <a:latin typeface="Cambria Math" panose="02040503050406030204" pitchFamily="18" charset="0"/>
                        </a:rPr>
                        <m:t>)−</m:t>
                      </m:r>
                      <m:nary>
                        <m:naryPr>
                          <m:chr m:val="∑"/>
                          <m:ctrlPr>
                            <a:rPr lang="en-US" sz="2000" i="1">
                              <a:solidFill>
                                <a:srgbClr val="1F0000"/>
                              </a:solidFill>
                              <a:latin typeface="Cambria Math" panose="02040503050406030204" pitchFamily="18" charset="0"/>
                            </a:rPr>
                          </m:ctrlPr>
                        </m:naryPr>
                        <m:sub>
                          <m:r>
                            <a:rPr lang="en-US" sz="2000" i="1">
                              <a:solidFill>
                                <a:srgbClr val="1F0000"/>
                              </a:solidFill>
                              <a:latin typeface="Cambria Math" panose="02040503050406030204" pitchFamily="18" charset="0"/>
                            </a:rPr>
                            <m:t>𝑖</m:t>
                          </m:r>
                          <m:r>
                            <a:rPr lang="en-US" sz="2000" i="1">
                              <a:solidFill>
                                <a:srgbClr val="1F0000"/>
                              </a:solidFill>
                              <a:latin typeface="Cambria Math" panose="02040503050406030204" pitchFamily="18" charset="0"/>
                            </a:rPr>
                            <m:t>=1</m:t>
                          </m:r>
                        </m:sub>
                        <m:sup>
                          <m:r>
                            <a:rPr lang="en-US" sz="2000" i="1">
                              <a:solidFill>
                                <a:srgbClr val="1F0000"/>
                              </a:solidFill>
                              <a:latin typeface="Cambria Math" panose="02040503050406030204" pitchFamily="18" charset="0"/>
                            </a:rPr>
                            <m:t>𝑚</m:t>
                          </m:r>
                        </m:sup>
                        <m:e>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r>
                            <a:rPr lang="en-US" sz="2000" i="1">
                              <a:solidFill>
                                <a:srgbClr val="1F0000"/>
                              </a:solidFill>
                              <a:latin typeface="Cambria Math" panose="02040503050406030204" pitchFamily="18" charset="0"/>
                            </a:rPr>
                            <m:t>=0</m:t>
                          </m:r>
                        </m:e>
                      </m:nary>
                    </m:oMath>
                  </m:oMathPara>
                </a14:m>
                <a:endParaRPr lang="en-US" sz="2000" dirty="0"/>
              </a:p>
            </p:txBody>
          </p:sp>
        </mc:Choice>
        <mc:Fallback xmlns="">
          <p:sp>
            <p:nvSpPr>
              <p:cNvPr id="4" name="Object 3"/>
              <p:cNvSpPr txBox="1">
                <a:spLocks noRot="1" noChangeAspect="1" noMove="1" noResize="1" noEditPoints="1" noAdjustHandles="1" noChangeArrowheads="1" noChangeShapeType="1" noTextEdit="1"/>
              </p:cNvSpPr>
              <p:nvPr/>
            </p:nvSpPr>
            <p:spPr bwMode="auto">
              <a:xfrm>
                <a:off x="2286000" y="1676400"/>
                <a:ext cx="7289800" cy="3111500"/>
              </a:xfrm>
              <a:prstGeom prst="rect">
                <a:avLst/>
              </a:prstGeom>
              <a:blipFill>
                <a:blip r:embed="rId2"/>
                <a:stretch>
                  <a:fillRect/>
                </a:stretch>
              </a:blipFill>
              <a:ln>
                <a:noFill/>
              </a:ln>
              <a:effectLst/>
            </p:spPr>
            <p:txBody>
              <a:bodyPr/>
              <a:lstStyle/>
              <a:p>
                <a:r>
                  <a:rPr lang="en-US">
                    <a:noFill/>
                  </a:rPr>
                  <a:t> </a:t>
                </a:r>
              </a:p>
            </p:txBody>
          </p:sp>
        </mc:Fallback>
      </mc:AlternateContent>
    </p:spTree>
    <p:extLst>
      <p:ext uri="{BB962C8B-B14F-4D97-AF65-F5344CB8AC3E}">
        <p14:creationId xmlns:p14="http://schemas.microsoft.com/office/powerpoint/2010/main" val="214032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Dispatch Penalty Factors</a:t>
            </a:r>
          </a:p>
        </p:txBody>
      </p:sp>
      <mc:AlternateContent xmlns:mc="http://schemas.openxmlformats.org/markup-compatibility/2006" xmlns:a14="http://schemas.microsoft.com/office/drawing/2010/main">
        <mc:Choice Requires="a14">
          <p:sp>
            <p:nvSpPr>
              <p:cNvPr id="4" name="Object 3"/>
              <p:cNvSpPr txBox="1"/>
              <p:nvPr/>
            </p:nvSpPr>
            <p:spPr bwMode="auto">
              <a:xfrm>
                <a:off x="914400" y="1371600"/>
                <a:ext cx="6896100" cy="5613400"/>
              </a:xfrm>
              <a:prstGeom prst="rect">
                <a:avLst/>
              </a:prstGeom>
              <a:noFill/>
              <a:ln>
                <a:noFill/>
              </a:ln>
              <a:effectLst/>
            </p:spPr>
            <p:txBody>
              <a:bodyPr>
                <a:normAutofit/>
              </a:bodyPr>
              <a:lstStyle/>
              <a:p>
                <a:pPr/>
                <a14:m>
                  <m:oMathPara xmlns:m="http://schemas.openxmlformats.org/officeDocument/2006/math">
                    <m:oMathParaPr>
                      <m:jc m:val="centerGroup"/>
                    </m:oMathParaPr>
                    <m:oMath xmlns:m="http://schemas.openxmlformats.org/officeDocument/2006/math">
                      <m:r>
                        <m:rPr>
                          <m:nor/>
                        </m:rPr>
                        <a:rPr lang="en-US" sz="2000" i="0">
                          <a:solidFill>
                            <a:srgbClr val="1F0000"/>
                          </a:solidFill>
                          <a:latin typeface="+mj-lt"/>
                        </a:rPr>
                        <m:t>Solving</m:t>
                      </m:r>
                      <m:r>
                        <m:rPr>
                          <m:nor/>
                        </m:rPr>
                        <a:rPr lang="en-US" sz="2000" i="0">
                          <a:solidFill>
                            <a:srgbClr val="1F0000"/>
                          </a:solidFill>
                          <a:latin typeface="+mj-lt"/>
                        </a:rPr>
                        <m:t> </m:t>
                      </m:r>
                      <m:r>
                        <m:rPr>
                          <m:nor/>
                        </m:rPr>
                        <a:rPr lang="en-US" sz="2000" i="0">
                          <a:solidFill>
                            <a:srgbClr val="1F0000"/>
                          </a:solidFill>
                          <a:latin typeface="+mj-lt"/>
                        </a:rPr>
                        <m:t>each</m:t>
                      </m:r>
                      <m:r>
                        <m:rPr>
                          <m:nor/>
                        </m:rPr>
                        <a:rPr lang="en-US" sz="2000" i="0">
                          <a:solidFill>
                            <a:srgbClr val="1F0000"/>
                          </a:solidFill>
                          <a:latin typeface="+mj-lt"/>
                        </a:rPr>
                        <m:t> </m:t>
                      </m:r>
                      <m:r>
                        <m:rPr>
                          <m:nor/>
                        </m:rPr>
                        <a:rPr lang="en-US" sz="2000" i="0">
                          <a:solidFill>
                            <a:srgbClr val="1F0000"/>
                          </a:solidFill>
                          <a:latin typeface="+mj-lt"/>
                        </a:rPr>
                        <m:t>equation</m:t>
                      </m:r>
                      <m:r>
                        <m:rPr>
                          <m:nor/>
                        </m:rPr>
                        <a:rPr lang="en-US" sz="2000" i="0">
                          <a:solidFill>
                            <a:srgbClr val="1F0000"/>
                          </a:solidFill>
                          <a:latin typeface="+mj-lt"/>
                        </a:rPr>
                        <m:t> </m:t>
                      </m:r>
                      <m:r>
                        <m:rPr>
                          <m:nor/>
                        </m:rPr>
                        <a:rPr lang="en-US" sz="2000" i="0">
                          <a:solidFill>
                            <a:srgbClr val="1F0000"/>
                          </a:solidFill>
                          <a:latin typeface="+mj-lt"/>
                        </a:rPr>
                        <m:t>for</m:t>
                      </m:r>
                      <m:r>
                        <m:rPr>
                          <m:nor/>
                        </m:rPr>
                        <a:rPr lang="en-US" sz="2000" i="0">
                          <a:solidFill>
                            <a:srgbClr val="1F0000"/>
                          </a:solidFill>
                          <a:latin typeface="+mj-lt"/>
                        </a:rPr>
                        <m:t> </m:t>
                      </m:r>
                      <m:r>
                        <a:rPr lang="en-US" sz="2000" i="1">
                          <a:solidFill>
                            <a:srgbClr val="1F0000"/>
                          </a:solidFill>
                          <a:latin typeface="Cambria Math" panose="02040503050406030204" pitchFamily="18" charset="0"/>
                        </a:rPr>
                        <m:t>𝜆</m:t>
                      </m:r>
                      <m:r>
                        <m:rPr>
                          <m:nor/>
                        </m:rPr>
                        <a:rPr lang="en-US" sz="2000" i="0">
                          <a:solidFill>
                            <a:srgbClr val="1F0000"/>
                          </a:solidFill>
                          <a:latin typeface="+mj-lt"/>
                        </a:rPr>
                        <m:t> </m:t>
                      </m:r>
                      <m:r>
                        <m:rPr>
                          <m:nor/>
                        </m:rPr>
                        <a:rPr lang="en-US" sz="2000" i="0">
                          <a:solidFill>
                            <a:srgbClr val="1F0000"/>
                          </a:solidFill>
                          <a:latin typeface="+mj-lt"/>
                        </a:rPr>
                        <m:t>we</m:t>
                      </m:r>
                      <m:r>
                        <m:rPr>
                          <m:nor/>
                        </m:rPr>
                        <a:rPr lang="en-US" sz="2000" i="0">
                          <a:solidFill>
                            <a:srgbClr val="1F0000"/>
                          </a:solidFill>
                          <a:latin typeface="+mj-lt"/>
                        </a:rPr>
                        <m:t> </m:t>
                      </m:r>
                      <m:r>
                        <m:rPr>
                          <m:nor/>
                        </m:rPr>
                        <a:rPr lang="en-US" sz="2000" i="0">
                          <a:solidFill>
                            <a:srgbClr val="1F0000"/>
                          </a:solidFill>
                          <a:latin typeface="+mj-lt"/>
                        </a:rPr>
                        <m:t>get</m:t>
                      </m:r>
                    </m:oMath>
                    <m:oMath xmlns:m="http://schemas.openxmlformats.org/officeDocument/2006/math">
                      <m:r>
                        <a:rPr lang="en-US" sz="2000" i="1">
                          <a:solidFill>
                            <a:srgbClr val="1F0000"/>
                          </a:solidFill>
                          <a:latin typeface="Cambria Math" panose="02040503050406030204" pitchFamily="18" charset="0"/>
                        </a:rPr>
                        <m:t>	</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𝑑</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𝐶</m:t>
                              </m:r>
                            </m:e>
                            <m:sub>
                              <m:r>
                                <a:rPr lang="en-US" sz="2000" i="1">
                                  <a:solidFill>
                                    <a:srgbClr val="1F0000"/>
                                  </a:solidFill>
                                  <a:latin typeface="Cambria Math" panose="02040503050406030204" pitchFamily="18" charset="0"/>
                                </a:rPr>
                                <m:t>𝑖</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𝑑</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r>
                        <a:rPr lang="en-US" sz="2000" i="1">
                          <a:solidFill>
                            <a:srgbClr val="1F0000"/>
                          </a:solidFill>
                          <a:latin typeface="Cambria Math" panose="02040503050406030204" pitchFamily="18" charset="0"/>
                        </a:rPr>
                        <m:t>−</m:t>
                      </m:r>
                      <m:r>
                        <a:rPr lang="en-US" sz="2000" i="1">
                          <a:solidFill>
                            <a:srgbClr val="1F0000"/>
                          </a:solidFill>
                          <a:latin typeface="Cambria Math" panose="02040503050406030204" pitchFamily="18" charset="0"/>
                        </a:rPr>
                        <m:t>𝜆</m:t>
                      </m:r>
                      <m:r>
                        <a:rPr lang="en-US" sz="2000" i="1">
                          <a:solidFill>
                            <a:srgbClr val="1F0000"/>
                          </a:solidFill>
                          <a:latin typeface="Cambria Math" panose="02040503050406030204" pitchFamily="18" charset="0"/>
                        </a:rPr>
                        <m:t>(1−</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𝐿</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r>
                        <a:rPr lang="en-US" sz="2000" i="1">
                          <a:solidFill>
                            <a:srgbClr val="1F0000"/>
                          </a:solidFill>
                          <a:latin typeface="Cambria Math" panose="02040503050406030204" pitchFamily="18" charset="0"/>
                        </a:rPr>
                        <m:t>=0</m:t>
                      </m:r>
                      <m:r>
                        <m:rPr>
                          <m:nor/>
                        </m:rPr>
                        <a:rPr lang="en-US" sz="2000" i="0">
                          <a:solidFill>
                            <a:srgbClr val="1F0000"/>
                          </a:solidFill>
                          <a:latin typeface="+mj-lt"/>
                        </a:rPr>
                        <m:t>  </m:t>
                      </m:r>
                    </m:oMath>
                    <m:oMath xmlns:m="http://schemas.openxmlformats.org/officeDocument/2006/math">
                      <m:r>
                        <a:rPr lang="en-US" sz="2000" i="1">
                          <a:solidFill>
                            <a:srgbClr val="1F0000"/>
                          </a:solidFill>
                          <a:latin typeface="Cambria Math" panose="02040503050406030204" pitchFamily="18" charset="0"/>
                        </a:rPr>
                        <m:t>	</m:t>
                      </m:r>
                      <m:r>
                        <a:rPr lang="en-US" sz="2000" i="1">
                          <a:solidFill>
                            <a:srgbClr val="1F0000"/>
                          </a:solidFill>
                          <a:latin typeface="Cambria Math" panose="02040503050406030204" pitchFamily="18" charset="0"/>
                        </a:rPr>
                        <m:t>𝜆</m:t>
                      </m:r>
                      <m:r>
                        <a:rPr lang="en-US" sz="2000" i="1">
                          <a:solidFill>
                            <a:srgbClr val="1F0000"/>
                          </a:solidFill>
                          <a:latin typeface="Cambria Math" panose="02040503050406030204" pitchFamily="18" charset="0"/>
                        </a:rPr>
                        <m:t>	=	</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1</m:t>
                          </m:r>
                        </m:num>
                        <m:den>
                          <m:d>
                            <m:dPr>
                              <m:ctrlPr>
                                <a:rPr lang="en-US" sz="2000" i="1">
                                  <a:solidFill>
                                    <a:srgbClr val="1F0000"/>
                                  </a:solidFill>
                                  <a:latin typeface="Cambria Math" panose="02040503050406030204" pitchFamily="18" charset="0"/>
                                </a:rPr>
                              </m:ctrlPr>
                            </m:dPr>
                            <m:e>
                              <m:r>
                                <a:rPr lang="en-US" sz="2000" i="1">
                                  <a:solidFill>
                                    <a:srgbClr val="1F0000"/>
                                  </a:solidFill>
                                  <a:latin typeface="Cambria Math" panose="02040503050406030204" pitchFamily="18" charset="0"/>
                                </a:rPr>
                                <m:t>1−</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𝐿</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e>
                          </m:d>
                        </m:den>
                      </m:f>
                      <m:r>
                        <a:rPr lang="en-US" sz="2000" i="1">
                          <a:solidFill>
                            <a:srgbClr val="1F0000"/>
                          </a:solidFill>
                          <a:latin typeface="Cambria Math" panose="02040503050406030204" pitchFamily="18" charset="0"/>
                        </a:rPr>
                        <m:t> </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𝑑</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𝐶</m:t>
                              </m:r>
                            </m:e>
                            <m:sub>
                              <m:r>
                                <a:rPr lang="en-US" sz="2000" i="1">
                                  <a:solidFill>
                                    <a:srgbClr val="1F0000"/>
                                  </a:solidFill>
                                  <a:latin typeface="Cambria Math" panose="02040503050406030204" pitchFamily="18" charset="0"/>
                                </a:rPr>
                                <m:t>𝑖</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𝑑</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oMath>
                    <m:oMath xmlns:m="http://schemas.openxmlformats.org/officeDocument/2006/math">
                      <m:r>
                        <m:rPr>
                          <m:nor/>
                        </m:rPr>
                        <a:rPr lang="en-US" sz="2000" i="0">
                          <a:solidFill>
                            <a:srgbClr val="1F0000"/>
                          </a:solidFill>
                          <a:latin typeface="+mj-lt"/>
                        </a:rPr>
                        <m:t>Define</m:t>
                      </m:r>
                      <m:r>
                        <m:rPr>
                          <m:nor/>
                        </m:rPr>
                        <a:rPr lang="en-US" sz="2000" i="0">
                          <a:solidFill>
                            <a:srgbClr val="1F0000"/>
                          </a:solidFill>
                          <a:latin typeface="+mj-lt"/>
                        </a:rPr>
                        <m:t> </m:t>
                      </m:r>
                      <m:r>
                        <m:rPr>
                          <m:nor/>
                        </m:rPr>
                        <a:rPr lang="en-US" sz="2000" i="0">
                          <a:solidFill>
                            <a:srgbClr val="1F0000"/>
                          </a:solidFill>
                          <a:latin typeface="+mj-lt"/>
                        </a:rPr>
                        <m:t>the</m:t>
                      </m:r>
                      <m:r>
                        <m:rPr>
                          <m:nor/>
                        </m:rPr>
                        <a:rPr lang="en-US" sz="2000" i="0">
                          <a:solidFill>
                            <a:srgbClr val="1F0000"/>
                          </a:solidFill>
                          <a:latin typeface="+mj-lt"/>
                        </a:rPr>
                        <m:t> </m:t>
                      </m:r>
                      <m:r>
                        <m:rPr>
                          <m:nor/>
                        </m:rPr>
                        <a:rPr lang="en-US" sz="2000" i="0">
                          <a:solidFill>
                            <a:srgbClr val="1F0000"/>
                          </a:solidFill>
                          <a:latin typeface="+mj-lt"/>
                        </a:rPr>
                        <m:t>penalty</m:t>
                      </m:r>
                      <m:r>
                        <m:rPr>
                          <m:nor/>
                        </m:rPr>
                        <a:rPr lang="en-US" sz="2000" i="0">
                          <a:solidFill>
                            <a:srgbClr val="1F0000"/>
                          </a:solidFill>
                          <a:latin typeface="+mj-lt"/>
                        </a:rPr>
                        <m:t> </m:t>
                      </m:r>
                      <m:r>
                        <m:rPr>
                          <m:nor/>
                        </m:rPr>
                        <a:rPr lang="en-US" sz="2000" i="0">
                          <a:solidFill>
                            <a:srgbClr val="1F0000"/>
                          </a:solidFill>
                          <a:latin typeface="+mj-lt"/>
                        </a:rPr>
                        <m:t>factor</m:t>
                      </m:r>
                      <m:r>
                        <m:rPr>
                          <m:nor/>
                        </m:rPr>
                        <a:rPr lang="en-US" sz="2000" i="0">
                          <a:solidFill>
                            <a:srgbClr val="1F0000"/>
                          </a:solidFill>
                          <a:latin typeface="+mj-lt"/>
                        </a:rPr>
                        <m:t> </m:t>
                      </m:r>
                      <m:sSub>
                        <m:sSubPr>
                          <m:ctrlPr>
                            <a:rPr lang="en-US" sz="2000" i="1">
                              <a:solidFill>
                                <a:srgbClr val="1F0000"/>
                              </a:solidFill>
                              <a:latin typeface="Cambria Math" panose="02040503050406030204" pitchFamily="18" charset="0"/>
                            </a:rPr>
                          </m:ctrlPr>
                        </m:sSubPr>
                        <m:e>
                          <m:r>
                            <m:rPr>
                              <m:nor/>
                            </m:rPr>
                            <a:rPr lang="en-US" sz="2000" i="0">
                              <a:solidFill>
                                <a:srgbClr val="1F0000"/>
                              </a:solidFill>
                              <a:latin typeface="+mj-lt"/>
                            </a:rPr>
                            <m:t>L</m:t>
                          </m:r>
                        </m:e>
                        <m:sub>
                          <m:r>
                            <m:rPr>
                              <m:sty m:val="p"/>
                            </m:rPr>
                            <a:rPr lang="en-US" sz="2000" i="0">
                              <a:solidFill>
                                <a:srgbClr val="1F0000"/>
                              </a:solidFill>
                              <a:latin typeface="Cambria Math" panose="02040503050406030204" pitchFamily="18" charset="0"/>
                            </a:rPr>
                            <m:t>i</m:t>
                          </m:r>
                        </m:sub>
                      </m:sSub>
                      <m:r>
                        <m:rPr>
                          <m:nor/>
                        </m:rPr>
                        <a:rPr lang="en-US" sz="2000" i="0">
                          <a:solidFill>
                            <a:srgbClr val="1F0000"/>
                          </a:solidFill>
                          <a:latin typeface="+mj-lt"/>
                        </a:rPr>
                        <m:t> </m:t>
                      </m:r>
                      <m:r>
                        <m:rPr>
                          <m:nor/>
                        </m:rPr>
                        <a:rPr lang="en-US" sz="2000" i="0">
                          <a:solidFill>
                            <a:srgbClr val="1F0000"/>
                          </a:solidFill>
                          <a:latin typeface="+mj-lt"/>
                        </a:rPr>
                        <m:t>for</m:t>
                      </m:r>
                      <m:r>
                        <m:rPr>
                          <m:nor/>
                        </m:rPr>
                        <a:rPr lang="en-US" sz="2000" i="0">
                          <a:solidFill>
                            <a:srgbClr val="1F0000"/>
                          </a:solidFill>
                          <a:latin typeface="+mj-lt"/>
                        </a:rPr>
                        <m:t> </m:t>
                      </m:r>
                      <m:r>
                        <m:rPr>
                          <m:nor/>
                        </m:rPr>
                        <a:rPr lang="en-US" sz="2000" i="0">
                          <a:solidFill>
                            <a:srgbClr val="1F0000"/>
                          </a:solidFill>
                          <a:latin typeface="+mj-lt"/>
                        </a:rPr>
                        <m:t>the</m:t>
                      </m:r>
                      <m:r>
                        <m:rPr>
                          <m:nor/>
                        </m:rPr>
                        <a:rPr lang="en-US" sz="2000" i="0">
                          <a:solidFill>
                            <a:srgbClr val="1F0000"/>
                          </a:solidFill>
                          <a:latin typeface="+mj-lt"/>
                        </a:rPr>
                        <m:t> </m:t>
                      </m:r>
                      <m:sSup>
                        <m:sSupPr>
                          <m:ctrlPr>
                            <a:rPr lang="en-US" sz="2000" i="1">
                              <a:solidFill>
                                <a:srgbClr val="1F0000"/>
                              </a:solidFill>
                              <a:latin typeface="Cambria Math" panose="02040503050406030204" pitchFamily="18" charset="0"/>
                            </a:rPr>
                          </m:ctrlPr>
                        </m:sSupPr>
                        <m:e>
                          <m:r>
                            <m:rPr>
                              <m:nor/>
                            </m:rPr>
                            <a:rPr lang="en-US" sz="2000" i="0">
                              <a:solidFill>
                                <a:srgbClr val="1F0000"/>
                              </a:solidFill>
                              <a:latin typeface="+mj-lt"/>
                            </a:rPr>
                            <m:t>i</m:t>
                          </m:r>
                        </m:e>
                        <m:sup>
                          <m:r>
                            <m:rPr>
                              <m:nor/>
                            </m:rPr>
                            <a:rPr lang="en-US" sz="2000" i="0">
                              <a:solidFill>
                                <a:srgbClr val="1F0000"/>
                              </a:solidFill>
                              <a:latin typeface="+mj-lt"/>
                            </a:rPr>
                            <m:t>th</m:t>
                          </m:r>
                        </m:sup>
                      </m:sSup>
                      <m:r>
                        <m:rPr>
                          <m:nor/>
                        </m:rPr>
                        <a:rPr lang="en-US" sz="2000" i="0">
                          <a:solidFill>
                            <a:srgbClr val="1F0000"/>
                          </a:solidFill>
                          <a:latin typeface="+mj-lt"/>
                        </a:rPr>
                        <m:t> </m:t>
                      </m:r>
                      <m:r>
                        <m:rPr>
                          <m:nor/>
                        </m:rPr>
                        <a:rPr lang="en-US" sz="2000" i="0">
                          <a:solidFill>
                            <a:srgbClr val="1F0000"/>
                          </a:solidFill>
                          <a:latin typeface="+mj-lt"/>
                        </a:rPr>
                        <m:t>generator</m:t>
                      </m:r>
                    </m:oMath>
                    <m:oMath xmlns:m="http://schemas.openxmlformats.org/officeDocument/2006/math">
                      <m:r>
                        <a:rPr lang="en-US" sz="2000" i="1">
                          <a:solidFill>
                            <a:srgbClr val="1F0000"/>
                          </a:solidFill>
                          <a:latin typeface="Cambria Math" panose="02040503050406030204" pitchFamily="18" charset="0"/>
                        </a:rPr>
                        <m:t>	</m:t>
                      </m:r>
                      <m:sSub>
                        <m:sSubPr>
                          <m:ctrlPr>
                            <a:rPr lang="en-US" sz="2000" i="1">
                              <a:solidFill>
                                <a:srgbClr val="1F0000"/>
                              </a:solidFill>
                              <a:latin typeface="Cambria Math" panose="02040503050406030204" pitchFamily="18" charset="0"/>
                            </a:rPr>
                          </m:ctrlPr>
                        </m:sSubPr>
                        <m:e>
                          <m:r>
                            <m:rPr>
                              <m:sty m:val="p"/>
                            </m:rPr>
                            <a:rPr lang="en-US" sz="2000" i="0">
                              <a:solidFill>
                                <a:srgbClr val="1F0000"/>
                              </a:solidFill>
                              <a:latin typeface="Cambria Math" panose="02040503050406030204" pitchFamily="18" charset="0"/>
                            </a:rPr>
                            <m:t>L</m:t>
                          </m:r>
                        </m:e>
                        <m:sub>
                          <m:r>
                            <m:rPr>
                              <m:sty m:val="p"/>
                            </m:rPr>
                            <a:rPr lang="en-US" sz="2000" i="0">
                              <a:solidFill>
                                <a:srgbClr val="1F0000"/>
                              </a:solidFill>
                              <a:latin typeface="Cambria Math" panose="02040503050406030204" pitchFamily="18" charset="0"/>
                            </a:rPr>
                            <m:t>i</m:t>
                          </m:r>
                        </m:sub>
                      </m:sSub>
                      <m:r>
                        <a:rPr lang="en-US" sz="2000" i="1">
                          <a:solidFill>
                            <a:srgbClr val="1F0000"/>
                          </a:solidFill>
                          <a:latin typeface="Cambria Math" panose="02040503050406030204" pitchFamily="18" charset="0"/>
                        </a:rPr>
                        <m:t>	=	</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1</m:t>
                          </m:r>
                        </m:num>
                        <m:den>
                          <m:d>
                            <m:dPr>
                              <m:ctrlPr>
                                <a:rPr lang="en-US" sz="2000" i="1">
                                  <a:solidFill>
                                    <a:srgbClr val="1F0000"/>
                                  </a:solidFill>
                                  <a:latin typeface="Cambria Math" panose="02040503050406030204" pitchFamily="18" charset="0"/>
                                </a:rPr>
                              </m:ctrlPr>
                            </m:dPr>
                            <m:e>
                              <m:r>
                                <a:rPr lang="en-US" sz="2000" i="1">
                                  <a:solidFill>
                                    <a:srgbClr val="1F0000"/>
                                  </a:solidFill>
                                  <a:latin typeface="Cambria Math" panose="02040503050406030204" pitchFamily="18" charset="0"/>
                                </a:rPr>
                                <m:t>1−</m:t>
                              </m:r>
                              <m:f>
                                <m:fPr>
                                  <m:ctrlPr>
                                    <a:rPr lang="en-US" sz="2000" i="1">
                                      <a:solidFill>
                                        <a:srgbClr val="1F0000"/>
                                      </a:solidFill>
                                      <a:latin typeface="Cambria Math" panose="02040503050406030204" pitchFamily="18" charset="0"/>
                                    </a:rPr>
                                  </m:ctrlPr>
                                </m:fPr>
                                <m:num>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𝐿</m:t>
                                      </m:r>
                                    </m:sub>
                                  </m:sSub>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m:t>
                                      </m:r>
                                    </m:sub>
                                  </m:sSub>
                                  <m:r>
                                    <a:rPr lang="en-US" sz="2000" i="1">
                                      <a:solidFill>
                                        <a:srgbClr val="1F0000"/>
                                      </a:solidFill>
                                      <a:latin typeface="Cambria Math" panose="02040503050406030204" pitchFamily="18" charset="0"/>
                                    </a:rPr>
                                    <m:t>)</m:t>
                                  </m:r>
                                </m:num>
                                <m:den>
                                  <m:r>
                                    <a:rPr lang="en-US" sz="2000" i="1">
                                      <a:solidFill>
                                        <a:srgbClr val="1F0000"/>
                                      </a:solidFill>
                                      <a:latin typeface="Cambria Math" panose="02040503050406030204" pitchFamily="18" charset="0"/>
                                    </a:rPr>
                                    <m:t>𝜕</m:t>
                                  </m:r>
                                  <m:sSub>
                                    <m:sSubPr>
                                      <m:ctrlPr>
                                        <a:rPr lang="en-US" sz="2000" i="1">
                                          <a:solidFill>
                                            <a:srgbClr val="1F0000"/>
                                          </a:solidFill>
                                          <a:latin typeface="Cambria Math" panose="02040503050406030204" pitchFamily="18" charset="0"/>
                                        </a:rPr>
                                      </m:ctrlPr>
                                    </m:sSubPr>
                                    <m:e>
                                      <m:r>
                                        <a:rPr lang="en-US" sz="2000" i="1">
                                          <a:solidFill>
                                            <a:srgbClr val="1F0000"/>
                                          </a:solidFill>
                                          <a:latin typeface="Cambria Math" panose="02040503050406030204" pitchFamily="18" charset="0"/>
                                        </a:rPr>
                                        <m:t>𝑃</m:t>
                                      </m:r>
                                    </m:e>
                                    <m:sub>
                                      <m:r>
                                        <a:rPr lang="en-US" sz="2000" i="1">
                                          <a:solidFill>
                                            <a:srgbClr val="1F0000"/>
                                          </a:solidFill>
                                          <a:latin typeface="Cambria Math" panose="02040503050406030204" pitchFamily="18" charset="0"/>
                                        </a:rPr>
                                        <m:t>𝐺𝑖</m:t>
                                      </m:r>
                                    </m:sub>
                                  </m:sSub>
                                </m:den>
                              </m:f>
                            </m:e>
                          </m:d>
                        </m:den>
                      </m:f>
                    </m:oMath>
                    <m:oMath xmlns:m="http://schemas.openxmlformats.org/officeDocument/2006/math">
                      <m:r>
                        <a:rPr lang="en-US" sz="2000" i="1">
                          <a:solidFill>
                            <a:srgbClr val="1F0000"/>
                          </a:solidFill>
                          <a:latin typeface="Cambria Math" panose="02040503050406030204" pitchFamily="18" charset="0"/>
                        </a:rPr>
                        <m:t>	</m:t>
                      </m:r>
                    </m:oMath>
                  </m:oMathPara>
                </a14:m>
                <a:endParaRPr lang="en-US" sz="2000">
                  <a:latin typeface="+mj-lt"/>
                </a:endParaRPr>
              </a:p>
            </p:txBody>
          </p:sp>
        </mc:Choice>
        <mc:Fallback xmlns="">
          <p:sp>
            <p:nvSpPr>
              <p:cNvPr id="4" name="Object 3"/>
              <p:cNvSpPr txBox="1">
                <a:spLocks noRot="1" noChangeAspect="1" noMove="1" noResize="1" noEditPoints="1" noAdjustHandles="1" noChangeArrowheads="1" noChangeShapeType="1" noTextEdit="1"/>
              </p:cNvSpPr>
              <p:nvPr/>
            </p:nvSpPr>
            <p:spPr bwMode="auto">
              <a:xfrm>
                <a:off x="914400" y="1371600"/>
                <a:ext cx="6896100" cy="5613400"/>
              </a:xfrm>
              <a:prstGeom prst="rect">
                <a:avLst/>
              </a:prstGeom>
              <a:blipFill>
                <a:blip r:embed="rId2"/>
                <a:stretch>
                  <a:fillRect/>
                </a:stretch>
              </a:blipFill>
              <a:ln>
                <a:noFill/>
              </a:ln>
              <a:effectLst/>
              <a:extLst/>
            </p:spPr>
            <p:txBody>
              <a:bodyPr/>
              <a:lstStyle/>
              <a:p>
                <a:r>
                  <a:rPr lang="en-US">
                    <a:noFill/>
                  </a:rPr>
                  <a:t> </a:t>
                </a:r>
              </a:p>
            </p:txBody>
          </p:sp>
        </mc:Fallback>
      </mc:AlternateContent>
      <p:sp>
        <p:nvSpPr>
          <p:cNvPr id="5" name="Text Box 4"/>
          <p:cNvSpPr txBox="1">
            <a:spLocks noChangeArrowheads="1"/>
          </p:cNvSpPr>
          <p:nvPr/>
        </p:nvSpPr>
        <p:spPr bwMode="auto">
          <a:xfrm>
            <a:off x="8458200" y="2413337"/>
            <a:ext cx="2234907" cy="1015663"/>
          </a:xfrm>
          <a:prstGeom prst="rect">
            <a:avLst/>
          </a:prstGeom>
          <a:solidFill>
            <a:srgbClr val="D6D2C4"/>
          </a:solidFill>
          <a:ln>
            <a:noFill/>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ts val="0"/>
              </a:spcBef>
            </a:pPr>
            <a:r>
              <a:rPr lang="en-US" altLang="en-US" sz="2000" dirty="0">
                <a:solidFill>
                  <a:srgbClr val="1E0000"/>
                </a:solidFill>
                <a:latin typeface="+mj-lt"/>
              </a:rPr>
              <a:t>The penalty factor</a:t>
            </a:r>
          </a:p>
          <a:p>
            <a:pPr eaLnBrk="1" hangingPunct="1">
              <a:spcBef>
                <a:spcPts val="0"/>
              </a:spcBef>
            </a:pPr>
            <a:r>
              <a:rPr lang="en-US" altLang="en-US" sz="2000" dirty="0">
                <a:solidFill>
                  <a:srgbClr val="1E0000"/>
                </a:solidFill>
                <a:latin typeface="+mj-lt"/>
              </a:rPr>
              <a:t>at the slack bus is</a:t>
            </a:r>
          </a:p>
          <a:p>
            <a:pPr eaLnBrk="1" hangingPunct="1">
              <a:spcBef>
                <a:spcPts val="0"/>
              </a:spcBef>
            </a:pPr>
            <a:r>
              <a:rPr lang="en-US" altLang="en-US" sz="2000" dirty="0">
                <a:solidFill>
                  <a:srgbClr val="1E0000"/>
                </a:solidFill>
                <a:latin typeface="+mj-lt"/>
              </a:rPr>
              <a:t>always unity!</a:t>
            </a:r>
          </a:p>
        </p:txBody>
      </p:sp>
    </p:spTree>
    <p:extLst>
      <p:ext uri="{BB962C8B-B14F-4D97-AF65-F5344CB8AC3E}">
        <p14:creationId xmlns:p14="http://schemas.microsoft.com/office/powerpoint/2010/main" val="307273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Optimal Power Flow (OPF)</a:t>
            </a:r>
            <a:endParaRPr lang="en-US" dirty="0"/>
          </a:p>
        </p:txBody>
      </p:sp>
      <p:sp>
        <p:nvSpPr>
          <p:cNvPr id="3" name="Content Placeholder 2"/>
          <p:cNvSpPr>
            <a:spLocks noGrp="1"/>
          </p:cNvSpPr>
          <p:nvPr>
            <p:ph type="body" sz="quarter" idx="10"/>
          </p:nvPr>
        </p:nvSpPr>
        <p:spPr/>
        <p:txBody>
          <a:bodyPr/>
          <a:lstStyle/>
          <a:p>
            <a:r>
              <a:rPr lang="en-US" altLang="en-US"/>
              <a:t>Equality constraints</a:t>
            </a:r>
          </a:p>
          <a:p>
            <a:pPr lvl="1"/>
            <a:r>
              <a:rPr lang="en-US" altLang="en-US"/>
              <a:t>bus real and reactive power balance</a:t>
            </a:r>
          </a:p>
          <a:p>
            <a:pPr lvl="1"/>
            <a:r>
              <a:rPr lang="en-US" altLang="en-US"/>
              <a:t>generator voltage setpoints</a:t>
            </a:r>
          </a:p>
          <a:p>
            <a:pPr lvl="1"/>
            <a:r>
              <a:rPr lang="en-US" altLang="en-US"/>
              <a:t>area MW interchange </a:t>
            </a:r>
          </a:p>
          <a:p>
            <a:r>
              <a:rPr lang="en-US" altLang="en-US"/>
              <a:t>Inequality constraints</a:t>
            </a:r>
          </a:p>
          <a:p>
            <a:pPr lvl="1"/>
            <a:r>
              <a:rPr lang="en-US" altLang="en-US"/>
              <a:t>transmission line/transformer/interface flow limits</a:t>
            </a:r>
          </a:p>
          <a:p>
            <a:pPr lvl="1"/>
            <a:r>
              <a:rPr lang="en-US" altLang="en-US"/>
              <a:t>generator MW limits</a:t>
            </a:r>
          </a:p>
          <a:p>
            <a:pPr lvl="1"/>
            <a:r>
              <a:rPr lang="en-US" altLang="en-US"/>
              <a:t>generator reactive power capability curves</a:t>
            </a:r>
          </a:p>
          <a:p>
            <a:pPr lvl="1"/>
            <a:r>
              <a:rPr lang="en-US" altLang="en-US"/>
              <a:t>bus voltage magnitudes </a:t>
            </a:r>
          </a:p>
          <a:p>
            <a:r>
              <a:rPr lang="en-US" altLang="en-US"/>
              <a:t>Available Controls</a:t>
            </a:r>
          </a:p>
          <a:p>
            <a:pPr lvl="1"/>
            <a:r>
              <a:rPr lang="en-US" altLang="en-US"/>
              <a:t>generator MW outputs</a:t>
            </a:r>
          </a:p>
          <a:p>
            <a:pPr lvl="1"/>
            <a:r>
              <a:rPr lang="en-US" altLang="en-US"/>
              <a:t>transformer taps and phase angles</a:t>
            </a:r>
          </a:p>
          <a:p>
            <a:pPr lvl="1"/>
            <a:r>
              <a:rPr lang="en-US" altLang="en-US"/>
              <a:t>reactive power controls</a:t>
            </a:r>
          </a:p>
          <a:p>
            <a:endParaRPr lang="en-US" dirty="0"/>
          </a:p>
        </p:txBody>
      </p:sp>
    </p:spTree>
    <p:extLst>
      <p:ext uri="{BB962C8B-B14F-4D97-AF65-F5344CB8AC3E}">
        <p14:creationId xmlns:p14="http://schemas.microsoft.com/office/powerpoint/2010/main" val="158976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Two Example OPF Solution Methods</a:t>
            </a:r>
            <a:endParaRPr lang="en-US" dirty="0"/>
          </a:p>
        </p:txBody>
      </p:sp>
      <p:sp>
        <p:nvSpPr>
          <p:cNvPr id="3" name="Content Placeholder 2"/>
          <p:cNvSpPr>
            <a:spLocks noGrp="1"/>
          </p:cNvSpPr>
          <p:nvPr>
            <p:ph type="body" sz="quarter" idx="10"/>
          </p:nvPr>
        </p:nvSpPr>
        <p:spPr>
          <a:xfrm>
            <a:off x="228600" y="1295400"/>
            <a:ext cx="11430000" cy="5181600"/>
          </a:xfrm>
        </p:spPr>
        <p:txBody>
          <a:bodyPr/>
          <a:lstStyle/>
          <a:p>
            <a:r>
              <a:rPr lang="en-US" altLang="en-US" dirty="0"/>
              <a:t>Non-linear approach using Newton’s method</a:t>
            </a:r>
          </a:p>
          <a:p>
            <a:pPr lvl="1"/>
            <a:r>
              <a:rPr lang="en-US" altLang="en-US" dirty="0"/>
              <a:t>handles marginal losses well, but is relatively slow and has problems determining binding constraints</a:t>
            </a:r>
          </a:p>
          <a:p>
            <a:pPr lvl="1"/>
            <a:r>
              <a:rPr lang="en-US" altLang="en-US" dirty="0"/>
              <a:t>Generation costs (and other costs) represented by quadratic or cubic functions </a:t>
            </a:r>
          </a:p>
          <a:p>
            <a:r>
              <a:rPr lang="en-US" altLang="en-US" dirty="0"/>
              <a:t>Linear Programming </a:t>
            </a:r>
          </a:p>
          <a:p>
            <a:pPr lvl="1"/>
            <a:r>
              <a:rPr lang="en-US" altLang="en-US" dirty="0"/>
              <a:t>fast and efficient in determining binding constraints, but can have difficulty with marginal losses.</a:t>
            </a:r>
          </a:p>
          <a:p>
            <a:pPr lvl="1"/>
            <a:r>
              <a:rPr lang="en-US" altLang="en-US" dirty="0"/>
              <a:t>used in </a:t>
            </a:r>
            <a:r>
              <a:rPr lang="en-US" altLang="en-US" dirty="0" err="1"/>
              <a:t>PowerWorld</a:t>
            </a:r>
            <a:r>
              <a:rPr lang="en-US" altLang="en-US" dirty="0"/>
              <a:t> Simulator</a:t>
            </a:r>
          </a:p>
          <a:p>
            <a:pPr lvl="1"/>
            <a:r>
              <a:rPr lang="en-US" altLang="en-US" dirty="0"/>
              <a:t>generation costs (and other costs) represented by piecewise linear functions</a:t>
            </a:r>
          </a:p>
          <a:p>
            <a:r>
              <a:rPr lang="en-US" altLang="en-US" dirty="0"/>
              <a:t>Both can be implemented using an ac or dc power flow</a:t>
            </a:r>
          </a:p>
        </p:txBody>
      </p:sp>
    </p:spTree>
    <p:extLst>
      <p:ext uri="{BB962C8B-B14F-4D97-AF65-F5344CB8AC3E}">
        <p14:creationId xmlns:p14="http://schemas.microsoft.com/office/powerpoint/2010/main" val="1248651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Two Example OPF Solution Methods</a:t>
            </a:r>
            <a:endParaRPr lang="en-US" dirty="0"/>
          </a:p>
        </p:txBody>
      </p:sp>
      <p:sp>
        <p:nvSpPr>
          <p:cNvPr id="3" name="Content Placeholder 2"/>
          <p:cNvSpPr>
            <a:spLocks noGrp="1"/>
          </p:cNvSpPr>
          <p:nvPr>
            <p:ph type="body" sz="quarter" idx="10"/>
          </p:nvPr>
        </p:nvSpPr>
        <p:spPr>
          <a:xfrm>
            <a:off x="228600" y="1295400"/>
            <a:ext cx="11430000" cy="5181600"/>
          </a:xfrm>
        </p:spPr>
        <p:txBody>
          <a:bodyPr/>
          <a:lstStyle/>
          <a:p>
            <a:r>
              <a:rPr lang="en-US" dirty="0"/>
              <a:t>OPF (really SCOPF) is currently an area of active  research, with ARPA-E having an SCOPF competition and recently awarding about $5 million for improved algorithms (see gocompetition.energy.gov)</a:t>
            </a:r>
          </a:p>
          <a:p>
            <a:r>
              <a:rPr lang="en-US" dirty="0"/>
              <a:t>A 2016 National Academies Press report, titled “Analytic Research Founds for the Next-Generation Electric Grid,” recommended improved AC OPF models</a:t>
            </a:r>
          </a:p>
          <a:p>
            <a:pPr lvl="1"/>
            <a:r>
              <a:rPr lang="en-US" dirty="0"/>
              <a:t>It is available for free at www.nap.edu/catalog/21919/analytic-research-foundations-for-the-next-generation-electric-grid</a:t>
            </a:r>
          </a:p>
        </p:txBody>
      </p:sp>
    </p:spTree>
    <p:extLst>
      <p:ext uri="{BB962C8B-B14F-4D97-AF65-F5344CB8AC3E}">
        <p14:creationId xmlns:p14="http://schemas.microsoft.com/office/powerpoint/2010/main" val="115463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DC OPF and SCOPF</a:t>
            </a:r>
            <a:endParaRPr lang="en-US" dirty="0"/>
          </a:p>
        </p:txBody>
      </p:sp>
      <p:sp>
        <p:nvSpPr>
          <p:cNvPr id="3" name="Content Placeholder 2"/>
          <p:cNvSpPr>
            <a:spLocks noGrp="1"/>
          </p:cNvSpPr>
          <p:nvPr>
            <p:ph type="body" sz="quarter" idx="10"/>
          </p:nvPr>
        </p:nvSpPr>
        <p:spPr/>
        <p:txBody>
          <a:bodyPr/>
          <a:lstStyle/>
          <a:p>
            <a:r>
              <a:rPr lang="en-US" dirty="0"/>
              <a:t>Solving a full ac OPF or SCOPF on a large system is difficult, so most electricity markets actually use the more approximate, but much simpler DCOPF, in which a dc power flow is used </a:t>
            </a:r>
          </a:p>
          <a:p>
            <a:r>
              <a:rPr lang="en-US" dirty="0" err="1"/>
              <a:t>PowerWorld</a:t>
            </a:r>
            <a:r>
              <a:rPr lang="en-US" dirty="0"/>
              <a:t> includes this option in the Options, Power Flow Solution, DC Options </a:t>
            </a:r>
          </a:p>
          <a:p>
            <a:r>
              <a:rPr lang="en-US" dirty="0"/>
              <a:t>DC modeling can also be used for Unit Commitment (which we’ll be doing for Assignment 5)</a:t>
            </a:r>
          </a:p>
        </p:txBody>
      </p:sp>
      <p:sp>
        <p:nvSpPr>
          <p:cNvPr id="4" name="Slide Number Placeholder 1"/>
          <p:cNvSpPr>
            <a:spLocks noGrp="1"/>
          </p:cNvSpPr>
          <p:nvPr>
            <p:ph type="sldNum" sz="quarter" idx="4294967295"/>
          </p:nvPr>
        </p:nvSpPr>
        <p:spPr bwMode="auto">
          <a:xfrm>
            <a:off x="10287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F6D20532-61D7-47D0-903F-227F7C48AD34}" type="slidenum">
              <a:rPr lang="en-US" smtClean="0"/>
              <a:pPr>
                <a:defRPr/>
              </a:pPr>
              <a:t>15</a:t>
            </a:fld>
            <a:endParaRPr lang="en-US" dirty="0"/>
          </a:p>
        </p:txBody>
      </p:sp>
      <p:sp>
        <p:nvSpPr>
          <p:cNvPr id="5" name="Rectangle 4"/>
          <p:cNvSpPr/>
          <p:nvPr/>
        </p:nvSpPr>
        <p:spPr>
          <a:xfrm>
            <a:off x="1905000" y="6248400"/>
            <a:ext cx="8382000" cy="400110"/>
          </a:xfrm>
          <a:prstGeom prst="rect">
            <a:avLst/>
          </a:prstGeom>
        </p:spPr>
        <p:txBody>
          <a:bodyPr wrap="square">
            <a:spAutoFit/>
          </a:bodyPr>
          <a:lstStyle/>
          <a:p>
            <a:r>
              <a:rPr lang="en-US" sz="2000" dirty="0">
                <a:latin typeface="+mj-lt"/>
              </a:rPr>
              <a:t>https://www.ferc.gov/legal/staff-reports/2017/marginallosscalculations.pdf</a:t>
            </a:r>
          </a:p>
        </p:txBody>
      </p:sp>
    </p:spTree>
    <p:extLst>
      <p:ext uri="{BB962C8B-B14F-4D97-AF65-F5344CB8AC3E}">
        <p14:creationId xmlns:p14="http://schemas.microsoft.com/office/powerpoint/2010/main" val="3668638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37F2B-EAC6-4514-AD1B-3A137DC8FF4C}"/>
              </a:ext>
            </a:extLst>
          </p:cNvPr>
          <p:cNvSpPr>
            <a:spLocks noGrp="1"/>
          </p:cNvSpPr>
          <p:nvPr>
            <p:ph type="title"/>
          </p:nvPr>
        </p:nvSpPr>
        <p:spPr/>
        <p:txBody>
          <a:bodyPr/>
          <a:lstStyle/>
          <a:p>
            <a:r>
              <a:rPr lang="en-US" dirty="0"/>
              <a:t>Unit Commitment</a:t>
            </a:r>
          </a:p>
        </p:txBody>
      </p:sp>
      <p:sp>
        <p:nvSpPr>
          <p:cNvPr id="3" name="Content Placeholder 2">
            <a:extLst>
              <a:ext uri="{FF2B5EF4-FFF2-40B4-BE49-F238E27FC236}">
                <a16:creationId xmlns:a16="http://schemas.microsoft.com/office/drawing/2014/main" id="{115E56E8-4359-4673-BE36-D370A2F1AFDF}"/>
              </a:ext>
            </a:extLst>
          </p:cNvPr>
          <p:cNvSpPr>
            <a:spLocks noGrp="1"/>
          </p:cNvSpPr>
          <p:nvPr>
            <p:ph type="body" sz="quarter" idx="10"/>
          </p:nvPr>
        </p:nvSpPr>
        <p:spPr/>
        <p:txBody>
          <a:bodyPr numCol="2"/>
          <a:lstStyle/>
          <a:p>
            <a:r>
              <a:rPr lang="en-US" dirty="0"/>
              <a:t>Goal is still to minimize generator costs</a:t>
            </a:r>
          </a:p>
          <a:p>
            <a:r>
              <a:rPr lang="en-US" dirty="0"/>
              <a:t>ED and OPF assume certain generators are online or offline</a:t>
            </a:r>
          </a:p>
          <a:p>
            <a:r>
              <a:rPr lang="en-US" dirty="0"/>
              <a:t>UC makes these decisions</a:t>
            </a:r>
          </a:p>
          <a:p>
            <a:pPr lvl="1"/>
            <a:r>
              <a:rPr lang="en-US" dirty="0"/>
              <a:t>This introduces binary (integer) variables</a:t>
            </a:r>
          </a:p>
          <a:p>
            <a:pPr lvl="1"/>
            <a:r>
              <a:rPr lang="en-US" dirty="0"/>
              <a:t>Solving for multiple time points in a row as load and renewable generation changes</a:t>
            </a:r>
          </a:p>
          <a:p>
            <a:pPr lvl="1"/>
            <a:endParaRPr lang="en-US" dirty="0"/>
          </a:p>
          <a:p>
            <a:pPr lvl="1"/>
            <a:endParaRPr lang="en-US" dirty="0"/>
          </a:p>
          <a:p>
            <a:pPr lvl="1"/>
            <a:endParaRPr lang="en-US" dirty="0"/>
          </a:p>
          <a:p>
            <a:pPr lvl="1"/>
            <a:endParaRPr lang="en-US" dirty="0"/>
          </a:p>
          <a:p>
            <a:r>
              <a:rPr lang="en-US" dirty="0"/>
              <a:t>Typical constraints</a:t>
            </a:r>
          </a:p>
          <a:p>
            <a:pPr lvl="1"/>
            <a:r>
              <a:rPr lang="en-US" dirty="0"/>
              <a:t>Generator ramping rates</a:t>
            </a:r>
          </a:p>
          <a:p>
            <a:pPr lvl="1"/>
            <a:r>
              <a:rPr lang="en-US" dirty="0"/>
              <a:t>Generator minimum up and minimum down times</a:t>
            </a:r>
          </a:p>
          <a:p>
            <a:pPr lvl="1"/>
            <a:r>
              <a:rPr lang="en-US" dirty="0"/>
              <a:t>Must-run units, hydro unit coordination</a:t>
            </a:r>
          </a:p>
          <a:p>
            <a:pPr lvl="1"/>
            <a:r>
              <a:rPr lang="en-US" dirty="0"/>
              <a:t>Area reserve requirements</a:t>
            </a:r>
          </a:p>
          <a:p>
            <a:r>
              <a:rPr lang="en-US" dirty="0"/>
              <a:t>Objective</a:t>
            </a:r>
          </a:p>
          <a:p>
            <a:pPr lvl="1"/>
            <a:r>
              <a:rPr lang="en-US" dirty="0"/>
              <a:t>Generator cost c(p) as a function of output power</a:t>
            </a:r>
          </a:p>
          <a:p>
            <a:pPr lvl="1"/>
            <a:r>
              <a:rPr lang="en-US" dirty="0"/>
              <a:t>Generator cost to start up</a:t>
            </a:r>
          </a:p>
          <a:p>
            <a:pPr lvl="1"/>
            <a:r>
              <a:rPr lang="en-US" dirty="0"/>
              <a:t>Generator cost to shut down</a:t>
            </a:r>
          </a:p>
          <a:p>
            <a:pPr lvl="1"/>
            <a:r>
              <a:rPr lang="en-US" dirty="0"/>
              <a:t>Generator fixed cost to operate if online</a:t>
            </a:r>
          </a:p>
        </p:txBody>
      </p:sp>
    </p:spTree>
    <p:extLst>
      <p:ext uri="{BB962C8B-B14F-4D97-AF65-F5344CB8AC3E}">
        <p14:creationId xmlns:p14="http://schemas.microsoft.com/office/powerpoint/2010/main" val="134034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Mixed-Integer Programming</a:t>
            </a:r>
          </a:p>
        </p:txBody>
      </p:sp>
      <p:sp>
        <p:nvSpPr>
          <p:cNvPr id="3" name="Content Placeholder 2"/>
          <p:cNvSpPr>
            <a:spLocks noGrp="1"/>
          </p:cNvSpPr>
          <p:nvPr>
            <p:ph type="body" sz="quarter" idx="10"/>
          </p:nvPr>
        </p:nvSpPr>
        <p:spPr/>
        <p:txBody>
          <a:bodyPr/>
          <a:lstStyle/>
          <a:p>
            <a:r>
              <a:rPr lang="en-US" dirty="0"/>
              <a:t>A mixed-integer program (MIP) is an optimization problem of the form</a:t>
            </a:r>
          </a:p>
        </p:txBody>
      </p:sp>
      <p:graphicFrame>
        <p:nvGraphicFramePr>
          <p:cNvPr id="7" name="Object 6"/>
          <p:cNvGraphicFramePr>
            <a:graphicFrameLocks noGrp="1" noChangeAspect="1"/>
          </p:cNvGraphicFramePr>
          <p:nvPr/>
        </p:nvGraphicFramePr>
        <p:xfrm>
          <a:off x="2438400" y="2438401"/>
          <a:ext cx="5105400" cy="3278239"/>
        </p:xfrm>
        <a:graphic>
          <a:graphicData uri="http://schemas.openxmlformats.org/presentationml/2006/ole">
            <mc:AlternateContent xmlns:mc="http://schemas.openxmlformats.org/markup-compatibility/2006">
              <mc:Choice xmlns:v="urn:schemas-microsoft-com:vml" Requires="v">
                <p:oleObj name="Equation" r:id="rId2" imgW="6527520" imgH="4190760" progId="Equation.DSMT4">
                  <p:embed/>
                </p:oleObj>
              </mc:Choice>
              <mc:Fallback>
                <p:oleObj name="Equation" r:id="rId2" imgW="6527520" imgH="4190760" progId="Equation.DSMT4">
                  <p:embed/>
                  <p:pic>
                    <p:nvPicPr>
                      <p:cNvPr id="7" name="Object 6"/>
                      <p:cNvPicPr>
                        <a:picLocks noGrp="1" noChangeAspect="1" noChangeArrowheads="1"/>
                      </p:cNvPicPr>
                      <p:nvPr/>
                    </p:nvPicPr>
                    <p:blipFill>
                      <a:blip r:embed="rId3"/>
                      <a:srcRect/>
                      <a:stretch>
                        <a:fillRect/>
                      </a:stretch>
                    </p:blipFill>
                    <p:spPr bwMode="auto">
                      <a:xfrm>
                        <a:off x="2438400" y="2438401"/>
                        <a:ext cx="5105400" cy="327823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285536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Mixed-Integer Programming</a:t>
            </a:r>
            <a:endParaRPr lang="en-US" dirty="0"/>
          </a:p>
        </p:txBody>
      </p:sp>
      <p:sp>
        <p:nvSpPr>
          <p:cNvPr id="3" name="Content Placeholder 2"/>
          <p:cNvSpPr>
            <a:spLocks noGrp="1"/>
          </p:cNvSpPr>
          <p:nvPr>
            <p:ph type="body" sz="quarter" idx="10"/>
          </p:nvPr>
        </p:nvSpPr>
        <p:spPr/>
        <p:txBody>
          <a:bodyPr/>
          <a:lstStyle/>
          <a:p>
            <a:r>
              <a:rPr lang="en-US" dirty="0"/>
              <a:t>The advances in the algorithms have been substantial  </a:t>
            </a:r>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653" t="16926" r="23527" b="5773"/>
          <a:stretch/>
        </p:blipFill>
        <p:spPr bwMode="auto">
          <a:xfrm>
            <a:off x="471916" y="1868691"/>
            <a:ext cx="6526487" cy="4493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468822" y="1992707"/>
            <a:ext cx="3839258" cy="646331"/>
          </a:xfrm>
          <a:prstGeom prst="rect">
            <a:avLst/>
          </a:prstGeom>
          <a:solidFill>
            <a:srgbClr val="D6D2C4"/>
          </a:solidFill>
          <a:ln>
            <a:solidFill>
              <a:srgbClr val="D6D2C4"/>
            </a:solidFill>
          </a:ln>
        </p:spPr>
        <p:txBody>
          <a:bodyPr wrap="square" rtlCol="0">
            <a:spAutoFit/>
          </a:bodyPr>
          <a:lstStyle/>
          <a:p>
            <a:r>
              <a:rPr lang="en-US" sz="1800" dirty="0">
                <a:solidFill>
                  <a:srgbClr val="1E0000"/>
                </a:solidFill>
                <a:latin typeface="+mj-lt"/>
              </a:rPr>
              <a:t>Speedups from 2009 to 2015 were about a factor of 30!</a:t>
            </a:r>
          </a:p>
        </p:txBody>
      </p:sp>
      <p:sp>
        <p:nvSpPr>
          <p:cNvPr id="8" name="Rectangle 7">
            <a:extLst>
              <a:ext uri="{FF2B5EF4-FFF2-40B4-BE49-F238E27FC236}">
                <a16:creationId xmlns:a16="http://schemas.microsoft.com/office/drawing/2014/main" id="{8CB2F5A5-1E7D-43C6-B928-1B617F93FA10}"/>
              </a:ext>
            </a:extLst>
          </p:cNvPr>
          <p:cNvSpPr/>
          <p:nvPr/>
        </p:nvSpPr>
        <p:spPr>
          <a:xfrm>
            <a:off x="7193550" y="2877962"/>
            <a:ext cx="4750256" cy="2474524"/>
          </a:xfrm>
          <a:prstGeom prst="rect">
            <a:avLst/>
          </a:prstGeom>
          <a:solidFill>
            <a:srgbClr val="D6D2C4"/>
          </a:solidFill>
          <a:ln>
            <a:solidFill>
              <a:srgbClr val="D6D2C4"/>
            </a:solidFill>
          </a:ln>
        </p:spPr>
        <p:txBody>
          <a:bodyPr wrap="square">
            <a:spAutoFit/>
          </a:bodyPr>
          <a:lstStyle/>
          <a:p>
            <a:r>
              <a:rPr lang="en-US" sz="1800" dirty="0">
                <a:latin typeface="+mj-lt"/>
              </a:rPr>
              <a:t>Suppose you were given the following choices:</a:t>
            </a:r>
          </a:p>
          <a:p>
            <a:pPr marL="457200" indent="-457200">
              <a:buAutoNum type="arabicPeriod"/>
            </a:pPr>
            <a:r>
              <a:rPr lang="en-US" sz="1800" dirty="0">
                <a:latin typeface="+mj-lt"/>
              </a:rPr>
              <a:t>Solve a MIP with today’s solution technology on a 1991 machine</a:t>
            </a:r>
          </a:p>
          <a:p>
            <a:pPr marL="457200" indent="-457200">
              <a:buAutoNum type="arabicPeriod"/>
            </a:pPr>
            <a:r>
              <a:rPr lang="en-US" sz="1800" dirty="0">
                <a:latin typeface="+mj-lt"/>
              </a:rPr>
              <a:t>Solve a MIP with a 1991 solution on a machine from today?</a:t>
            </a:r>
          </a:p>
          <a:p>
            <a:r>
              <a:rPr lang="en-US" sz="1800" dirty="0">
                <a:latin typeface="+mj-lt"/>
              </a:rPr>
              <a:t>The answer is to choose option 1, by a factor of approximately 300!</a:t>
            </a:r>
          </a:p>
        </p:txBody>
      </p:sp>
      <p:sp>
        <p:nvSpPr>
          <p:cNvPr id="4" name="TextBox 3"/>
          <p:cNvSpPr txBox="1"/>
          <p:nvPr/>
        </p:nvSpPr>
        <p:spPr>
          <a:xfrm>
            <a:off x="6629400" y="5591410"/>
            <a:ext cx="4847365" cy="1015663"/>
          </a:xfrm>
          <a:prstGeom prst="rect">
            <a:avLst/>
          </a:prstGeom>
          <a:noFill/>
        </p:spPr>
        <p:txBody>
          <a:bodyPr wrap="square" rtlCol="0">
            <a:spAutoFit/>
          </a:bodyPr>
          <a:lstStyle/>
          <a:p>
            <a:r>
              <a:rPr lang="en-US" sz="1200" dirty="0">
                <a:solidFill>
                  <a:srgbClr val="1E0000"/>
                </a:solidFill>
                <a:latin typeface="+mj-lt"/>
              </a:rPr>
              <a:t>Notes are partially based on a presentation at Feb 2015 US National Academies Analytic Foundations of the Next Generation Grid by Robert Bixby from </a:t>
            </a:r>
            <a:r>
              <a:rPr lang="en-US" sz="1200" dirty="0" err="1">
                <a:solidFill>
                  <a:srgbClr val="1E0000"/>
                </a:solidFill>
                <a:latin typeface="+mj-lt"/>
              </a:rPr>
              <a:t>Gurobi</a:t>
            </a:r>
            <a:r>
              <a:rPr lang="en-US" sz="1200" dirty="0">
                <a:solidFill>
                  <a:srgbClr val="1E0000"/>
                </a:solidFill>
                <a:latin typeface="+mj-lt"/>
              </a:rPr>
              <a:t> Optimization titled “Advances in Mixed-Integer Programming and the Impact on Managing Electrical Power Grids”</a:t>
            </a:r>
            <a:endParaRPr lang="en-US" sz="1200" dirty="0">
              <a:latin typeface="+mj-lt"/>
            </a:endParaRPr>
          </a:p>
        </p:txBody>
      </p:sp>
    </p:spTree>
    <p:extLst>
      <p:ext uri="{BB962C8B-B14F-4D97-AF65-F5344CB8AC3E}">
        <p14:creationId xmlns:p14="http://schemas.microsoft.com/office/powerpoint/2010/main" val="188526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p:txBody>
          <a:bodyPr/>
          <a:lstStyle/>
          <a:p>
            <a:r>
              <a:rPr lang="en-US" dirty="0"/>
              <a:t>General Solver</a:t>
            </a:r>
          </a:p>
        </p:txBody>
      </p:sp>
      <p:sp>
        <p:nvSpPr>
          <p:cNvPr id="50" name="Google Shape;50;p8"/>
          <p:cNvSpPr txBox="1">
            <a:spLocks noGrp="1"/>
          </p:cNvSpPr>
          <p:nvPr>
            <p:ph type="body" sz="quarter" idx="10"/>
          </p:nvPr>
        </p:nvSpPr>
        <p:spPr/>
        <p:txBody>
          <a:bodyPr/>
          <a:lstStyle/>
          <a:p>
            <a:r>
              <a:rPr lang="en-US" dirty="0"/>
              <a:t>OPF is currently an area of active research</a:t>
            </a:r>
          </a:p>
          <a:p>
            <a:r>
              <a:rPr lang="en-US" dirty="0"/>
              <a:t>Many formulations and solution methods exist… </a:t>
            </a:r>
          </a:p>
          <a:p>
            <a:pPr lvl="1"/>
            <a:r>
              <a:rPr lang="en-US" dirty="0"/>
              <a:t>As do many tools for highly complex, large-scale computing!</a:t>
            </a:r>
          </a:p>
          <a:p>
            <a:r>
              <a:rPr lang="en-US" dirty="0"/>
              <a:t>While many options exist, some may work better for certain problems or with certain programs you already use</a:t>
            </a:r>
          </a:p>
          <a:p>
            <a:r>
              <a:rPr lang="en-US" dirty="0"/>
              <a:t>Consider experimenting with a new language/solver!</a:t>
            </a:r>
          </a:p>
          <a:p>
            <a:r>
              <a:rPr lang="en-US" dirty="0" err="1"/>
              <a:t>Gurobi</a:t>
            </a:r>
            <a:r>
              <a:rPr lang="en-US" dirty="0"/>
              <a:t> and CPLEX are two well-known commercial optimization solvers/packages for linear programming (LP), quadratic programming (QP), quadratically constrained programming (QCP), and the mixed integer (MI) counterparts of LP/QP/QCP</a:t>
            </a:r>
          </a:p>
          <a:p>
            <a:r>
              <a:rPr lang="en-US" dirty="0" err="1"/>
              <a:t>Gurobi</a:t>
            </a:r>
            <a:r>
              <a:rPr lang="en-US" dirty="0"/>
              <a:t> and CPLEX are accessible through object-oriented interfaces (C++, Java, Python, C), matrix-oriented interfaces (MATLAB) and other modeling languages (AMPL, GAMS)</a:t>
            </a:r>
          </a:p>
          <a:p>
            <a:endParaRPr lang="en-US" dirty="0"/>
          </a:p>
          <a:p>
            <a:endParaRPr lang="en-US" dirty="0"/>
          </a:p>
        </p:txBody>
      </p:sp>
    </p:spTree>
    <p:extLst>
      <p:ext uri="{BB962C8B-B14F-4D97-AF65-F5344CB8AC3E}">
        <p14:creationId xmlns:p14="http://schemas.microsoft.com/office/powerpoint/2010/main" val="2134162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611D7C-BA61-4D5B-80F8-F468990779B2}"/>
              </a:ext>
            </a:extLst>
          </p:cNvPr>
          <p:cNvPicPr/>
          <p:nvPr/>
        </p:nvPicPr>
        <p:blipFill>
          <a:blip r:embed="rId2"/>
          <a:stretch>
            <a:fillRect/>
          </a:stretch>
        </p:blipFill>
        <p:spPr>
          <a:xfrm>
            <a:off x="6248400" y="2362200"/>
            <a:ext cx="5943600" cy="2322195"/>
          </a:xfrm>
          <a:prstGeom prst="rect">
            <a:avLst/>
          </a:prstGeom>
        </p:spPr>
      </p:pic>
      <p:sp>
        <p:nvSpPr>
          <p:cNvPr id="2" name="Title 1">
            <a:extLst>
              <a:ext uri="{FF2B5EF4-FFF2-40B4-BE49-F238E27FC236}">
                <a16:creationId xmlns:a16="http://schemas.microsoft.com/office/drawing/2014/main" id="{F05170EC-4E3E-4125-B9FB-4BA29DC9FE3F}"/>
              </a:ext>
            </a:extLst>
          </p:cNvPr>
          <p:cNvSpPr>
            <a:spLocks noGrp="1"/>
          </p:cNvSpPr>
          <p:nvPr>
            <p:ph type="title"/>
          </p:nvPr>
        </p:nvSpPr>
        <p:spPr/>
        <p:txBody>
          <a:bodyPr/>
          <a:lstStyle/>
          <a:p>
            <a:r>
              <a:rPr lang="en-US" dirty="0"/>
              <a:t>Assignment 5</a:t>
            </a:r>
          </a:p>
        </p:txBody>
      </p:sp>
      <p:sp>
        <p:nvSpPr>
          <p:cNvPr id="3" name="Content Placeholder 2">
            <a:extLst>
              <a:ext uri="{FF2B5EF4-FFF2-40B4-BE49-F238E27FC236}">
                <a16:creationId xmlns:a16="http://schemas.microsoft.com/office/drawing/2014/main" id="{326923E1-7F31-4A29-A84A-B223C6818F2C}"/>
              </a:ext>
            </a:extLst>
          </p:cNvPr>
          <p:cNvSpPr>
            <a:spLocks noGrp="1"/>
          </p:cNvSpPr>
          <p:nvPr>
            <p:ph type="body" sz="quarter" idx="10"/>
          </p:nvPr>
        </p:nvSpPr>
        <p:spPr>
          <a:xfrm>
            <a:off x="228600" y="1295400"/>
            <a:ext cx="5943600" cy="5181600"/>
          </a:xfrm>
        </p:spPr>
        <p:txBody>
          <a:bodyPr/>
          <a:lstStyle/>
          <a:p>
            <a:r>
              <a:rPr lang="en-US" sz="2000" dirty="0"/>
              <a:t>Assignment 5 has to do with mixed-integer optimization using Python or </a:t>
            </a:r>
            <a:r>
              <a:rPr lang="en-US" sz="2000" dirty="0" err="1"/>
              <a:t>Matlab</a:t>
            </a:r>
            <a:r>
              <a:rPr lang="en-US" sz="2000" dirty="0"/>
              <a:t> with </a:t>
            </a:r>
            <a:r>
              <a:rPr lang="en-US" sz="2000" dirty="0" err="1"/>
              <a:t>Gurobi</a:t>
            </a:r>
            <a:r>
              <a:rPr lang="en-US" sz="2000" dirty="0"/>
              <a:t> (or another optimization platform)</a:t>
            </a:r>
          </a:p>
          <a:p>
            <a:r>
              <a:rPr lang="en-US" sz="2000" dirty="0"/>
              <a:t>You’ll be solving a unit commitment problem, which we’ll discuss in class next time.</a:t>
            </a:r>
          </a:p>
          <a:p>
            <a:r>
              <a:rPr lang="en-US" sz="2000" dirty="0"/>
              <a:t>Instructions from last time:</a:t>
            </a:r>
          </a:p>
          <a:p>
            <a:pPr lvl="1"/>
            <a:r>
              <a:rPr lang="en-US" sz="1600" dirty="0"/>
              <a:t>Read through the assignment instructions</a:t>
            </a:r>
          </a:p>
          <a:p>
            <a:pPr lvl="1"/>
            <a:r>
              <a:rPr lang="en-US" sz="1600" dirty="0"/>
              <a:t>Install and license </a:t>
            </a:r>
            <a:r>
              <a:rPr lang="en-US" sz="1600" dirty="0" err="1"/>
              <a:t>Gurobi</a:t>
            </a:r>
            <a:r>
              <a:rPr lang="en-US" sz="1600" dirty="0"/>
              <a:t> according to the instructions</a:t>
            </a:r>
          </a:p>
          <a:p>
            <a:pPr lvl="1"/>
            <a:r>
              <a:rPr lang="en-US" sz="1600" dirty="0"/>
              <a:t>Set it up for </a:t>
            </a:r>
            <a:r>
              <a:rPr lang="en-US" sz="1600" dirty="0" err="1"/>
              <a:t>Matlab</a:t>
            </a:r>
            <a:r>
              <a:rPr lang="en-US" sz="1600" dirty="0"/>
              <a:t> or Python according to the instructions</a:t>
            </a:r>
          </a:p>
          <a:p>
            <a:pPr lvl="1"/>
            <a:r>
              <a:rPr lang="en-US" sz="1600" dirty="0"/>
              <a:t>Run the example </a:t>
            </a:r>
            <a:r>
              <a:rPr lang="en-US" sz="1600" dirty="0" err="1"/>
              <a:t>Matlab</a:t>
            </a:r>
            <a:r>
              <a:rPr lang="en-US" sz="1600" dirty="0"/>
              <a:t> or Python case I provided you</a:t>
            </a:r>
          </a:p>
          <a:p>
            <a:pPr lvl="1"/>
            <a:r>
              <a:rPr lang="en-US" sz="1600" dirty="0"/>
              <a:t>Bring your laptop to class</a:t>
            </a:r>
          </a:p>
          <a:p>
            <a:r>
              <a:rPr lang="en-US" sz="2000" dirty="0"/>
              <a:t>Get the example test problem to run in either </a:t>
            </a:r>
            <a:r>
              <a:rPr lang="en-US" sz="2000" dirty="0" err="1"/>
              <a:t>Matlab</a:t>
            </a:r>
            <a:r>
              <a:rPr lang="en-US" sz="2000" dirty="0"/>
              <a:t> or Python</a:t>
            </a:r>
          </a:p>
          <a:p>
            <a:r>
              <a:rPr lang="en-US" sz="2000" dirty="0"/>
              <a:t>Due date: November 20th, 2023 at 4pm</a:t>
            </a:r>
          </a:p>
        </p:txBody>
      </p:sp>
    </p:spTree>
    <p:extLst>
      <p:ext uri="{BB962C8B-B14F-4D97-AF65-F5344CB8AC3E}">
        <p14:creationId xmlns:p14="http://schemas.microsoft.com/office/powerpoint/2010/main" val="3526052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8468-5A99-4057-BFE9-6AE97F3AE6A0}"/>
              </a:ext>
            </a:extLst>
          </p:cNvPr>
          <p:cNvSpPr>
            <a:spLocks noGrp="1"/>
          </p:cNvSpPr>
          <p:nvPr>
            <p:ph type="title"/>
          </p:nvPr>
        </p:nvSpPr>
        <p:spPr/>
        <p:txBody>
          <a:bodyPr/>
          <a:lstStyle/>
          <a:p>
            <a:r>
              <a:rPr lang="en-US" dirty="0"/>
              <a:t>Assignment 5</a:t>
            </a:r>
          </a:p>
        </p:txBody>
      </p:sp>
      <p:sp>
        <p:nvSpPr>
          <p:cNvPr id="3" name="Content Placeholder 2">
            <a:extLst>
              <a:ext uri="{FF2B5EF4-FFF2-40B4-BE49-F238E27FC236}">
                <a16:creationId xmlns:a16="http://schemas.microsoft.com/office/drawing/2014/main" id="{E21D4008-1337-44FD-8F15-72F2D12AFF36}"/>
              </a:ext>
            </a:extLst>
          </p:cNvPr>
          <p:cNvSpPr>
            <a:spLocks noGrp="1"/>
          </p:cNvSpPr>
          <p:nvPr>
            <p:ph type="body" sz="quarter" idx="10"/>
          </p:nvPr>
        </p:nvSpPr>
        <p:spPr/>
        <p:txBody>
          <a:bodyPr/>
          <a:lstStyle/>
          <a:p>
            <a:r>
              <a:rPr lang="en-US" dirty="0"/>
              <a:t>A five-bus unit commitment problem with the following features</a:t>
            </a:r>
          </a:p>
          <a:p>
            <a:pPr lvl="1"/>
            <a:r>
              <a:rPr lang="en-US" dirty="0"/>
              <a:t>Power flow is modeled with dc assumptions (4 bus theta variables)</a:t>
            </a:r>
          </a:p>
          <a:p>
            <a:pPr lvl="1"/>
            <a:r>
              <a:rPr lang="en-US" dirty="0"/>
              <a:t>12 time points with varying load</a:t>
            </a:r>
          </a:p>
          <a:p>
            <a:pPr lvl="1"/>
            <a:r>
              <a:rPr lang="en-US" dirty="0"/>
              <a:t>One wind generator with a varying maximum power</a:t>
            </a:r>
          </a:p>
          <a:p>
            <a:pPr lvl="1"/>
            <a:r>
              <a:rPr lang="en-US" dirty="0"/>
              <a:t>7 total generating units</a:t>
            </a:r>
          </a:p>
          <a:p>
            <a:pPr lvl="2"/>
            <a:r>
              <a:rPr lang="en-US" dirty="0"/>
              <a:t>Cost: start-up, shut-down, fixed, variable</a:t>
            </a:r>
          </a:p>
          <a:p>
            <a:pPr lvl="2"/>
            <a:r>
              <a:rPr lang="en-US" dirty="0"/>
              <a:t>Minimum and maximum generation</a:t>
            </a:r>
          </a:p>
          <a:p>
            <a:pPr lvl="1"/>
            <a:r>
              <a:rPr lang="en-US" dirty="0"/>
              <a:t>6 transmission lines have maximum flow limits</a:t>
            </a:r>
          </a:p>
          <a:p>
            <a:r>
              <a:rPr lang="en-US" dirty="0"/>
              <a:t>Solution will determine </a:t>
            </a:r>
          </a:p>
          <a:p>
            <a:pPr lvl="1"/>
            <a:r>
              <a:rPr lang="en-US" dirty="0"/>
              <a:t>Status of generator at each of the 12 time points</a:t>
            </a:r>
          </a:p>
          <a:p>
            <a:pPr lvl="1"/>
            <a:r>
              <a:rPr lang="en-US" dirty="0"/>
              <a:t>Generator output power p at each time point</a:t>
            </a:r>
          </a:p>
          <a:p>
            <a:pPr lvl="1"/>
            <a:r>
              <a:rPr lang="en-US" dirty="0"/>
              <a:t>Line flow and bus angle at each time point</a:t>
            </a:r>
          </a:p>
          <a:p>
            <a:pPr lvl="1"/>
            <a:r>
              <a:rPr lang="en-US" dirty="0"/>
              <a:t>Total cost of generation</a:t>
            </a:r>
          </a:p>
        </p:txBody>
      </p:sp>
    </p:spTree>
    <p:extLst>
      <p:ext uri="{BB962C8B-B14F-4D97-AF65-F5344CB8AC3E}">
        <p14:creationId xmlns:p14="http://schemas.microsoft.com/office/powerpoint/2010/main" val="25482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55A99-3904-4AFF-B31B-963EC42ECD2F}"/>
              </a:ext>
            </a:extLst>
          </p:cNvPr>
          <p:cNvSpPr>
            <a:spLocks noGrp="1"/>
          </p:cNvSpPr>
          <p:nvPr>
            <p:ph type="title"/>
          </p:nvPr>
        </p:nvSpPr>
        <p:spPr/>
        <p:txBody>
          <a:bodyPr/>
          <a:lstStyle/>
          <a:p>
            <a:r>
              <a:rPr lang="en-US" dirty="0"/>
              <a:t>Optimization</a:t>
            </a:r>
          </a:p>
        </p:txBody>
      </p:sp>
      <p:sp>
        <p:nvSpPr>
          <p:cNvPr id="3" name="Content Placeholder 2">
            <a:extLst>
              <a:ext uri="{FF2B5EF4-FFF2-40B4-BE49-F238E27FC236}">
                <a16:creationId xmlns:a16="http://schemas.microsoft.com/office/drawing/2014/main" id="{86E30F21-5CE6-43ED-99E3-AF8EB5501A92}"/>
              </a:ext>
            </a:extLst>
          </p:cNvPr>
          <p:cNvSpPr>
            <a:spLocks noGrp="1"/>
          </p:cNvSpPr>
          <p:nvPr>
            <p:ph type="body" sz="quarter" idx="10"/>
          </p:nvPr>
        </p:nvSpPr>
        <p:spPr/>
        <p:txBody>
          <a:bodyPr/>
          <a:lstStyle/>
          <a:p>
            <a:r>
              <a:rPr lang="en-US" dirty="0"/>
              <a:t>Parts of an optimization (or mathematical programming) problem</a:t>
            </a:r>
          </a:p>
          <a:p>
            <a:pPr lvl="1"/>
            <a:r>
              <a:rPr lang="en-US" dirty="0"/>
              <a:t>Variables</a:t>
            </a:r>
          </a:p>
          <a:p>
            <a:pPr lvl="1"/>
            <a:r>
              <a:rPr lang="en-US" dirty="0"/>
              <a:t>Objective – function we are trying to minimize (or maximize) </a:t>
            </a:r>
          </a:p>
          <a:p>
            <a:pPr lvl="1"/>
            <a:r>
              <a:rPr lang="en-US" dirty="0"/>
              <a:t>Constraints – restrictions on the </a:t>
            </a:r>
            <a:r>
              <a:rPr lang="en-US" dirty="0" err="1"/>
              <a:t>varaibles</a:t>
            </a:r>
            <a:endParaRPr lang="en-US" dirty="0"/>
          </a:p>
          <a:p>
            <a:pPr lvl="2"/>
            <a:r>
              <a:rPr lang="en-US" dirty="0"/>
              <a:t>Equality</a:t>
            </a:r>
          </a:p>
          <a:p>
            <a:pPr lvl="2"/>
            <a:r>
              <a:rPr lang="en-US" dirty="0"/>
              <a:t>Inequality</a:t>
            </a:r>
          </a:p>
          <a:p>
            <a:pPr lvl="2"/>
            <a:r>
              <a:rPr lang="en-US" dirty="0"/>
              <a:t>Integer – must take integer values</a:t>
            </a:r>
          </a:p>
          <a:p>
            <a:r>
              <a:rPr lang="en-US" dirty="0"/>
              <a:t>Types of optimization problems</a:t>
            </a:r>
          </a:p>
          <a:p>
            <a:pPr lvl="1"/>
            <a:r>
              <a:rPr lang="en-US" dirty="0"/>
              <a:t>Unconstrained vs Constrained</a:t>
            </a:r>
          </a:p>
          <a:p>
            <a:pPr lvl="1"/>
            <a:r>
              <a:rPr lang="en-US" dirty="0"/>
              <a:t>Linear vs Nonlinear </a:t>
            </a:r>
          </a:p>
          <a:p>
            <a:pPr lvl="1"/>
            <a:r>
              <a:rPr lang="en-US" dirty="0"/>
              <a:t>Continuous vs Integer vs Binary</a:t>
            </a:r>
          </a:p>
          <a:p>
            <a:pPr lvl="1"/>
            <a:r>
              <a:rPr lang="en-US" dirty="0"/>
              <a:t>Mixed-integer linear, mixed-integer nonlinear</a:t>
            </a:r>
          </a:p>
        </p:txBody>
      </p:sp>
      <p:sp>
        <p:nvSpPr>
          <p:cNvPr id="5" name="TextBox 4">
            <a:extLst>
              <a:ext uri="{FF2B5EF4-FFF2-40B4-BE49-F238E27FC236}">
                <a16:creationId xmlns:a16="http://schemas.microsoft.com/office/drawing/2014/main" id="{7C58B4D4-EDB6-8454-0EDE-BA9CCEFD1B18}"/>
              </a:ext>
            </a:extLst>
          </p:cNvPr>
          <p:cNvSpPr txBox="1"/>
          <p:nvPr/>
        </p:nvSpPr>
        <p:spPr>
          <a:xfrm>
            <a:off x="7010400" y="3276600"/>
            <a:ext cx="4306387" cy="2677656"/>
          </a:xfrm>
          <a:prstGeom prst="rect">
            <a:avLst/>
          </a:prstGeom>
          <a:solidFill>
            <a:srgbClr val="D6D2C4"/>
          </a:solidFill>
        </p:spPr>
        <p:txBody>
          <a:bodyPr wrap="square">
            <a:spAutoFit/>
          </a:bodyPr>
          <a:lstStyle/>
          <a:p>
            <a:pPr marL="914400" lvl="1" indent="-457200">
              <a:buFont typeface="Arial" panose="020B0604020202020204" pitchFamily="34" charset="0"/>
              <a:buChar char="•"/>
            </a:pPr>
            <a:r>
              <a:rPr lang="en-US" sz="2000" b="1" dirty="0">
                <a:latin typeface="+mj-lt"/>
              </a:rPr>
              <a:t>Feasible solution </a:t>
            </a:r>
            <a:r>
              <a:rPr lang="en-US" sz="2000" dirty="0">
                <a:latin typeface="+mj-lt"/>
              </a:rPr>
              <a:t>– satisfies the constraints, regardless of objective</a:t>
            </a:r>
          </a:p>
          <a:p>
            <a:pPr marL="914400" lvl="1" indent="-457200">
              <a:buFont typeface="Arial" panose="020B0604020202020204" pitchFamily="34" charset="0"/>
              <a:buChar char="•"/>
            </a:pPr>
            <a:r>
              <a:rPr lang="en-US" sz="2000" b="1" dirty="0">
                <a:latin typeface="+mj-lt"/>
              </a:rPr>
              <a:t>Optimal solution </a:t>
            </a:r>
            <a:r>
              <a:rPr lang="en-US" sz="2000" dirty="0">
                <a:latin typeface="+mj-lt"/>
              </a:rPr>
              <a:t>– satisfies the constraints with the lowest possible objective</a:t>
            </a:r>
          </a:p>
          <a:p>
            <a:pPr marL="914400" lvl="1" indent="-457200">
              <a:buFont typeface="Arial" panose="020B0604020202020204" pitchFamily="34" charset="0"/>
              <a:buChar char="•"/>
            </a:pPr>
            <a:r>
              <a:rPr lang="en-US" sz="2000" b="1" dirty="0">
                <a:latin typeface="+mj-lt"/>
              </a:rPr>
              <a:t>Infeasible problem </a:t>
            </a:r>
            <a:r>
              <a:rPr lang="en-US" sz="2000" dirty="0">
                <a:latin typeface="+mj-lt"/>
              </a:rPr>
              <a:t>– no feasible solution exists</a:t>
            </a:r>
          </a:p>
        </p:txBody>
      </p:sp>
    </p:spTree>
    <p:extLst>
      <p:ext uri="{BB962C8B-B14F-4D97-AF65-F5344CB8AC3E}">
        <p14:creationId xmlns:p14="http://schemas.microsoft.com/office/powerpoint/2010/main" val="2029142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a:extLst>
              <a:ext uri="{FF2B5EF4-FFF2-40B4-BE49-F238E27FC236}">
                <a16:creationId xmlns:a16="http://schemas.microsoft.com/office/drawing/2014/main" id="{8FEF2BF8-5262-4EF2-849E-9235D165D86F}"/>
              </a:ext>
            </a:extLst>
          </p:cNvPr>
          <p:cNvSpPr>
            <a:spLocks noGrp="1" noChangeArrowheads="1"/>
          </p:cNvSpPr>
          <p:nvPr>
            <p:ph type="title"/>
          </p:nvPr>
        </p:nvSpPr>
        <p:spPr/>
        <p:txBody>
          <a:bodyPr/>
          <a:lstStyle/>
          <a:p>
            <a:r>
              <a:rPr lang="en-US" altLang="en-US"/>
              <a:t>Example Linear Continuous Problem</a:t>
            </a:r>
            <a:endParaRPr lang="en-US" altLang="en-US" dirty="0"/>
          </a:p>
        </p:txBody>
      </p:sp>
      <p:sp>
        <p:nvSpPr>
          <p:cNvPr id="263171" name="Rectangle 3">
            <a:extLst>
              <a:ext uri="{FF2B5EF4-FFF2-40B4-BE49-F238E27FC236}">
                <a16:creationId xmlns:a16="http://schemas.microsoft.com/office/drawing/2014/main" id="{3C1CEFEF-91CC-4373-A8C0-B80E15FBF949}"/>
              </a:ext>
            </a:extLst>
          </p:cNvPr>
          <p:cNvSpPr>
            <a:spLocks noGrp="1" noChangeArrowheads="1"/>
          </p:cNvSpPr>
          <p:nvPr>
            <p:ph type="body" sz="quarter" idx="10"/>
          </p:nvPr>
        </p:nvSpPr>
        <p:spPr/>
        <p:txBody>
          <a:bodyPr/>
          <a:lstStyle/>
          <a:p>
            <a:r>
              <a:rPr lang="en-US" altLang="en-US" dirty="0"/>
              <a:t>Assume that you operate a lumber mill which makes both construction-grade and finish-grade boards from the logs it receives.  Suppose it takes 2 hours to rough-saw and 3 hours to plane each 1000 board feet of construction-grade boards.  Finish-grade boards take 2 hours to rough-saw and 5 hours to plane for each 1000 board feet.  Assume that the saw is available 8 hours per day, while the plane is available 15 hours per day.  If the profit per 1000 board feet is $100 for construction-grade and $120 for finish-grade, how many board feet of each should you make per day to maximize your profit?</a:t>
            </a:r>
          </a:p>
        </p:txBody>
      </p:sp>
      <mc:AlternateContent xmlns:mc="http://schemas.openxmlformats.org/markup-compatibility/2006" xmlns:a14="http://schemas.microsoft.com/office/drawing/2010/main">
        <mc:Choice Requires="a14">
          <p:sp>
            <p:nvSpPr>
              <p:cNvPr id="7" name="Object 4">
                <a:extLst>
                  <a:ext uri="{FF2B5EF4-FFF2-40B4-BE49-F238E27FC236}">
                    <a16:creationId xmlns:a16="http://schemas.microsoft.com/office/drawing/2014/main" id="{0F97D9B2-8398-463F-9906-397D96323550}"/>
                  </a:ext>
                </a:extLst>
              </p:cNvPr>
              <p:cNvSpPr txBox="1"/>
              <p:nvPr/>
            </p:nvSpPr>
            <p:spPr bwMode="auto">
              <a:xfrm>
                <a:off x="1219200" y="4836844"/>
                <a:ext cx="4724400" cy="1792556"/>
              </a:xfrm>
              <a:prstGeom prst="rect">
                <a:avLst/>
              </a:prstGeom>
              <a:noFill/>
              <a:ln>
                <a:noFill/>
              </a:ln>
              <a:effectLst/>
            </p:spPr>
            <p:txBody>
              <a:bodyPr>
                <a:normAutofit/>
              </a:bodyPr>
              <a:lstStyle/>
              <a:p>
                <a:pPr/>
                <a14:m>
                  <m:oMathPara xmlns:m="http://schemas.openxmlformats.org/officeDocument/2006/math">
                    <m:oMathParaPr>
                      <m:jc m:val="centerGroup"/>
                    </m:oMathParaPr>
                    <m:oMath xmlns:m="http://schemas.openxmlformats.org/officeDocument/2006/math">
                      <m:r>
                        <m:rPr>
                          <m:nor/>
                        </m:rPr>
                        <a:rPr lang="en-US" sz="2000" i="0">
                          <a:solidFill>
                            <a:srgbClr val="1E0000"/>
                          </a:solidFill>
                          <a:latin typeface="Cambria Math" panose="02040503050406030204" pitchFamily="18" charset="0"/>
                        </a:rPr>
                        <m:t>Let</m:t>
                      </m:r>
                      <m:r>
                        <m:rPr>
                          <m:nor/>
                        </m:rPr>
                        <a:rPr lang="en-US" sz="2000" i="0">
                          <a:solidFill>
                            <a:srgbClr val="1E0000"/>
                          </a:solidFill>
                          <a:latin typeface="Cambria Math" panose="02040503050406030204" pitchFamily="18" charset="0"/>
                        </a:rPr>
                        <m:t> </m:t>
                      </m:r>
                      <m:sSub>
                        <m:sSubPr>
                          <m:ctrlPr>
                            <a:rPr lang="en-US" sz="2000" i="1">
                              <a:solidFill>
                                <a:srgbClr val="1E0000"/>
                              </a:solidFill>
                              <a:latin typeface="Cambria Math" panose="02040503050406030204" pitchFamily="18" charset="0"/>
                            </a:rPr>
                          </m:ctrlPr>
                        </m:sSubPr>
                        <m:e>
                          <m:r>
                            <m:rPr>
                              <m:nor/>
                            </m:rPr>
                            <a:rPr lang="en-US" sz="2000" i="0">
                              <a:solidFill>
                                <a:srgbClr val="1E0000"/>
                              </a:solidFill>
                              <a:latin typeface="Cambria Math" panose="02040503050406030204" pitchFamily="18" charset="0"/>
                            </a:rPr>
                            <m:t>x</m:t>
                          </m:r>
                        </m:e>
                        <m:sub>
                          <m:r>
                            <a:rPr lang="en-US" sz="2000" i="0">
                              <a:solidFill>
                                <a:srgbClr val="1E0000"/>
                              </a:solidFill>
                              <a:latin typeface="Cambria Math" panose="02040503050406030204" pitchFamily="18" charset="0"/>
                            </a:rPr>
                            <m:t>1</m:t>
                          </m:r>
                        </m:sub>
                      </m:sSub>
                      <m:r>
                        <m:rPr>
                          <m:nor/>
                        </m:rPr>
                        <a:rPr lang="en-US" sz="2000" i="0">
                          <a:solidFill>
                            <a:srgbClr val="1E0000"/>
                          </a:solidFill>
                          <a:latin typeface="Cambria Math" panose="02040503050406030204" pitchFamily="18" charset="0"/>
                        </a:rPr>
                        <m:t>=</m:t>
                      </m:r>
                      <m:r>
                        <m:rPr>
                          <m:nor/>
                        </m:rPr>
                        <a:rPr lang="en-US" sz="2000" i="0">
                          <a:solidFill>
                            <a:srgbClr val="1E0000"/>
                          </a:solidFill>
                          <a:latin typeface="Cambria Math" panose="02040503050406030204" pitchFamily="18" charset="0"/>
                        </a:rPr>
                        <m:t>amount</m:t>
                      </m:r>
                      <m:r>
                        <m:rPr>
                          <m:nor/>
                        </m:rPr>
                        <a:rPr lang="en-US" sz="2000" i="0">
                          <a:solidFill>
                            <a:srgbClr val="1E0000"/>
                          </a:solidFill>
                          <a:latin typeface="Cambria Math" panose="02040503050406030204" pitchFamily="18" charset="0"/>
                        </a:rPr>
                        <m:t> </m:t>
                      </m:r>
                      <m:r>
                        <m:rPr>
                          <m:nor/>
                        </m:rPr>
                        <a:rPr lang="en-US" sz="2000" i="0">
                          <a:solidFill>
                            <a:srgbClr val="1E0000"/>
                          </a:solidFill>
                          <a:latin typeface="Cambria Math" panose="02040503050406030204" pitchFamily="18" charset="0"/>
                        </a:rPr>
                        <m:t>of</m:t>
                      </m:r>
                      <m:r>
                        <m:rPr>
                          <m:nor/>
                        </m:rPr>
                        <a:rPr lang="en-US" sz="2000" i="0">
                          <a:solidFill>
                            <a:srgbClr val="1E0000"/>
                          </a:solidFill>
                          <a:latin typeface="Cambria Math" panose="02040503050406030204" pitchFamily="18" charset="0"/>
                        </a:rPr>
                        <m:t> </m:t>
                      </m:r>
                      <m:r>
                        <m:rPr>
                          <m:nor/>
                        </m:rPr>
                        <a:rPr lang="en-US" sz="2000" i="0">
                          <a:solidFill>
                            <a:srgbClr val="1E0000"/>
                          </a:solidFill>
                          <a:latin typeface="Cambria Math" panose="02040503050406030204" pitchFamily="18" charset="0"/>
                        </a:rPr>
                        <m:t>cg</m:t>
                      </m:r>
                      <m:r>
                        <m:rPr>
                          <m:nor/>
                        </m:rPr>
                        <a:rPr lang="en-US" sz="2000" i="0">
                          <a:solidFill>
                            <a:srgbClr val="1E0000"/>
                          </a:solidFill>
                          <a:latin typeface="Cambria Math" panose="02040503050406030204" pitchFamily="18" charset="0"/>
                        </a:rPr>
                        <m:t>, </m:t>
                      </m:r>
                      <m:sSub>
                        <m:sSubPr>
                          <m:ctrlPr>
                            <a:rPr lang="en-US" sz="2000" i="1">
                              <a:solidFill>
                                <a:srgbClr val="1E0000"/>
                              </a:solidFill>
                              <a:latin typeface="Cambria Math" panose="02040503050406030204" pitchFamily="18" charset="0"/>
                            </a:rPr>
                          </m:ctrlPr>
                        </m:sSubPr>
                        <m:e>
                          <m:r>
                            <m:rPr>
                              <m:nor/>
                            </m:rPr>
                            <a:rPr lang="en-US" sz="2000" i="0">
                              <a:solidFill>
                                <a:srgbClr val="1E0000"/>
                              </a:solidFill>
                              <a:latin typeface="Cambria Math" panose="02040503050406030204" pitchFamily="18" charset="0"/>
                            </a:rPr>
                            <m:t>x</m:t>
                          </m:r>
                        </m:e>
                        <m:sub>
                          <m:r>
                            <a:rPr lang="en-US" sz="2000" i="0">
                              <a:solidFill>
                                <a:srgbClr val="1E0000"/>
                              </a:solidFill>
                              <a:latin typeface="Cambria Math" panose="02040503050406030204" pitchFamily="18" charset="0"/>
                            </a:rPr>
                            <m:t>2</m:t>
                          </m:r>
                        </m:sub>
                      </m:sSub>
                      <m:r>
                        <m:rPr>
                          <m:nor/>
                        </m:rPr>
                        <a:rPr lang="en-US" sz="2000" i="0">
                          <a:solidFill>
                            <a:srgbClr val="1E0000"/>
                          </a:solidFill>
                          <a:latin typeface="Cambria Math" panose="02040503050406030204" pitchFamily="18" charset="0"/>
                        </a:rPr>
                        <m:t>= </m:t>
                      </m:r>
                      <m:r>
                        <m:rPr>
                          <m:nor/>
                        </m:rPr>
                        <a:rPr lang="en-US" sz="2000" i="0">
                          <a:solidFill>
                            <a:srgbClr val="1E0000"/>
                          </a:solidFill>
                          <a:latin typeface="Cambria Math" panose="02040503050406030204" pitchFamily="18" charset="0"/>
                        </a:rPr>
                        <m:t>amount</m:t>
                      </m:r>
                      <m:r>
                        <m:rPr>
                          <m:nor/>
                        </m:rPr>
                        <a:rPr lang="en-US" sz="2000" i="0">
                          <a:solidFill>
                            <a:srgbClr val="1E0000"/>
                          </a:solidFill>
                          <a:latin typeface="Cambria Math" panose="02040503050406030204" pitchFamily="18" charset="0"/>
                        </a:rPr>
                        <m:t> </m:t>
                      </m:r>
                      <m:r>
                        <m:rPr>
                          <m:nor/>
                        </m:rPr>
                        <a:rPr lang="en-US" sz="2000" i="0">
                          <a:solidFill>
                            <a:srgbClr val="1E0000"/>
                          </a:solidFill>
                          <a:latin typeface="Cambria Math" panose="02040503050406030204" pitchFamily="18" charset="0"/>
                        </a:rPr>
                        <m:t>of</m:t>
                      </m:r>
                      <m:r>
                        <m:rPr>
                          <m:nor/>
                        </m:rPr>
                        <a:rPr lang="en-US" sz="2000" i="0">
                          <a:solidFill>
                            <a:srgbClr val="1E0000"/>
                          </a:solidFill>
                          <a:latin typeface="Cambria Math" panose="02040503050406030204" pitchFamily="18" charset="0"/>
                        </a:rPr>
                        <m:t> </m:t>
                      </m:r>
                      <m:r>
                        <m:rPr>
                          <m:nor/>
                        </m:rPr>
                        <a:rPr lang="en-US" sz="2000" i="0">
                          <a:solidFill>
                            <a:srgbClr val="1E0000"/>
                          </a:solidFill>
                          <a:latin typeface="Cambria Math" panose="02040503050406030204" pitchFamily="18" charset="0"/>
                        </a:rPr>
                        <m:t>fg</m:t>
                      </m:r>
                    </m:oMath>
                    <m:oMath xmlns:m="http://schemas.openxmlformats.org/officeDocument/2006/math">
                      <m:r>
                        <m:rPr>
                          <m:nor/>
                        </m:rPr>
                        <a:rPr lang="en-US" sz="2000" i="0">
                          <a:solidFill>
                            <a:srgbClr val="1E0000"/>
                          </a:solidFill>
                          <a:latin typeface="Cambria Math" panose="02040503050406030204" pitchFamily="18" charset="0"/>
                        </a:rPr>
                        <m:t>Maximize</m:t>
                      </m:r>
                      <m:r>
                        <m:rPr>
                          <m:nor/>
                        </m:rPr>
                        <a:rPr lang="en-US" sz="2000" i="0">
                          <a:solidFill>
                            <a:srgbClr val="1E0000"/>
                          </a:solidFill>
                          <a:latin typeface="Cambria Math" panose="02040503050406030204" pitchFamily="18" charset="0"/>
                        </a:rPr>
                        <m:t>    </m:t>
                      </m:r>
                      <m:r>
                        <a:rPr lang="en-US" sz="2000" i="1">
                          <a:solidFill>
                            <a:srgbClr val="1E0000"/>
                          </a:solidFill>
                          <a:latin typeface="Cambria Math" panose="02040503050406030204" pitchFamily="18" charset="0"/>
                        </a:rPr>
                        <m:t>100</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1</m:t>
                          </m:r>
                        </m:sub>
                      </m:sSub>
                      <m:r>
                        <a:rPr lang="en-US" sz="2000" i="1">
                          <a:solidFill>
                            <a:srgbClr val="1E0000"/>
                          </a:solidFill>
                          <a:latin typeface="Cambria Math" panose="02040503050406030204" pitchFamily="18" charset="0"/>
                        </a:rPr>
                        <m:t>+120</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2</m:t>
                          </m:r>
                        </m:sub>
                      </m:sSub>
                    </m:oMath>
                    <m:oMath xmlns:m="http://schemas.openxmlformats.org/officeDocument/2006/math">
                      <m:r>
                        <m:rPr>
                          <m:nor/>
                        </m:rPr>
                        <a:rPr lang="en-US" sz="2000" i="0">
                          <a:solidFill>
                            <a:srgbClr val="1E0000"/>
                          </a:solidFill>
                          <a:latin typeface="Cambria Math" panose="02040503050406030204" pitchFamily="18" charset="0"/>
                        </a:rPr>
                        <m:t>s</m:t>
                      </m:r>
                      <m:r>
                        <m:rPr>
                          <m:nor/>
                        </m:rPr>
                        <a:rPr lang="en-US" sz="2000" i="0">
                          <a:solidFill>
                            <a:srgbClr val="1E0000"/>
                          </a:solidFill>
                          <a:latin typeface="Cambria Math" panose="02040503050406030204" pitchFamily="18" charset="0"/>
                        </a:rPr>
                        <m:t>.</m:t>
                      </m:r>
                      <m:r>
                        <m:rPr>
                          <m:nor/>
                        </m:rPr>
                        <a:rPr lang="en-US" sz="2000" i="0">
                          <a:solidFill>
                            <a:srgbClr val="1E0000"/>
                          </a:solidFill>
                          <a:latin typeface="Cambria Math" panose="02040503050406030204" pitchFamily="18" charset="0"/>
                        </a:rPr>
                        <m:t>t</m:t>
                      </m:r>
                      <m:r>
                        <m:rPr>
                          <m:nor/>
                        </m:rPr>
                        <a:rPr lang="en-US" sz="2000" i="0">
                          <a:solidFill>
                            <a:srgbClr val="1E0000"/>
                          </a:solidFill>
                          <a:latin typeface="Cambria Math" panose="02040503050406030204" pitchFamily="18" charset="0"/>
                        </a:rPr>
                        <m:t>.                </m:t>
                      </m:r>
                      <m:r>
                        <a:rPr lang="en-US" sz="2000" i="1">
                          <a:solidFill>
                            <a:srgbClr val="1E0000"/>
                          </a:solidFill>
                          <a:latin typeface="Cambria Math" panose="02040503050406030204" pitchFamily="18" charset="0"/>
                        </a:rPr>
                        <m:t>2</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1</m:t>
                          </m:r>
                        </m:sub>
                      </m:sSub>
                      <m:r>
                        <a:rPr lang="en-US" sz="2000" i="1">
                          <a:solidFill>
                            <a:srgbClr val="1E0000"/>
                          </a:solidFill>
                          <a:latin typeface="Cambria Math" panose="02040503050406030204" pitchFamily="18" charset="0"/>
                        </a:rPr>
                        <m:t>+2</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2</m:t>
                          </m:r>
                        </m:sub>
                      </m:sSub>
                      <m:r>
                        <a:rPr lang="en-US" sz="2000" i="1">
                          <a:solidFill>
                            <a:srgbClr val="1E0000"/>
                          </a:solidFill>
                          <a:latin typeface="Cambria Math" panose="02040503050406030204" pitchFamily="18" charset="0"/>
                        </a:rPr>
                        <m:t>≤8</m:t>
                      </m:r>
                    </m:oMath>
                    <m:oMath xmlns:m="http://schemas.openxmlformats.org/officeDocument/2006/math">
                      <m:r>
                        <m:rPr>
                          <m:nor/>
                        </m:rPr>
                        <a:rPr lang="en-US" sz="2000" i="0">
                          <a:solidFill>
                            <a:srgbClr val="1E0000"/>
                          </a:solidFill>
                          <a:latin typeface="Cambria Math" panose="02040503050406030204" pitchFamily="18" charset="0"/>
                        </a:rPr>
                        <m:t>                     3</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1</m:t>
                          </m:r>
                        </m:sub>
                      </m:sSub>
                      <m:r>
                        <a:rPr lang="en-US" sz="2000" i="1">
                          <a:solidFill>
                            <a:srgbClr val="1E0000"/>
                          </a:solidFill>
                          <a:latin typeface="Cambria Math" panose="02040503050406030204" pitchFamily="18" charset="0"/>
                        </a:rPr>
                        <m:t>+5</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2</m:t>
                          </m:r>
                        </m:sub>
                      </m:sSub>
                      <m:r>
                        <a:rPr lang="en-US" sz="2000" i="1">
                          <a:solidFill>
                            <a:srgbClr val="1E0000"/>
                          </a:solidFill>
                          <a:latin typeface="Cambria Math" panose="02040503050406030204" pitchFamily="18" charset="0"/>
                        </a:rPr>
                        <m:t>≤15</m:t>
                      </m:r>
                    </m:oMath>
                    <m:oMath xmlns:m="http://schemas.openxmlformats.org/officeDocument/2006/math">
                      <m:r>
                        <m:rPr>
                          <m:nor/>
                        </m:rPr>
                        <a:rPr lang="en-US" sz="2000" i="0">
                          <a:solidFill>
                            <a:srgbClr val="1E0000"/>
                          </a:solidFill>
                          <a:latin typeface="Cambria Math" panose="02040503050406030204" pitchFamily="18" charset="0"/>
                        </a:rPr>
                        <m:t>                     </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1</m:t>
                          </m:r>
                        </m:sub>
                      </m:sSub>
                      <m:r>
                        <a:rPr lang="en-US" sz="2000" i="1">
                          <a:solidFill>
                            <a:srgbClr val="1E0000"/>
                          </a:solidFill>
                          <a:latin typeface="Cambria Math" panose="02040503050406030204" pitchFamily="18" charset="0"/>
                        </a:rPr>
                        <m:t>,</m:t>
                      </m:r>
                      <m:sSub>
                        <m:sSubPr>
                          <m:ctrlPr>
                            <a:rPr lang="en-US" sz="2000" i="1">
                              <a:solidFill>
                                <a:srgbClr val="1E0000"/>
                              </a:solidFill>
                              <a:latin typeface="Cambria Math" panose="02040503050406030204" pitchFamily="18" charset="0"/>
                            </a:rPr>
                          </m:ctrlPr>
                        </m:sSubPr>
                        <m:e>
                          <m:r>
                            <a:rPr lang="en-US" sz="2000" i="1">
                              <a:solidFill>
                                <a:srgbClr val="1E0000"/>
                              </a:solidFill>
                              <a:latin typeface="Cambria Math" panose="02040503050406030204" pitchFamily="18" charset="0"/>
                            </a:rPr>
                            <m:t>𝑥</m:t>
                          </m:r>
                        </m:e>
                        <m:sub>
                          <m:r>
                            <a:rPr lang="en-US" sz="2000" i="1">
                              <a:solidFill>
                                <a:srgbClr val="1E0000"/>
                              </a:solidFill>
                              <a:latin typeface="Cambria Math" panose="02040503050406030204" pitchFamily="18" charset="0"/>
                            </a:rPr>
                            <m:t>2</m:t>
                          </m:r>
                        </m:sub>
                      </m:sSub>
                      <m:r>
                        <a:rPr lang="en-US" sz="2000" i="1">
                          <a:solidFill>
                            <a:srgbClr val="1E0000"/>
                          </a:solidFill>
                          <a:latin typeface="Cambria Math" panose="02040503050406030204" pitchFamily="18" charset="0"/>
                        </a:rPr>
                        <m:t>≥0</m:t>
                      </m:r>
                    </m:oMath>
                  </m:oMathPara>
                </a14:m>
                <a:endParaRPr lang="en-US" sz="2000" dirty="0"/>
              </a:p>
            </p:txBody>
          </p:sp>
        </mc:Choice>
        <mc:Fallback xmlns="">
          <p:sp>
            <p:nvSpPr>
              <p:cNvPr id="7" name="Object 4">
                <a:extLst>
                  <a:ext uri="{FF2B5EF4-FFF2-40B4-BE49-F238E27FC236}">
                    <a16:creationId xmlns:a16="http://schemas.microsoft.com/office/drawing/2014/main" id="{0F97D9B2-8398-463F-9906-397D96323550}"/>
                  </a:ext>
                </a:extLst>
              </p:cNvPr>
              <p:cNvSpPr txBox="1">
                <a:spLocks noRot="1" noChangeAspect="1" noMove="1" noResize="1" noEditPoints="1" noAdjustHandles="1" noChangeArrowheads="1" noChangeShapeType="1" noTextEdit="1"/>
              </p:cNvSpPr>
              <p:nvPr/>
            </p:nvSpPr>
            <p:spPr bwMode="auto">
              <a:xfrm>
                <a:off x="1219200" y="4836844"/>
                <a:ext cx="4724400" cy="1792556"/>
              </a:xfrm>
              <a:prstGeom prst="rect">
                <a:avLst/>
              </a:prstGeom>
              <a:blipFill>
                <a:blip r:embed="rId2"/>
                <a:stretch>
                  <a:fillRect/>
                </a:stretch>
              </a:blipFill>
              <a:ln>
                <a:noFill/>
              </a:ln>
              <a:effectLst/>
            </p:spPr>
            <p:txBody>
              <a:bodyPr/>
              <a:lstStyle/>
              <a:p>
                <a:r>
                  <a:rPr lang="en-US">
                    <a:noFill/>
                  </a:rPr>
                  <a:t> </a:t>
                </a:r>
              </a:p>
            </p:txBody>
          </p:sp>
        </mc:Fallback>
      </mc:AlternateContent>
      <p:sp>
        <p:nvSpPr>
          <p:cNvPr id="10" name="TextBox 9">
            <a:extLst>
              <a:ext uri="{FF2B5EF4-FFF2-40B4-BE49-F238E27FC236}">
                <a16:creationId xmlns:a16="http://schemas.microsoft.com/office/drawing/2014/main" id="{FD1E37A9-BCFC-471A-A5AF-F3DC3021BF7C}"/>
              </a:ext>
            </a:extLst>
          </p:cNvPr>
          <p:cNvSpPr txBox="1"/>
          <p:nvPr/>
        </p:nvSpPr>
        <p:spPr>
          <a:xfrm>
            <a:off x="7620000" y="5000151"/>
            <a:ext cx="3733800" cy="1200329"/>
          </a:xfrm>
          <a:prstGeom prst="rect">
            <a:avLst/>
          </a:prstGeom>
          <a:solidFill>
            <a:srgbClr val="D6D2C4"/>
          </a:solidFill>
          <a:ln>
            <a:solidFill>
              <a:srgbClr val="D6D2C4"/>
            </a:solidFill>
          </a:ln>
        </p:spPr>
        <p:txBody>
          <a:bodyPr wrap="square" rtlCol="0">
            <a:spAutoFit/>
          </a:bodyPr>
          <a:lstStyle/>
          <a:p>
            <a:r>
              <a:rPr lang="en-US" sz="1800" dirty="0">
                <a:solidFill>
                  <a:srgbClr val="1E0000"/>
                </a:solidFill>
                <a:latin typeface="+mj-lt"/>
              </a:rPr>
              <a:t>Notice that all of the equations are linear, all variables are continuous; we are seeking to determine the values of x</a:t>
            </a:r>
            <a:r>
              <a:rPr lang="en-US" sz="1800" baseline="-25000" dirty="0">
                <a:solidFill>
                  <a:srgbClr val="1E0000"/>
                </a:solidFill>
                <a:latin typeface="+mj-lt"/>
              </a:rPr>
              <a:t>1</a:t>
            </a:r>
            <a:r>
              <a:rPr lang="en-US" sz="1800" dirty="0">
                <a:solidFill>
                  <a:srgbClr val="1E0000"/>
                </a:solidFill>
                <a:latin typeface="+mj-lt"/>
              </a:rPr>
              <a:t> and x</a:t>
            </a:r>
            <a:r>
              <a:rPr lang="en-US" sz="1800" baseline="-25000" dirty="0">
                <a:solidFill>
                  <a:srgbClr val="1E0000"/>
                </a:solidFill>
                <a:latin typeface="+mj-lt"/>
              </a:rPr>
              <a:t>2</a:t>
            </a:r>
            <a:r>
              <a:rPr lang="en-US" sz="1800" dirty="0">
                <a:solidFill>
                  <a:srgbClr val="1E0000"/>
                </a:solidFill>
                <a:latin typeface="+mj-lt"/>
              </a:rPr>
              <a:t> </a:t>
            </a:r>
          </a:p>
        </p:txBody>
      </p:sp>
    </p:spTree>
    <p:extLst>
      <p:ext uri="{BB962C8B-B14F-4D97-AF65-F5344CB8AC3E}">
        <p14:creationId xmlns:p14="http://schemas.microsoft.com/office/powerpoint/2010/main" val="425871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C3489BA4-19FF-43C6-8A45-1B28A1FE6E38}"/>
              </a:ext>
            </a:extLst>
          </p:cNvPr>
          <p:cNvSpPr>
            <a:spLocks noGrp="1" noChangeArrowheads="1"/>
          </p:cNvSpPr>
          <p:nvPr>
            <p:ph type="title"/>
          </p:nvPr>
        </p:nvSpPr>
        <p:spPr/>
        <p:txBody>
          <a:bodyPr/>
          <a:lstStyle/>
          <a:p>
            <a:r>
              <a:rPr lang="en-US" altLang="en-US"/>
              <a:t>Example Mixed-Integer Linear Program</a:t>
            </a:r>
            <a:endParaRPr lang="en-US" altLang="en-US" dirty="0"/>
          </a:p>
        </p:txBody>
      </p:sp>
      <p:sp>
        <p:nvSpPr>
          <p:cNvPr id="5" name="Content Placeholder 4">
            <a:extLst>
              <a:ext uri="{FF2B5EF4-FFF2-40B4-BE49-F238E27FC236}">
                <a16:creationId xmlns:a16="http://schemas.microsoft.com/office/drawing/2014/main" id="{2B673C3A-C423-4D58-AE14-AA6CCA236914}"/>
              </a:ext>
            </a:extLst>
          </p:cNvPr>
          <p:cNvSpPr>
            <a:spLocks noGrp="1"/>
          </p:cNvSpPr>
          <p:nvPr>
            <p:ph type="body" sz="quarter" idx="10"/>
          </p:nvPr>
        </p:nvSpPr>
        <p:spPr/>
        <p:txBody>
          <a:bodyPr/>
          <a:lstStyle/>
          <a:p>
            <a:r>
              <a:rPr lang="en-US" dirty="0"/>
              <a:t>You want to optimize the 4 machines A-D in your chocolate factory for a six-day work week. </a:t>
            </a:r>
          </a:p>
          <a:p>
            <a:pPr lvl="1"/>
            <a:r>
              <a:rPr lang="en-US" dirty="0"/>
              <a:t>Each machine needs at least two days off for maintenance. </a:t>
            </a:r>
          </a:p>
          <a:p>
            <a:pPr lvl="1"/>
            <a:r>
              <a:rPr lang="en-US" dirty="0"/>
              <a:t>Each machine can only a maximum of 15 tons on any one day. </a:t>
            </a:r>
          </a:p>
          <a:p>
            <a:pPr lvl="1"/>
            <a:r>
              <a:rPr lang="en-US" dirty="0"/>
              <a:t>You need to produce 11.3 tons of chocolate on Monday, 14.7 tons on Tuesday, 17.1 tons on Wednesday, 48.0 tons on Thursday, 19.6 tons on Friday, and 6.4 tons on Saturday. </a:t>
            </a:r>
          </a:p>
          <a:p>
            <a:pPr lvl="1"/>
            <a:r>
              <a:rPr lang="en-US" dirty="0"/>
              <a:t>You want to minimize the total operating cost. </a:t>
            </a:r>
          </a:p>
          <a:p>
            <a:pPr lvl="1"/>
            <a:r>
              <a:rPr lang="en-US" dirty="0"/>
              <a:t>Machine A costs $100 per ton. </a:t>
            </a:r>
          </a:p>
          <a:p>
            <a:pPr lvl="1"/>
            <a:r>
              <a:rPr lang="en-US" dirty="0"/>
              <a:t>Machine B costs $200 per ton. </a:t>
            </a:r>
          </a:p>
          <a:p>
            <a:pPr lvl="1"/>
            <a:r>
              <a:rPr lang="en-US" dirty="0"/>
              <a:t>Machine C costs $1000 per day. </a:t>
            </a:r>
          </a:p>
          <a:p>
            <a:pPr lvl="1"/>
            <a:r>
              <a:rPr lang="en-US" dirty="0"/>
              <a:t>Machine D costs $2000 as a flat cost. </a:t>
            </a:r>
          </a:p>
          <a:p>
            <a:pPr lvl="1"/>
            <a:r>
              <a:rPr lang="en-US" dirty="0"/>
              <a:t>How can you meet the chocolate production needs with a minimum cost?</a:t>
            </a:r>
          </a:p>
          <a:p>
            <a:endParaRPr lang="en-US" dirty="0"/>
          </a:p>
        </p:txBody>
      </p:sp>
      <p:sp>
        <p:nvSpPr>
          <p:cNvPr id="11" name="TextBox 10">
            <a:extLst>
              <a:ext uri="{FF2B5EF4-FFF2-40B4-BE49-F238E27FC236}">
                <a16:creationId xmlns:a16="http://schemas.microsoft.com/office/drawing/2014/main" id="{CE5225F0-C48B-408C-AB88-5F41CF813690}"/>
              </a:ext>
            </a:extLst>
          </p:cNvPr>
          <p:cNvSpPr txBox="1"/>
          <p:nvPr/>
        </p:nvSpPr>
        <p:spPr>
          <a:xfrm>
            <a:off x="7924800" y="3886200"/>
            <a:ext cx="3505200" cy="1323439"/>
          </a:xfrm>
          <a:prstGeom prst="rect">
            <a:avLst/>
          </a:prstGeom>
          <a:solidFill>
            <a:srgbClr val="D6D2C4"/>
          </a:solidFill>
        </p:spPr>
        <p:txBody>
          <a:bodyPr wrap="square" rtlCol="0">
            <a:spAutoFit/>
          </a:bodyPr>
          <a:lstStyle/>
          <a:p>
            <a:r>
              <a:rPr lang="en-US" sz="2000" dirty="0">
                <a:solidFill>
                  <a:srgbClr val="1E0000"/>
                </a:solidFill>
                <a:latin typeface="+mj-lt"/>
              </a:rPr>
              <a:t>Notice all the equations will be linear, but we have integer (binary) variables for whether the machines are on or off.</a:t>
            </a:r>
          </a:p>
        </p:txBody>
      </p:sp>
    </p:spTree>
    <p:extLst>
      <p:ext uri="{BB962C8B-B14F-4D97-AF65-F5344CB8AC3E}">
        <p14:creationId xmlns:p14="http://schemas.microsoft.com/office/powerpoint/2010/main" val="76267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63AA-20B4-4CF9-966B-F3A974E03916}"/>
              </a:ext>
            </a:extLst>
          </p:cNvPr>
          <p:cNvSpPr>
            <a:spLocks noGrp="1"/>
          </p:cNvSpPr>
          <p:nvPr>
            <p:ph type="title"/>
          </p:nvPr>
        </p:nvSpPr>
        <p:spPr>
          <a:xfrm>
            <a:off x="228600" y="76200"/>
            <a:ext cx="10896600" cy="1066800"/>
          </a:xfrm>
        </p:spPr>
        <p:txBody>
          <a:bodyPr/>
          <a:lstStyle/>
          <a:p>
            <a:r>
              <a:rPr lang="en-US" dirty="0"/>
              <a:t>Example Mixed-Integer Linear Program, 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88402F4-0388-4C64-92F4-46D2EA834AF0}"/>
                  </a:ext>
                </a:extLst>
              </p:cNvPr>
              <p:cNvSpPr>
                <a:spLocks noGrp="1"/>
              </p:cNvSpPr>
              <p:nvPr>
                <p:ph type="body" sz="quarter" idx="10"/>
              </p:nvPr>
            </p:nvSpPr>
            <p:spPr>
              <a:xfrm>
                <a:off x="228600" y="1295400"/>
                <a:ext cx="10896600" cy="5181600"/>
              </a:xfrm>
            </p:spPr>
            <p:txBody>
              <a:bodyPr/>
              <a:lstStyle/>
              <a:p>
                <a:r>
                  <a:rPr lang="en-US" dirty="0"/>
                  <a:t>For this problem, there are 4 machines by 6 days, or 24 binary variables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𝑥</m:t>
                        </m:r>
                      </m:e>
                      <m:sub>
                        <m:r>
                          <a:rPr lang="en-US">
                            <a:latin typeface="Cambria Math" panose="02040503050406030204" pitchFamily="18" charset="0"/>
                          </a:rPr>
                          <m:t>𝑚𝑑</m:t>
                        </m:r>
                      </m:sub>
                    </m:sSub>
                  </m:oMath>
                </a14:m>
                <a:r>
                  <a:rPr lang="en-US" dirty="0"/>
                  <a:t> for whether the machine </a:t>
                </a:r>
                <a14:m>
                  <m:oMath xmlns:m="http://schemas.openxmlformats.org/officeDocument/2006/math">
                    <m:r>
                      <a:rPr lang="en-US">
                        <a:latin typeface="Cambria Math" panose="02040503050406030204" pitchFamily="18" charset="0"/>
                      </a:rPr>
                      <m:t>𝑚</m:t>
                    </m:r>
                  </m:oMath>
                </a14:m>
                <a:r>
                  <a:rPr lang="en-US" dirty="0"/>
                  <a:t> is run on that day </a:t>
                </a:r>
                <a14:m>
                  <m:oMath xmlns:m="http://schemas.openxmlformats.org/officeDocument/2006/math">
                    <m:r>
                      <a:rPr lang="en-US">
                        <a:latin typeface="Cambria Math" panose="02040503050406030204" pitchFamily="18" charset="0"/>
                      </a:rPr>
                      <m:t>𝑑</m:t>
                    </m:r>
                  </m:oMath>
                </a14:m>
                <a:r>
                  <a:rPr lang="en-US" dirty="0"/>
                  <a:t>. There are also 24 real variables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𝑝</m:t>
                        </m:r>
                      </m:e>
                      <m:sub>
                        <m:r>
                          <a:rPr lang="en-US">
                            <a:latin typeface="Cambria Math" panose="02040503050406030204" pitchFamily="18" charset="0"/>
                          </a:rPr>
                          <m:t>𝑚𝑑</m:t>
                        </m:r>
                      </m:sub>
                    </m:sSub>
                  </m:oMath>
                </a14:m>
                <a:r>
                  <a:rPr lang="en-US" dirty="0"/>
                  <a:t> for the amount of chocolate produced by machine </a:t>
                </a:r>
                <a14:m>
                  <m:oMath xmlns:m="http://schemas.openxmlformats.org/officeDocument/2006/math">
                    <m:r>
                      <a:rPr lang="en-US">
                        <a:latin typeface="Cambria Math" panose="02040503050406030204" pitchFamily="18" charset="0"/>
                      </a:rPr>
                      <m:t>𝑚</m:t>
                    </m:r>
                  </m:oMath>
                </a14:m>
                <a:r>
                  <a:rPr lang="en-US" dirty="0"/>
                  <a:t> on day </a:t>
                </a:r>
                <a14:m>
                  <m:oMath xmlns:m="http://schemas.openxmlformats.org/officeDocument/2006/math">
                    <m:r>
                      <a:rPr lang="en-US">
                        <a:latin typeface="Cambria Math" panose="02040503050406030204" pitchFamily="18" charset="0"/>
                      </a:rPr>
                      <m:t>𝑑</m:t>
                    </m:r>
                  </m:oMath>
                </a14:m>
                <a:r>
                  <a:rPr lang="en-US" dirty="0"/>
                  <a:t>. Constraints:</a:t>
                </a:r>
              </a:p>
              <a:p>
                <a:pPr lvl="0"/>
                <a:r>
                  <a:rPr lang="en-US" dirty="0"/>
                  <a:t>Sum of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𝑥</m:t>
                        </m:r>
                      </m:e>
                      <m:sub>
                        <m:r>
                          <a:rPr lang="en-US">
                            <a:latin typeface="Cambria Math" panose="02040503050406030204" pitchFamily="18" charset="0"/>
                          </a:rPr>
                          <m:t>𝑚𝑑</m:t>
                        </m:r>
                      </m:sub>
                    </m:sSub>
                  </m:oMath>
                </a14:m>
                <a:r>
                  <a:rPr lang="en-US" dirty="0"/>
                  <a:t> for one machine should be &lt;= 4</a:t>
                </a:r>
              </a:p>
              <a:p>
                <a:pPr lvl="0"/>
                <a:r>
                  <a:rPr lang="en-US" dirty="0"/>
                  <a:t>Each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𝑝</m:t>
                        </m:r>
                      </m:e>
                      <m:sub>
                        <m:r>
                          <a:rPr lang="en-US">
                            <a:latin typeface="Cambria Math" panose="02040503050406030204" pitchFamily="18" charset="0"/>
                          </a:rPr>
                          <m:t>𝑚𝑑</m:t>
                        </m:r>
                      </m:sub>
                    </m:sSub>
                  </m:oMath>
                </a14:m>
                <a:r>
                  <a:rPr lang="en-US" dirty="0"/>
                  <a:t> should be </a:t>
                </a:r>
                <a14:m>
                  <m:oMath xmlns:m="http://schemas.openxmlformats.org/officeDocument/2006/math">
                    <m:r>
                      <a:rPr lang="en-US">
                        <a:latin typeface="Cambria Math" panose="02040503050406030204" pitchFamily="18" charset="0"/>
                      </a:rPr>
                      <m:t>≥0</m:t>
                    </m:r>
                  </m:oMath>
                </a14:m>
                <a:r>
                  <a:rPr lang="en-US" dirty="0"/>
                  <a:t>  (Cannot produce negative chocolate)</a:t>
                </a:r>
              </a:p>
              <a:p>
                <a:pPr lvl="0"/>
                <a:r>
                  <a:rPr lang="en-US" dirty="0"/>
                  <a:t>Each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𝑝</m:t>
                        </m:r>
                      </m:e>
                      <m:sub>
                        <m:r>
                          <a:rPr lang="en-US">
                            <a:latin typeface="Cambria Math" panose="02040503050406030204" pitchFamily="18" charset="0"/>
                          </a:rPr>
                          <m:t>𝑚𝑑</m:t>
                        </m:r>
                      </m:sub>
                    </m:sSub>
                  </m:oMath>
                </a14:m>
                <a:r>
                  <a:rPr lang="en-US" dirty="0"/>
                  <a:t> should be </a:t>
                </a:r>
                <a14:m>
                  <m:oMath xmlns:m="http://schemas.openxmlformats.org/officeDocument/2006/math">
                    <m:r>
                      <a:rPr lang="en-US">
                        <a:latin typeface="Cambria Math" panose="02040503050406030204" pitchFamily="18" charset="0"/>
                      </a:rPr>
                      <m:t>≤15</m:t>
                    </m:r>
                    <m:sSub>
                      <m:sSubPr>
                        <m:ctrlPr>
                          <a:rPr lang="en-US" i="1">
                            <a:latin typeface="Cambria Math" panose="02040503050406030204" pitchFamily="18" charset="0"/>
                          </a:rPr>
                        </m:ctrlPr>
                      </m:sSubPr>
                      <m:e>
                        <m:r>
                          <a:rPr lang="en-US">
                            <a:latin typeface="Cambria Math" panose="02040503050406030204" pitchFamily="18" charset="0"/>
                          </a:rPr>
                          <m:t>𝑥</m:t>
                        </m:r>
                      </m:e>
                      <m:sub>
                        <m:r>
                          <a:rPr lang="en-US">
                            <a:latin typeface="Cambria Math" panose="02040503050406030204" pitchFamily="18" charset="0"/>
                          </a:rPr>
                          <m:t>𝑚𝑑</m:t>
                        </m:r>
                      </m:sub>
                    </m:sSub>
                  </m:oMath>
                </a14:m>
                <a:endParaRPr lang="en-US" dirty="0"/>
              </a:p>
              <a:p>
                <a:pPr lvl="0"/>
                <a:r>
                  <a:rPr lang="en-US" dirty="0"/>
                  <a:t>Sum of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𝑝</m:t>
                        </m:r>
                      </m:e>
                      <m:sub>
                        <m:r>
                          <a:rPr lang="en-US">
                            <a:latin typeface="Cambria Math" panose="02040503050406030204" pitchFamily="18" charset="0"/>
                          </a:rPr>
                          <m:t>𝑚𝑑</m:t>
                        </m:r>
                      </m:sub>
                    </m:sSub>
                  </m:oMath>
                </a14:m>
                <a:r>
                  <a:rPr lang="en-US" dirty="0"/>
                  <a:t> for each day should be equal to specified value.</a:t>
                </a:r>
              </a:p>
              <a:p>
                <a:r>
                  <a:rPr lang="en-US" dirty="0"/>
                  <a:t>The objective value is </a:t>
                </a:r>
                <a14:m>
                  <m:oMath xmlns:m="http://schemas.openxmlformats.org/officeDocument/2006/math">
                    <m:r>
                      <a:rPr lang="en-US">
                        <a:latin typeface="Cambria Math" panose="02040503050406030204" pitchFamily="18" charset="0"/>
                      </a:rPr>
                      <m:t>100</m:t>
                    </m:r>
                    <m:sSub>
                      <m:sSubPr>
                        <m:ctrlPr>
                          <a:rPr lang="en-US" i="1">
                            <a:latin typeface="Cambria Math" panose="02040503050406030204" pitchFamily="18" charset="0"/>
                          </a:rPr>
                        </m:ctrlPr>
                      </m:sSubPr>
                      <m:e>
                        <m:r>
                          <a:rPr lang="en-US">
                            <a:latin typeface="Cambria Math" panose="02040503050406030204" pitchFamily="18" charset="0"/>
                          </a:rPr>
                          <m:t>𝑝</m:t>
                        </m:r>
                      </m:e>
                      <m:sub>
                        <m:r>
                          <a:rPr lang="en-US">
                            <a:latin typeface="Cambria Math" panose="02040503050406030204" pitchFamily="18" charset="0"/>
                          </a:rPr>
                          <m:t>𝐴</m:t>
                        </m:r>
                      </m:sub>
                    </m:sSub>
                    <m:r>
                      <a:rPr lang="en-US">
                        <a:latin typeface="Cambria Math" panose="02040503050406030204" pitchFamily="18" charset="0"/>
                      </a:rPr>
                      <m:t>+200</m:t>
                    </m:r>
                    <m:sSub>
                      <m:sSubPr>
                        <m:ctrlPr>
                          <a:rPr lang="en-US" i="1">
                            <a:latin typeface="Cambria Math" panose="02040503050406030204" pitchFamily="18" charset="0"/>
                          </a:rPr>
                        </m:ctrlPr>
                      </m:sSubPr>
                      <m:e>
                        <m:r>
                          <a:rPr lang="en-US">
                            <a:latin typeface="Cambria Math" panose="02040503050406030204" pitchFamily="18" charset="0"/>
                          </a:rPr>
                          <m:t>𝑝</m:t>
                        </m:r>
                      </m:e>
                      <m:sub>
                        <m:r>
                          <a:rPr lang="en-US">
                            <a:latin typeface="Cambria Math" panose="02040503050406030204" pitchFamily="18" charset="0"/>
                          </a:rPr>
                          <m:t>𝐵</m:t>
                        </m:r>
                      </m:sub>
                    </m:sSub>
                    <m:r>
                      <a:rPr lang="en-US">
                        <a:latin typeface="Cambria Math" panose="02040503050406030204" pitchFamily="18" charset="0"/>
                      </a:rPr>
                      <m:t>+1000</m:t>
                    </m:r>
                    <m:sSub>
                      <m:sSubPr>
                        <m:ctrlPr>
                          <a:rPr lang="en-US" i="1">
                            <a:latin typeface="Cambria Math" panose="02040503050406030204" pitchFamily="18" charset="0"/>
                          </a:rPr>
                        </m:ctrlPr>
                      </m:sSubPr>
                      <m:e>
                        <m:r>
                          <a:rPr lang="en-US">
                            <a:latin typeface="Cambria Math" panose="02040503050406030204" pitchFamily="18" charset="0"/>
                          </a:rPr>
                          <m:t>𝑥</m:t>
                        </m:r>
                      </m:e>
                      <m:sub>
                        <m:r>
                          <a:rPr lang="en-US">
                            <a:latin typeface="Cambria Math" panose="02040503050406030204" pitchFamily="18" charset="0"/>
                          </a:rPr>
                          <m:t>𝐶</m:t>
                        </m:r>
                      </m:sub>
                    </m:sSub>
                    <m:r>
                      <a:rPr lang="en-US">
                        <a:latin typeface="Cambria Math" panose="02040503050406030204" pitchFamily="18" charset="0"/>
                      </a:rPr>
                      <m:t>+2000</m:t>
                    </m:r>
                  </m:oMath>
                </a14:m>
                <a:r>
                  <a:rPr lang="en-US" dirty="0"/>
                  <a:t>, where each of these variables is the sum over all the days.</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A88402F4-0388-4C64-92F4-46D2EA834AF0}"/>
                  </a:ext>
                </a:extLst>
              </p:cNvPr>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D97082C0-7C08-9C02-D575-AC4316019544}"/>
              </a:ext>
            </a:extLst>
          </p:cNvPr>
          <p:cNvSpPr txBox="1"/>
          <p:nvPr/>
        </p:nvSpPr>
        <p:spPr>
          <a:xfrm>
            <a:off x="685800" y="5613737"/>
            <a:ext cx="10363200" cy="1015663"/>
          </a:xfrm>
          <a:prstGeom prst="rect">
            <a:avLst/>
          </a:prstGeom>
          <a:solidFill>
            <a:srgbClr val="D6D2C4"/>
          </a:solidFill>
        </p:spPr>
        <p:txBody>
          <a:bodyPr wrap="square">
            <a:spAutoFit/>
          </a:bodyPr>
          <a:lstStyle/>
          <a:p>
            <a:pPr marL="0" indent="0">
              <a:buNone/>
            </a:pPr>
            <a:r>
              <a:rPr lang="en-US" sz="2000" dirty="0">
                <a:latin typeface="+mj-lt"/>
              </a:rPr>
              <a:t>The solution is $7410, with the variables printed in the output from the example Python and </a:t>
            </a:r>
            <a:r>
              <a:rPr lang="en-US" sz="2000" dirty="0" err="1">
                <a:latin typeface="+mj-lt"/>
              </a:rPr>
              <a:t>Matlab</a:t>
            </a:r>
            <a:r>
              <a:rPr lang="en-US" sz="2000" dirty="0">
                <a:latin typeface="+mj-lt"/>
              </a:rPr>
              <a:t> files. There are other examples that come with the </a:t>
            </a:r>
            <a:r>
              <a:rPr lang="en-US" sz="2000" dirty="0" err="1">
                <a:latin typeface="+mj-lt"/>
              </a:rPr>
              <a:t>Gurobi</a:t>
            </a:r>
            <a:r>
              <a:rPr lang="en-US" sz="2000" dirty="0">
                <a:latin typeface="+mj-lt"/>
              </a:rPr>
              <a:t> installation, as well as other documentation resources to get familiar with the </a:t>
            </a:r>
            <a:r>
              <a:rPr lang="en-US" sz="2000" dirty="0" err="1">
                <a:latin typeface="+mj-lt"/>
              </a:rPr>
              <a:t>Gurobi</a:t>
            </a:r>
            <a:r>
              <a:rPr lang="en-US" sz="2000" dirty="0">
                <a:latin typeface="+mj-lt"/>
              </a:rPr>
              <a:t> commands.</a:t>
            </a:r>
          </a:p>
        </p:txBody>
      </p:sp>
    </p:spTree>
    <p:extLst>
      <p:ext uri="{BB962C8B-B14F-4D97-AF65-F5344CB8AC3E}">
        <p14:creationId xmlns:p14="http://schemas.microsoft.com/office/powerpoint/2010/main" val="174519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5F0D-AD6F-418D-8C01-742DFAB42074}"/>
              </a:ext>
            </a:extLst>
          </p:cNvPr>
          <p:cNvSpPr>
            <a:spLocks noGrp="1"/>
          </p:cNvSpPr>
          <p:nvPr>
            <p:ph type="title"/>
          </p:nvPr>
        </p:nvSpPr>
        <p:spPr/>
        <p:txBody>
          <a:bodyPr/>
          <a:lstStyle/>
          <a:p>
            <a:r>
              <a:rPr lang="en-US"/>
              <a:t>Exercise</a:t>
            </a:r>
            <a:endParaRPr lang="en-US" dirty="0"/>
          </a:p>
        </p:txBody>
      </p:sp>
      <p:sp>
        <p:nvSpPr>
          <p:cNvPr id="3" name="Content Placeholder 2">
            <a:extLst>
              <a:ext uri="{FF2B5EF4-FFF2-40B4-BE49-F238E27FC236}">
                <a16:creationId xmlns:a16="http://schemas.microsoft.com/office/drawing/2014/main" id="{C0F5B7E7-1851-467D-B402-A946500A7E3E}"/>
              </a:ext>
            </a:extLst>
          </p:cNvPr>
          <p:cNvSpPr>
            <a:spLocks noGrp="1"/>
          </p:cNvSpPr>
          <p:nvPr>
            <p:ph type="body" sz="quarter" idx="10"/>
          </p:nvPr>
        </p:nvSpPr>
        <p:spPr/>
        <p:txBody>
          <a:bodyPr/>
          <a:lstStyle/>
          <a:p>
            <a:r>
              <a:rPr lang="en-US"/>
              <a:t>For the previous MIP, with code given</a:t>
            </a:r>
          </a:p>
          <a:p>
            <a:pPr lvl="1"/>
            <a:r>
              <a:rPr lang="en-US"/>
              <a:t>How does the solution change if you have to produce one more ton on Saturday?</a:t>
            </a:r>
          </a:p>
          <a:p>
            <a:pPr lvl="1"/>
            <a:r>
              <a:rPr lang="en-US"/>
              <a:t>How about on Tuesday?</a:t>
            </a:r>
          </a:p>
          <a:p>
            <a:pPr lvl="1"/>
            <a:r>
              <a:rPr lang="en-US"/>
              <a:t>In the solution, which machine is used the most? The least?</a:t>
            </a:r>
          </a:p>
          <a:p>
            <a:pPr lvl="1"/>
            <a:r>
              <a:rPr lang="en-US"/>
              <a:t>How do the different ways the four machines are priced affect the solution to the MIP?</a:t>
            </a:r>
          </a:p>
          <a:p>
            <a:pPr lvl="1"/>
            <a:endParaRPr lang="en-US" dirty="0"/>
          </a:p>
        </p:txBody>
      </p:sp>
      <p:pic>
        <p:nvPicPr>
          <p:cNvPr id="4" name="Picture 3">
            <a:extLst>
              <a:ext uri="{FF2B5EF4-FFF2-40B4-BE49-F238E27FC236}">
                <a16:creationId xmlns:a16="http://schemas.microsoft.com/office/drawing/2014/main" id="{E3D85780-CC02-417C-9452-CC81F0E46A06}"/>
              </a:ext>
            </a:extLst>
          </p:cNvPr>
          <p:cNvPicPr>
            <a:picLocks noChangeAspect="1"/>
          </p:cNvPicPr>
          <p:nvPr/>
        </p:nvPicPr>
        <p:blipFill>
          <a:blip r:embed="rId2"/>
          <a:stretch>
            <a:fillRect/>
          </a:stretch>
        </p:blipFill>
        <p:spPr>
          <a:xfrm>
            <a:off x="4761411" y="3657600"/>
            <a:ext cx="6143625" cy="2009775"/>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DC62F6F-928F-4AE3-BD62-A748CAE2F7D1}"/>
                  </a:ext>
                </a:extLst>
              </p:cNvPr>
              <p:cNvSpPr txBox="1"/>
              <p:nvPr/>
            </p:nvSpPr>
            <p:spPr>
              <a:xfrm>
                <a:off x="1133475" y="4030549"/>
                <a:ext cx="4362450" cy="400110"/>
              </a:xfrm>
              <a:prstGeom prst="rect">
                <a:avLst/>
              </a:prstGeom>
              <a:noFill/>
            </p:spPr>
            <p:txBody>
              <a:bodyPr wrap="square" rtlCol="0">
                <a:spAutoFit/>
              </a:bodyPr>
              <a:lstStyle/>
              <a:p>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𝑚𝑑</m:t>
                        </m:r>
                      </m:sub>
                    </m:sSub>
                  </m:oMath>
                </a14:m>
                <a:r>
                  <a:rPr lang="en-US" sz="2000" dirty="0"/>
                  <a:t> (row=machine, column=day)</a:t>
                </a:r>
              </a:p>
            </p:txBody>
          </p:sp>
        </mc:Choice>
        <mc:Fallback xmlns="">
          <p:sp>
            <p:nvSpPr>
              <p:cNvPr id="5" name="TextBox 4">
                <a:extLst>
                  <a:ext uri="{FF2B5EF4-FFF2-40B4-BE49-F238E27FC236}">
                    <a16:creationId xmlns:a16="http://schemas.microsoft.com/office/drawing/2014/main" id="{BDC62F6F-928F-4AE3-BD62-A748CAE2F7D1}"/>
                  </a:ext>
                </a:extLst>
              </p:cNvPr>
              <p:cNvSpPr txBox="1">
                <a:spLocks noRot="1" noChangeAspect="1" noMove="1" noResize="1" noEditPoints="1" noAdjustHandles="1" noChangeArrowheads="1" noChangeShapeType="1" noTextEdit="1"/>
              </p:cNvSpPr>
              <p:nvPr/>
            </p:nvSpPr>
            <p:spPr>
              <a:xfrm>
                <a:off x="1133475" y="4030549"/>
                <a:ext cx="4362450" cy="400110"/>
              </a:xfrm>
              <a:prstGeom prst="rect">
                <a:avLst/>
              </a:prstGeom>
              <a:blipFill>
                <a:blip r:embed="rId3"/>
                <a:stretch>
                  <a:fillRect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FCAFC88-2926-44A2-876F-14A74B184E4C}"/>
                  </a:ext>
                </a:extLst>
              </p:cNvPr>
              <p:cNvSpPr txBox="1"/>
              <p:nvPr/>
            </p:nvSpPr>
            <p:spPr>
              <a:xfrm>
                <a:off x="1133475" y="4887548"/>
                <a:ext cx="4362450" cy="400110"/>
              </a:xfrm>
              <a:prstGeom prst="rect">
                <a:avLst/>
              </a:prstGeom>
              <a:noFill/>
            </p:spPr>
            <p:txBody>
              <a:bodyPr wrap="square" rtlCol="0">
                <a:spAutoFit/>
              </a:bodyPr>
              <a:lstStyle/>
              <a:p>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𝑝</m:t>
                        </m:r>
                      </m:e>
                      <m:sub>
                        <m:r>
                          <a:rPr lang="en-US" sz="2000" b="0" i="1" smtClean="0">
                            <a:latin typeface="Cambria Math" panose="02040503050406030204" pitchFamily="18" charset="0"/>
                          </a:rPr>
                          <m:t>𝑚𝑑</m:t>
                        </m:r>
                      </m:sub>
                    </m:sSub>
                  </m:oMath>
                </a14:m>
                <a:r>
                  <a:rPr lang="en-US" sz="2000" dirty="0"/>
                  <a:t> (row=machine, column=day)</a:t>
                </a:r>
              </a:p>
            </p:txBody>
          </p:sp>
        </mc:Choice>
        <mc:Fallback xmlns="">
          <p:sp>
            <p:nvSpPr>
              <p:cNvPr id="6" name="TextBox 5">
                <a:extLst>
                  <a:ext uri="{FF2B5EF4-FFF2-40B4-BE49-F238E27FC236}">
                    <a16:creationId xmlns:a16="http://schemas.microsoft.com/office/drawing/2014/main" id="{8FCAFC88-2926-44A2-876F-14A74B184E4C}"/>
                  </a:ext>
                </a:extLst>
              </p:cNvPr>
              <p:cNvSpPr txBox="1">
                <a:spLocks noRot="1" noChangeAspect="1" noMove="1" noResize="1" noEditPoints="1" noAdjustHandles="1" noChangeArrowheads="1" noChangeShapeType="1" noTextEdit="1"/>
              </p:cNvSpPr>
              <p:nvPr/>
            </p:nvSpPr>
            <p:spPr>
              <a:xfrm>
                <a:off x="1133475" y="4887548"/>
                <a:ext cx="4362450" cy="400110"/>
              </a:xfrm>
              <a:prstGeom prst="rect">
                <a:avLst/>
              </a:prstGeom>
              <a:blipFill>
                <a:blip r:embed="rId4"/>
                <a:stretch>
                  <a:fillRect t="-9231" b="-27692"/>
                </a:stretch>
              </a:blipFill>
            </p:spPr>
            <p:txBody>
              <a:bodyPr/>
              <a:lstStyle/>
              <a:p>
                <a:r>
                  <a:rPr lang="en-US">
                    <a:noFill/>
                  </a:rPr>
                  <a:t> </a:t>
                </a:r>
              </a:p>
            </p:txBody>
          </p:sp>
        </mc:Fallback>
      </mc:AlternateContent>
    </p:spTree>
    <p:extLst>
      <p:ext uri="{BB962C8B-B14F-4D97-AF65-F5344CB8AC3E}">
        <p14:creationId xmlns:p14="http://schemas.microsoft.com/office/powerpoint/2010/main" val="2547971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606E7-7D33-44F5-B003-19DCEA241ABF}"/>
              </a:ext>
            </a:extLst>
          </p:cNvPr>
          <p:cNvSpPr>
            <a:spLocks noGrp="1"/>
          </p:cNvSpPr>
          <p:nvPr>
            <p:ph type="title"/>
          </p:nvPr>
        </p:nvSpPr>
        <p:spPr/>
        <p:txBody>
          <a:bodyPr/>
          <a:lstStyle/>
          <a:p>
            <a:r>
              <a:rPr lang="en-US" dirty="0"/>
              <a:t>Power System Optimization Problems</a:t>
            </a:r>
          </a:p>
        </p:txBody>
      </p:sp>
      <p:sp>
        <p:nvSpPr>
          <p:cNvPr id="3" name="Content Placeholder 2">
            <a:extLst>
              <a:ext uri="{FF2B5EF4-FFF2-40B4-BE49-F238E27FC236}">
                <a16:creationId xmlns:a16="http://schemas.microsoft.com/office/drawing/2014/main" id="{ECD3B57F-8366-4A82-8E00-E2DCB0A29817}"/>
              </a:ext>
            </a:extLst>
          </p:cNvPr>
          <p:cNvSpPr>
            <a:spLocks noGrp="1"/>
          </p:cNvSpPr>
          <p:nvPr>
            <p:ph type="body" sz="quarter" idx="10"/>
          </p:nvPr>
        </p:nvSpPr>
        <p:spPr/>
        <p:txBody>
          <a:bodyPr/>
          <a:lstStyle/>
          <a:p>
            <a:r>
              <a:rPr lang="en-US" dirty="0"/>
              <a:t>Economic Dispatch (ED)</a:t>
            </a:r>
          </a:p>
          <a:p>
            <a:pPr lvl="1"/>
            <a:r>
              <a:rPr lang="en-US" dirty="0"/>
              <a:t>Minimize generator cost</a:t>
            </a:r>
          </a:p>
          <a:p>
            <a:pPr lvl="1"/>
            <a:r>
              <a:rPr lang="en-US" dirty="0"/>
              <a:t>Only constraints are total load and generator limits</a:t>
            </a:r>
          </a:p>
          <a:p>
            <a:pPr lvl="1"/>
            <a:r>
              <a:rPr lang="en-US" dirty="0"/>
              <a:t>Does not consider transmission system</a:t>
            </a:r>
          </a:p>
          <a:p>
            <a:r>
              <a:rPr lang="en-US" dirty="0"/>
              <a:t>Optimal Power Flow (OPF)</a:t>
            </a:r>
          </a:p>
          <a:p>
            <a:pPr lvl="1"/>
            <a:r>
              <a:rPr lang="en-US" dirty="0"/>
              <a:t>Combines economic dispatch with power flow</a:t>
            </a:r>
          </a:p>
          <a:p>
            <a:pPr lvl="1"/>
            <a:r>
              <a:rPr lang="en-US" dirty="0"/>
              <a:t>Constraints include power flow balance equations, line flow limits, voltage limits</a:t>
            </a:r>
          </a:p>
          <a:p>
            <a:r>
              <a:rPr lang="en-US" dirty="0"/>
              <a:t>Security-constrained OPF (SCOPF)</a:t>
            </a:r>
          </a:p>
          <a:p>
            <a:pPr lvl="1"/>
            <a:r>
              <a:rPr lang="en-US" dirty="0"/>
              <a:t>Must satisfy all OPF constraints in contingencies as well</a:t>
            </a:r>
          </a:p>
          <a:p>
            <a:r>
              <a:rPr lang="en-US" dirty="0"/>
              <a:t>Unit Commitment (UC)</a:t>
            </a:r>
          </a:p>
          <a:p>
            <a:pPr lvl="1"/>
            <a:r>
              <a:rPr lang="en-US" dirty="0"/>
              <a:t>Determine which generators are on or off (committed) in a set of sequential time points</a:t>
            </a:r>
          </a:p>
          <a:p>
            <a:pPr lvl="1"/>
            <a:r>
              <a:rPr lang="en-US" dirty="0"/>
              <a:t>Discussed in more detail in Chapter 4 of the book</a:t>
            </a:r>
          </a:p>
        </p:txBody>
      </p:sp>
    </p:spTree>
    <p:extLst>
      <p:ext uri="{BB962C8B-B14F-4D97-AF65-F5344CB8AC3E}">
        <p14:creationId xmlns:p14="http://schemas.microsoft.com/office/powerpoint/2010/main" val="20977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Economic Dispatch </a:t>
            </a:r>
          </a:p>
        </p:txBody>
      </p:sp>
      <p:sp>
        <p:nvSpPr>
          <p:cNvPr id="3" name="Content Placeholder 2"/>
          <p:cNvSpPr>
            <a:spLocks noGrp="1"/>
          </p:cNvSpPr>
          <p:nvPr>
            <p:ph type="body" sz="quarter" idx="10"/>
          </p:nvPr>
        </p:nvSpPr>
        <p:spPr/>
        <p:txBody>
          <a:bodyPr/>
          <a:lstStyle/>
          <a:p>
            <a:r>
              <a:rPr lang="en-US" dirty="0"/>
              <a:t>Economic dispatch is formulated as a constrained minimization</a:t>
            </a:r>
          </a:p>
          <a:p>
            <a:pPr lvl="1"/>
            <a:r>
              <a:rPr lang="en-US" dirty="0"/>
              <a:t>The cost function is often total generation cost in an area</a:t>
            </a:r>
          </a:p>
          <a:p>
            <a:pPr lvl="1"/>
            <a:r>
              <a:rPr lang="en-US" dirty="0"/>
              <a:t>Single equality constraint is the real power balance equation</a:t>
            </a:r>
          </a:p>
          <a:p>
            <a:r>
              <a:rPr lang="en-US" dirty="0"/>
              <a:t>Solved by setting up the </a:t>
            </a:r>
            <a:r>
              <a:rPr lang="en-US" dirty="0" err="1"/>
              <a:t>Lagrangian</a:t>
            </a:r>
            <a:r>
              <a:rPr lang="en-US" dirty="0"/>
              <a:t> (with PD the load and PL the losses, which are a function the generation) </a:t>
            </a:r>
          </a:p>
          <a:p>
            <a:endParaRPr lang="en-US" dirty="0"/>
          </a:p>
          <a:p>
            <a:endParaRPr lang="en-US" dirty="0"/>
          </a:p>
          <a:p>
            <a:r>
              <a:rPr lang="en-US" dirty="0"/>
              <a:t>A necessary condition for a minimum is that the gradient is zero.  Without losses this occurs when all generators are dispatched at the same marginal cost (except when they hit a limit)    </a:t>
            </a:r>
          </a:p>
        </p:txBody>
      </p:sp>
      <p:graphicFrame>
        <p:nvGraphicFramePr>
          <p:cNvPr id="4" name="Object 3"/>
          <p:cNvGraphicFramePr>
            <a:graphicFrameLocks noChangeAspect="1"/>
          </p:cNvGraphicFramePr>
          <p:nvPr>
            <p:extLst>
              <p:ext uri="{D42A27DB-BD31-4B8C-83A1-F6EECF244321}">
                <p14:modId xmlns:p14="http://schemas.microsoft.com/office/powerpoint/2010/main" val="3871867085"/>
              </p:ext>
            </p:extLst>
          </p:nvPr>
        </p:nvGraphicFramePr>
        <p:xfrm>
          <a:off x="2623344" y="3276600"/>
          <a:ext cx="6107112" cy="828675"/>
        </p:xfrm>
        <a:graphic>
          <a:graphicData uri="http://schemas.openxmlformats.org/presentationml/2006/ole">
            <mc:AlternateContent xmlns:mc="http://schemas.openxmlformats.org/markup-compatibility/2006">
              <mc:Choice xmlns:v="urn:schemas-microsoft-com:vml" Requires="v">
                <p:oleObj name="Equation" r:id="rId2" imgW="7302240" imgH="990360" progId="Equation.DSMT4">
                  <p:embed/>
                </p:oleObj>
              </mc:Choice>
              <mc:Fallback>
                <p:oleObj name="Equation" r:id="rId2" imgW="7302240" imgH="990360" progId="Equation.DSMT4">
                  <p:embed/>
                  <p:pic>
                    <p:nvPicPr>
                      <p:cNvPr id="4" name="Object 3"/>
                      <p:cNvPicPr>
                        <a:picLocks noChangeAspect="1" noChangeArrowheads="1"/>
                      </p:cNvPicPr>
                      <p:nvPr/>
                    </p:nvPicPr>
                    <p:blipFill>
                      <a:blip r:embed="rId3"/>
                      <a:srcRect/>
                      <a:stretch>
                        <a:fillRect/>
                      </a:stretch>
                    </p:blipFill>
                    <p:spPr bwMode="auto">
                      <a:xfrm>
                        <a:off x="2623344" y="3276600"/>
                        <a:ext cx="6107112" cy="8286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093985499"/>
      </p:ext>
    </p:extLst>
  </p:cSld>
  <p:clrMapOvr>
    <a:masterClrMapping/>
  </p:clrMapOvr>
</p:sld>
</file>

<file path=ppt/theme/theme1.xml><?xml version="1.0" encoding="utf-8"?>
<a:theme xmlns:a="http://schemas.openxmlformats.org/drawingml/2006/main" name="Capsules">
  <a:themeElements>
    <a:clrScheme name="Custom 5">
      <a:dk1>
        <a:srgbClr val="000000"/>
      </a:dk1>
      <a:lt1>
        <a:srgbClr val="FFFFFF"/>
      </a:lt1>
      <a:dk2>
        <a:srgbClr val="500000"/>
      </a:dk2>
      <a:lt2>
        <a:srgbClr val="D1C394"/>
      </a:lt2>
      <a:accent1>
        <a:srgbClr val="99CC99"/>
      </a:accent1>
      <a:accent2>
        <a:srgbClr val="33CCCC"/>
      </a:accent2>
      <a:accent3>
        <a:srgbClr val="FFFFFF"/>
      </a:accent3>
      <a:accent4>
        <a:srgbClr val="002A56"/>
      </a:accent4>
      <a:accent5>
        <a:srgbClr val="CAE2CA"/>
      </a:accent5>
      <a:accent6>
        <a:srgbClr val="2DB9B9"/>
      </a:accent6>
      <a:hlink>
        <a:srgbClr val="500000"/>
      </a:hlink>
      <a:folHlink>
        <a:srgbClr val="5000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Surface_Mine_Workshop_Sept2022.pptx" id="{DE0D6E1C-3CAD-4B57-84BB-D59B3FEB6B24}" vid="{9CBBB78E-6A6C-4950-9BC1-3466FF9327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537</TotalTime>
  <Words>1907</Words>
  <Application>Microsoft Office PowerPoint</Application>
  <PresentationFormat>Widescreen</PresentationFormat>
  <Paragraphs>187</Paragraphs>
  <Slides>20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Cambria Math</vt:lpstr>
      <vt:lpstr>Helvetica</vt:lpstr>
      <vt:lpstr>Times New Roman</vt:lpstr>
      <vt:lpstr>Wingdings</vt:lpstr>
      <vt:lpstr>Capsules</vt:lpstr>
      <vt:lpstr>Equation</vt:lpstr>
      <vt:lpstr>ECEN 615, Fall 2023 Methods of Electric Power System Analysis</vt:lpstr>
      <vt:lpstr>Assignment 5</vt:lpstr>
      <vt:lpstr>Optimization</vt:lpstr>
      <vt:lpstr>Example Linear Continuous Problem</vt:lpstr>
      <vt:lpstr>Example Mixed-Integer Linear Program</vt:lpstr>
      <vt:lpstr>Example Mixed-Integer Linear Program, Solution</vt:lpstr>
      <vt:lpstr>Exercise</vt:lpstr>
      <vt:lpstr>Power System Optimization Problems</vt:lpstr>
      <vt:lpstr>Solving Economic Dispatch </vt:lpstr>
      <vt:lpstr>Solving Economic Dispatch, Cont</vt:lpstr>
      <vt:lpstr>Economic Dispatch Penalty Factors</vt:lpstr>
      <vt:lpstr>Optimal Power Flow (OPF)</vt:lpstr>
      <vt:lpstr>Two Example OPF Solution Methods</vt:lpstr>
      <vt:lpstr>Two Example OPF Solution Methods</vt:lpstr>
      <vt:lpstr>DC OPF and SCOPF</vt:lpstr>
      <vt:lpstr>Unit Commitment</vt:lpstr>
      <vt:lpstr>Mixed-Integer Programming</vt:lpstr>
      <vt:lpstr>Mixed-Integer Programming</vt:lpstr>
      <vt:lpstr>General Solver</vt:lpstr>
      <vt:lpstr>Assignment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Birchfield, Adam Barlow</dc:creator>
  <cp:lastModifiedBy>Birchfield, Adam Barlow</cp:lastModifiedBy>
  <cp:revision>50</cp:revision>
  <cp:lastPrinted>2011-08-22T16:49:24Z</cp:lastPrinted>
  <dcterms:created xsi:type="dcterms:W3CDTF">2023-08-17T20:43:05Z</dcterms:created>
  <dcterms:modified xsi:type="dcterms:W3CDTF">2023-11-03T15:06:55Z</dcterms:modified>
</cp:coreProperties>
</file>