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356" r:id="rId2"/>
    <p:sldId id="870" r:id="rId3"/>
    <p:sldId id="866" r:id="rId4"/>
    <p:sldId id="748" r:id="rId5"/>
    <p:sldId id="749" r:id="rId6"/>
    <p:sldId id="751" r:id="rId7"/>
    <p:sldId id="752" r:id="rId8"/>
    <p:sldId id="753" r:id="rId9"/>
    <p:sldId id="754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78" r:id="rId18"/>
    <p:sldId id="740" r:id="rId19"/>
    <p:sldId id="743" r:id="rId20"/>
    <p:sldId id="744" r:id="rId21"/>
    <p:sldId id="745" r:id="rId22"/>
    <p:sldId id="746" r:id="rId23"/>
    <p:sldId id="854" r:id="rId24"/>
    <p:sldId id="855" r:id="rId25"/>
    <p:sldId id="856" r:id="rId26"/>
    <p:sldId id="869" r:id="rId27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FFFF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088" autoAdjust="0"/>
  </p:normalViewPr>
  <p:slideViewPr>
    <p:cSldViewPr>
      <p:cViewPr varScale="1">
        <p:scale>
          <a:sx n="110" d="100"/>
          <a:sy n="110" d="100"/>
        </p:scale>
        <p:origin x="5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>
            <a:extLst>
              <a:ext uri="{FF2B5EF4-FFF2-40B4-BE49-F238E27FC236}">
                <a16:creationId xmlns:a16="http://schemas.microsoft.com/office/drawing/2014/main" id="{291CFCBA-1F96-463C-80AD-CB053744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69" y="0"/>
            <a:ext cx="12393807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245A0C-8404-4951-B877-1AC79D97B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40" y="3172207"/>
            <a:ext cx="10332720" cy="345719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ADD26-7DDA-451D-B219-5F9C4B2BF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38600" y="304800"/>
            <a:ext cx="4118060" cy="9666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1DAF-E35C-43F0-8D99-81B0C90F0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640" y="1495803"/>
            <a:ext cx="10332720" cy="155219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812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4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3" r:id="rId2"/>
    <p:sldLayoutId id="2147483723" r:id="rId3"/>
    <p:sldLayoutId id="2147483734" r:id="rId4"/>
    <p:sldLayoutId id="2147483727" r:id="rId5"/>
    <p:sldLayoutId id="2147483751" r:id="rId6"/>
    <p:sldLayoutId id="2147483752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jm.com/-/media/documents/manuals/m03a.ash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/>
          <a:p>
            <a:r>
              <a:rPr lang="en-US" altLang="en-US" dirty="0"/>
              <a:t>ECEN 615, Fall 2023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12C4E5-F738-D57B-A351-3DBC785DD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3200" cy="914400"/>
          </a:xfrm>
        </p:spPr>
        <p:txBody>
          <a:bodyPr/>
          <a:lstStyle/>
          <a:p>
            <a:r>
              <a:rPr lang="en-US" dirty="0"/>
              <a:t>Class 17: State Estimation,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Management Systems (EMSs)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EMSs are now used to control most large scale electric grids</a:t>
            </a:r>
          </a:p>
          <a:p>
            <a:r>
              <a:rPr lang="en-US"/>
              <a:t>EMSs developed in the 1970’s and 1980’s out of SCADA systems</a:t>
            </a:r>
          </a:p>
          <a:p>
            <a:pPr lvl="1"/>
            <a:r>
              <a:rPr lang="en-US"/>
              <a:t>An EMS usually includes a SCADA system; sometimes called a SCADA/EMS</a:t>
            </a:r>
          </a:p>
          <a:p>
            <a:r>
              <a:rPr lang="en-US"/>
              <a:t>Having a SE is almost the definition of an EMS.  The SE then feeds data to the more advanced functions</a:t>
            </a:r>
          </a:p>
          <a:p>
            <a:r>
              <a:rPr lang="en-US"/>
              <a:t>EMSs have evolved as the industry as evolved as the industry has evolved, with functionality customized for the application (e.g., a reliability coordinator or a vertically integrated utility)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8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Reliability Coordinators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210" y="629044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www.nerc.com/pa/rrm/TLR/Pages/Reliability-Coordinators.aspx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050E5-D208-40B5-9194-A993371A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0"/>
          <a:stretch/>
        </p:blipFill>
        <p:spPr>
          <a:xfrm>
            <a:off x="257175" y="1517865"/>
            <a:ext cx="6783059" cy="4397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3DC18-CA1B-4C2F-8E6B-19F9C28958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9971"/>
          <a:stretch/>
        </p:blipFill>
        <p:spPr>
          <a:xfrm>
            <a:off x="6018715" y="4305592"/>
            <a:ext cx="5916110" cy="18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EEI Member Companies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B2EB9-B936-467C-9A9A-DDA0CB81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50535"/>
            <a:ext cx="9022538" cy="56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Coops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00515"/>
            <a:ext cx="8326003" cy="5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Electric Coops</a:t>
            </a:r>
          </a:p>
        </p:txBody>
      </p:sp>
      <p:pic>
        <p:nvPicPr>
          <p:cNvPr id="355330" name="Picture 2" descr="Image result for electric coop service territory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0215"/>
            <a:ext cx="7239000" cy="5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2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Center with 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27EE9-8D2C-42D3-A664-FA0AF5281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2294"/>
            <a:ext cx="5219178" cy="476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03B9A-A080-41E8-801D-84C4672C0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08" y="2266412"/>
            <a:ext cx="5382517" cy="2874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082993-3F32-4879-BEAE-2FF828D750BD}"/>
              </a:ext>
            </a:extLst>
          </p:cNvPr>
          <p:cNvSpPr txBox="1"/>
          <p:nvPr/>
        </p:nvSpPr>
        <p:spPr>
          <a:xfrm>
            <a:off x="9144000" y="588523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Courtesy of ERCOT</a:t>
            </a:r>
          </a:p>
        </p:txBody>
      </p:sp>
    </p:spTree>
    <p:extLst>
      <p:ext uri="{BB962C8B-B14F-4D97-AF65-F5344CB8AC3E}">
        <p14:creationId xmlns:p14="http://schemas.microsoft.com/office/powerpoint/2010/main" val="396499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1" y="6324601"/>
            <a:ext cx="7269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  <a:latin typeface="+mj-lt"/>
              </a:rPr>
              <a:t>Slide source: ERCOT, D. Penney, J. </a:t>
            </a:r>
            <a:r>
              <a:rPr lang="en-US" sz="1400" dirty="0" err="1">
                <a:solidFill>
                  <a:srgbClr val="1E0000"/>
                </a:solidFill>
                <a:latin typeface="+mj-lt"/>
              </a:rPr>
              <a:t>Mandavilli</a:t>
            </a:r>
            <a:r>
              <a:rPr lang="en-US" sz="1400" dirty="0">
                <a:solidFill>
                  <a:srgbClr val="1E0000"/>
                </a:solidFill>
                <a:latin typeface="+mj-lt"/>
              </a:rPr>
              <a:t>, M. Henry, “Loss of SCADA, EMS or LCC”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6921348" cy="48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46599"/>
            <a:ext cx="6781800" cy="55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5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Iterative Solution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799" cy="1082040"/>
          </a:xfrm>
        </p:spPr>
        <p:txBody>
          <a:bodyPr/>
          <a:lstStyle/>
          <a:p>
            <a:r>
              <a:rPr lang="en-US" dirty="0"/>
              <a:t>We make an initial guess of 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baseline="30000" dirty="0"/>
              <a:t>(0)</a:t>
            </a:r>
            <a:r>
              <a:rPr lang="en-US" dirty="0"/>
              <a:t> and iterate, calculating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="1" dirty="0"/>
              <a:t>x</a:t>
            </a:r>
            <a:r>
              <a:rPr lang="en-US" dirty="0"/>
              <a:t> each iteration</a:t>
            </a:r>
          </a:p>
          <a:p>
            <a:r>
              <a:rPr lang="en-US" dirty="0"/>
              <a:t>H is the partial derivatives</a:t>
            </a:r>
          </a:p>
          <a:p>
            <a:r>
              <a:rPr lang="en-US" dirty="0"/>
              <a:t>R is the measurement standard deviations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71096"/>
              </p:ext>
            </p:extLst>
          </p:nvPr>
        </p:nvGraphicFramePr>
        <p:xfrm>
          <a:off x="2234045" y="3014296"/>
          <a:ext cx="4711700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1143000" progId="Equation.DSMT4">
                  <p:embed/>
                </p:oleObj>
              </mc:Choice>
              <mc:Fallback>
                <p:oleObj name="Equation" r:id="rId2" imgW="248904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045" y="3014296"/>
                        <a:ext cx="4711700" cy="215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05800" y="2871045"/>
            <a:ext cx="3541802" cy="2862322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This is exactly the least squares form developed earlier with </a:t>
            </a:r>
            <a:r>
              <a:rPr lang="en-US" sz="2000" b="1" dirty="0">
                <a:solidFill>
                  <a:srgbClr val="1E0000"/>
                </a:solidFill>
                <a:latin typeface="+mj-lt"/>
              </a:rPr>
              <a:t>H</a:t>
            </a:r>
            <a:r>
              <a:rPr lang="en-US" sz="2000" baseline="30000" dirty="0">
                <a:solidFill>
                  <a:srgbClr val="1E0000"/>
                </a:solidFill>
                <a:latin typeface="+mj-lt"/>
              </a:rPr>
              <a:t>T</a:t>
            </a:r>
            <a:r>
              <a:rPr lang="en-US" sz="2000" b="1" dirty="0">
                <a:solidFill>
                  <a:srgbClr val="1E0000"/>
                </a:solidFill>
                <a:latin typeface="+mj-lt"/>
              </a:rPr>
              <a:t>R</a:t>
            </a:r>
            <a:r>
              <a:rPr lang="en-US" sz="2000" baseline="30000" dirty="0">
                <a:solidFill>
                  <a:srgbClr val="1E0000"/>
                </a:solidFill>
                <a:latin typeface="+mj-lt"/>
              </a:rPr>
              <a:t>-1</a:t>
            </a:r>
            <a:r>
              <a:rPr lang="en-US" sz="2000" b="1" dirty="0">
                <a:solidFill>
                  <a:srgbClr val="1E0000"/>
                </a:solidFill>
                <a:latin typeface="+mj-lt"/>
              </a:rPr>
              <a:t>H</a:t>
            </a:r>
            <a:r>
              <a:rPr lang="en-US" sz="2000" dirty="0">
                <a:solidFill>
                  <a:srgbClr val="1E0000"/>
                </a:solidFill>
                <a:latin typeface="+mj-lt"/>
              </a:rPr>
              <a:t> an n by n matrix.  This could be solved with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Gaussian elimination, but this isn't preferred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because the problem is often ill-conditioned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892" y="5798405"/>
            <a:ext cx="6334007" cy="70788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Keep in mind that H is no longer constant, but varies as x changes.  often ill-conditioned</a:t>
            </a:r>
          </a:p>
        </p:txBody>
      </p:sp>
    </p:spTree>
    <p:extLst>
      <p:ext uri="{BB962C8B-B14F-4D97-AF65-F5344CB8AC3E}">
        <p14:creationId xmlns:p14="http://schemas.microsoft.com/office/powerpoint/2010/main" val="63131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Two Bus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0160"/>
            <a:ext cx="11049000" cy="3215640"/>
          </a:xfrm>
        </p:spPr>
        <p:txBody>
          <a:bodyPr/>
          <a:lstStyle/>
          <a:p>
            <a:r>
              <a:rPr lang="en-US" dirty="0"/>
              <a:t>Assume a two bus case with a generator supplying a load through a single line with x=0.1 </a:t>
            </a:r>
            <a:r>
              <a:rPr lang="en-US" dirty="0" err="1"/>
              <a:t>pu</a:t>
            </a:r>
            <a:r>
              <a:rPr lang="en-US" dirty="0"/>
              <a:t>.  Assume </a:t>
            </a:r>
            <a:br>
              <a:rPr lang="en-US" dirty="0"/>
            </a:br>
            <a:r>
              <a:rPr lang="en-US" dirty="0"/>
              <a:t>measurements of the p/q flow on both ends of the line (into line positive), and the voltage magnitude at both the generator and the load end.  So B</a:t>
            </a:r>
            <a:r>
              <a:rPr lang="en-US" baseline="-25000" dirty="0"/>
              <a:t>12</a:t>
            </a:r>
            <a:r>
              <a:rPr lang="en-US" dirty="0"/>
              <a:t> = B</a:t>
            </a:r>
            <a:r>
              <a:rPr lang="en-US" baseline="-25000" dirty="0"/>
              <a:t>21</a:t>
            </a:r>
            <a:r>
              <a:rPr lang="en-US" dirty="0"/>
              <a:t>=10.0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3653074"/>
          <a:ext cx="503554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1409400" progId="Equation.DSMT4">
                  <p:embed/>
                </p:oleObj>
              </mc:Choice>
              <mc:Fallback>
                <p:oleObj name="Equation" r:id="rId2" imgW="2565360" imgH="1409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53074"/>
                        <a:ext cx="503554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5746" y="5725250"/>
            <a:ext cx="4593117" cy="707886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We need to assume a reference angle 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unless we directly measuring phase </a:t>
            </a:r>
          </a:p>
        </p:txBody>
      </p:sp>
    </p:spTree>
    <p:extLst>
      <p:ext uri="{BB962C8B-B14F-4D97-AF65-F5344CB8AC3E}">
        <p14:creationId xmlns:p14="http://schemas.microsoft.com/office/powerpoint/2010/main" val="222056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3875EE-24EE-2E1C-7323-D884F8E6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“Digital Twin”</a:t>
            </a:r>
          </a:p>
        </p:txBody>
      </p:sp>
    </p:spTree>
    <p:extLst>
      <p:ext uri="{BB962C8B-B14F-4D97-AF65-F5344CB8AC3E}">
        <p14:creationId xmlns:p14="http://schemas.microsoft.com/office/powerpoint/2010/main" val="323695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Bus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280160"/>
            <a:ext cx="9435148" cy="929640"/>
          </a:xfrm>
        </p:spPr>
        <p:txBody>
          <a:bodyPr/>
          <a:lstStyle/>
          <a:p>
            <a:r>
              <a:rPr lang="en-US" dirty="0"/>
              <a:t>Let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97114" y="1220788"/>
          <a:ext cx="5502275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000" imgH="1396800" progId="Equation.DSMT4">
                  <p:embed/>
                </p:oleObj>
              </mc:Choice>
              <mc:Fallback>
                <p:oleObj name="Equation" r:id="rId2" imgW="3213000" imgH="1396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7114" y="1220788"/>
                        <a:ext cx="5502275" cy="239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90738" y="3733800"/>
          <a:ext cx="82724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81200" imgH="1371600" progId="Equation.DSMT4">
                  <p:embed/>
                </p:oleObj>
              </mc:Choice>
              <mc:Fallback>
                <p:oleObj name="Equation" r:id="rId4" imgW="4381200" imgH="1371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733800"/>
                        <a:ext cx="82724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05800" y="1447801"/>
            <a:ext cx="2667000" cy="70788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We assume an angle reference of q</a:t>
            </a:r>
            <a:r>
              <a:rPr lang="en-US" sz="2000" baseline="-25000" dirty="0">
                <a:solidFill>
                  <a:srgbClr val="1E0000"/>
                </a:solidFill>
                <a:latin typeface="+mj-lt"/>
              </a:rPr>
              <a:t>1</a:t>
            </a:r>
            <a:r>
              <a:rPr lang="en-US" sz="2000" dirty="0">
                <a:solidFill>
                  <a:srgbClr val="1E0000"/>
                </a:solidFill>
                <a:latin typeface="+mj-lt"/>
              </a:rPr>
              <a:t>=0 </a:t>
            </a:r>
          </a:p>
        </p:txBody>
      </p:sp>
    </p:spTree>
    <p:extLst>
      <p:ext uri="{BB962C8B-B14F-4D97-AF65-F5344CB8AC3E}">
        <p14:creationId xmlns:p14="http://schemas.microsoft.com/office/powerpoint/2010/main" val="293670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Bus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0160"/>
            <a:ext cx="10120949" cy="853440"/>
          </a:xfrm>
        </p:spPr>
        <p:txBody>
          <a:bodyPr/>
          <a:lstStyle/>
          <a:p>
            <a:r>
              <a:rPr lang="en-US" dirty="0"/>
              <a:t>With a flat start guess we get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14625" y="1905000"/>
          <a:ext cx="60769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880" imgH="2768400" progId="Equation.DSMT4">
                  <p:embed/>
                </p:oleObj>
              </mc:Choice>
              <mc:Fallback>
                <p:oleObj name="Equation" r:id="rId2" imgW="3593880" imgH="2768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905000"/>
                        <a:ext cx="60769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52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Bus Case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1828800"/>
          <a:ext cx="593725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36680" imgH="2260440" progId="Equation.DSMT4">
                  <p:embed/>
                </p:oleObj>
              </mc:Choice>
              <mc:Fallback>
                <p:oleObj name="Equation" r:id="rId2" imgW="3136680" imgH="2260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5937250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14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QR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in in SE  since it handles ill-conditioned m by n matrices (with m &gt;= n)</a:t>
            </a:r>
          </a:p>
          <a:p>
            <a:r>
              <a:rPr lang="en-US" sz="2400" dirty="0"/>
              <a:t>Can be used with sparse matrices</a:t>
            </a:r>
          </a:p>
          <a:p>
            <a:r>
              <a:rPr lang="en-US" sz="2400" dirty="0"/>
              <a:t>As before we will first split the R-1 matrix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QR factorization represents the m by n H' matrix as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with Q an m by m orthonormal matrix and U an upper triangular matrix (most books use  Q R but we use U to avoid confusion with the previous R)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599" y="2590800"/>
          <a:ext cx="49703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241200" progId="Equation.DSMT4">
                  <p:embed/>
                </p:oleObj>
              </mc:Choice>
              <mc:Fallback>
                <p:oleObj name="Equation" r:id="rId2" imgW="22348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599" y="2590800"/>
                        <a:ext cx="497031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06342" y="3878580"/>
          <a:ext cx="134883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342" y="3878580"/>
                        <a:ext cx="134883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98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then have</a:t>
            </a:r>
          </a:p>
          <a:p>
            <a:r>
              <a:rPr lang="en-US" dirty="0"/>
              <a:t>But since </a:t>
            </a:r>
            <a:r>
              <a:rPr lang="en-US" b="1" dirty="0"/>
              <a:t>Q</a:t>
            </a:r>
            <a:r>
              <a:rPr lang="en-US" dirty="0"/>
              <a:t> is an orthonormal matrix, </a:t>
            </a:r>
          </a:p>
          <a:p>
            <a:r>
              <a:rPr lang="en-US" dirty="0"/>
              <a:t>Hence we have  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76600" y="1344612"/>
          <a:ext cx="27384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28600" progId="Equation.DSMT4">
                  <p:embed/>
                </p:oleObj>
              </mc:Choice>
              <mc:Fallback>
                <p:oleObj name="Equation" r:id="rId2" imgW="12315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44612"/>
                        <a:ext cx="27384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34200" y="1778390"/>
          <a:ext cx="12715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15640" progId="Equation.DSMT4">
                  <p:embed/>
                </p:oleObj>
              </mc:Choice>
              <mc:Fallback>
                <p:oleObj name="Equation" r:id="rId4" imgW="571320" imgH="215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78390"/>
                        <a:ext cx="127158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92525" y="2295099"/>
          <a:ext cx="2060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5" y="2295099"/>
                        <a:ext cx="20605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59072" y="2883545"/>
          <a:ext cx="8511931" cy="350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27320" imgH="2044440" progId="Equation.DSMT4">
                  <p:embed/>
                </p:oleObj>
              </mc:Choice>
              <mc:Fallback>
                <p:oleObj name="Equation" r:id="rId8" imgW="4927320" imgH="20444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072" y="2883545"/>
                        <a:ext cx="8511931" cy="3508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9DC25B6-7B0B-4E4A-A792-E62A25E3918C}"/>
              </a:ext>
            </a:extLst>
          </p:cNvPr>
          <p:cNvSpPr txBox="1"/>
          <p:nvPr/>
        </p:nvSpPr>
        <p:spPr>
          <a:xfrm>
            <a:off x="6896100" y="4114800"/>
            <a:ext cx="38481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E0000"/>
                </a:solidFill>
                <a:latin typeface="+mj-lt"/>
              </a:rPr>
              <a:t>Q</a:t>
            </a:r>
            <a:r>
              <a:rPr lang="en-US" sz="2400" dirty="0">
                <a:solidFill>
                  <a:srgbClr val="1E0000"/>
                </a:solidFill>
                <a:latin typeface="+mj-lt"/>
              </a:rPr>
              <a:t> is an m by m 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442602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QR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factored the U matrix (i.e., what most call the R matrix) will be an m by n upper triangular matrix</a:t>
            </a:r>
          </a:p>
          <a:p>
            <a:r>
              <a:rPr lang="en-US" dirty="0"/>
              <a:t>Several methods are available </a:t>
            </a:r>
          </a:p>
          <a:p>
            <a:pPr lvl="1"/>
            <a:r>
              <a:rPr lang="en-US" dirty="0"/>
              <a:t>The Householder method</a:t>
            </a:r>
          </a:p>
          <a:p>
            <a:pPr lvl="2"/>
            <a:r>
              <a:rPr lang="en-US" dirty="0"/>
              <a:t>See Prof. Tim Davis’s book for sparse matrix QR factorization</a:t>
            </a:r>
          </a:p>
          <a:p>
            <a:pPr lvl="1"/>
            <a:r>
              <a:rPr lang="en-US" dirty="0"/>
              <a:t>The Givens Method</a:t>
            </a:r>
          </a:p>
          <a:p>
            <a:pPr lvl="2"/>
            <a:r>
              <a:rPr lang="en-US" dirty="0"/>
              <a:t>Givens can often be faster when dealing with sparse matrices</a:t>
            </a:r>
          </a:p>
          <a:p>
            <a:pPr lvl="2"/>
            <a:r>
              <a:rPr lang="en-US" dirty="0"/>
              <a:t>A good reference is Gene H. Golub and Charles F. Van Loan, “Matrix Computations,” second edition, Johns Hopkins University Press, 1989. </a:t>
            </a:r>
          </a:p>
          <a:p>
            <a:pPr lvl="2"/>
            <a:r>
              <a:rPr lang="en-US" dirty="0"/>
              <a:t>For a full matrix, Givens is O(mn</a:t>
            </a:r>
            <a:r>
              <a:rPr lang="en-US" baseline="30000" dirty="0"/>
              <a:t>2</a:t>
            </a:r>
            <a:r>
              <a:rPr lang="en-US" dirty="0"/>
              <a:t>) since each element in the lower triangle needs to be zeroed O(nm), and each operation is O(n)</a:t>
            </a:r>
          </a:p>
          <a:p>
            <a:r>
              <a:rPr lang="en-US" dirty="0"/>
              <a:t>The QR factorization (Householder or Givens) is often used to solve State Estimation problems for power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4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611D7C-BA61-4D5B-80F8-F46899077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2362200"/>
            <a:ext cx="5943600" cy="2322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170EC-4E3E-4125-B9FB-4BA29DC9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23E1-7F31-4A29-A84A-B223C681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096000" cy="5196840"/>
          </a:xfrm>
        </p:spPr>
        <p:txBody>
          <a:bodyPr/>
          <a:lstStyle/>
          <a:p>
            <a:r>
              <a:rPr lang="en-US" sz="2000" dirty="0"/>
              <a:t>Assignment 5 has to do with mixed-integer optimization using Python or </a:t>
            </a:r>
            <a:r>
              <a:rPr lang="en-US" sz="2000" dirty="0" err="1"/>
              <a:t>Matlab</a:t>
            </a:r>
            <a:r>
              <a:rPr lang="en-US" sz="2000" dirty="0"/>
              <a:t> with </a:t>
            </a:r>
            <a:r>
              <a:rPr lang="en-US" sz="2000" dirty="0" err="1"/>
              <a:t>Gurobi</a:t>
            </a:r>
            <a:r>
              <a:rPr lang="en-US" sz="2000" dirty="0"/>
              <a:t> (or another optimization platform)</a:t>
            </a:r>
          </a:p>
          <a:p>
            <a:r>
              <a:rPr lang="en-US" sz="2000" dirty="0"/>
              <a:t>You’ll be solving a unit commitment problem, which we’ll discuss in class next time.</a:t>
            </a:r>
          </a:p>
          <a:p>
            <a:r>
              <a:rPr lang="en-US" sz="2000" dirty="0"/>
              <a:t>For next class:</a:t>
            </a:r>
          </a:p>
          <a:p>
            <a:pPr lvl="1"/>
            <a:r>
              <a:rPr lang="en-US" sz="1600" dirty="0"/>
              <a:t>Read through the assignment instructions</a:t>
            </a:r>
          </a:p>
          <a:p>
            <a:pPr lvl="1"/>
            <a:r>
              <a:rPr lang="en-US" sz="1600" dirty="0"/>
              <a:t>Install and license </a:t>
            </a:r>
            <a:r>
              <a:rPr lang="en-US" sz="1600" dirty="0" err="1"/>
              <a:t>Gurobi</a:t>
            </a:r>
            <a:r>
              <a:rPr lang="en-US" sz="1600" dirty="0"/>
              <a:t> according to the instructions</a:t>
            </a:r>
          </a:p>
          <a:p>
            <a:pPr lvl="1"/>
            <a:r>
              <a:rPr lang="en-US" sz="1600" dirty="0"/>
              <a:t>Set it up for </a:t>
            </a:r>
            <a:r>
              <a:rPr lang="en-US" sz="1600" dirty="0" err="1"/>
              <a:t>Matlab</a:t>
            </a:r>
            <a:r>
              <a:rPr lang="en-US" sz="1600" dirty="0"/>
              <a:t> or Python according to the instructions</a:t>
            </a:r>
          </a:p>
          <a:p>
            <a:pPr lvl="1"/>
            <a:r>
              <a:rPr lang="en-US" sz="1600" dirty="0"/>
              <a:t>Run the example </a:t>
            </a:r>
            <a:r>
              <a:rPr lang="en-US" sz="1600" dirty="0" err="1"/>
              <a:t>Matlab</a:t>
            </a:r>
            <a:r>
              <a:rPr lang="en-US" sz="1600" dirty="0"/>
              <a:t> or Python case I provided you</a:t>
            </a:r>
          </a:p>
          <a:p>
            <a:pPr lvl="1"/>
            <a:r>
              <a:rPr lang="en-US" sz="1600" dirty="0"/>
              <a:t>Bring your laptop to class</a:t>
            </a:r>
          </a:p>
          <a:p>
            <a:r>
              <a:rPr lang="en-US" sz="2000" dirty="0"/>
              <a:t>We’ll have some time in class to work on this assignment (last one of the semester!)</a:t>
            </a:r>
          </a:p>
          <a:p>
            <a:r>
              <a:rPr lang="en-US" sz="2000" dirty="0"/>
              <a:t>Due date: November 20th, 2023 at 4pm</a:t>
            </a:r>
          </a:p>
        </p:txBody>
      </p:sp>
    </p:spTree>
    <p:extLst>
      <p:ext uri="{BB962C8B-B14F-4D97-AF65-F5344CB8AC3E}">
        <p14:creationId xmlns:p14="http://schemas.microsoft.com/office/powerpoint/2010/main" val="352605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667B6-F6E2-4819-9A64-EBC16888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57400"/>
            <a:ext cx="6372380" cy="3300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BD4BE-EC02-4134-9912-077C146E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State Estimation Example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9166B-069E-4637-9D98-295A1C7AB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3932" y="5318448"/>
                <a:ext cx="6365249" cy="57382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State estimation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=−0.1031 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=−0.2036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9166B-069E-4637-9D98-295A1C7AB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3932" y="5318448"/>
                <a:ext cx="6365249" cy="573822"/>
              </a:xfrm>
              <a:blipFill>
                <a:blip r:embed="rId3"/>
                <a:stretch>
                  <a:fillRect l="-1054" b="-5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9802B41-864D-4AEA-A5C8-807D7472DB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6822" y="2028825"/>
              <a:ext cx="3397250" cy="26907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98625">
                      <a:extLst>
                        <a:ext uri="{9D8B030D-6E8A-4147-A177-3AD203B41FA5}">
                          <a16:colId xmlns:a16="http://schemas.microsoft.com/office/drawing/2014/main" val="1812804343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3738899370"/>
                        </a:ext>
                      </a:extLst>
                    </a:gridCol>
                  </a:tblGrid>
                  <a:tr h="3843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5216077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103.5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133763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83.8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420255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51.4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66216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183.4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248089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53.3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972674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130.8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3022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9802B41-864D-4AEA-A5C8-807D7472DB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4972375"/>
                  </p:ext>
                </p:extLst>
              </p:nvPr>
            </p:nvGraphicFramePr>
            <p:xfrm>
              <a:off x="1086822" y="2028825"/>
              <a:ext cx="3397250" cy="26907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98625">
                      <a:extLst>
                        <a:ext uri="{9D8B030D-6E8A-4147-A177-3AD203B41FA5}">
                          <a16:colId xmlns:a16="http://schemas.microsoft.com/office/drawing/2014/main" val="1812804343"/>
                        </a:ext>
                      </a:extLst>
                    </a:gridCol>
                    <a:gridCol w="1698625">
                      <a:extLst>
                        <a:ext uri="{9D8B030D-6E8A-4147-A177-3AD203B41FA5}">
                          <a16:colId xmlns:a16="http://schemas.microsoft.com/office/drawing/2014/main" val="3738899370"/>
                        </a:ext>
                      </a:extLst>
                    </a:gridCol>
                  </a:tblGrid>
                  <a:tr h="38438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Value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5216077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107813" r="-100717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103.5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133763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211111" r="-100717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83.8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420255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311111" r="-100717" b="-3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51.4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66216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411111" r="-100717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183.4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5248089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503125" r="-100717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53.3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972674"/>
                      </a:ext>
                    </a:extLst>
                  </a:tr>
                  <a:tr h="384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8" t="-612698" r="-100717" b="-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130.8 MW</a:t>
                          </a:r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3022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00141C-D54A-4D71-AF1F-76E240432DC3}"/>
                  </a:ext>
                </a:extLst>
              </p:cNvPr>
              <p:cNvSpPr/>
              <p:nvPr/>
            </p:nvSpPr>
            <p:spPr>
              <a:xfrm>
                <a:off x="8371289" y="2209800"/>
                <a:ext cx="602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500141C-D54A-4D71-AF1F-76E240432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89" y="2209800"/>
                <a:ext cx="602601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E745B9F5-088B-4CD9-A02B-6634637158AA}"/>
              </a:ext>
            </a:extLst>
          </p:cNvPr>
          <p:cNvSpPr/>
          <p:nvPr/>
        </p:nvSpPr>
        <p:spPr bwMode="auto">
          <a:xfrm>
            <a:off x="8948145" y="238131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4ED83C-CFDE-4544-ACBD-B99923109A67}"/>
              </a:ext>
            </a:extLst>
          </p:cNvPr>
          <p:cNvSpPr/>
          <p:nvPr/>
        </p:nvSpPr>
        <p:spPr bwMode="auto">
          <a:xfrm rot="1905787">
            <a:off x="7924800" y="385959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AFE33A1-4225-42EC-A11C-ADCA93571D55}"/>
              </a:ext>
            </a:extLst>
          </p:cNvPr>
          <p:cNvSpPr/>
          <p:nvPr/>
        </p:nvSpPr>
        <p:spPr bwMode="auto">
          <a:xfrm rot="5400000">
            <a:off x="9869509" y="3528484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F59FD6-E673-4A7B-BDCC-9183505A8723}"/>
                  </a:ext>
                </a:extLst>
              </p:cNvPr>
              <p:cNvSpPr/>
              <p:nvPr/>
            </p:nvSpPr>
            <p:spPr>
              <a:xfrm>
                <a:off x="7508249" y="3878580"/>
                <a:ext cx="602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F59FD6-E673-4A7B-BDCC-9183505A8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249" y="3878580"/>
                <a:ext cx="602601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0AE00A-60E4-4381-A099-D78A5FEDB7A0}"/>
                  </a:ext>
                </a:extLst>
              </p:cNvPr>
              <p:cNvSpPr/>
              <p:nvPr/>
            </p:nvSpPr>
            <p:spPr>
              <a:xfrm>
                <a:off x="10174309" y="3310064"/>
                <a:ext cx="6085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0AE00A-60E4-4381-A099-D78A5FEDB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309" y="3310064"/>
                <a:ext cx="608564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01FC1-7E40-4FBC-B9AF-9AEC361E3D5C}"/>
                  </a:ext>
                </a:extLst>
              </p:cNvPr>
              <p:cNvSpPr/>
              <p:nvPr/>
            </p:nvSpPr>
            <p:spPr>
              <a:xfrm>
                <a:off x="5612477" y="2381310"/>
                <a:ext cx="6197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01FC1-7E40-4FBC-B9AF-9AEC361E3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77" y="2381310"/>
                <a:ext cx="619785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889033-6C47-4DAD-AA52-009954FEE15E}"/>
                  </a:ext>
                </a:extLst>
              </p:cNvPr>
              <p:cNvSpPr/>
              <p:nvPr/>
            </p:nvSpPr>
            <p:spPr>
              <a:xfrm>
                <a:off x="11238995" y="2667000"/>
                <a:ext cx="6085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889033-6C47-4DAD-AA52-009954FE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995" y="2667000"/>
                <a:ext cx="608565" cy="400110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BD268D-75C0-4A7D-915A-D0182A33123A}"/>
                  </a:ext>
                </a:extLst>
              </p:cNvPr>
              <p:cNvSpPr/>
              <p:nvPr/>
            </p:nvSpPr>
            <p:spPr>
              <a:xfrm>
                <a:off x="10782873" y="4581778"/>
                <a:ext cx="6085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BD268D-75C0-4A7D-915A-D0182A331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873" y="4581778"/>
                <a:ext cx="608565" cy="40011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60D5E7-D9B0-42A6-86ED-8B786DA41D15}"/>
              </a:ext>
            </a:extLst>
          </p:cNvPr>
          <p:cNvSpPr/>
          <p:nvPr/>
        </p:nvSpPr>
        <p:spPr bwMode="auto">
          <a:xfrm>
            <a:off x="6204945" y="249561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0C82EB-A922-4511-97AC-2E75B5A49A11}"/>
              </a:ext>
            </a:extLst>
          </p:cNvPr>
          <p:cNvSpPr/>
          <p:nvPr/>
        </p:nvSpPr>
        <p:spPr bwMode="auto">
          <a:xfrm>
            <a:off x="11171802" y="3052949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DEE75D1-BF04-493A-B946-0916D3592BBE}"/>
              </a:ext>
            </a:extLst>
          </p:cNvPr>
          <p:cNvSpPr/>
          <p:nvPr/>
        </p:nvSpPr>
        <p:spPr bwMode="auto">
          <a:xfrm>
            <a:off x="10706155" y="4962838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6D61000-09E4-43C6-AC20-D6BBF9BB8A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84536" y="1647198"/>
                <a:ext cx="4991251" cy="1285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kern="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2000" kern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2000" kern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6D61000-09E4-43C6-AC20-D6BBF9BB8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536" y="1647198"/>
                <a:ext cx="4991251" cy="1285562"/>
              </a:xfrm>
              <a:prstGeom prst="rect">
                <a:avLst/>
              </a:prstGeom>
              <a:blipFill>
                <a:blip r:embed="rId11"/>
                <a:stretch>
                  <a:fillRect l="-1221" t="-18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82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 Observability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order to estimate all n states we need at least n measurements. However, where the measurements are located is also important, a topic known as observability</a:t>
            </a:r>
          </a:p>
          <a:p>
            <a:pPr lvl="1"/>
            <a:r>
              <a:rPr lang="en-US"/>
              <a:t>In order for a power system to be fully observable usually we need to have a measurement available no more than one bus away</a:t>
            </a:r>
          </a:p>
          <a:p>
            <a:pPr lvl="1"/>
            <a:r>
              <a:rPr lang="en-US"/>
              <a:t>At buses we need to have at least measurements on all the injections into the bus except one (including loads and gens)</a:t>
            </a:r>
          </a:p>
          <a:p>
            <a:pPr lvl="1"/>
            <a:r>
              <a:rPr lang="en-US"/>
              <a:t>Loads are usually flows on feeders, or the flow into a transmission to distribution transformer</a:t>
            </a:r>
          </a:p>
          <a:p>
            <a:pPr lvl="1"/>
            <a:r>
              <a:rPr lang="en-US"/>
              <a:t>Generators are usually just injections from the GSU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Pseudo measurements are used at buses in which there is no load or generation; that is, the net injection into the bus is know with high accuracy to be zero</a:t>
            </a:r>
          </a:p>
          <a:p>
            <a:pPr lvl="1"/>
            <a:r>
              <a:rPr lang="en-US"/>
              <a:t>In order to enforce the net power balance at a bus we need to include an explicit net injection measurement</a:t>
            </a:r>
          </a:p>
          <a:p>
            <a:r>
              <a:rPr lang="en-US"/>
              <a:t>To increase observability sometimes estimated values are used for loads, shunts and generator outputs</a:t>
            </a:r>
          </a:p>
          <a:p>
            <a:pPr lvl="1"/>
            <a:r>
              <a:rPr lang="en-US"/>
              <a:t>These “measurements” are represented as having a higher much standard deviation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6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 Bad Data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quality of the measurements available to an SE can vary widely, and sometimes the SE model itself is wrong.  Causes include</a:t>
            </a:r>
          </a:p>
          <a:p>
            <a:pPr lvl="1"/>
            <a:r>
              <a:rPr lang="en-US"/>
              <a:t>Modeling Errors: perhaps the assumed system topology is incorrect, or the assumed parameters for a transmission line or transformer could be wrong</a:t>
            </a:r>
          </a:p>
          <a:p>
            <a:pPr lvl="1"/>
            <a:r>
              <a:rPr lang="en-US"/>
              <a:t> Data Errors: measurements may be incorrect because of in correct data specifications, like the CT ratios or even flipped positive and negative directions</a:t>
            </a:r>
          </a:p>
          <a:p>
            <a:pPr lvl="1"/>
            <a:r>
              <a:rPr lang="en-US"/>
              <a:t>Transducer Errors: the transductors may be failing or may have bias errors</a:t>
            </a:r>
          </a:p>
          <a:p>
            <a:pPr lvl="1"/>
            <a:r>
              <a:rPr lang="en-US"/>
              <a:t>Sampling Errors: SCADA does not read all values simultaneously and power systems are 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5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 Bad Data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 for SE is to determine when there is likely a bad measurement (or multiple ones), and then to determine the particular bad measurements</a:t>
            </a:r>
          </a:p>
          <a:p>
            <a:r>
              <a:rPr lang="en-US" dirty="0"/>
              <a:t>J(x) is random number, with a probability density function (PDF) known as a chi-squared distribution, </a:t>
            </a:r>
            <a:r>
              <a:rPr lang="en-US" dirty="0">
                <a:sym typeface="Symbol"/>
              </a:rPr>
              <a:t>2(K), where K is the degrees of freedom, K=m-n</a:t>
            </a:r>
          </a:p>
          <a:p>
            <a:r>
              <a:rPr lang="en-US" dirty="0">
                <a:sym typeface="Symbol"/>
              </a:rPr>
              <a:t>It can be shown the expected mean for J(x) is K, with a standard deviation of</a:t>
            </a:r>
          </a:p>
          <a:p>
            <a:pPr lvl="1"/>
            <a:r>
              <a:rPr lang="en-US" dirty="0">
                <a:sym typeface="Symbol"/>
              </a:rPr>
              <a:t>Values of J(x) outside of several standard deviations indicate possible bad measurements, with the measurement residuals used to track down the likely bad measurements</a:t>
            </a:r>
          </a:p>
          <a:p>
            <a:r>
              <a:rPr lang="en-US" dirty="0">
                <a:sym typeface="Symbol"/>
              </a:rPr>
              <a:t>SE can be re-run without the bad measurements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4495800"/>
          <a:ext cx="685800" cy="4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15640" progId="Equation.DSMT4">
                  <p:embed/>
                </p:oleObj>
              </mc:Choice>
              <mc:Fallback>
                <p:oleObj name="Equation" r:id="rId2" imgW="368280" imgH="215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0800" y="4495800"/>
                        <a:ext cx="685800" cy="402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70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 Application: PJM and MISO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0161"/>
            <a:ext cx="10820400" cy="1160961"/>
          </a:xfrm>
        </p:spPr>
        <p:txBody>
          <a:bodyPr/>
          <a:lstStyle/>
          <a:p>
            <a:r>
              <a:rPr lang="en-US" dirty="0"/>
              <a:t>PJM provides information about their EMS model in </a:t>
            </a:r>
          </a:p>
          <a:p>
            <a:pPr lvl="1"/>
            <a:r>
              <a:rPr lang="en-US" dirty="0">
                <a:hlinkClick r:id="rId2"/>
              </a:rPr>
              <a:t>www.pjm.com/-/media/documents/manuals/m03a.ashx</a:t>
            </a:r>
            <a:endParaRPr lang="en-US" dirty="0"/>
          </a:p>
          <a:p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t="29843" r="38748" b="25849"/>
          <a:stretch/>
        </p:blipFill>
        <p:spPr bwMode="auto">
          <a:xfrm>
            <a:off x="1752600" y="2345499"/>
            <a:ext cx="6477000" cy="44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91450" y="4191000"/>
            <a:ext cx="2057400" cy="156966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Data here is from the Sept 2018 (Rev 16) document</a:t>
            </a:r>
          </a:p>
        </p:txBody>
      </p:sp>
    </p:spTree>
    <p:extLst>
      <p:ext uri="{BB962C8B-B14F-4D97-AF65-F5344CB8AC3E}">
        <p14:creationId xmlns:p14="http://schemas.microsoft.com/office/powerpoint/2010/main" val="294457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 Application: PJM and MISO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PJM measurements are required for 69 kV and up</a:t>
            </a:r>
          </a:p>
          <a:p>
            <a:r>
              <a:rPr lang="en-US" dirty="0"/>
              <a:t>PJM SE is triggered to execute every minute</a:t>
            </a:r>
          </a:p>
          <a:p>
            <a:r>
              <a:rPr lang="en-US" dirty="0"/>
              <a:t>PJM SE solves well over 98% of the time</a:t>
            </a:r>
          </a:p>
          <a:p>
            <a:r>
              <a:rPr lang="en-US" dirty="0"/>
              <a:t>Below reference provides info on MISO SE from March 2015</a:t>
            </a:r>
          </a:p>
          <a:p>
            <a:pPr lvl="1"/>
            <a:r>
              <a:rPr lang="en-US" dirty="0"/>
              <a:t>54,433 buses</a:t>
            </a:r>
          </a:p>
          <a:p>
            <a:pPr lvl="1"/>
            <a:r>
              <a:rPr lang="en-US" dirty="0"/>
              <a:t>54,415 network branches</a:t>
            </a:r>
          </a:p>
          <a:p>
            <a:pPr lvl="1"/>
            <a:r>
              <a:rPr lang="en-US" dirty="0"/>
              <a:t>6332 generating units</a:t>
            </a:r>
          </a:p>
          <a:p>
            <a:pPr lvl="1"/>
            <a:r>
              <a:rPr lang="en-US" dirty="0"/>
              <a:t>228,673 circuit breakers</a:t>
            </a:r>
          </a:p>
          <a:p>
            <a:pPr lvl="1"/>
            <a:r>
              <a:rPr lang="en-US" dirty="0"/>
              <a:t>289,491 mapped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59537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  <a:latin typeface="+mj-lt"/>
              </a:rPr>
              <a:t>https://www.naspi.org/sites/default/files/2017-05/3a%20MISO-NASPIWokshop-Synchrophasor%20Data%20and%20State%20Estimation.pdf</a:t>
            </a:r>
          </a:p>
        </p:txBody>
      </p:sp>
    </p:spTree>
    <p:extLst>
      <p:ext uri="{BB962C8B-B14F-4D97-AF65-F5344CB8AC3E}">
        <p14:creationId xmlns:p14="http://schemas.microsoft.com/office/powerpoint/2010/main" val="41310069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525</TotalTime>
  <Words>1371</Words>
  <Application>Microsoft Office PowerPoint</Application>
  <PresentationFormat>Widescreen</PresentationFormat>
  <Paragraphs>132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Equation</vt:lpstr>
      <vt:lpstr>ECEN 615, Fall 2023 Methods of Electric Power System Analysis</vt:lpstr>
      <vt:lpstr>Discussion: “Digital Twin”</vt:lpstr>
      <vt:lpstr>DC State Estimation Example Solution</vt:lpstr>
      <vt:lpstr>SE Observability</vt:lpstr>
      <vt:lpstr>Pseudo Measurements</vt:lpstr>
      <vt:lpstr>SE Bad Data Detection</vt:lpstr>
      <vt:lpstr>SE Bad Data Detection</vt:lpstr>
      <vt:lpstr>Example SE Application: PJM and MISO</vt:lpstr>
      <vt:lpstr>Example SE Application: PJM and MISO</vt:lpstr>
      <vt:lpstr>Energy Management Systems (EMSs)</vt:lpstr>
      <vt:lpstr>NERC Reliability Coordinators</vt:lpstr>
      <vt:lpstr>EEI Member Companies </vt:lpstr>
      <vt:lpstr>Electric Coops</vt:lpstr>
      <vt:lpstr>Texas Electric Coops</vt:lpstr>
      <vt:lpstr>ERCOT Control Center with EMS</vt:lpstr>
      <vt:lpstr>ERCOT EMS </vt:lpstr>
      <vt:lpstr>ERCOT EMS</vt:lpstr>
      <vt:lpstr>SE Iterative Solution Algorithm</vt:lpstr>
      <vt:lpstr>Example: Two Bus Case</vt:lpstr>
      <vt:lpstr>Example: Two Bus Case</vt:lpstr>
      <vt:lpstr>Example: Two Bus Case</vt:lpstr>
      <vt:lpstr>Example: Two Bus Case</vt:lpstr>
      <vt:lpstr>QR Factorization</vt:lpstr>
      <vt:lpstr>QR Factorization</vt:lpstr>
      <vt:lpstr>QR Factorization</vt:lpstr>
      <vt:lpstr>Assignment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Birchfield, Adam Barlow</dc:creator>
  <cp:lastModifiedBy>Birchfield, Adam Barlow</cp:lastModifiedBy>
  <cp:revision>47</cp:revision>
  <cp:lastPrinted>2011-08-22T16:49:24Z</cp:lastPrinted>
  <dcterms:created xsi:type="dcterms:W3CDTF">2023-08-17T20:43:05Z</dcterms:created>
  <dcterms:modified xsi:type="dcterms:W3CDTF">2023-10-30T18:46:57Z</dcterms:modified>
</cp:coreProperties>
</file>