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Lst>
  <p:notesMasterIdLst>
    <p:notesMasterId r:id="rId48"/>
  </p:notesMasterIdLst>
  <p:handoutMasterIdLst>
    <p:handoutMasterId r:id="rId49"/>
  </p:handoutMasterIdLst>
  <p:sldIdLst>
    <p:sldId id="356" r:id="rId2"/>
    <p:sldId id="357" r:id="rId3"/>
    <p:sldId id="866" r:id="rId4"/>
    <p:sldId id="867" r:id="rId5"/>
    <p:sldId id="688" r:id="rId6"/>
    <p:sldId id="689" r:id="rId7"/>
    <p:sldId id="690" r:id="rId8"/>
    <p:sldId id="691" r:id="rId9"/>
    <p:sldId id="692" r:id="rId10"/>
    <p:sldId id="693" r:id="rId11"/>
    <p:sldId id="694" r:id="rId12"/>
    <p:sldId id="695" r:id="rId13"/>
    <p:sldId id="696" r:id="rId14"/>
    <p:sldId id="699" r:id="rId15"/>
    <p:sldId id="700" r:id="rId16"/>
    <p:sldId id="701" r:id="rId17"/>
    <p:sldId id="702" r:id="rId18"/>
    <p:sldId id="703" r:id="rId19"/>
    <p:sldId id="704" r:id="rId20"/>
    <p:sldId id="705" r:id="rId21"/>
    <p:sldId id="706" r:id="rId22"/>
    <p:sldId id="722" r:id="rId23"/>
    <p:sldId id="723" r:id="rId24"/>
    <p:sldId id="724" r:id="rId25"/>
    <p:sldId id="725" r:id="rId26"/>
    <p:sldId id="726" r:id="rId27"/>
    <p:sldId id="727" r:id="rId28"/>
    <p:sldId id="728" r:id="rId29"/>
    <p:sldId id="729" r:id="rId30"/>
    <p:sldId id="730" r:id="rId31"/>
    <p:sldId id="731" r:id="rId32"/>
    <p:sldId id="732" r:id="rId33"/>
    <p:sldId id="733" r:id="rId34"/>
    <p:sldId id="734" r:id="rId35"/>
    <p:sldId id="735" r:id="rId36"/>
    <p:sldId id="736" r:id="rId37"/>
    <p:sldId id="737" r:id="rId38"/>
    <p:sldId id="739" r:id="rId39"/>
    <p:sldId id="740" r:id="rId40"/>
    <p:sldId id="741" r:id="rId41"/>
    <p:sldId id="743" r:id="rId42"/>
    <p:sldId id="744" r:id="rId43"/>
    <p:sldId id="745" r:id="rId44"/>
    <p:sldId id="746" r:id="rId45"/>
    <p:sldId id="747" r:id="rId46"/>
    <p:sldId id="869" r:id="rId47"/>
  </p:sldIdLst>
  <p:sldSz cx="12192000" cy="6858000"/>
  <p:notesSz cx="7102475" cy="9388475"/>
  <p:defaultTex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2C4"/>
    <a:srgbClr val="FFFFFF"/>
    <a:srgbClr val="500000"/>
    <a:srgbClr val="FF330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8" autoAdjust="0"/>
    <p:restoredTop sz="95088" autoAdjust="0"/>
  </p:normalViewPr>
  <p:slideViewPr>
    <p:cSldViewPr>
      <p:cViewPr varScale="1">
        <p:scale>
          <a:sx n="110" d="100"/>
          <a:sy n="110" d="100"/>
        </p:scale>
        <p:origin x="504" y="10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78163"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spcBef>
                <a:spcPct val="0"/>
              </a:spcBef>
              <a:buClrTx/>
              <a:buSzTx/>
              <a:buFontTx/>
              <a:buNone/>
              <a:defRPr sz="1200"/>
            </a:lvl1pPr>
          </a:lstStyle>
          <a:p>
            <a:pPr>
              <a:defRPr/>
            </a:pPr>
            <a:endParaRPr lang="en-US"/>
          </a:p>
        </p:txBody>
      </p:sp>
      <p:sp>
        <p:nvSpPr>
          <p:cNvPr id="28675" name="Rectangle 3"/>
          <p:cNvSpPr>
            <a:spLocks noGrp="1" noChangeArrowheads="1"/>
          </p:cNvSpPr>
          <p:nvPr>
            <p:ph type="dt" sz="quarter" idx="1"/>
          </p:nvPr>
        </p:nvSpPr>
        <p:spPr bwMode="auto">
          <a:xfrm>
            <a:off x="4024313" y="0"/>
            <a:ext cx="3078162"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a:spcBef>
                <a:spcPct val="0"/>
              </a:spcBef>
              <a:buClrTx/>
              <a:buSzTx/>
              <a:buFontTx/>
              <a:buNone/>
              <a:defRPr sz="1200"/>
            </a:lvl1pPr>
          </a:lstStyle>
          <a:p>
            <a:pPr>
              <a:defRPr/>
            </a:pPr>
            <a:endParaRPr lang="en-US"/>
          </a:p>
        </p:txBody>
      </p:sp>
      <p:sp>
        <p:nvSpPr>
          <p:cNvPr id="28676" name="Rectangle 4"/>
          <p:cNvSpPr>
            <a:spLocks noGrp="1" noChangeArrowheads="1"/>
          </p:cNvSpPr>
          <p:nvPr>
            <p:ph type="ftr" sz="quarter" idx="2"/>
          </p:nvPr>
        </p:nvSpPr>
        <p:spPr bwMode="auto">
          <a:xfrm>
            <a:off x="0" y="8918575"/>
            <a:ext cx="3078163"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spcBef>
                <a:spcPct val="0"/>
              </a:spcBef>
              <a:buClrTx/>
              <a:buSzTx/>
              <a:buFontTx/>
              <a:buNone/>
              <a:defRPr sz="1200"/>
            </a:lvl1pPr>
          </a:lstStyle>
          <a:p>
            <a:pPr>
              <a:defRPr/>
            </a:pPr>
            <a:endParaRPr lang="en-US"/>
          </a:p>
        </p:txBody>
      </p:sp>
      <p:sp>
        <p:nvSpPr>
          <p:cNvPr id="28677" name="Rectangle 5"/>
          <p:cNvSpPr>
            <a:spLocks noGrp="1" noChangeArrowheads="1"/>
          </p:cNvSpPr>
          <p:nvPr>
            <p:ph type="sldNum" sz="quarter" idx="3"/>
          </p:nvPr>
        </p:nvSpPr>
        <p:spPr bwMode="auto">
          <a:xfrm>
            <a:off x="4024313" y="8918575"/>
            <a:ext cx="3078162"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a:spcBef>
                <a:spcPct val="0"/>
              </a:spcBef>
              <a:buClrTx/>
              <a:buSzTx/>
              <a:buFontTx/>
              <a:buNone/>
              <a:defRPr sz="1200"/>
            </a:lvl1pPr>
          </a:lstStyle>
          <a:p>
            <a:pPr>
              <a:defRPr/>
            </a:pPr>
            <a:fld id="{3B7227E4-51F8-45C2-83C1-D251491FB81E}" type="slidenum">
              <a:rPr lang="en-US"/>
              <a:pPr>
                <a:defRPr/>
              </a:pPr>
              <a:t>‹#›</a:t>
            </a:fld>
            <a:endParaRPr lang="en-US"/>
          </a:p>
        </p:txBody>
      </p:sp>
    </p:spTree>
    <p:extLst>
      <p:ext uri="{BB962C8B-B14F-4D97-AF65-F5344CB8AC3E}">
        <p14:creationId xmlns:p14="http://schemas.microsoft.com/office/powerpoint/2010/main" val="1714397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wrap="square" lIns="94229" tIns="47114" rIns="94229" bIns="47114"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4022725" y="0"/>
            <a:ext cx="3078163" cy="469900"/>
          </a:xfrm>
          <a:prstGeom prst="rect">
            <a:avLst/>
          </a:prstGeom>
        </p:spPr>
        <p:txBody>
          <a:bodyPr vert="horz" wrap="square" lIns="94229" tIns="47114" rIns="94229" bIns="47114" numCol="1" anchor="t" anchorCtr="0" compatLnSpc="1">
            <a:prstTxWarp prst="textNoShape">
              <a:avLst/>
            </a:prstTxWarp>
          </a:bodyPr>
          <a:lstStyle>
            <a:lvl1pPr algn="r">
              <a:defRPr sz="1200"/>
            </a:lvl1pPr>
          </a:lstStyle>
          <a:p>
            <a:pPr>
              <a:defRPr/>
            </a:pPr>
            <a:fld id="{24C5774C-03E1-499A-B4E4-895282C04360}" type="datetimeFigureOut">
              <a:rPr lang="en-US"/>
              <a:pPr>
                <a:defRPr/>
              </a:pPr>
              <a:t>10/30/2023</a:t>
            </a:fld>
            <a:endParaRPr lang="en-US"/>
          </a:p>
        </p:txBody>
      </p:sp>
      <p:sp>
        <p:nvSpPr>
          <p:cNvPr id="4" name="Slide Image Placeholder 3"/>
          <p:cNvSpPr>
            <a:spLocks noGrp="1" noRot="1" noChangeAspect="1"/>
          </p:cNvSpPr>
          <p:nvPr>
            <p:ph type="sldImg" idx="2"/>
          </p:nvPr>
        </p:nvSpPr>
        <p:spPr>
          <a:xfrm>
            <a:off x="423863" y="704850"/>
            <a:ext cx="6254750" cy="3519488"/>
          </a:xfrm>
          <a:prstGeom prst="rect">
            <a:avLst/>
          </a:prstGeom>
          <a:noFill/>
          <a:ln w="12700">
            <a:solidFill>
              <a:prstClr val="black"/>
            </a:solidFill>
          </a:ln>
        </p:spPr>
        <p:txBody>
          <a:bodyPr vert="horz" lIns="94229" tIns="47114" rIns="94229" bIns="47114" rtlCol="0" anchor="ctr"/>
          <a:lstStyle/>
          <a:p>
            <a:pPr lvl="0"/>
            <a:endParaRPr lang="en-US" noProof="0"/>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4229" tIns="47114" rIns="94229" bIns="4711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16988"/>
            <a:ext cx="3078163" cy="469900"/>
          </a:xfrm>
          <a:prstGeom prst="rect">
            <a:avLst/>
          </a:prstGeom>
        </p:spPr>
        <p:txBody>
          <a:bodyPr vert="horz" wrap="square" lIns="94229" tIns="47114" rIns="94229" bIns="47114"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wrap="square" lIns="94229" tIns="47114" rIns="94229" bIns="47114" numCol="1" anchor="b" anchorCtr="0" compatLnSpc="1">
            <a:prstTxWarp prst="textNoShape">
              <a:avLst/>
            </a:prstTxWarp>
          </a:bodyPr>
          <a:lstStyle>
            <a:lvl1pPr algn="r">
              <a:defRPr sz="1200"/>
            </a:lvl1pPr>
          </a:lstStyle>
          <a:p>
            <a:pPr>
              <a:defRPr/>
            </a:pPr>
            <a:fld id="{169181FC-D85A-4591-8BD1-5E6A6B17461A}" type="slidenum">
              <a:rPr lang="en-US"/>
              <a:pPr>
                <a:defRPr/>
              </a:pPr>
              <a:t>‹#›</a:t>
            </a:fld>
            <a:endParaRPr lang="en-US"/>
          </a:p>
        </p:txBody>
      </p:sp>
    </p:spTree>
    <p:extLst>
      <p:ext uri="{BB962C8B-B14F-4D97-AF65-F5344CB8AC3E}">
        <p14:creationId xmlns:p14="http://schemas.microsoft.com/office/powerpoint/2010/main" val="3570609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423863" y="704850"/>
            <a:ext cx="6254750"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9pPr>
          </a:lstStyle>
          <a:p>
            <a:pPr eaLnBrk="1" hangingPunct="1"/>
            <a:fld id="{FFA44757-FF1F-42D8-B2CA-5FE2A078B1AB}" type="slidenum">
              <a:rPr lang="en-US" altLang="en-US" sz="1200" smtClean="0"/>
              <a:pPr eaLnBrk="1" hangingPunct="1"/>
              <a:t>1</a:t>
            </a:fld>
            <a:endParaRPr lang="en-US" altLang="en-US" sz="1200" dirty="0"/>
          </a:p>
        </p:txBody>
      </p:sp>
    </p:spTree>
    <p:extLst>
      <p:ext uri="{BB962C8B-B14F-4D97-AF65-F5344CB8AC3E}">
        <p14:creationId xmlns:p14="http://schemas.microsoft.com/office/powerpoint/2010/main" val="818213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9181FC-D85A-4591-8BD1-5E6A6B17461A}" type="slidenum">
              <a:rPr lang="en-US" smtClean="0"/>
              <a:pPr>
                <a:defRPr/>
              </a:pPr>
              <a:t>28</a:t>
            </a:fld>
            <a:endParaRPr lang="en-US"/>
          </a:p>
        </p:txBody>
      </p:sp>
    </p:spTree>
    <p:extLst>
      <p:ext uri="{BB962C8B-B14F-4D97-AF65-F5344CB8AC3E}">
        <p14:creationId xmlns:p14="http://schemas.microsoft.com/office/powerpoint/2010/main" val="26095387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Title Slide Maroon">
    <p:spTree>
      <p:nvGrpSpPr>
        <p:cNvPr id="1" name=""/>
        <p:cNvGrpSpPr/>
        <p:nvPr/>
      </p:nvGrpSpPr>
      <p:grpSpPr>
        <a:xfrm>
          <a:off x="0" y="0"/>
          <a:ext cx="0" cy="0"/>
          <a:chOff x="0" y="0"/>
          <a:chExt cx="0" cy="0"/>
        </a:xfrm>
      </p:grpSpPr>
      <p:pic>
        <p:nvPicPr>
          <p:cNvPr id="7" name="Picture 6" descr="AcademicBdlg.jpg">
            <a:extLst>
              <a:ext uri="{FF2B5EF4-FFF2-40B4-BE49-F238E27FC236}">
                <a16:creationId xmlns:a16="http://schemas.microsoft.com/office/drawing/2014/main" id="{291CFCBA-1F96-463C-80AD-CB053744AED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69569" y="0"/>
            <a:ext cx="12393807" cy="6858000"/>
          </a:xfrm>
          <a:prstGeom prst="rect">
            <a:avLst/>
          </a:prstGeom>
        </p:spPr>
      </p:pic>
      <p:sp>
        <p:nvSpPr>
          <p:cNvPr id="9" name="Text Placeholder 2">
            <a:extLst>
              <a:ext uri="{FF2B5EF4-FFF2-40B4-BE49-F238E27FC236}">
                <a16:creationId xmlns:a16="http://schemas.microsoft.com/office/drawing/2014/main" id="{D0245A0C-8404-4951-B877-1AC79D97B1A7}"/>
              </a:ext>
            </a:extLst>
          </p:cNvPr>
          <p:cNvSpPr>
            <a:spLocks noGrp="1"/>
          </p:cNvSpPr>
          <p:nvPr>
            <p:ph type="body" sz="quarter" idx="11" hasCustomPrompt="1"/>
          </p:nvPr>
        </p:nvSpPr>
        <p:spPr>
          <a:xfrm>
            <a:off x="929640" y="3172207"/>
            <a:ext cx="10332720" cy="3457194"/>
          </a:xfrm>
        </p:spPr>
        <p:txBody>
          <a:bodyPr anchor="t"/>
          <a:lstStyle>
            <a:lvl1pPr marL="0" indent="0" algn="ctr">
              <a:buNone/>
              <a:defRPr sz="2400">
                <a:solidFill>
                  <a:schemeClr val="bg1"/>
                </a:solidFill>
              </a:defRPr>
            </a:lvl1pPr>
          </a:lstStyle>
          <a:p>
            <a:pPr lvl="0"/>
            <a:r>
              <a:rPr lang="en-US" dirty="0"/>
              <a:t>Click to edit Master subtitle slide</a:t>
            </a:r>
          </a:p>
        </p:txBody>
      </p:sp>
      <p:pic>
        <p:nvPicPr>
          <p:cNvPr id="8" name="Picture 7">
            <a:extLst>
              <a:ext uri="{FF2B5EF4-FFF2-40B4-BE49-F238E27FC236}">
                <a16:creationId xmlns:a16="http://schemas.microsoft.com/office/drawing/2014/main" id="{805ADD26-7DDA-451D-B219-5F9C4B2BF2C1}"/>
              </a:ext>
            </a:extLst>
          </p:cNvPr>
          <p:cNvPicPr>
            <a:picLocks noChangeAspect="1"/>
          </p:cNvPicPr>
          <p:nvPr userDrawn="1"/>
        </p:nvPicPr>
        <p:blipFill>
          <a:blip r:embed="rId3"/>
          <a:srcRect/>
          <a:stretch/>
        </p:blipFill>
        <p:spPr>
          <a:xfrm>
            <a:off x="4038600" y="304800"/>
            <a:ext cx="4118060" cy="966677"/>
          </a:xfrm>
          <a:prstGeom prst="rect">
            <a:avLst/>
          </a:prstGeom>
        </p:spPr>
      </p:pic>
      <p:sp>
        <p:nvSpPr>
          <p:cNvPr id="3" name="Text Placeholder 2">
            <a:extLst>
              <a:ext uri="{FF2B5EF4-FFF2-40B4-BE49-F238E27FC236}">
                <a16:creationId xmlns:a16="http://schemas.microsoft.com/office/drawing/2014/main" id="{E4251DAF-E35C-43F0-8D99-81B0C90F07F2}"/>
              </a:ext>
            </a:extLst>
          </p:cNvPr>
          <p:cNvSpPr>
            <a:spLocks noGrp="1"/>
          </p:cNvSpPr>
          <p:nvPr>
            <p:ph type="body" sz="quarter" idx="10" hasCustomPrompt="1"/>
          </p:nvPr>
        </p:nvSpPr>
        <p:spPr>
          <a:xfrm>
            <a:off x="929640" y="1495803"/>
            <a:ext cx="10332720" cy="1552190"/>
          </a:xfrm>
        </p:spPr>
        <p:txBody>
          <a:bodyPr anchor="ctr"/>
          <a:lstStyle>
            <a:lvl1pPr marL="0" indent="0" algn="ctr">
              <a:buNone/>
              <a:defRPr sz="3600">
                <a:solidFill>
                  <a:schemeClr val="bg1"/>
                </a:solidFill>
              </a:defRPr>
            </a:lvl1pPr>
          </a:lstStyle>
          <a:p>
            <a:pPr lvl="0"/>
            <a:r>
              <a:rPr lang="en-US" dirty="0"/>
              <a:t>Click to edit Master title slide</a:t>
            </a:r>
          </a:p>
        </p:txBody>
      </p:sp>
    </p:spTree>
    <p:extLst>
      <p:ext uri="{BB962C8B-B14F-4D97-AF65-F5344CB8AC3E}">
        <p14:creationId xmlns:p14="http://schemas.microsoft.com/office/powerpoint/2010/main" val="2681200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spTree>
      <p:nvGrpSpPr>
        <p:cNvPr id="1" name=""/>
        <p:cNvGrpSpPr/>
        <p:nvPr/>
      </p:nvGrpSpPr>
      <p:grpSpPr>
        <a:xfrm>
          <a:off x="0" y="0"/>
          <a:ext cx="0" cy="0"/>
          <a:chOff x="0" y="0"/>
          <a:chExt cx="0" cy="0"/>
        </a:xfrm>
      </p:grpSpPr>
      <p:sp>
        <p:nvSpPr>
          <p:cNvPr id="9" name="Line 4103"/>
          <p:cNvSpPr>
            <a:spLocks noChangeShapeType="1"/>
          </p:cNvSpPr>
          <p:nvPr userDrawn="1"/>
        </p:nvSpPr>
        <p:spPr bwMode="auto">
          <a:xfrm>
            <a:off x="0" y="3048000"/>
            <a:ext cx="11988800" cy="0"/>
          </a:xfrm>
          <a:prstGeom prst="line">
            <a:avLst/>
          </a:prstGeom>
          <a:noFill/>
          <a:ln w="76200">
            <a:solidFill>
              <a:srgbClr val="500000"/>
            </a:solidFill>
            <a:round/>
            <a:headEnd type="none" w="sm" len="sm"/>
            <a:tailEnd type="none" w="sm" len="sm"/>
          </a:ln>
          <a:effectLst/>
        </p:spPr>
        <p:txBody>
          <a:bodyPr wrap="none" anchor="ctr"/>
          <a:lstStyle/>
          <a:p>
            <a:pPr>
              <a:defRPr/>
            </a:pPr>
            <a:endParaRPr lang="en-US" sz="2800" dirty="0"/>
          </a:p>
        </p:txBody>
      </p:sp>
      <p:sp>
        <p:nvSpPr>
          <p:cNvPr id="10" name="Rectangle 4098"/>
          <p:cNvSpPr>
            <a:spLocks noGrp="1" noChangeArrowheads="1"/>
          </p:cNvSpPr>
          <p:nvPr>
            <p:ph type="ctrTitle" sz="quarter"/>
          </p:nvPr>
        </p:nvSpPr>
        <p:spPr>
          <a:xfrm>
            <a:off x="914400" y="228600"/>
            <a:ext cx="10363200" cy="1447800"/>
          </a:xfrm>
        </p:spPr>
        <p:txBody>
          <a:bodyPr/>
          <a:lstStyle>
            <a:lvl1pPr algn="ctr">
              <a:defRPr sz="3600" b="1">
                <a:latin typeface="Arial" pitchFamily="34" charset="0"/>
                <a:cs typeface="Arial" pitchFamily="34" charset="0"/>
              </a:defRPr>
            </a:lvl1pPr>
          </a:lstStyle>
          <a:p>
            <a:r>
              <a:rPr lang="en-US"/>
              <a:t>Click to edit Master title style</a:t>
            </a:r>
            <a:endParaRPr lang="en-US" dirty="0"/>
          </a:p>
        </p:txBody>
      </p:sp>
      <p:sp>
        <p:nvSpPr>
          <p:cNvPr id="11" name="Rectangle 4099"/>
          <p:cNvSpPr>
            <a:spLocks noGrp="1" noChangeArrowheads="1"/>
          </p:cNvSpPr>
          <p:nvPr>
            <p:ph type="subTitle" sz="quarter" idx="1"/>
          </p:nvPr>
        </p:nvSpPr>
        <p:spPr>
          <a:xfrm>
            <a:off x="1930400" y="3124200"/>
            <a:ext cx="8534400" cy="1752600"/>
          </a:xfrm>
        </p:spPr>
        <p:txBody>
          <a:bodyPr/>
          <a:lstStyle>
            <a:lvl1pPr marL="0" indent="0" algn="ctr">
              <a:buFontTx/>
              <a:buNone/>
              <a:defRPr sz="2400">
                <a:latin typeface="Arial" pitchFamily="34" charset="0"/>
                <a:cs typeface="Arial" pitchFamily="34" charset="0"/>
              </a:defRPr>
            </a:lvl1pPr>
          </a:lstStyle>
          <a:p>
            <a:r>
              <a:rPr lang="en-US"/>
              <a:t>Click to edit Master subtitle style</a:t>
            </a:r>
            <a:endParaRPr lang="en-US" dirty="0"/>
          </a:p>
        </p:txBody>
      </p:sp>
      <p:pic>
        <p:nvPicPr>
          <p:cNvPr id="7" name="Picture 2" descr="http://brandguide.tamu.edu/downloads/logos/TAM-PrimaryMarkA.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8191" t="21962" r="8891" b="23556"/>
          <a:stretch/>
        </p:blipFill>
        <p:spPr bwMode="auto">
          <a:xfrm>
            <a:off x="228600" y="5181600"/>
            <a:ext cx="5029200" cy="1415542"/>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7">
            <a:extLst>
              <a:ext uri="{FF2B5EF4-FFF2-40B4-BE49-F238E27FC236}">
                <a16:creationId xmlns:a16="http://schemas.microsoft.com/office/drawing/2014/main" id="{E07DB9B4-20CC-4130-B727-EDCD861C3936}"/>
              </a:ext>
            </a:extLst>
          </p:cNvPr>
          <p:cNvSpPr>
            <a:spLocks noGrp="1"/>
          </p:cNvSpPr>
          <p:nvPr>
            <p:ph sz="quarter" idx="10" hasCustomPrompt="1"/>
          </p:nvPr>
        </p:nvSpPr>
        <p:spPr>
          <a:xfrm>
            <a:off x="914400" y="1828800"/>
            <a:ext cx="10363200" cy="914400"/>
          </a:xfrm>
        </p:spPr>
        <p:txBody>
          <a:bodyPr anchor="ctr"/>
          <a:lstStyle>
            <a:lvl1pPr marL="0" indent="0" algn="ctr">
              <a:buNone/>
              <a:defRPr sz="3200" b="1"/>
            </a:lvl1pPr>
          </a:lstStyle>
          <a:p>
            <a:pPr lvl="0"/>
            <a:r>
              <a:rPr lang="en-US" dirty="0"/>
              <a:t>Click to edit subtitle</a:t>
            </a:r>
          </a:p>
        </p:txBody>
      </p:sp>
    </p:spTree>
    <p:extLst>
      <p:ext uri="{BB962C8B-B14F-4D97-AF65-F5344CB8AC3E}">
        <p14:creationId xmlns:p14="http://schemas.microsoft.com/office/powerpoint/2010/main" val="4216950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a:spLocks noGrp="1"/>
          </p:cNvSpPr>
          <p:nvPr>
            <p:ph type="title"/>
          </p:nvPr>
        </p:nvSpPr>
        <p:spPr>
          <a:xfrm>
            <a:off x="228600" y="76200"/>
            <a:ext cx="10896600" cy="10668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EAF3F77-D290-4901-85A8-48741AAFABAD}"/>
              </a:ext>
            </a:extLst>
          </p:cNvPr>
          <p:cNvSpPr>
            <a:spLocks noGrp="1"/>
          </p:cNvSpPr>
          <p:nvPr>
            <p:ph type="body" sz="quarter" idx="10"/>
          </p:nvPr>
        </p:nvSpPr>
        <p:spPr>
          <a:xfrm>
            <a:off x="228600" y="1295400"/>
            <a:ext cx="10896600" cy="5181600"/>
          </a:xfrm>
        </p:spPr>
        <p:txBody>
          <a:bodyPr/>
          <a:lstStyle>
            <a:lvl5pPr marL="2057400" indent="-228600">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54020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uble content">
    <p:spTree>
      <p:nvGrpSpPr>
        <p:cNvPr id="1" name=""/>
        <p:cNvGrpSpPr/>
        <p:nvPr/>
      </p:nvGrpSpPr>
      <p:grpSpPr>
        <a:xfrm>
          <a:off x="0" y="0"/>
          <a:ext cx="0" cy="0"/>
          <a:chOff x="0" y="0"/>
          <a:chExt cx="0" cy="0"/>
        </a:xfrm>
      </p:grpSpPr>
      <p:sp>
        <p:nvSpPr>
          <p:cNvPr id="4" name="Title 1"/>
          <p:cNvSpPr>
            <a:spLocks noGrp="1"/>
          </p:cNvSpPr>
          <p:nvPr>
            <p:ph type="title"/>
          </p:nvPr>
        </p:nvSpPr>
        <p:spPr>
          <a:xfrm>
            <a:off x="228600" y="76200"/>
            <a:ext cx="10896600" cy="10668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EAF3F77-D290-4901-85A8-48741AAFABAD}"/>
              </a:ext>
            </a:extLst>
          </p:cNvPr>
          <p:cNvSpPr>
            <a:spLocks noGrp="1"/>
          </p:cNvSpPr>
          <p:nvPr>
            <p:ph type="body" sz="quarter" idx="10"/>
          </p:nvPr>
        </p:nvSpPr>
        <p:spPr>
          <a:xfrm>
            <a:off x="228600" y="1295400"/>
            <a:ext cx="6019800" cy="5181600"/>
          </a:xfrm>
        </p:spPr>
        <p:txBody>
          <a:bodyPr/>
          <a:lstStyle>
            <a:lvl5pPr marL="2057400" indent="-228600">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4">
            <a:extLst>
              <a:ext uri="{FF2B5EF4-FFF2-40B4-BE49-F238E27FC236}">
                <a16:creationId xmlns:a16="http://schemas.microsoft.com/office/drawing/2014/main" id="{B475B3ED-EA8C-4A1D-8437-A6EA5B2929CE}"/>
              </a:ext>
            </a:extLst>
          </p:cNvPr>
          <p:cNvSpPr>
            <a:spLocks noGrp="1"/>
          </p:cNvSpPr>
          <p:nvPr>
            <p:ph sz="quarter" idx="11"/>
          </p:nvPr>
        </p:nvSpPr>
        <p:spPr>
          <a:xfrm>
            <a:off x="6324600" y="1295400"/>
            <a:ext cx="4800600" cy="5181600"/>
          </a:xfrm>
        </p:spPr>
        <p:txBody>
          <a:bodyPr/>
          <a:lstStyle>
            <a:lvl5pPr marL="2057400" indent="-228600">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63978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9848"/>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1502422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otally 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9B0AB98-EF66-4D1A-9E78-9FBD453E9B25}"/>
              </a:ext>
            </a:extLst>
          </p:cNvPr>
          <p:cNvSpPr/>
          <p:nvPr userDrawn="1"/>
        </p:nvSpPr>
        <p:spPr bwMode="auto">
          <a:xfrm>
            <a:off x="0" y="685800"/>
            <a:ext cx="12192000" cy="762000"/>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pPr>
            <a:endParaRPr kumimoji="0" lang="en-US" sz="2800" b="0" i="0" u="none" strike="noStrike" cap="none" normalizeH="0" baseline="0">
              <a:ln>
                <a:noFill/>
              </a:ln>
              <a:solidFill>
                <a:schemeClr val="tx1"/>
              </a:solidFill>
              <a:effectLst/>
              <a:latin typeface="Times New Roman" pitchFamily="18" charset="0"/>
            </a:endParaRPr>
          </a:p>
        </p:txBody>
      </p:sp>
      <p:sp>
        <p:nvSpPr>
          <p:cNvPr id="4" name="Rectangle 3">
            <a:extLst>
              <a:ext uri="{FF2B5EF4-FFF2-40B4-BE49-F238E27FC236}">
                <a16:creationId xmlns:a16="http://schemas.microsoft.com/office/drawing/2014/main" id="{0BACBCCD-32E9-4C7F-9F65-C7539BE5EB9D}"/>
              </a:ext>
            </a:extLst>
          </p:cNvPr>
          <p:cNvSpPr/>
          <p:nvPr userDrawn="1"/>
        </p:nvSpPr>
        <p:spPr bwMode="auto">
          <a:xfrm>
            <a:off x="0" y="6096000"/>
            <a:ext cx="12192000" cy="762000"/>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pPr>
            <a:endParaRPr kumimoji="0" lang="en-US" sz="28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896975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Title 1"/>
          <p:cNvSpPr>
            <a:spLocks noGrp="1"/>
          </p:cNvSpPr>
          <p:nvPr>
            <p:ph type="title"/>
          </p:nvPr>
        </p:nvSpPr>
        <p:spPr>
          <a:xfrm>
            <a:off x="228600" y="76200"/>
            <a:ext cx="11049000" cy="1066800"/>
          </a:xfrm>
        </p:spPr>
        <p:txBody>
          <a:bodyPr/>
          <a:lstStyle/>
          <a:p>
            <a:r>
              <a:rPr lang="en-US" dirty="0"/>
              <a:t>Click to edit Master title style</a:t>
            </a:r>
          </a:p>
        </p:txBody>
      </p:sp>
      <p:sp>
        <p:nvSpPr>
          <p:cNvPr id="5" name="Content Placeholder 2"/>
          <p:cNvSpPr>
            <a:spLocks noGrp="1"/>
          </p:cNvSpPr>
          <p:nvPr>
            <p:ph idx="1"/>
          </p:nvPr>
        </p:nvSpPr>
        <p:spPr>
          <a:xfrm>
            <a:off x="228600" y="1280160"/>
            <a:ext cx="11734800" cy="5196840"/>
          </a:xfrm>
        </p:spPr>
        <p:txBody>
          <a:bodyPr/>
          <a:lstStyle>
            <a:lvl1pPr marL="457200" indent="-457200">
              <a:buSzPct val="100000"/>
              <a:buFont typeface="Arial" panose="020B0604020202020204" pitchFamily="34" charset="0"/>
              <a:buChar char="•"/>
              <a:defRPr/>
            </a:lvl1pPr>
            <a:lvl3pPr marL="1257300" indent="-342900">
              <a:buSzPct val="90000"/>
              <a:buFont typeface="Arial" panose="020B0604020202020204" pitchFamily="34" charset="0"/>
              <a:buChar char="•"/>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83461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615" name="Rectangle 15"/>
          <p:cNvSpPr>
            <a:spLocks noChangeArrowheads="1"/>
          </p:cNvSpPr>
          <p:nvPr userDrawn="1"/>
        </p:nvSpPr>
        <p:spPr bwMode="auto">
          <a:xfrm>
            <a:off x="304801" y="6629401"/>
            <a:ext cx="11578167" cy="9525"/>
          </a:xfrm>
          <a:prstGeom prst="rect">
            <a:avLst/>
          </a:prstGeom>
          <a:gradFill rotWithShape="0">
            <a:gsLst>
              <a:gs pos="0">
                <a:schemeClr val="folHlink"/>
              </a:gs>
              <a:gs pos="100000">
                <a:schemeClr val="folHlink">
                  <a:gamma/>
                  <a:tint val="25098"/>
                  <a:invGamma/>
                </a:schemeClr>
              </a:gs>
            </a:gsLst>
            <a:path path="shape">
              <a:fillToRect l="50000" t="50000" r="50000" b="50000"/>
            </a:path>
          </a:gradFill>
          <a:ln w="19050">
            <a:noFill/>
            <a:miter lim="800000"/>
            <a:headEnd/>
            <a:tailEnd/>
          </a:ln>
          <a:effectLst/>
        </p:spPr>
        <p:txBody>
          <a:bodyPr wrap="none" anchor="ctr"/>
          <a:lstStyle/>
          <a:p>
            <a:pPr algn="ctr">
              <a:spcBef>
                <a:spcPct val="0"/>
              </a:spcBef>
              <a:buClrTx/>
              <a:buSzTx/>
              <a:buFontTx/>
              <a:buNone/>
              <a:defRPr/>
            </a:pPr>
            <a:endParaRPr lang="en-US" sz="2400">
              <a:latin typeface="Helvetica" charset="0"/>
            </a:endParaRPr>
          </a:p>
        </p:txBody>
      </p:sp>
      <p:sp>
        <p:nvSpPr>
          <p:cNvPr id="11" name="Line 8"/>
          <p:cNvSpPr>
            <a:spLocks noChangeShapeType="1"/>
          </p:cNvSpPr>
          <p:nvPr userDrawn="1"/>
        </p:nvSpPr>
        <p:spPr bwMode="auto">
          <a:xfrm>
            <a:off x="0" y="1143000"/>
            <a:ext cx="11176000" cy="0"/>
          </a:xfrm>
          <a:prstGeom prst="line">
            <a:avLst/>
          </a:prstGeom>
          <a:noFill/>
          <a:ln w="76200">
            <a:solidFill>
              <a:srgbClr val="500000"/>
            </a:solidFill>
            <a:round/>
            <a:headEnd type="none" w="sm" len="sm"/>
            <a:tailEnd type="none" w="sm" len="sm"/>
          </a:ln>
          <a:effectLst/>
        </p:spPr>
        <p:txBody>
          <a:bodyPr wrap="none" anchor="ctr"/>
          <a:lstStyle/>
          <a:p>
            <a:pPr>
              <a:defRPr/>
            </a:pPr>
            <a:endParaRPr lang="en-US" sz="2800" dirty="0"/>
          </a:p>
        </p:txBody>
      </p:sp>
      <p:sp>
        <p:nvSpPr>
          <p:cNvPr id="12" name="Rectangle 6"/>
          <p:cNvSpPr>
            <a:spLocks noGrp="1" noChangeArrowheads="1"/>
          </p:cNvSpPr>
          <p:nvPr>
            <p:ph type="title"/>
          </p:nvPr>
        </p:nvSpPr>
        <p:spPr bwMode="auto">
          <a:xfrm>
            <a:off x="228600" y="91440"/>
            <a:ext cx="109474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5" name="Rectangle 7"/>
          <p:cNvSpPr>
            <a:spLocks noGrp="1" noChangeArrowheads="1"/>
          </p:cNvSpPr>
          <p:nvPr>
            <p:ph type="body" idx="1"/>
          </p:nvPr>
        </p:nvSpPr>
        <p:spPr bwMode="auto">
          <a:xfrm>
            <a:off x="228600" y="1295400"/>
            <a:ext cx="10947400" cy="51206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3074" name="Picture 2" descr="Related image"/>
          <p:cNvPicPr>
            <a:picLocks noChangeAspect="1" noChangeArrowheads="1"/>
          </p:cNvPicPr>
          <p:nvPr userDrawn="1"/>
        </p:nvPicPr>
        <p:blipFill>
          <a:blip r:embed="rId9" cstate="print">
            <a:extLst>
              <a:ext uri="{28A0092B-C50C-407E-A947-70E740481C1C}">
                <a14:useLocalDpi xmlns:a14="http://schemas.microsoft.com/office/drawing/2010/main" val="0"/>
              </a:ext>
            </a:extLst>
          </a:blip>
          <a:stretch>
            <a:fillRect/>
          </a:stretch>
        </p:blipFill>
        <p:spPr bwMode="auto">
          <a:xfrm>
            <a:off x="11277600" y="68580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3347023-713F-4E2A-B7AB-E48E430AAFEB}"/>
              </a:ext>
            </a:extLst>
          </p:cNvPr>
          <p:cNvSpPr txBox="1"/>
          <p:nvPr userDrawn="1"/>
        </p:nvSpPr>
        <p:spPr>
          <a:xfrm>
            <a:off x="11095827" y="-66675"/>
            <a:ext cx="1096172" cy="369332"/>
          </a:xfrm>
          <a:prstGeom prst="rect">
            <a:avLst/>
          </a:prstGeom>
          <a:noFill/>
          <a:ln w="12700">
            <a:noFill/>
          </a:ln>
        </p:spPr>
        <p:txBody>
          <a:bodyPr wrap="square" rtlCol="0">
            <a:spAutoFit/>
          </a:bodyPr>
          <a:lstStyle/>
          <a:p>
            <a:pPr algn="r"/>
            <a:fld id="{CBFC0AEE-5787-421D-938D-D26A4A374780}" type="slidenum">
              <a:rPr lang="en-US" sz="1800" smtClean="0">
                <a:solidFill>
                  <a:srgbClr val="500000"/>
                </a:solidFill>
                <a:latin typeface="+mj-lt"/>
              </a:rPr>
              <a:pPr algn="r"/>
              <a:t>‹#›</a:t>
            </a:fld>
            <a:endParaRPr lang="en-US" sz="1800" dirty="0">
              <a:solidFill>
                <a:srgbClr val="500000"/>
              </a:solidFill>
              <a:latin typeface="+mj-lt"/>
            </a:endParaRPr>
          </a:p>
        </p:txBody>
      </p:sp>
    </p:spTree>
  </p:cSld>
  <p:clrMap bg1="lt1" tx1="dk1" bg2="lt2" tx2="dk2" accent1="accent1" accent2="accent2" accent3="accent3" accent4="accent4" accent5="accent5" accent6="accent6" hlink="hlink" folHlink="folHlink"/>
  <p:sldLayoutIdLst>
    <p:sldLayoutId id="2147483750" r:id="rId1"/>
    <p:sldLayoutId id="2147483733" r:id="rId2"/>
    <p:sldLayoutId id="2147483723" r:id="rId3"/>
    <p:sldLayoutId id="2147483734" r:id="rId4"/>
    <p:sldLayoutId id="2147483727" r:id="rId5"/>
    <p:sldLayoutId id="2147483751" r:id="rId6"/>
    <p:sldLayoutId id="2147483752" r:id="rId7"/>
  </p:sldLayoutIdLst>
  <p:hf hdr="0" ftr="0" dt="0"/>
  <p:txStyles>
    <p:titleStyle>
      <a:lvl1pPr algn="l" rtl="0" eaLnBrk="1" fontAlgn="base" hangingPunct="1">
        <a:lnSpc>
          <a:spcPct val="90000"/>
        </a:lnSpc>
        <a:spcBef>
          <a:spcPct val="0"/>
        </a:spcBef>
        <a:spcAft>
          <a:spcPct val="0"/>
        </a:spcAft>
        <a:defRPr sz="3600" b="1">
          <a:solidFill>
            <a:schemeClr val="tx2"/>
          </a:solidFill>
          <a:latin typeface="+mj-lt"/>
          <a:ea typeface="+mj-ea"/>
          <a:cs typeface="+mj-cs"/>
        </a:defRPr>
      </a:lvl1pPr>
      <a:lvl2pPr algn="l" rtl="0" eaLnBrk="1" fontAlgn="base" hangingPunct="1">
        <a:lnSpc>
          <a:spcPct val="90000"/>
        </a:lnSpc>
        <a:spcBef>
          <a:spcPct val="0"/>
        </a:spcBef>
        <a:spcAft>
          <a:spcPct val="0"/>
        </a:spcAft>
        <a:defRPr sz="3600" b="1">
          <a:solidFill>
            <a:schemeClr val="tx2"/>
          </a:solidFill>
          <a:latin typeface="Arial" charset="0"/>
        </a:defRPr>
      </a:lvl2pPr>
      <a:lvl3pPr algn="l" rtl="0" eaLnBrk="1" fontAlgn="base" hangingPunct="1">
        <a:lnSpc>
          <a:spcPct val="90000"/>
        </a:lnSpc>
        <a:spcBef>
          <a:spcPct val="0"/>
        </a:spcBef>
        <a:spcAft>
          <a:spcPct val="0"/>
        </a:spcAft>
        <a:defRPr sz="3600" b="1">
          <a:solidFill>
            <a:schemeClr val="tx2"/>
          </a:solidFill>
          <a:latin typeface="Arial" charset="0"/>
        </a:defRPr>
      </a:lvl3pPr>
      <a:lvl4pPr algn="l" rtl="0" eaLnBrk="1" fontAlgn="base" hangingPunct="1">
        <a:lnSpc>
          <a:spcPct val="90000"/>
        </a:lnSpc>
        <a:spcBef>
          <a:spcPct val="0"/>
        </a:spcBef>
        <a:spcAft>
          <a:spcPct val="0"/>
        </a:spcAft>
        <a:defRPr sz="3600" b="1">
          <a:solidFill>
            <a:schemeClr val="tx2"/>
          </a:solidFill>
          <a:latin typeface="Arial" charset="0"/>
        </a:defRPr>
      </a:lvl4pPr>
      <a:lvl5pPr algn="l" rtl="0" eaLnBrk="1" fontAlgn="base" hangingPunct="1">
        <a:lnSpc>
          <a:spcPct val="90000"/>
        </a:lnSpc>
        <a:spcBef>
          <a:spcPct val="0"/>
        </a:spcBef>
        <a:spcAft>
          <a:spcPct val="0"/>
        </a:spcAft>
        <a:defRPr sz="3600" b="1">
          <a:solidFill>
            <a:schemeClr val="tx2"/>
          </a:solidFill>
          <a:latin typeface="Arial" charset="0"/>
        </a:defRPr>
      </a:lvl5pPr>
      <a:lvl6pPr marL="457200" algn="l" rtl="0" eaLnBrk="1" fontAlgn="base" hangingPunct="1">
        <a:lnSpc>
          <a:spcPct val="90000"/>
        </a:lnSpc>
        <a:spcBef>
          <a:spcPct val="0"/>
        </a:spcBef>
        <a:spcAft>
          <a:spcPct val="0"/>
        </a:spcAft>
        <a:defRPr sz="3600" b="1">
          <a:solidFill>
            <a:schemeClr val="tx2"/>
          </a:solidFill>
          <a:latin typeface="Arial" charset="0"/>
        </a:defRPr>
      </a:lvl6pPr>
      <a:lvl7pPr marL="914400" algn="l" rtl="0" eaLnBrk="1" fontAlgn="base" hangingPunct="1">
        <a:lnSpc>
          <a:spcPct val="90000"/>
        </a:lnSpc>
        <a:spcBef>
          <a:spcPct val="0"/>
        </a:spcBef>
        <a:spcAft>
          <a:spcPct val="0"/>
        </a:spcAft>
        <a:defRPr sz="3600" b="1">
          <a:solidFill>
            <a:schemeClr val="tx2"/>
          </a:solidFill>
          <a:latin typeface="Arial" charset="0"/>
        </a:defRPr>
      </a:lvl7pPr>
      <a:lvl8pPr marL="1371600" algn="l" rtl="0" eaLnBrk="1" fontAlgn="base" hangingPunct="1">
        <a:lnSpc>
          <a:spcPct val="90000"/>
        </a:lnSpc>
        <a:spcBef>
          <a:spcPct val="0"/>
        </a:spcBef>
        <a:spcAft>
          <a:spcPct val="0"/>
        </a:spcAft>
        <a:defRPr sz="3600" b="1">
          <a:solidFill>
            <a:schemeClr val="tx2"/>
          </a:solidFill>
          <a:latin typeface="Arial" charset="0"/>
        </a:defRPr>
      </a:lvl8pPr>
      <a:lvl9pPr marL="1828800" algn="l" rtl="0" eaLnBrk="1" fontAlgn="base" hangingPunct="1">
        <a:lnSpc>
          <a:spcPct val="90000"/>
        </a:lnSpc>
        <a:spcBef>
          <a:spcPct val="0"/>
        </a:spcBef>
        <a:spcAft>
          <a:spcPct val="0"/>
        </a:spcAft>
        <a:defRPr sz="3600" b="1">
          <a:solidFill>
            <a:schemeClr val="tx2"/>
          </a:solidFill>
          <a:latin typeface="Arial" charset="0"/>
        </a:defRPr>
      </a:lvl9pPr>
    </p:titleStyle>
    <p:bodyStyle>
      <a:lvl1pPr marL="457200" indent="-457200" algn="l" rtl="0" eaLnBrk="1" fontAlgn="base" hangingPunct="1">
        <a:spcBef>
          <a:spcPct val="20000"/>
        </a:spcBef>
        <a:spcAft>
          <a:spcPct val="0"/>
        </a:spcAft>
        <a:buClr>
          <a:schemeClr val="tx1"/>
        </a:buClr>
        <a:buSzPct val="100000"/>
        <a:buFont typeface="Arial" panose="020B0604020202020204" pitchFamily="34" charset="0"/>
        <a:buChar char="•"/>
        <a:defRPr lang="en-US" sz="2400" dirty="0">
          <a:solidFill>
            <a:schemeClr val="tx1"/>
          </a:solidFill>
          <a:latin typeface="+mj-lt"/>
          <a:ea typeface="+mn-ea"/>
          <a:cs typeface="+mn-cs"/>
        </a:defRPr>
      </a:lvl1pPr>
      <a:lvl2pPr marL="742950" indent="-285750" algn="l" rtl="0" eaLnBrk="1" fontAlgn="base" hangingPunct="1">
        <a:spcBef>
          <a:spcPct val="20000"/>
        </a:spcBef>
        <a:spcAft>
          <a:spcPct val="0"/>
        </a:spcAft>
        <a:buClr>
          <a:schemeClr val="tx1"/>
        </a:buClr>
        <a:buSzPct val="75000"/>
        <a:buChar char="–"/>
        <a:defRPr lang="en-US" sz="2000" dirty="0">
          <a:solidFill>
            <a:schemeClr val="tx1"/>
          </a:solidFill>
          <a:latin typeface="+mj-lt"/>
        </a:defRPr>
      </a:lvl2pPr>
      <a:lvl3pPr marL="1257300" indent="-342900" algn="l" rtl="0" eaLnBrk="1" fontAlgn="base" hangingPunct="1">
        <a:spcBef>
          <a:spcPct val="20000"/>
        </a:spcBef>
        <a:spcAft>
          <a:spcPct val="0"/>
        </a:spcAft>
        <a:buClr>
          <a:schemeClr val="tx1"/>
        </a:buClr>
        <a:buSzPct val="90000"/>
        <a:buFont typeface="Arial" panose="020B0604020202020204" pitchFamily="34" charset="0"/>
        <a:buChar char="•"/>
        <a:defRPr lang="en-US" sz="2000" dirty="0">
          <a:solidFill>
            <a:schemeClr val="tx1"/>
          </a:solidFill>
          <a:latin typeface="+mj-lt"/>
        </a:defRPr>
      </a:lvl3pPr>
      <a:lvl4pPr marL="1600200" indent="-228600" algn="l" rtl="0" eaLnBrk="1" fontAlgn="base" hangingPunct="1">
        <a:spcBef>
          <a:spcPct val="20000"/>
        </a:spcBef>
        <a:spcAft>
          <a:spcPct val="0"/>
        </a:spcAft>
        <a:buClr>
          <a:schemeClr val="tx1"/>
        </a:buClr>
        <a:buSzPct val="80000"/>
        <a:buChar char="–"/>
        <a:defRPr lang="en-US" sz="2000" dirty="0">
          <a:solidFill>
            <a:schemeClr val="tx1"/>
          </a:solidFill>
          <a:latin typeface="+mj-lt"/>
        </a:defRPr>
      </a:lvl4pPr>
      <a:lvl5pPr marL="2057400" indent="-228600" algn="l" rtl="0" eaLnBrk="1" fontAlgn="base" hangingPunct="1">
        <a:spcBef>
          <a:spcPct val="20000"/>
        </a:spcBef>
        <a:spcAft>
          <a:spcPct val="0"/>
        </a:spcAft>
        <a:buClr>
          <a:schemeClr val="tx1"/>
        </a:buClr>
        <a:buSzPct val="65000"/>
        <a:buFont typeface="Wingdings" pitchFamily="2" charset="2"/>
        <a:buChar char="»"/>
        <a:defRPr lang="en-US" sz="2000" dirty="0">
          <a:solidFill>
            <a:schemeClr val="tx1"/>
          </a:solidFill>
          <a:latin typeface="+mj-lt"/>
        </a:defRPr>
      </a:lvl5pPr>
      <a:lvl6pPr marL="25146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6pPr>
      <a:lvl7pPr marL="29718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7pPr>
      <a:lvl8pPr marL="34290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8pPr>
      <a:lvl9pPr marL="38862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birchfield@tamu.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2.bin"/><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oleObject" Target="../embeddings/oleObject3.bin"/><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4.bin"/><Relationship Id="rId1" Type="http://schemas.openxmlformats.org/officeDocument/2006/relationships/slideLayout" Target="../slideLayouts/slideLayout3.xml"/><Relationship Id="rId6" Type="http://schemas.openxmlformats.org/officeDocument/2006/relationships/image" Target="../media/image10.wmf"/><Relationship Id="rId5" Type="http://schemas.openxmlformats.org/officeDocument/2006/relationships/oleObject" Target="../embeddings/oleObject5.bin"/><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oleObject" Target="../embeddings/oleObject6.bin"/><Relationship Id="rId1" Type="http://schemas.openxmlformats.org/officeDocument/2006/relationships/slideLayout" Target="../slideLayouts/slideLayout3.xml"/><Relationship Id="rId5" Type="http://schemas.openxmlformats.org/officeDocument/2006/relationships/image" Target="../media/image22.png"/></Relationships>
</file>

<file path=ppt/slides/_rels/slide1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7.bin"/><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oleObject" Target="../embeddings/oleObject8.bin"/><Relationship Id="rId1" Type="http://schemas.openxmlformats.org/officeDocument/2006/relationships/slideLayout" Target="../slideLayouts/slideLayout3.xml"/><Relationship Id="rId5" Type="http://schemas.openxmlformats.org/officeDocument/2006/relationships/image" Target="../media/image14.wmf"/><Relationship Id="rId4" Type="http://schemas.openxmlformats.org/officeDocument/2006/relationships/oleObject" Target="../embeddings/oleObject9.bin"/></Relationships>
</file>

<file path=ppt/slides/_rels/slide18.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oleObject" Target="../embeddings/oleObject10.bin"/><Relationship Id="rId1" Type="http://schemas.openxmlformats.org/officeDocument/2006/relationships/slideLayout" Target="../slideLayouts/slideLayout3.xml"/><Relationship Id="rId5" Type="http://schemas.openxmlformats.org/officeDocument/2006/relationships/image" Target="../media/image16.wmf"/><Relationship Id="rId4" Type="http://schemas.openxmlformats.org/officeDocument/2006/relationships/oleObject" Target="../embeddings/oleObject11.bin"/></Relationships>
</file>

<file path=ppt/slides/_rels/slide19.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oleObject" Target="../embeddings/oleObject12.bin"/><Relationship Id="rId1" Type="http://schemas.openxmlformats.org/officeDocument/2006/relationships/slideLayout" Target="../slideLayouts/slideLayout3.xml"/><Relationship Id="rId5" Type="http://schemas.openxmlformats.org/officeDocument/2006/relationships/image" Target="../media/image18.wmf"/><Relationship Id="rId4" Type="http://schemas.openxmlformats.org/officeDocument/2006/relationships/oleObject" Target="../embeddings/oleObject13.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oleObject" Target="../embeddings/oleObject14.bin"/><Relationship Id="rId1" Type="http://schemas.openxmlformats.org/officeDocument/2006/relationships/slideLayout" Target="../slideLayouts/slideLayout3.xml"/><Relationship Id="rId5" Type="http://schemas.openxmlformats.org/officeDocument/2006/relationships/image" Target="../media/image20.wmf"/><Relationship Id="rId4" Type="http://schemas.openxmlformats.org/officeDocument/2006/relationships/oleObject" Target="../embeddings/oleObject15.bin"/></Relationships>
</file>

<file path=ppt/slides/_rels/slide21.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16.bin"/><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image" Target="../media/image22.wmf"/><Relationship Id="rId7" Type="http://schemas.openxmlformats.org/officeDocument/2006/relationships/image" Target="../media/image24.wmf"/><Relationship Id="rId2" Type="http://schemas.openxmlformats.org/officeDocument/2006/relationships/oleObject" Target="../embeddings/oleObject17.bin"/><Relationship Id="rId1" Type="http://schemas.openxmlformats.org/officeDocument/2006/relationships/slideLayout" Target="../slideLayouts/slideLayout3.xml"/><Relationship Id="rId6" Type="http://schemas.openxmlformats.org/officeDocument/2006/relationships/oleObject" Target="../embeddings/oleObject19.bin"/><Relationship Id="rId5" Type="http://schemas.openxmlformats.org/officeDocument/2006/relationships/image" Target="../media/image23.wmf"/><Relationship Id="rId4" Type="http://schemas.openxmlformats.org/officeDocument/2006/relationships/oleObject" Target="../embeddings/oleObject18.bin"/><Relationship Id="rId9" Type="http://schemas.openxmlformats.org/officeDocument/2006/relationships/image" Target="../media/image25.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oleObject" Target="../embeddings/oleObject21.bin"/><Relationship Id="rId1" Type="http://schemas.openxmlformats.org/officeDocument/2006/relationships/slideLayout" Target="../slideLayouts/slideLayout3.xml"/><Relationship Id="rId5" Type="http://schemas.openxmlformats.org/officeDocument/2006/relationships/image" Target="../media/image27.wmf"/><Relationship Id="rId4" Type="http://schemas.openxmlformats.org/officeDocument/2006/relationships/oleObject" Target="../embeddings/oleObject22.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image" Target="../media/image36.png"/><Relationship Id="rId1" Type="http://schemas.openxmlformats.org/officeDocument/2006/relationships/slideLayout" Target="../slideLayouts/slideLayout3.xml"/><Relationship Id="rId4" Type="http://schemas.openxmlformats.org/officeDocument/2006/relationships/image" Target="../media/image28.wmf"/></Relationships>
</file>

<file path=ppt/slides/_rels/slide27.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29.wmf"/><Relationship Id="rId7" Type="http://schemas.openxmlformats.org/officeDocument/2006/relationships/image" Target="../media/image30.wmf"/><Relationship Id="rId2" Type="http://schemas.openxmlformats.org/officeDocument/2006/relationships/oleObject" Target="../embeddings/oleObject24.bin"/><Relationship Id="rId1" Type="http://schemas.openxmlformats.org/officeDocument/2006/relationships/slideLayout" Target="../slideLayouts/slideLayout3.xml"/><Relationship Id="rId6" Type="http://schemas.openxmlformats.org/officeDocument/2006/relationships/oleObject" Target="../embeddings/oleObject26.bin"/><Relationship Id="rId5" Type="http://schemas.openxmlformats.org/officeDocument/2006/relationships/image" Target="../media/image28.wmf"/><Relationship Id="rId4" Type="http://schemas.openxmlformats.org/officeDocument/2006/relationships/oleObject" Target="../embeddings/oleObject25.bin"/></Relationships>
</file>

<file path=ppt/slides/_rels/slide28.xml.rels><?xml version="1.0" encoding="UTF-8" standalone="yes"?>
<Relationships xmlns="http://schemas.openxmlformats.org/package/2006/relationships"><Relationship Id="rId3" Type="http://schemas.openxmlformats.org/officeDocument/2006/relationships/image" Target="../media/image41.png"/><Relationship Id="rId7" Type="http://schemas.openxmlformats.org/officeDocument/2006/relationships/image" Target="../media/image32.wmf"/><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oleObject" Target="../embeddings/oleObject28.bin"/><Relationship Id="rId5" Type="http://schemas.openxmlformats.org/officeDocument/2006/relationships/image" Target="../media/image31.wmf"/><Relationship Id="rId4" Type="http://schemas.openxmlformats.org/officeDocument/2006/relationships/oleObject" Target="../embeddings/oleObject27.bin"/></Relationships>
</file>

<file path=ppt/slides/_rels/slide29.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oleObject" Target="../embeddings/oleObject29.bin"/><Relationship Id="rId1" Type="http://schemas.openxmlformats.org/officeDocument/2006/relationships/slideLayout" Target="../slideLayouts/slideLayout3.xml"/><Relationship Id="rId6" Type="http://schemas.openxmlformats.org/officeDocument/2006/relationships/oleObject" Target="../embeddings/oleObject31.bin"/><Relationship Id="rId5" Type="http://schemas.openxmlformats.org/officeDocument/2006/relationships/image" Target="../media/image34.wmf"/><Relationship Id="rId4" Type="http://schemas.openxmlformats.org/officeDocument/2006/relationships/oleObject" Target="../embeddings/oleObject30.bin"/></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0.png"/><Relationship Id="rId9" Type="http://schemas.openxmlformats.org/officeDocument/2006/relationships/image" Target="../media/image10.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image" Target="../media/image46.png"/><Relationship Id="rId1" Type="http://schemas.openxmlformats.org/officeDocument/2006/relationships/slideLayout" Target="../slideLayouts/slideLayout3.xml"/><Relationship Id="rId4" Type="http://schemas.openxmlformats.org/officeDocument/2006/relationships/image" Target="../media/image35.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image" Target="../media/image48.png"/><Relationship Id="rId1" Type="http://schemas.openxmlformats.org/officeDocument/2006/relationships/slideLayout" Target="../slideLayouts/slideLayout3.xml"/><Relationship Id="rId4" Type="http://schemas.openxmlformats.org/officeDocument/2006/relationships/image" Target="../media/image36.wmf"/></Relationships>
</file>

<file path=ppt/slides/_rels/slide33.x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oleObject" Target="../embeddings/oleObject34.bin"/><Relationship Id="rId1" Type="http://schemas.openxmlformats.org/officeDocument/2006/relationships/slideLayout" Target="../slideLayouts/slideLayout3.xml"/><Relationship Id="rId5" Type="http://schemas.openxmlformats.org/officeDocument/2006/relationships/image" Target="../media/image38.wmf"/><Relationship Id="rId4" Type="http://schemas.openxmlformats.org/officeDocument/2006/relationships/oleObject" Target="../embeddings/oleObject35.bin"/></Relationships>
</file>

<file path=ppt/slides/_rels/slide34.x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oleObject" Target="../embeddings/oleObject36.bin"/><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oleObject" Target="../embeddings/oleObject37.bin"/><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oleObject" Target="../embeddings/oleObject38.bin"/><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oleObject" Target="../embeddings/oleObject39.bin"/><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oleObject" Target="../embeddings/oleObject40.bin"/><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oleObject" Target="../embeddings/oleObject41.bin"/><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45.jpeg"/><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oleObject" Target="../embeddings/oleObject42.bin"/><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oleObject" Target="../embeddings/oleObject43.bin"/><Relationship Id="rId1" Type="http://schemas.openxmlformats.org/officeDocument/2006/relationships/slideLayout" Target="../slideLayouts/slideLayout3.xml"/><Relationship Id="rId5" Type="http://schemas.openxmlformats.org/officeDocument/2006/relationships/image" Target="../media/image48.wmf"/><Relationship Id="rId4" Type="http://schemas.openxmlformats.org/officeDocument/2006/relationships/oleObject" Target="../embeddings/oleObject44.bin"/></Relationships>
</file>

<file path=ppt/slides/_rels/slide43.x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oleObject" Target="../embeddings/oleObject45.bin"/><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oleObject" Target="../embeddings/oleObject46.bin"/><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image" Target="../media/image51.jpeg"/><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1.bin"/><Relationship Id="rId1" Type="http://schemas.openxmlformats.org/officeDocument/2006/relationships/slideLayout" Target="../slideLayouts/slideLayout3.xml"/><Relationship Id="rId5"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2"/>
          <p:cNvSpPr>
            <a:spLocks noGrp="1" noChangeArrowheads="1"/>
          </p:cNvSpPr>
          <p:nvPr>
            <p:ph type="ctrTitle" sz="quarter"/>
          </p:nvPr>
        </p:nvSpPr>
        <p:spPr>
          <a:xfrm>
            <a:off x="914400" y="228600"/>
            <a:ext cx="10363200" cy="1447800"/>
          </a:xfrm>
        </p:spPr>
        <p:txBody>
          <a:bodyPr/>
          <a:lstStyle/>
          <a:p>
            <a:r>
              <a:rPr lang="en-US" altLang="en-US" dirty="0"/>
              <a:t>ECEN 615, Fall 2023</a:t>
            </a:r>
            <a:br>
              <a:rPr lang="en-US" altLang="en-US" dirty="0"/>
            </a:br>
            <a:r>
              <a:rPr lang="en-US" altLang="en-US" dirty="0"/>
              <a:t>Methods of Electric Power System Analysis</a:t>
            </a:r>
          </a:p>
        </p:txBody>
      </p:sp>
      <p:sp>
        <p:nvSpPr>
          <p:cNvPr id="7" name="Subtitle 2"/>
          <p:cNvSpPr>
            <a:spLocks noGrp="1"/>
          </p:cNvSpPr>
          <p:nvPr>
            <p:ph type="subTitle" sz="quarter" idx="1"/>
          </p:nvPr>
        </p:nvSpPr>
        <p:spPr>
          <a:xfrm>
            <a:off x="1930400" y="3124200"/>
            <a:ext cx="8534400" cy="1752600"/>
          </a:xfrm>
        </p:spPr>
        <p:txBody>
          <a:bodyPr/>
          <a:lstStyle/>
          <a:p>
            <a:r>
              <a:rPr lang="en-US" dirty="0"/>
              <a:t>Prof. Adam Birchfield</a:t>
            </a:r>
          </a:p>
          <a:p>
            <a:r>
              <a:rPr lang="en-US" dirty="0"/>
              <a:t>Dept. of Electrical and Computer Engineering</a:t>
            </a:r>
          </a:p>
          <a:p>
            <a:r>
              <a:rPr lang="en-US" dirty="0"/>
              <a:t>Texas A&amp;M University</a:t>
            </a:r>
          </a:p>
          <a:p>
            <a:r>
              <a:rPr lang="en-US" dirty="0">
                <a:hlinkClick r:id="rId3"/>
              </a:rPr>
              <a:t>abirchfield@tamu.edu</a:t>
            </a:r>
            <a:endParaRPr lang="en-US" dirty="0"/>
          </a:p>
          <a:p>
            <a:endParaRPr lang="en-US" dirty="0"/>
          </a:p>
        </p:txBody>
      </p:sp>
      <p:sp>
        <p:nvSpPr>
          <p:cNvPr id="8" name="Content Placeholder 7">
            <a:extLst>
              <a:ext uri="{FF2B5EF4-FFF2-40B4-BE49-F238E27FC236}">
                <a16:creationId xmlns:a16="http://schemas.microsoft.com/office/drawing/2014/main" id="{8B12C4E5-F738-D57B-A351-3DBC785DD1DD}"/>
              </a:ext>
            </a:extLst>
          </p:cNvPr>
          <p:cNvSpPr>
            <a:spLocks noGrp="1"/>
          </p:cNvSpPr>
          <p:nvPr>
            <p:ph sz="quarter" idx="10"/>
          </p:nvPr>
        </p:nvSpPr>
        <p:spPr>
          <a:xfrm>
            <a:off x="914400" y="1828800"/>
            <a:ext cx="10363200" cy="914400"/>
          </a:xfrm>
        </p:spPr>
        <p:txBody>
          <a:bodyPr/>
          <a:lstStyle/>
          <a:p>
            <a:r>
              <a:rPr lang="en-US" dirty="0"/>
              <a:t>Class 16: State Estimation, Part 1</a:t>
            </a:r>
          </a:p>
        </p:txBody>
      </p:sp>
    </p:spTree>
    <p:extLst>
      <p:ext uri="{BB962C8B-B14F-4D97-AF65-F5344CB8AC3E}">
        <p14:creationId xmlns:p14="http://schemas.microsoft.com/office/powerpoint/2010/main" val="3458487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Rectangle 2"/>
          <p:cNvSpPr>
            <a:spLocks noGrp="1" noChangeArrowheads="1"/>
          </p:cNvSpPr>
          <p:nvPr>
            <p:ph type="title"/>
          </p:nvPr>
        </p:nvSpPr>
        <p:spPr/>
        <p:txBody>
          <a:bodyPr/>
          <a:lstStyle/>
          <a:p>
            <a:pPr eaLnBrk="1" hangingPunct="1"/>
            <a:r>
              <a:rPr lang="en-US"/>
              <a:t>Least Squares Solution</a:t>
            </a:r>
            <a:endParaRPr lang="en-US" dirty="0"/>
          </a:p>
        </p:txBody>
      </p:sp>
      <p:sp>
        <p:nvSpPr>
          <p:cNvPr id="2061" name="Rectangle 3"/>
          <p:cNvSpPr>
            <a:spLocks noGrp="1" noChangeArrowheads="1"/>
          </p:cNvSpPr>
          <p:nvPr>
            <p:ph type="body" sz="quarter" idx="10"/>
          </p:nvPr>
        </p:nvSpPr>
        <p:spPr/>
        <p:txBody>
          <a:bodyPr/>
          <a:lstStyle/>
          <a:p>
            <a:pPr eaLnBrk="1" hangingPunct="1"/>
            <a:r>
              <a:rPr lang="en-US" dirty="0"/>
              <a:t>We write (</a:t>
            </a:r>
            <a:r>
              <a:rPr lang="en-US" b="1" dirty="0"/>
              <a:t>a</a:t>
            </a:r>
            <a:r>
              <a:rPr lang="en-US" baseline="30000" dirty="0"/>
              <a:t>i</a:t>
            </a:r>
            <a:r>
              <a:rPr lang="en-US" dirty="0"/>
              <a:t>)</a:t>
            </a:r>
            <a:r>
              <a:rPr lang="en-US" baseline="30000" dirty="0"/>
              <a:t>T</a:t>
            </a:r>
            <a:r>
              <a:rPr lang="en-US" dirty="0"/>
              <a:t> for the row </a:t>
            </a:r>
            <a:r>
              <a:rPr lang="en-US" dirty="0" err="1"/>
              <a:t>i</a:t>
            </a:r>
            <a:r>
              <a:rPr lang="en-US" dirty="0"/>
              <a:t> of </a:t>
            </a:r>
            <a:r>
              <a:rPr lang="en-US" b="1" dirty="0"/>
              <a:t>A</a:t>
            </a:r>
            <a:r>
              <a:rPr lang="en-US" dirty="0"/>
              <a:t> and </a:t>
            </a:r>
            <a:r>
              <a:rPr lang="en-US" b="1" dirty="0"/>
              <a:t>a</a:t>
            </a:r>
            <a:r>
              <a:rPr lang="en-US" baseline="30000" dirty="0"/>
              <a:t>i</a:t>
            </a:r>
            <a:r>
              <a:rPr lang="en-US" dirty="0"/>
              <a:t> is a column vector </a:t>
            </a:r>
          </a:p>
          <a:p>
            <a:pPr eaLnBrk="1" hangingPunct="1"/>
            <a:r>
              <a:rPr lang="en-US" dirty="0"/>
              <a:t>Here, </a:t>
            </a:r>
            <a:r>
              <a:rPr lang="en-US" i="1" dirty="0">
                <a:latin typeface="Times" pitchFamily="18" charset="0"/>
              </a:rPr>
              <a:t>m </a:t>
            </a:r>
            <a:r>
              <a:rPr lang="en-US" dirty="0">
                <a:latin typeface="Times" pitchFamily="18" charset="0"/>
              </a:rPr>
              <a:t>≥ </a:t>
            </a:r>
            <a:r>
              <a:rPr lang="en-US" i="1" dirty="0">
                <a:latin typeface="Times" pitchFamily="18" charset="0"/>
              </a:rPr>
              <a:t>n</a:t>
            </a:r>
            <a:r>
              <a:rPr lang="en-US" dirty="0"/>
              <a:t> and the solution we are seeking is that which minimizes </a:t>
            </a:r>
            <a:r>
              <a:rPr lang="en-US" dirty="0">
                <a:sym typeface="Euclid Extra"/>
              </a:rPr>
              <a:t>|</a:t>
            </a:r>
            <a:r>
              <a:rPr lang="en-US" b="1" dirty="0"/>
              <a:t>Ax </a:t>
            </a:r>
            <a:r>
              <a:rPr lang="en-US" dirty="0"/>
              <a:t>– </a:t>
            </a:r>
            <a:r>
              <a:rPr lang="en-US" b="1" dirty="0" err="1"/>
              <a:t>b</a:t>
            </a:r>
            <a:r>
              <a:rPr lang="en-US" dirty="0" err="1">
                <a:sym typeface="Euclid Extra"/>
              </a:rPr>
              <a:t>|</a:t>
            </a:r>
            <a:r>
              <a:rPr lang="en-US" baseline="-25000" dirty="0" err="1">
                <a:sym typeface="Euclid Extra"/>
              </a:rPr>
              <a:t>p</a:t>
            </a:r>
            <a:r>
              <a:rPr lang="en-US" dirty="0"/>
              <a:t>, where  </a:t>
            </a:r>
            <a:r>
              <a:rPr lang="en-US" i="1" dirty="0"/>
              <a:t>p</a:t>
            </a:r>
            <a:r>
              <a:rPr lang="en-US" dirty="0"/>
              <a:t> denotes some norm </a:t>
            </a:r>
          </a:p>
          <a:p>
            <a:pPr eaLnBrk="1" hangingPunct="1"/>
            <a:r>
              <a:rPr lang="en-US" dirty="0"/>
              <a:t>Since usually an overdetermined system has no exact solution, the best we can do is determine an </a:t>
            </a:r>
            <a:r>
              <a:rPr lang="en-US" b="1" dirty="0"/>
              <a:t>x</a:t>
            </a:r>
            <a:r>
              <a:rPr lang="en-US" dirty="0"/>
              <a:t> that minimizes the desired norm.</a:t>
            </a:r>
          </a:p>
        </p:txBody>
      </p:sp>
      <p:sp>
        <p:nvSpPr>
          <p:cNvPr id="2062" name="Rectangle 5"/>
          <p:cNvSpPr>
            <a:spLocks noChangeArrowheads="1"/>
          </p:cNvSpPr>
          <p:nvPr/>
        </p:nvSpPr>
        <p:spPr bwMode="auto">
          <a:xfrm>
            <a:off x="1524001" y="3029278"/>
            <a:ext cx="184731" cy="523220"/>
          </a:xfrm>
          <a:prstGeom prst="rect">
            <a:avLst/>
          </a:prstGeom>
          <a:noFill/>
          <a:ln w="9525">
            <a:noFill/>
            <a:miter lim="800000"/>
            <a:headEnd/>
            <a:tailEnd/>
          </a:ln>
        </p:spPr>
        <p:txBody>
          <a:bodyPr wrap="none" anchor="ctr">
            <a:spAutoFit/>
          </a:bodyPr>
          <a:lstStyle/>
          <a:p>
            <a:endParaRPr lang="en-US"/>
          </a:p>
        </p:txBody>
      </p:sp>
      <p:sp>
        <p:nvSpPr>
          <p:cNvPr id="2063" name="Rectangle 7"/>
          <p:cNvSpPr>
            <a:spLocks noChangeArrowheads="1"/>
          </p:cNvSpPr>
          <p:nvPr/>
        </p:nvSpPr>
        <p:spPr bwMode="auto">
          <a:xfrm>
            <a:off x="1524001" y="3048328"/>
            <a:ext cx="184731" cy="523220"/>
          </a:xfrm>
          <a:prstGeom prst="rect">
            <a:avLst/>
          </a:prstGeom>
          <a:noFill/>
          <a:ln w="9525">
            <a:noFill/>
            <a:miter lim="800000"/>
            <a:headEnd/>
            <a:tailEnd/>
          </a:ln>
        </p:spPr>
        <p:txBody>
          <a:bodyPr wrap="none" anchor="ctr">
            <a:spAutoFit/>
          </a:bodyPr>
          <a:lstStyle/>
          <a:p>
            <a:endParaRPr lang="en-US"/>
          </a:p>
        </p:txBody>
      </p:sp>
      <p:sp>
        <p:nvSpPr>
          <p:cNvPr id="2064" name="Rectangle 9"/>
          <p:cNvSpPr>
            <a:spLocks noChangeArrowheads="1"/>
          </p:cNvSpPr>
          <p:nvPr/>
        </p:nvSpPr>
        <p:spPr bwMode="auto">
          <a:xfrm>
            <a:off x="1524001" y="-261610"/>
            <a:ext cx="184731" cy="523220"/>
          </a:xfrm>
          <a:prstGeom prst="rect">
            <a:avLst/>
          </a:prstGeom>
          <a:noFill/>
          <a:ln w="9525">
            <a:noFill/>
            <a:miter lim="800000"/>
            <a:headEnd/>
            <a:tailEnd/>
          </a:ln>
        </p:spPr>
        <p:txBody>
          <a:bodyPr wrap="none" anchor="ctr">
            <a:spAutoFit/>
          </a:bodyPr>
          <a:lstStyle/>
          <a:p>
            <a:endParaRPr lang="en-US"/>
          </a:p>
        </p:txBody>
      </p:sp>
      <p:sp>
        <p:nvSpPr>
          <p:cNvPr id="2065" name="Rectangle 11"/>
          <p:cNvSpPr>
            <a:spLocks noChangeArrowheads="1"/>
          </p:cNvSpPr>
          <p:nvPr/>
        </p:nvSpPr>
        <p:spPr bwMode="auto">
          <a:xfrm>
            <a:off x="1524001" y="-261610"/>
            <a:ext cx="184731" cy="523220"/>
          </a:xfrm>
          <a:prstGeom prst="rect">
            <a:avLst/>
          </a:prstGeom>
          <a:noFill/>
          <a:ln w="9525">
            <a:noFill/>
            <a:miter lim="800000"/>
            <a:headEnd/>
            <a:tailEnd/>
          </a:ln>
        </p:spPr>
        <p:txBody>
          <a:bodyPr wrap="none" anchor="ctr">
            <a:spAutoFit/>
          </a:bodyPr>
          <a:lstStyle/>
          <a:p>
            <a:endParaRPr lang="en-US"/>
          </a:p>
        </p:txBody>
      </p:sp>
      <p:sp>
        <p:nvSpPr>
          <p:cNvPr id="2066" name="Rectangle 13"/>
          <p:cNvSpPr>
            <a:spLocks noChangeArrowheads="1"/>
          </p:cNvSpPr>
          <p:nvPr/>
        </p:nvSpPr>
        <p:spPr bwMode="auto">
          <a:xfrm>
            <a:off x="1524001" y="3076903"/>
            <a:ext cx="184731" cy="523220"/>
          </a:xfrm>
          <a:prstGeom prst="rect">
            <a:avLst/>
          </a:prstGeom>
          <a:noFill/>
          <a:ln w="9525">
            <a:noFill/>
            <a:miter lim="800000"/>
            <a:headEnd/>
            <a:tailEnd/>
          </a:ln>
        </p:spPr>
        <p:txBody>
          <a:bodyPr wrap="none" anchor="ctr">
            <a:spAutoFit/>
          </a:bodyPr>
          <a:lstStyle/>
          <a:p>
            <a:endParaRPr lang="en-US"/>
          </a:p>
        </p:txBody>
      </p:sp>
    </p:spTree>
    <p:extLst>
      <p:ext uri="{BB962C8B-B14F-4D97-AF65-F5344CB8AC3E}">
        <p14:creationId xmlns:p14="http://schemas.microsoft.com/office/powerpoint/2010/main" val="2956873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r>
              <a:rPr lang="en-US"/>
              <a:t>Choice of p</a:t>
            </a:r>
            <a:endParaRPr lang="en-US" dirty="0"/>
          </a:p>
        </p:txBody>
      </p:sp>
      <p:sp>
        <p:nvSpPr>
          <p:cNvPr id="3077" name="Rectangle 3"/>
          <p:cNvSpPr>
            <a:spLocks noGrp="1" noChangeArrowheads="1"/>
          </p:cNvSpPr>
          <p:nvPr>
            <p:ph type="body" sz="quarter" idx="10"/>
          </p:nvPr>
        </p:nvSpPr>
        <p:spPr/>
        <p:txBody>
          <a:bodyPr/>
          <a:lstStyle/>
          <a:p>
            <a:r>
              <a:rPr lang="en-US" dirty="0"/>
              <a:t>We discuss the choice of p in terms of a specific example </a:t>
            </a:r>
          </a:p>
          <a:p>
            <a:r>
              <a:rPr lang="en-US" dirty="0"/>
              <a:t>Consider the equation Ax = b with</a:t>
            </a:r>
          </a:p>
          <a:p>
            <a:endParaRPr lang="en-US" dirty="0"/>
          </a:p>
          <a:p>
            <a:endParaRPr lang="en-US" dirty="0"/>
          </a:p>
          <a:p>
            <a:endParaRPr lang="en-US" dirty="0"/>
          </a:p>
          <a:p>
            <a:endParaRPr lang="en-US" dirty="0"/>
          </a:p>
          <a:p>
            <a:endParaRPr lang="en-US" dirty="0"/>
          </a:p>
          <a:p>
            <a:pPr marL="0" indent="0">
              <a:buNone/>
            </a:pPr>
            <a:r>
              <a:rPr lang="en-US" dirty="0"/>
              <a:t>	(hence three equations and one unknown)</a:t>
            </a:r>
          </a:p>
          <a:p>
            <a:r>
              <a:rPr lang="en-US" dirty="0"/>
              <a:t>We consider three possible choices for p:</a:t>
            </a:r>
          </a:p>
        </p:txBody>
      </p:sp>
      <p:sp>
        <p:nvSpPr>
          <p:cNvPr id="3078" name="Rectangle 5"/>
          <p:cNvSpPr>
            <a:spLocks noChangeArrowheads="1"/>
          </p:cNvSpPr>
          <p:nvPr/>
        </p:nvSpPr>
        <p:spPr bwMode="auto">
          <a:xfrm>
            <a:off x="1524001" y="-261610"/>
            <a:ext cx="184731" cy="523220"/>
          </a:xfrm>
          <a:prstGeom prst="rect">
            <a:avLst/>
          </a:prstGeom>
          <a:noFill/>
          <a:ln w="9525">
            <a:noFill/>
            <a:miter lim="800000"/>
            <a:headEnd/>
            <a:tailEnd/>
          </a:ln>
        </p:spPr>
        <p:txBody>
          <a:bodyPr wrap="none" anchor="ctr">
            <a:spAutoFit/>
          </a:bodyPr>
          <a:lstStyle/>
          <a:p>
            <a:endParaRPr lang="en-US"/>
          </a:p>
        </p:txBody>
      </p:sp>
      <p:graphicFrame>
        <p:nvGraphicFramePr>
          <p:cNvPr id="3075" name="Object 9"/>
          <p:cNvGraphicFramePr>
            <a:graphicFrameLocks noChangeAspect="1"/>
          </p:cNvGraphicFramePr>
          <p:nvPr/>
        </p:nvGraphicFramePr>
        <p:xfrm>
          <a:off x="1616366" y="2286000"/>
          <a:ext cx="6781799" cy="2059790"/>
        </p:xfrm>
        <a:graphic>
          <a:graphicData uri="http://schemas.openxmlformats.org/presentationml/2006/ole">
            <mc:AlternateContent xmlns:mc="http://schemas.openxmlformats.org/markup-compatibility/2006">
              <mc:Choice xmlns:v="urn:schemas-microsoft-com:vml" Requires="v">
                <p:oleObj name="Equation" r:id="rId2" imgW="3124080" imgH="965160" progId="Equation.DSMT4">
                  <p:embed/>
                </p:oleObj>
              </mc:Choice>
              <mc:Fallback>
                <p:oleObj name="Equation" r:id="rId2" imgW="3124080" imgH="965160" progId="Equation.DSMT4">
                  <p:embed/>
                  <p:pic>
                    <p:nvPicPr>
                      <p:cNvPr id="3075" name="Object 9"/>
                      <p:cNvPicPr>
                        <a:picLocks noChangeAspect="1" noChangeArrowheads="1"/>
                      </p:cNvPicPr>
                      <p:nvPr/>
                    </p:nvPicPr>
                    <p:blipFill>
                      <a:blip r:embed="rId3"/>
                      <a:srcRect/>
                      <a:stretch>
                        <a:fillRect/>
                      </a:stretch>
                    </p:blipFill>
                    <p:spPr bwMode="auto">
                      <a:xfrm>
                        <a:off x="1616366" y="2286000"/>
                        <a:ext cx="6781799" cy="2059790"/>
                      </a:xfrm>
                      <a:prstGeom prst="rect">
                        <a:avLst/>
                      </a:prstGeom>
                      <a:noFill/>
                    </p:spPr>
                  </p:pic>
                </p:oleObj>
              </mc:Fallback>
            </mc:AlternateContent>
          </a:graphicData>
        </a:graphic>
      </p:graphicFrame>
    </p:spTree>
    <p:extLst>
      <p:ext uri="{BB962C8B-B14F-4D97-AF65-F5344CB8AC3E}">
        <p14:creationId xmlns:p14="http://schemas.microsoft.com/office/powerpoint/2010/main" val="2279558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dirty="0"/>
              <a:t>Choice of </a:t>
            </a:r>
            <a:r>
              <a:rPr lang="en-US" i="1" dirty="0"/>
              <a:t>p</a:t>
            </a:r>
            <a:endParaRPr lang="en-US" i="1" dirty="0">
              <a:latin typeface="Times" pitchFamily="18" charset="0"/>
            </a:endParaRPr>
          </a:p>
        </p:txBody>
      </p:sp>
      <p:sp>
        <p:nvSpPr>
          <p:cNvPr id="4100" name="Rectangle 5"/>
          <p:cNvSpPr>
            <a:spLocks noChangeArrowheads="1"/>
          </p:cNvSpPr>
          <p:nvPr/>
        </p:nvSpPr>
        <p:spPr bwMode="auto">
          <a:xfrm>
            <a:off x="1524001" y="2514928"/>
            <a:ext cx="184731" cy="523220"/>
          </a:xfrm>
          <a:prstGeom prst="rect">
            <a:avLst/>
          </a:prstGeom>
          <a:noFill/>
          <a:ln w="9525">
            <a:noFill/>
            <a:miter lim="800000"/>
            <a:headEnd/>
            <a:tailEnd/>
          </a:ln>
        </p:spPr>
        <p:txBody>
          <a:bodyPr wrap="none" anchor="ctr">
            <a:spAutoFit/>
          </a:bodyPr>
          <a:lstStyle/>
          <a:p>
            <a:endParaRPr lang="en-US"/>
          </a:p>
        </p:txBody>
      </p:sp>
      <p:graphicFrame>
        <p:nvGraphicFramePr>
          <p:cNvPr id="4098" name="Object 4"/>
          <p:cNvGraphicFramePr>
            <a:graphicFrameLocks noChangeAspect="1"/>
          </p:cNvGraphicFramePr>
          <p:nvPr/>
        </p:nvGraphicFramePr>
        <p:xfrm>
          <a:off x="2268538" y="1727836"/>
          <a:ext cx="7654925" cy="4913312"/>
        </p:xfrm>
        <a:graphic>
          <a:graphicData uri="http://schemas.openxmlformats.org/presentationml/2006/ole">
            <mc:AlternateContent xmlns:mc="http://schemas.openxmlformats.org/markup-compatibility/2006">
              <mc:Choice xmlns:v="urn:schemas-microsoft-com:vml" Requires="v">
                <p:oleObj name="Equation" r:id="rId2" imgW="3517560" imgH="2260440" progId="Equation.DSMT4">
                  <p:embed/>
                </p:oleObj>
              </mc:Choice>
              <mc:Fallback>
                <p:oleObj name="Equation" r:id="rId2" imgW="3517560" imgH="2260440" progId="Equation.DSMT4">
                  <p:embed/>
                  <p:pic>
                    <p:nvPicPr>
                      <p:cNvPr id="4098" name="Object 4"/>
                      <p:cNvPicPr>
                        <a:picLocks noChangeAspect="1" noChangeArrowheads="1"/>
                      </p:cNvPicPr>
                      <p:nvPr/>
                    </p:nvPicPr>
                    <p:blipFill>
                      <a:blip r:embed="rId3"/>
                      <a:srcRect/>
                      <a:stretch>
                        <a:fillRect/>
                      </a:stretch>
                    </p:blipFill>
                    <p:spPr bwMode="auto">
                      <a:xfrm>
                        <a:off x="2268538" y="1727836"/>
                        <a:ext cx="7654925" cy="4913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1" name="Text Box 7"/>
          <p:cNvSpPr txBox="1">
            <a:spLocks noChangeArrowheads="1"/>
          </p:cNvSpPr>
          <p:nvPr/>
        </p:nvSpPr>
        <p:spPr bwMode="auto">
          <a:xfrm>
            <a:off x="1981200" y="5257800"/>
            <a:ext cx="4648200" cy="523220"/>
          </a:xfrm>
          <a:prstGeom prst="rect">
            <a:avLst/>
          </a:prstGeom>
          <a:noFill/>
          <a:ln w="9525">
            <a:noFill/>
            <a:miter lim="800000"/>
            <a:headEnd/>
            <a:tailEnd/>
          </a:ln>
        </p:spPr>
        <p:txBody>
          <a:bodyPr>
            <a:spAutoFit/>
          </a:bodyPr>
          <a:lstStyle/>
          <a:p>
            <a:pPr>
              <a:spcBef>
                <a:spcPct val="50000"/>
              </a:spcBef>
            </a:pPr>
            <a:endParaRPr lang="en-US"/>
          </a:p>
        </p:txBody>
      </p:sp>
      <p:sp>
        <p:nvSpPr>
          <p:cNvPr id="4102" name="Text Box 14"/>
          <p:cNvSpPr txBox="1">
            <a:spLocks noChangeArrowheads="1"/>
          </p:cNvSpPr>
          <p:nvPr/>
        </p:nvSpPr>
        <p:spPr bwMode="auto">
          <a:xfrm>
            <a:off x="1981201" y="1209676"/>
            <a:ext cx="2409825" cy="519113"/>
          </a:xfrm>
          <a:prstGeom prst="rect">
            <a:avLst/>
          </a:prstGeom>
          <a:noFill/>
          <a:ln w="9525">
            <a:noFill/>
            <a:miter lim="800000"/>
            <a:headEnd/>
            <a:tailEnd/>
          </a:ln>
        </p:spPr>
        <p:txBody>
          <a:bodyPr>
            <a:spAutoFit/>
          </a:bodyPr>
          <a:lstStyle/>
          <a:p>
            <a:pPr marL="400050" indent="-400050">
              <a:spcBef>
                <a:spcPct val="50000"/>
              </a:spcBef>
            </a:pPr>
            <a:r>
              <a:rPr lang="en-US" b="1" dirty="0">
                <a:solidFill>
                  <a:srgbClr val="1E0000"/>
                </a:solidFill>
              </a:rPr>
              <a:t>(</a:t>
            </a:r>
            <a:r>
              <a:rPr lang="en-US" b="1" i="1" dirty="0">
                <a:solidFill>
                  <a:srgbClr val="1E0000"/>
                </a:solidFill>
              </a:rPr>
              <a:t>i</a:t>
            </a:r>
            <a:r>
              <a:rPr lang="en-US" b="1" dirty="0">
                <a:solidFill>
                  <a:srgbClr val="1E0000"/>
                </a:solidFill>
              </a:rPr>
              <a:t>)</a:t>
            </a:r>
            <a:r>
              <a:rPr lang="en-US" b="1" i="1" dirty="0">
                <a:solidFill>
                  <a:srgbClr val="1E0000"/>
                </a:solidFill>
              </a:rPr>
              <a:t>	   p</a:t>
            </a:r>
            <a:r>
              <a:rPr lang="en-US" b="1" dirty="0">
                <a:solidFill>
                  <a:srgbClr val="1E0000"/>
                </a:solidFill>
              </a:rPr>
              <a:t> = 1</a:t>
            </a:r>
          </a:p>
        </p:txBody>
      </p:sp>
      <p:sp>
        <p:nvSpPr>
          <p:cNvPr id="4103" name="Text Box 18"/>
          <p:cNvSpPr txBox="1">
            <a:spLocks noChangeArrowheads="1"/>
          </p:cNvSpPr>
          <p:nvPr/>
        </p:nvSpPr>
        <p:spPr bwMode="auto">
          <a:xfrm>
            <a:off x="1981201" y="3105151"/>
            <a:ext cx="2409825" cy="519113"/>
          </a:xfrm>
          <a:prstGeom prst="rect">
            <a:avLst/>
          </a:prstGeom>
          <a:noFill/>
          <a:ln w="9525">
            <a:noFill/>
            <a:miter lim="800000"/>
            <a:headEnd/>
            <a:tailEnd/>
          </a:ln>
        </p:spPr>
        <p:txBody>
          <a:bodyPr>
            <a:spAutoFit/>
          </a:bodyPr>
          <a:lstStyle/>
          <a:p>
            <a:pPr marL="400050" indent="-400050">
              <a:spcBef>
                <a:spcPct val="50000"/>
              </a:spcBef>
            </a:pPr>
            <a:r>
              <a:rPr lang="en-US" b="1" dirty="0">
                <a:solidFill>
                  <a:srgbClr val="1E0000"/>
                </a:solidFill>
              </a:rPr>
              <a:t>(</a:t>
            </a:r>
            <a:r>
              <a:rPr lang="en-US" b="1" i="1" dirty="0">
                <a:solidFill>
                  <a:srgbClr val="1E0000"/>
                </a:solidFill>
              </a:rPr>
              <a:t>ii</a:t>
            </a:r>
            <a:r>
              <a:rPr lang="en-US" b="1" dirty="0">
                <a:solidFill>
                  <a:srgbClr val="1E0000"/>
                </a:solidFill>
              </a:rPr>
              <a:t>)   </a:t>
            </a:r>
            <a:r>
              <a:rPr lang="en-US" b="1" i="1" dirty="0">
                <a:solidFill>
                  <a:srgbClr val="1E0000"/>
                </a:solidFill>
              </a:rPr>
              <a:t>p</a:t>
            </a:r>
            <a:r>
              <a:rPr lang="en-US" b="1" dirty="0">
                <a:solidFill>
                  <a:srgbClr val="1E0000"/>
                </a:solidFill>
              </a:rPr>
              <a:t> = 2</a:t>
            </a:r>
          </a:p>
        </p:txBody>
      </p:sp>
      <p:sp>
        <p:nvSpPr>
          <p:cNvPr id="4104" name="Text Box 19"/>
          <p:cNvSpPr txBox="1">
            <a:spLocks noChangeArrowheads="1"/>
          </p:cNvSpPr>
          <p:nvPr/>
        </p:nvSpPr>
        <p:spPr bwMode="auto">
          <a:xfrm>
            <a:off x="1981201" y="4867276"/>
            <a:ext cx="2409825" cy="519113"/>
          </a:xfrm>
          <a:prstGeom prst="rect">
            <a:avLst/>
          </a:prstGeom>
          <a:noFill/>
          <a:ln w="9525">
            <a:noFill/>
            <a:miter lim="800000"/>
            <a:headEnd/>
            <a:tailEnd/>
          </a:ln>
        </p:spPr>
        <p:txBody>
          <a:bodyPr>
            <a:spAutoFit/>
          </a:bodyPr>
          <a:lstStyle/>
          <a:p>
            <a:pPr marL="400050" indent="-400050">
              <a:spcBef>
                <a:spcPct val="50000"/>
              </a:spcBef>
            </a:pPr>
            <a:r>
              <a:rPr lang="en-US" b="1" dirty="0">
                <a:solidFill>
                  <a:srgbClr val="1E0000"/>
                </a:solidFill>
              </a:rPr>
              <a:t>(</a:t>
            </a:r>
            <a:r>
              <a:rPr lang="en-US" b="1" i="1" dirty="0">
                <a:solidFill>
                  <a:srgbClr val="1E0000"/>
                </a:solidFill>
              </a:rPr>
              <a:t>iii</a:t>
            </a:r>
            <a:r>
              <a:rPr lang="en-US" b="1" dirty="0">
                <a:solidFill>
                  <a:srgbClr val="1E0000"/>
                </a:solidFill>
              </a:rPr>
              <a:t>)  </a:t>
            </a:r>
            <a:r>
              <a:rPr lang="en-US" b="1" i="1" dirty="0">
                <a:solidFill>
                  <a:srgbClr val="1E0000"/>
                </a:solidFill>
              </a:rPr>
              <a:t>p</a:t>
            </a:r>
            <a:r>
              <a:rPr lang="en-US" b="1" dirty="0">
                <a:solidFill>
                  <a:srgbClr val="1E0000"/>
                </a:solidFill>
              </a:rPr>
              <a:t> = </a:t>
            </a:r>
            <a:r>
              <a:rPr lang="en-US" b="1" dirty="0">
                <a:solidFill>
                  <a:srgbClr val="1E0000"/>
                </a:solidFill>
                <a:sym typeface="Symbol" pitchFamily="18" charset="2"/>
              </a:rPr>
              <a:t></a:t>
            </a:r>
          </a:p>
        </p:txBody>
      </p:sp>
    </p:spTree>
    <p:extLst>
      <p:ext uri="{BB962C8B-B14F-4D97-AF65-F5344CB8AC3E}">
        <p14:creationId xmlns:p14="http://schemas.microsoft.com/office/powerpoint/2010/main" val="1909375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Rectangle 2"/>
          <p:cNvSpPr>
            <a:spLocks noGrp="1" noChangeArrowheads="1"/>
          </p:cNvSpPr>
          <p:nvPr>
            <p:ph type="title"/>
          </p:nvPr>
        </p:nvSpPr>
        <p:spPr/>
        <p:txBody>
          <a:bodyPr/>
          <a:lstStyle/>
          <a:p>
            <a:pPr eaLnBrk="1" hangingPunct="1"/>
            <a:r>
              <a:rPr lang="en-US"/>
              <a:t>Least Squares Solution</a:t>
            </a:r>
            <a:endParaRPr lang="en-US" dirty="0"/>
          </a:p>
        </p:txBody>
      </p:sp>
      <p:sp>
        <p:nvSpPr>
          <p:cNvPr id="2061" name="Rectangle 3"/>
          <p:cNvSpPr>
            <a:spLocks noGrp="1" noChangeArrowheads="1"/>
          </p:cNvSpPr>
          <p:nvPr>
            <p:ph type="body" sz="quarter" idx="10"/>
          </p:nvPr>
        </p:nvSpPr>
        <p:spPr/>
        <p:txBody>
          <a:bodyPr/>
          <a:lstStyle/>
          <a:p>
            <a:pPr eaLnBrk="1" hangingPunct="1"/>
            <a:r>
              <a:rPr lang="en-US" dirty="0"/>
              <a:t>We write (</a:t>
            </a:r>
            <a:r>
              <a:rPr lang="en-US" b="1" dirty="0"/>
              <a:t>a</a:t>
            </a:r>
            <a:r>
              <a:rPr lang="en-US" baseline="30000" dirty="0"/>
              <a:t>i</a:t>
            </a:r>
            <a:r>
              <a:rPr lang="en-US" dirty="0"/>
              <a:t>)</a:t>
            </a:r>
            <a:r>
              <a:rPr lang="en-US" baseline="30000" dirty="0"/>
              <a:t>T</a:t>
            </a:r>
            <a:r>
              <a:rPr lang="en-US" dirty="0"/>
              <a:t> for the row </a:t>
            </a:r>
            <a:r>
              <a:rPr lang="en-US" dirty="0" err="1"/>
              <a:t>i</a:t>
            </a:r>
            <a:r>
              <a:rPr lang="en-US" dirty="0"/>
              <a:t> of </a:t>
            </a:r>
            <a:r>
              <a:rPr lang="en-US" b="1" dirty="0"/>
              <a:t>A</a:t>
            </a:r>
            <a:r>
              <a:rPr lang="en-US" dirty="0"/>
              <a:t> and </a:t>
            </a:r>
            <a:r>
              <a:rPr lang="en-US" b="1" dirty="0"/>
              <a:t>a</a:t>
            </a:r>
            <a:r>
              <a:rPr lang="en-US" baseline="30000" dirty="0"/>
              <a:t>i</a:t>
            </a:r>
            <a:r>
              <a:rPr lang="en-US" dirty="0"/>
              <a:t> is a column vector </a:t>
            </a:r>
          </a:p>
          <a:p>
            <a:pPr eaLnBrk="1" hangingPunct="1"/>
            <a:r>
              <a:rPr lang="en-US" dirty="0"/>
              <a:t>Here, </a:t>
            </a:r>
            <a:r>
              <a:rPr lang="en-US" i="1" dirty="0">
                <a:latin typeface="Times" pitchFamily="18" charset="0"/>
              </a:rPr>
              <a:t>m </a:t>
            </a:r>
            <a:r>
              <a:rPr lang="en-US" dirty="0">
                <a:latin typeface="Times" pitchFamily="18" charset="0"/>
              </a:rPr>
              <a:t>≥ </a:t>
            </a:r>
            <a:r>
              <a:rPr lang="en-US" i="1" dirty="0">
                <a:latin typeface="Times" pitchFamily="18" charset="0"/>
              </a:rPr>
              <a:t>n</a:t>
            </a:r>
            <a:r>
              <a:rPr lang="en-US" dirty="0"/>
              <a:t> and the solution we are seeking is that which minimizes </a:t>
            </a:r>
            <a:r>
              <a:rPr lang="en-US" dirty="0">
                <a:sym typeface="Euclid Extra"/>
              </a:rPr>
              <a:t>|</a:t>
            </a:r>
            <a:r>
              <a:rPr lang="en-US" b="1" dirty="0"/>
              <a:t>Ax </a:t>
            </a:r>
            <a:r>
              <a:rPr lang="en-US" dirty="0"/>
              <a:t>– </a:t>
            </a:r>
            <a:r>
              <a:rPr lang="en-US" b="1" dirty="0" err="1"/>
              <a:t>b</a:t>
            </a:r>
            <a:r>
              <a:rPr lang="en-US" dirty="0" err="1">
                <a:sym typeface="Euclid Extra"/>
              </a:rPr>
              <a:t>|</a:t>
            </a:r>
            <a:r>
              <a:rPr lang="en-US" baseline="-25000" dirty="0" err="1">
                <a:sym typeface="Euclid Extra"/>
              </a:rPr>
              <a:t>p</a:t>
            </a:r>
            <a:r>
              <a:rPr lang="en-US" dirty="0"/>
              <a:t>, where </a:t>
            </a:r>
            <a:r>
              <a:rPr lang="en-US" i="1" dirty="0"/>
              <a:t>p</a:t>
            </a:r>
            <a:r>
              <a:rPr lang="en-US" dirty="0"/>
              <a:t> denotes some norm </a:t>
            </a:r>
          </a:p>
          <a:p>
            <a:pPr eaLnBrk="1" hangingPunct="1"/>
            <a:r>
              <a:rPr lang="en-US" dirty="0"/>
              <a:t>Since usually an overdetermined system has no exact solution, the best we can do is determine an </a:t>
            </a:r>
            <a:r>
              <a:rPr lang="en-US" b="1" dirty="0"/>
              <a:t>x</a:t>
            </a:r>
            <a:r>
              <a:rPr lang="en-US" dirty="0"/>
              <a:t> that minimizes the desired norm.</a:t>
            </a:r>
          </a:p>
        </p:txBody>
      </p:sp>
      <p:sp>
        <p:nvSpPr>
          <p:cNvPr id="2062" name="Rectangle 5"/>
          <p:cNvSpPr>
            <a:spLocks noChangeArrowheads="1"/>
          </p:cNvSpPr>
          <p:nvPr/>
        </p:nvSpPr>
        <p:spPr bwMode="auto">
          <a:xfrm>
            <a:off x="1524001" y="3029278"/>
            <a:ext cx="184731" cy="523220"/>
          </a:xfrm>
          <a:prstGeom prst="rect">
            <a:avLst/>
          </a:prstGeom>
          <a:noFill/>
          <a:ln w="9525">
            <a:noFill/>
            <a:miter lim="800000"/>
            <a:headEnd/>
            <a:tailEnd/>
          </a:ln>
        </p:spPr>
        <p:txBody>
          <a:bodyPr wrap="none" anchor="ctr">
            <a:spAutoFit/>
          </a:bodyPr>
          <a:lstStyle/>
          <a:p>
            <a:endParaRPr lang="en-US"/>
          </a:p>
        </p:txBody>
      </p:sp>
      <p:sp>
        <p:nvSpPr>
          <p:cNvPr id="2063" name="Rectangle 7"/>
          <p:cNvSpPr>
            <a:spLocks noChangeArrowheads="1"/>
          </p:cNvSpPr>
          <p:nvPr/>
        </p:nvSpPr>
        <p:spPr bwMode="auto">
          <a:xfrm>
            <a:off x="1524001" y="3048328"/>
            <a:ext cx="184731" cy="523220"/>
          </a:xfrm>
          <a:prstGeom prst="rect">
            <a:avLst/>
          </a:prstGeom>
          <a:noFill/>
          <a:ln w="9525">
            <a:noFill/>
            <a:miter lim="800000"/>
            <a:headEnd/>
            <a:tailEnd/>
          </a:ln>
        </p:spPr>
        <p:txBody>
          <a:bodyPr wrap="none" anchor="ctr">
            <a:spAutoFit/>
          </a:bodyPr>
          <a:lstStyle/>
          <a:p>
            <a:endParaRPr lang="en-US"/>
          </a:p>
        </p:txBody>
      </p:sp>
      <p:sp>
        <p:nvSpPr>
          <p:cNvPr id="2064" name="Rectangle 9"/>
          <p:cNvSpPr>
            <a:spLocks noChangeArrowheads="1"/>
          </p:cNvSpPr>
          <p:nvPr/>
        </p:nvSpPr>
        <p:spPr bwMode="auto">
          <a:xfrm>
            <a:off x="1524001" y="-261610"/>
            <a:ext cx="184731" cy="523220"/>
          </a:xfrm>
          <a:prstGeom prst="rect">
            <a:avLst/>
          </a:prstGeom>
          <a:noFill/>
          <a:ln w="9525">
            <a:noFill/>
            <a:miter lim="800000"/>
            <a:headEnd/>
            <a:tailEnd/>
          </a:ln>
        </p:spPr>
        <p:txBody>
          <a:bodyPr wrap="none" anchor="ctr">
            <a:spAutoFit/>
          </a:bodyPr>
          <a:lstStyle/>
          <a:p>
            <a:endParaRPr lang="en-US"/>
          </a:p>
        </p:txBody>
      </p:sp>
      <p:sp>
        <p:nvSpPr>
          <p:cNvPr id="2065" name="Rectangle 11"/>
          <p:cNvSpPr>
            <a:spLocks noChangeArrowheads="1"/>
          </p:cNvSpPr>
          <p:nvPr/>
        </p:nvSpPr>
        <p:spPr bwMode="auto">
          <a:xfrm>
            <a:off x="1524001" y="-261610"/>
            <a:ext cx="184731" cy="523220"/>
          </a:xfrm>
          <a:prstGeom prst="rect">
            <a:avLst/>
          </a:prstGeom>
          <a:noFill/>
          <a:ln w="9525">
            <a:noFill/>
            <a:miter lim="800000"/>
            <a:headEnd/>
            <a:tailEnd/>
          </a:ln>
        </p:spPr>
        <p:txBody>
          <a:bodyPr wrap="none" anchor="ctr">
            <a:spAutoFit/>
          </a:bodyPr>
          <a:lstStyle/>
          <a:p>
            <a:endParaRPr lang="en-US"/>
          </a:p>
        </p:txBody>
      </p:sp>
      <p:sp>
        <p:nvSpPr>
          <p:cNvPr id="2066" name="Rectangle 13"/>
          <p:cNvSpPr>
            <a:spLocks noChangeArrowheads="1"/>
          </p:cNvSpPr>
          <p:nvPr/>
        </p:nvSpPr>
        <p:spPr bwMode="auto">
          <a:xfrm>
            <a:off x="1524001" y="3076903"/>
            <a:ext cx="184731" cy="523220"/>
          </a:xfrm>
          <a:prstGeom prst="rect">
            <a:avLst/>
          </a:prstGeom>
          <a:noFill/>
          <a:ln w="9525">
            <a:noFill/>
            <a:miter lim="800000"/>
            <a:headEnd/>
            <a:tailEnd/>
          </a:ln>
        </p:spPr>
        <p:txBody>
          <a:bodyPr wrap="none" anchor="ctr">
            <a:spAutoFit/>
          </a:bodyPr>
          <a:lstStyle/>
          <a:p>
            <a:endParaRPr lang="en-US"/>
          </a:p>
        </p:txBody>
      </p:sp>
    </p:spTree>
    <p:extLst>
      <p:ext uri="{BB962C8B-B14F-4D97-AF65-F5344CB8AC3E}">
        <p14:creationId xmlns:p14="http://schemas.microsoft.com/office/powerpoint/2010/main" val="351020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pPr eaLnBrk="1" hangingPunct="1"/>
            <a:r>
              <a:rPr lang="en-US" dirty="0"/>
              <a:t>The Least Squares Problem</a:t>
            </a:r>
          </a:p>
        </p:txBody>
      </p:sp>
      <p:sp>
        <p:nvSpPr>
          <p:cNvPr id="5126" name="Rectangle 3"/>
          <p:cNvSpPr>
            <a:spLocks noGrp="1" noChangeArrowheads="1"/>
          </p:cNvSpPr>
          <p:nvPr>
            <p:ph type="body" sz="quarter" idx="10"/>
          </p:nvPr>
        </p:nvSpPr>
        <p:spPr/>
        <p:txBody>
          <a:bodyPr/>
          <a:lstStyle/>
          <a:p>
            <a:pPr eaLnBrk="1" hangingPunct="1"/>
            <a:r>
              <a:rPr lang="en-US" dirty="0"/>
              <a:t>In general,                    is not differentiable for </a:t>
            </a:r>
            <a:r>
              <a:rPr lang="en-US" i="1" dirty="0"/>
              <a:t>p </a:t>
            </a:r>
            <a:r>
              <a:rPr lang="en-US" dirty="0"/>
              <a:t>= 1 </a:t>
            </a:r>
            <a:br>
              <a:rPr lang="en-US" dirty="0"/>
            </a:br>
            <a:r>
              <a:rPr lang="en-US" dirty="0"/>
              <a:t>or </a:t>
            </a:r>
            <a:r>
              <a:rPr lang="en-US" i="1" dirty="0"/>
              <a:t>p </a:t>
            </a:r>
            <a:r>
              <a:rPr lang="en-US" dirty="0"/>
              <a:t>= ∞</a:t>
            </a:r>
          </a:p>
          <a:p>
            <a:pPr eaLnBrk="1" hangingPunct="1"/>
            <a:r>
              <a:rPr lang="en-US" dirty="0"/>
              <a:t>The choice of </a:t>
            </a:r>
            <a:r>
              <a:rPr lang="en-US" i="1" dirty="0"/>
              <a:t>p </a:t>
            </a:r>
            <a:r>
              <a:rPr lang="en-US" dirty="0"/>
              <a:t>= 2 (Euclidean norm) has become well established given its least-squares fit interpretation</a:t>
            </a:r>
          </a:p>
          <a:p>
            <a:pPr eaLnBrk="1" hangingPunct="1"/>
            <a:r>
              <a:rPr lang="en-US" dirty="0"/>
              <a:t>The problem    			 is tractable for two major reasons</a:t>
            </a:r>
          </a:p>
          <a:p>
            <a:pPr eaLnBrk="1" hangingPunct="1"/>
            <a:endParaRPr lang="en-US" dirty="0"/>
          </a:p>
          <a:p>
            <a:pPr lvl="1" eaLnBrk="1" hangingPunct="1"/>
            <a:r>
              <a:rPr lang="en-US" dirty="0"/>
              <a:t>First, the function is differentiable </a:t>
            </a:r>
          </a:p>
          <a:p>
            <a:pPr eaLnBrk="1" hangingPunct="1"/>
            <a:endParaRPr lang="en-US" dirty="0"/>
          </a:p>
        </p:txBody>
      </p:sp>
      <p:sp>
        <p:nvSpPr>
          <p:cNvPr id="5127" name="Rectangle 5"/>
          <p:cNvSpPr>
            <a:spLocks noChangeArrowheads="1"/>
          </p:cNvSpPr>
          <p:nvPr/>
        </p:nvSpPr>
        <p:spPr bwMode="auto">
          <a:xfrm>
            <a:off x="1524001" y="-261610"/>
            <a:ext cx="184731" cy="523220"/>
          </a:xfrm>
          <a:prstGeom prst="rect">
            <a:avLst/>
          </a:prstGeom>
          <a:noFill/>
          <a:ln w="9525">
            <a:noFill/>
            <a:miter lim="800000"/>
            <a:headEnd/>
            <a:tailEnd/>
          </a:ln>
        </p:spPr>
        <p:txBody>
          <a:bodyPr wrap="none" anchor="ctr">
            <a:spAutoFit/>
          </a:bodyPr>
          <a:lstStyle/>
          <a:p>
            <a:endParaRPr lang="en-US"/>
          </a:p>
        </p:txBody>
      </p:sp>
      <p:graphicFrame>
        <p:nvGraphicFramePr>
          <p:cNvPr id="5122" name="Object 4"/>
          <p:cNvGraphicFramePr>
            <a:graphicFrameLocks noChangeAspect="1"/>
          </p:cNvGraphicFramePr>
          <p:nvPr>
            <p:extLst>
              <p:ext uri="{D42A27DB-BD31-4B8C-83A1-F6EECF244321}">
                <p14:modId xmlns:p14="http://schemas.microsoft.com/office/powerpoint/2010/main" val="2541034989"/>
              </p:ext>
            </p:extLst>
          </p:nvPr>
        </p:nvGraphicFramePr>
        <p:xfrm>
          <a:off x="2209800" y="1267312"/>
          <a:ext cx="1885950" cy="592138"/>
        </p:xfrm>
        <a:graphic>
          <a:graphicData uri="http://schemas.openxmlformats.org/presentationml/2006/ole">
            <mc:AlternateContent xmlns:mc="http://schemas.openxmlformats.org/markup-compatibility/2006">
              <mc:Choice xmlns:v="urn:schemas-microsoft-com:vml" Requires="v">
                <p:oleObj name="Equation" r:id="rId2" imgW="774360" imgH="279360" progId="Equation.DSMT4">
                  <p:embed/>
                </p:oleObj>
              </mc:Choice>
              <mc:Fallback>
                <p:oleObj name="Equation" r:id="rId2" imgW="774360" imgH="279360" progId="Equation.DSMT4">
                  <p:embed/>
                  <p:pic>
                    <p:nvPicPr>
                      <p:cNvPr id="5122" name="Object 4"/>
                      <p:cNvPicPr>
                        <a:picLocks noChangeAspect="1" noChangeArrowheads="1"/>
                      </p:cNvPicPr>
                      <p:nvPr/>
                    </p:nvPicPr>
                    <p:blipFill>
                      <a:blip r:embed="rId3"/>
                      <a:srcRect/>
                      <a:stretch>
                        <a:fillRect/>
                      </a:stretch>
                    </p:blipFill>
                    <p:spPr bwMode="auto">
                      <a:xfrm>
                        <a:off x="2209800" y="1267312"/>
                        <a:ext cx="1885950" cy="592138"/>
                      </a:xfrm>
                      <a:prstGeom prst="rect">
                        <a:avLst/>
                      </a:prstGeom>
                      <a:noFill/>
                    </p:spPr>
                  </p:pic>
                </p:oleObj>
              </mc:Fallback>
            </mc:AlternateContent>
          </a:graphicData>
        </a:graphic>
      </p:graphicFrame>
      <p:sp>
        <p:nvSpPr>
          <p:cNvPr id="5128" name="Rectangle 7"/>
          <p:cNvSpPr>
            <a:spLocks noChangeArrowheads="1"/>
          </p:cNvSpPr>
          <p:nvPr/>
        </p:nvSpPr>
        <p:spPr bwMode="auto">
          <a:xfrm>
            <a:off x="1524001" y="3067378"/>
            <a:ext cx="184731" cy="523220"/>
          </a:xfrm>
          <a:prstGeom prst="rect">
            <a:avLst/>
          </a:prstGeom>
          <a:noFill/>
          <a:ln w="9525">
            <a:noFill/>
            <a:miter lim="800000"/>
            <a:headEnd/>
            <a:tailEnd/>
          </a:ln>
        </p:spPr>
        <p:txBody>
          <a:bodyPr wrap="none" anchor="ctr">
            <a:spAutoFit/>
          </a:bodyPr>
          <a:lstStyle/>
          <a:p>
            <a:endParaRPr lang="en-US"/>
          </a:p>
        </p:txBody>
      </p:sp>
      <mc:AlternateContent xmlns:mc="http://schemas.openxmlformats.org/markup-compatibility/2006" xmlns:a14="http://schemas.microsoft.com/office/drawing/2010/main">
        <mc:Choice Requires="a14">
          <p:sp>
            <p:nvSpPr>
              <p:cNvPr id="2" name="Object 1"/>
              <p:cNvSpPr txBox="1"/>
              <p:nvPr/>
            </p:nvSpPr>
            <p:spPr bwMode="auto">
              <a:xfrm>
                <a:off x="2362200" y="2954823"/>
                <a:ext cx="2435225" cy="823913"/>
              </a:xfrm>
              <a:prstGeom prst="rect">
                <a:avLst/>
              </a:prstGeom>
              <a:noFill/>
              <a:ln>
                <a:noFill/>
              </a:ln>
            </p:spPr>
            <p:txBody>
              <a:bodyPr>
                <a:normAutofit fontScale="77500" lnSpcReduction="20000"/>
              </a:bodyPr>
              <a:lstStyle/>
              <a:p>
                <a:pPr/>
                <a14:m>
                  <m:oMathPara xmlns:m="http://schemas.openxmlformats.org/officeDocument/2006/math">
                    <m:oMathParaPr>
                      <m:jc m:val="centerGroup"/>
                    </m:oMathParaPr>
                    <m:oMath xmlns:m="http://schemas.openxmlformats.org/officeDocument/2006/math">
                      <m:m>
                        <m:mPr>
                          <m:plcHide m:val="on"/>
                          <m:mcs>
                            <m:mc>
                              <m:mcPr>
                                <m:count m:val="1"/>
                                <m:mcJc m:val="center"/>
                              </m:mcPr>
                            </m:mc>
                          </m:mcs>
                          <m:ctrlPr>
                            <a:rPr lang="en-US" i="1">
                              <a:solidFill>
                                <a:srgbClr val="000000"/>
                              </a:solidFill>
                              <a:latin typeface="Cambria Math" panose="02040503050406030204" pitchFamily="18" charset="0"/>
                            </a:rPr>
                          </m:ctrlPr>
                        </m:mPr>
                        <m:mr>
                          <m:e>
                            <m:r>
                              <m:rPr>
                                <m:sty m:val="p"/>
                              </m:rPr>
                              <a:rPr lang="en-US" i="1">
                                <a:solidFill>
                                  <a:srgbClr val="000000"/>
                                </a:solidFill>
                                <a:latin typeface="Cambria Math" panose="02040503050406030204" pitchFamily="18" charset="0"/>
                              </a:rPr>
                              <m:t>min</m:t>
                            </m:r>
                          </m:e>
                        </m:mr>
                        <m:mr>
                          <m:e>
                            <m:r>
                              <a:rPr lang="en-US" i="1">
                                <a:solidFill>
                                  <a:srgbClr val="000000"/>
                                </a:solidFill>
                                <a:latin typeface="Cambria Math" panose="02040503050406030204" pitchFamily="18" charset="0"/>
                              </a:rPr>
                              <m:t>𝐱</m:t>
                            </m:r>
                            <m:r>
                              <a:rPr lang="en-US" i="1">
                                <a:solidFill>
                                  <a:srgbClr val="000000"/>
                                </a:solidFill>
                                <a:latin typeface="Cambria Math" panose="02040503050406030204" pitchFamily="18" charset="0"/>
                              </a:rPr>
                              <m:t>∈</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ℝ</m:t>
                                </m:r>
                              </m:e>
                              <m:sup>
                                <m:r>
                                  <m:rPr>
                                    <m:sty m:val="p"/>
                                  </m:rPr>
                                  <a:rPr lang="en-US" i="1">
                                    <a:solidFill>
                                      <a:srgbClr val="000000"/>
                                    </a:solidFill>
                                    <a:latin typeface="Cambria Math" panose="02040503050406030204" pitchFamily="18" charset="0"/>
                                  </a:rPr>
                                  <m:t>n</m:t>
                                </m:r>
                              </m:sup>
                            </m:sSup>
                          </m:e>
                        </m:mr>
                      </m:m>
                      <m:m>
                        <m:mPr>
                          <m:plcHide m:val="on"/>
                          <m:mcs>
                            <m:mc>
                              <m:mcPr>
                                <m:count m:val="1"/>
                                <m:mcJc m:val="center"/>
                              </m:mcPr>
                            </m:mc>
                          </m:mcs>
                          <m:ctrlPr>
                            <a:rPr lang="en-US" i="1">
                              <a:solidFill>
                                <a:srgbClr val="000000"/>
                              </a:solidFill>
                              <a:latin typeface="Cambria Math" panose="02040503050406030204" pitchFamily="18" charset="0"/>
                            </a:rPr>
                          </m:ctrlPr>
                        </m:mPr>
                        <m:mr>
                          <m:e>
                            <m:sSub>
                              <m:sSubPr>
                                <m:ctrlPr>
                                  <a:rPr lang="en-US" i="1">
                                    <a:solidFill>
                                      <a:srgbClr val="000000"/>
                                    </a:solidFill>
                                    <a:latin typeface="Cambria Math" panose="02040503050406030204" pitchFamily="18" charset="0"/>
                                  </a:rPr>
                                </m:ctrlPr>
                              </m:sSubPr>
                              <m:e>
                                <m:d>
                                  <m:dPr>
                                    <m:begChr m:val="‖"/>
                                    <m:endChr m:val="‖"/>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𝐀𝐱</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𝐛</m:t>
                                    </m:r>
                                    <m:r>
                                      <a:rPr lang="en-US" i="1">
                                        <a:solidFill>
                                          <a:srgbClr val="000000"/>
                                        </a:solidFill>
                                        <a:latin typeface="Cambria Math" panose="02040503050406030204" pitchFamily="18" charset="0"/>
                                      </a:rPr>
                                      <m:t> </m:t>
                                    </m:r>
                                  </m:e>
                                </m:d>
                              </m:e>
                              <m:sub>
                                <m:r>
                                  <a:rPr lang="en-US" i="1">
                                    <a:solidFill>
                                      <a:srgbClr val="000000"/>
                                    </a:solidFill>
                                    <a:latin typeface="Cambria Math" panose="02040503050406030204" pitchFamily="18" charset="0"/>
                                  </a:rPr>
                                  <m:t>2</m:t>
                                </m:r>
                              </m:sub>
                            </m:sSub>
                          </m:e>
                        </m:mr>
                        <m:mr>
                          <m:e/>
                        </m:mr>
                      </m:m>
                    </m:oMath>
                  </m:oMathPara>
                </a14:m>
                <a:endParaRPr lang="en-US" dirty="0"/>
              </a:p>
            </p:txBody>
          </p:sp>
        </mc:Choice>
        <mc:Fallback xmlns="">
          <p:sp>
            <p:nvSpPr>
              <p:cNvPr id="2" name="Object 1"/>
              <p:cNvSpPr txBox="1">
                <a:spLocks noRot="1" noChangeAspect="1" noMove="1" noResize="1" noEditPoints="1" noAdjustHandles="1" noChangeArrowheads="1" noChangeShapeType="1" noTextEdit="1"/>
              </p:cNvSpPr>
              <p:nvPr/>
            </p:nvSpPr>
            <p:spPr bwMode="auto">
              <a:xfrm>
                <a:off x="2362200" y="2954823"/>
                <a:ext cx="2435225" cy="823913"/>
              </a:xfrm>
              <a:prstGeom prst="rect">
                <a:avLst/>
              </a:prstGeom>
              <a:blipFill>
                <a:blip r:embed="rId4"/>
                <a:stretch>
                  <a:fillRect/>
                </a:stretch>
              </a:blipFill>
              <a:ln>
                <a:noFill/>
              </a:ln>
            </p:spPr>
            <p:txBody>
              <a:bodyPr/>
              <a:lstStyle/>
              <a:p>
                <a:r>
                  <a:rPr lang="en-US">
                    <a:noFill/>
                  </a:rPr>
                  <a:t> </a:t>
                </a:r>
              </a:p>
            </p:txBody>
          </p:sp>
        </mc:Fallback>
      </mc:AlternateContent>
      <p:graphicFrame>
        <p:nvGraphicFramePr>
          <p:cNvPr id="3" name="Object 2"/>
          <p:cNvGraphicFramePr>
            <a:graphicFrameLocks noChangeAspect="1"/>
          </p:cNvGraphicFramePr>
          <p:nvPr/>
        </p:nvGraphicFramePr>
        <p:xfrm>
          <a:off x="2590801" y="4648200"/>
          <a:ext cx="6328569" cy="1045188"/>
        </p:xfrm>
        <a:graphic>
          <a:graphicData uri="http://schemas.openxmlformats.org/presentationml/2006/ole">
            <mc:AlternateContent xmlns:mc="http://schemas.openxmlformats.org/markup-compatibility/2006">
              <mc:Choice xmlns:v="urn:schemas-microsoft-com:vml" Requires="v">
                <p:oleObj name="Equation" r:id="rId5" imgW="2857320" imgH="469800" progId="Equation.DSMT4">
                  <p:embed/>
                </p:oleObj>
              </mc:Choice>
              <mc:Fallback>
                <p:oleObj name="Equation" r:id="rId5" imgW="2857320" imgH="469800" progId="Equation.DSMT4">
                  <p:embed/>
                  <p:pic>
                    <p:nvPicPr>
                      <p:cNvPr id="3"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90801" y="4648200"/>
                        <a:ext cx="6328569" cy="104518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47259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Least Squares Problem, cont.</a:t>
            </a:r>
          </a:p>
        </p:txBody>
      </p:sp>
      <p:sp>
        <p:nvSpPr>
          <p:cNvPr id="3" name="Content Placeholder 2"/>
          <p:cNvSpPr>
            <a:spLocks noGrp="1"/>
          </p:cNvSpPr>
          <p:nvPr>
            <p:ph type="body" sz="quarter" idx="10"/>
          </p:nvPr>
        </p:nvSpPr>
        <p:spPr/>
        <p:txBody>
          <a:bodyPr/>
          <a:lstStyle/>
          <a:p>
            <a:pPr lvl="1"/>
            <a:r>
              <a:rPr lang="en-US" dirty="0"/>
              <a:t>Second, the Euclidean norm is preserved under orthogonal transformations:</a:t>
            </a:r>
            <a:br>
              <a:rPr lang="en-US" dirty="0"/>
            </a:br>
            <a:endParaRPr lang="en-US" dirty="0"/>
          </a:p>
          <a:p>
            <a:pPr lvl="1"/>
            <a:br>
              <a:rPr lang="en-US" dirty="0"/>
            </a:br>
            <a:br>
              <a:rPr lang="en-US" dirty="0"/>
            </a:br>
            <a:br>
              <a:rPr lang="en-US" dirty="0"/>
            </a:br>
            <a:r>
              <a:rPr lang="en-US" dirty="0"/>
              <a:t>with </a:t>
            </a:r>
            <a:r>
              <a:rPr lang="en-US" b="1" dirty="0"/>
              <a:t>Q</a:t>
            </a:r>
            <a:r>
              <a:rPr lang="en-US" dirty="0"/>
              <a:t> an arbitrary orthogonal matrix; that is, </a:t>
            </a:r>
            <a:r>
              <a:rPr lang="en-US" b="1" dirty="0"/>
              <a:t>Q</a:t>
            </a:r>
            <a:r>
              <a:rPr lang="en-US" dirty="0"/>
              <a:t> satisfies</a:t>
            </a:r>
          </a:p>
          <a:p>
            <a:pPr marL="457200" lvl="1" indent="0">
              <a:buNone/>
            </a:pPr>
            <a:br>
              <a:rPr lang="en-US" dirty="0"/>
            </a:br>
            <a:r>
              <a:rPr lang="en-US" dirty="0"/>
              <a:t>  </a:t>
            </a:r>
          </a:p>
        </p:txBody>
      </p:sp>
      <p:graphicFrame>
        <p:nvGraphicFramePr>
          <p:cNvPr id="6" name="Object 5"/>
          <p:cNvGraphicFramePr>
            <a:graphicFrameLocks noChangeAspect="1"/>
          </p:cNvGraphicFramePr>
          <p:nvPr/>
        </p:nvGraphicFramePr>
        <p:xfrm>
          <a:off x="3352800" y="1905000"/>
          <a:ext cx="4572000" cy="652108"/>
        </p:xfrm>
        <a:graphic>
          <a:graphicData uri="http://schemas.openxmlformats.org/presentationml/2006/ole">
            <mc:AlternateContent xmlns:mc="http://schemas.openxmlformats.org/markup-compatibility/2006">
              <mc:Choice xmlns:v="urn:schemas-microsoft-com:vml" Requires="v">
                <p:oleObj name="Equation" r:id="rId2" imgW="2222280" imgH="317160" progId="Equation.DSMT4">
                  <p:embed/>
                </p:oleObj>
              </mc:Choice>
              <mc:Fallback>
                <p:oleObj name="Equation" r:id="rId2" imgW="2222280" imgH="317160" progId="Equation.DSMT4">
                  <p:embed/>
                  <p:pic>
                    <p:nvPicPr>
                      <p:cNvPr id="6"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1905000"/>
                        <a:ext cx="4572000" cy="652108"/>
                      </a:xfrm>
                      <a:prstGeom prst="rect">
                        <a:avLst/>
                      </a:prstGeom>
                      <a:noFill/>
                      <a:ln>
                        <a:noFill/>
                      </a:ln>
                    </p:spPr>
                  </p:pic>
                </p:oleObj>
              </mc:Fallback>
            </mc:AlternateContent>
          </a:graphicData>
        </a:graphic>
      </p:graphicFrame>
      <mc:AlternateContent xmlns:mc="http://schemas.openxmlformats.org/markup-compatibility/2006" xmlns:a14="http://schemas.microsoft.com/office/drawing/2010/main">
        <mc:Choice Requires="a14">
          <p:sp>
            <p:nvSpPr>
              <p:cNvPr id="7" name="Object 6"/>
              <p:cNvSpPr txBox="1"/>
              <p:nvPr/>
            </p:nvSpPr>
            <p:spPr bwMode="auto">
              <a:xfrm>
                <a:off x="3581400" y="3878580"/>
                <a:ext cx="5334000" cy="508000"/>
              </a:xfrm>
              <a:prstGeom prst="rect">
                <a:avLst/>
              </a:prstGeom>
              <a:noFill/>
              <a:ln>
                <a:noFill/>
              </a:ln>
            </p:spPr>
            <p:txBody>
              <a:bodyPr>
                <a:normAutofit fontScale="85000" lnSpcReduction="10000"/>
              </a:bodyPr>
              <a:lstStyle/>
              <a:p>
                <a:pPr/>
                <a14:m>
                  <m:oMathPara xmlns:m="http://schemas.openxmlformats.org/officeDocument/2006/math">
                    <m:oMathParaPr>
                      <m:jc m:val="centerGroup"/>
                    </m:oMathParaPr>
                    <m:oMath xmlns:m="http://schemas.openxmlformats.org/officeDocument/2006/math">
                      <m:r>
                        <a:rPr lang="en-US" i="1">
                          <a:solidFill>
                            <a:srgbClr val="000000"/>
                          </a:solidFill>
                          <a:latin typeface="Cambria Math" panose="02040503050406030204" pitchFamily="18" charset="0"/>
                        </a:rPr>
                        <m:t>𝐐</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𝐐</m:t>
                          </m:r>
                        </m:e>
                        <m:sup>
                          <m:r>
                            <m:rPr>
                              <m:sty m:val="p"/>
                            </m:rPr>
                            <a:rPr lang="en-US" i="1">
                              <a:solidFill>
                                <a:srgbClr val="000000"/>
                              </a:solidFill>
                              <a:latin typeface="Cambria Math" panose="02040503050406030204" pitchFamily="18" charset="0"/>
                            </a:rPr>
                            <m:t>T</m:t>
                          </m:r>
                        </m:sup>
                      </m:sSup>
                      <m:r>
                        <a:rPr lang="en-US" i="1">
                          <a:solidFill>
                            <a:srgbClr val="000000"/>
                          </a:solidFill>
                          <a:latin typeface="Cambria Math" panose="02040503050406030204" pitchFamily="18" charset="0"/>
                        </a:rPr>
                        <m:t>=</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𝐐</m:t>
                          </m:r>
                        </m:e>
                        <m:sup>
                          <m:r>
                            <m:rPr>
                              <m:sty m:val="p"/>
                            </m:rPr>
                            <a:rPr lang="en-US" i="1">
                              <a:solidFill>
                                <a:srgbClr val="000000"/>
                              </a:solidFill>
                              <a:latin typeface="Cambria Math" panose="02040503050406030204" pitchFamily="18" charset="0"/>
                            </a:rPr>
                            <m:t>T</m:t>
                          </m:r>
                        </m:sup>
                      </m:sSup>
                      <m:r>
                        <a:rPr lang="en-US" i="1">
                          <a:solidFill>
                            <a:srgbClr val="000000"/>
                          </a:solidFill>
                          <a:latin typeface="Cambria Math" panose="02040503050406030204" pitchFamily="18" charset="0"/>
                        </a:rPr>
                        <m:t>𝐐</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𝐈</m:t>
                      </m:r>
                      <m:r>
                        <a:rPr lang="en-US" i="1">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𝐐</m:t>
                      </m:r>
                      <m:r>
                        <a:rPr lang="en-US" i="1">
                          <a:solidFill>
                            <a:srgbClr val="000000"/>
                          </a:solidFill>
                          <a:latin typeface="Cambria Math" panose="02040503050406030204" pitchFamily="18" charset="0"/>
                        </a:rPr>
                        <m:t>∈</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ℝ</m:t>
                          </m:r>
                        </m:e>
                        <m:sup>
                          <m:r>
                            <m:rPr>
                              <m:sty m:val="p"/>
                            </m:rPr>
                            <a:rPr lang="en-US" i="1">
                              <a:solidFill>
                                <a:srgbClr val="000000"/>
                              </a:solidFill>
                              <a:latin typeface="Cambria Math" panose="02040503050406030204" pitchFamily="18" charset="0"/>
                            </a:rPr>
                            <m:t>n</m:t>
                          </m:r>
                          <m:r>
                            <a:rPr lang="en-US" i="1">
                              <a:solidFill>
                                <a:srgbClr val="000000"/>
                              </a:solidFill>
                              <a:latin typeface="Cambria Math" panose="02040503050406030204" pitchFamily="18" charset="0"/>
                            </a:rPr>
                            <m:t>×</m:t>
                          </m:r>
                          <m:r>
                            <m:rPr>
                              <m:sty m:val="p"/>
                            </m:rPr>
                            <a:rPr lang="en-US" i="1">
                              <a:solidFill>
                                <a:srgbClr val="000000"/>
                              </a:solidFill>
                              <a:latin typeface="Cambria Math" panose="02040503050406030204" pitchFamily="18" charset="0"/>
                            </a:rPr>
                            <m:t>n</m:t>
                          </m:r>
                        </m:sup>
                      </m:sSup>
                    </m:oMath>
                  </m:oMathPara>
                </a14:m>
                <a:endParaRPr lang="en-US"/>
              </a:p>
            </p:txBody>
          </p:sp>
        </mc:Choice>
        <mc:Fallback xmlns="">
          <p:sp>
            <p:nvSpPr>
              <p:cNvPr id="7" name="Object 6"/>
              <p:cNvSpPr txBox="1">
                <a:spLocks noRot="1" noChangeAspect="1" noMove="1" noResize="1" noEditPoints="1" noAdjustHandles="1" noChangeArrowheads="1" noChangeShapeType="1" noTextEdit="1"/>
              </p:cNvSpPr>
              <p:nvPr/>
            </p:nvSpPr>
            <p:spPr bwMode="auto">
              <a:xfrm>
                <a:off x="3581400" y="3878580"/>
                <a:ext cx="5334000" cy="508000"/>
              </a:xfrm>
              <a:prstGeom prst="rect">
                <a:avLst/>
              </a:prstGeom>
              <a:blipFill>
                <a:blip r:embed="rId5"/>
                <a:stretch>
                  <a:fillRect/>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977383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pPr eaLnBrk="1" hangingPunct="1"/>
            <a:r>
              <a:rPr lang="en-US" dirty="0"/>
              <a:t>The Least Squares Problem, cont.</a:t>
            </a:r>
          </a:p>
        </p:txBody>
      </p:sp>
      <p:sp>
        <p:nvSpPr>
          <p:cNvPr id="8198" name="Rectangle 3"/>
          <p:cNvSpPr>
            <a:spLocks noGrp="1" noChangeArrowheads="1"/>
          </p:cNvSpPr>
          <p:nvPr>
            <p:ph type="body" sz="quarter" idx="10"/>
          </p:nvPr>
        </p:nvSpPr>
        <p:spPr/>
        <p:txBody>
          <a:bodyPr/>
          <a:lstStyle/>
          <a:p>
            <a:pPr eaLnBrk="1" hangingPunct="1"/>
            <a:r>
              <a:rPr lang="en-US" dirty="0"/>
              <a:t>We introduce next the basic underlying assumption: </a:t>
            </a:r>
            <a:r>
              <a:rPr lang="en-US" b="1" dirty="0"/>
              <a:t>A</a:t>
            </a:r>
            <a:r>
              <a:rPr lang="en-US" dirty="0"/>
              <a:t> is full rank</a:t>
            </a:r>
            <a:r>
              <a:rPr lang="en-US" i="1" dirty="0">
                <a:latin typeface="Times New Roman" pitchFamily="18" charset="0"/>
              </a:rPr>
              <a:t>, </a:t>
            </a:r>
            <a:r>
              <a:rPr lang="en-US" dirty="0"/>
              <a:t>i.e., the columns of </a:t>
            </a:r>
            <a:r>
              <a:rPr lang="en-US" b="1" dirty="0"/>
              <a:t>A</a:t>
            </a:r>
            <a:r>
              <a:rPr lang="en-US" dirty="0"/>
              <a:t> constitute a set of linearly independent vectors</a:t>
            </a:r>
            <a:endParaRPr lang="en-US" i="1" dirty="0">
              <a:latin typeface="Times New Roman" pitchFamily="18" charset="0"/>
            </a:endParaRPr>
          </a:p>
          <a:p>
            <a:pPr eaLnBrk="1" hangingPunct="1"/>
            <a:r>
              <a:rPr lang="en-US" dirty="0"/>
              <a:t>This assumption implies that the rank of </a:t>
            </a:r>
            <a:r>
              <a:rPr lang="en-US" b="1" dirty="0"/>
              <a:t>A</a:t>
            </a:r>
            <a:r>
              <a:rPr lang="en-US" dirty="0"/>
              <a:t> is n</a:t>
            </a:r>
            <a:br>
              <a:rPr lang="en-US" dirty="0"/>
            </a:br>
            <a:r>
              <a:rPr lang="en-US" dirty="0"/>
              <a:t>because n ≤ m since we are dealing with an </a:t>
            </a:r>
            <a:r>
              <a:rPr lang="en-US" dirty="0" err="1"/>
              <a:t>overdetermined</a:t>
            </a:r>
            <a:r>
              <a:rPr lang="en-US" dirty="0"/>
              <a:t> system</a:t>
            </a:r>
          </a:p>
          <a:p>
            <a:pPr eaLnBrk="1" hangingPunct="1"/>
            <a:r>
              <a:rPr lang="en-US" dirty="0"/>
              <a:t>Fact: The least squares solution </a:t>
            </a:r>
            <a:r>
              <a:rPr lang="en-US" b="1" dirty="0"/>
              <a:t>x</a:t>
            </a:r>
            <a:r>
              <a:rPr lang="en-US" b="1" baseline="30000" dirty="0"/>
              <a:t>*</a:t>
            </a:r>
            <a:r>
              <a:rPr lang="en-US" dirty="0"/>
              <a:t> satisfies </a:t>
            </a:r>
          </a:p>
          <a:p>
            <a:pPr eaLnBrk="1" hangingPunct="1"/>
            <a:endParaRPr lang="en-US" dirty="0"/>
          </a:p>
        </p:txBody>
      </p:sp>
      <p:sp>
        <p:nvSpPr>
          <p:cNvPr id="8199" name="Rectangle 4"/>
          <p:cNvSpPr>
            <a:spLocks noChangeArrowheads="1"/>
          </p:cNvSpPr>
          <p:nvPr/>
        </p:nvSpPr>
        <p:spPr bwMode="auto">
          <a:xfrm>
            <a:off x="1524001" y="-261610"/>
            <a:ext cx="184731" cy="523220"/>
          </a:xfrm>
          <a:prstGeom prst="rect">
            <a:avLst/>
          </a:prstGeom>
          <a:noFill/>
          <a:ln w="9525">
            <a:noFill/>
            <a:miter lim="800000"/>
            <a:headEnd/>
            <a:tailEnd/>
          </a:ln>
        </p:spPr>
        <p:txBody>
          <a:bodyPr wrap="none" anchor="ctr">
            <a:spAutoFit/>
          </a:bodyPr>
          <a:lstStyle/>
          <a:p>
            <a:endParaRPr lang="en-US"/>
          </a:p>
        </p:txBody>
      </p:sp>
      <p:sp>
        <p:nvSpPr>
          <p:cNvPr id="8200" name="Rectangle 7"/>
          <p:cNvSpPr>
            <a:spLocks noChangeArrowheads="1"/>
          </p:cNvSpPr>
          <p:nvPr/>
        </p:nvSpPr>
        <p:spPr bwMode="auto">
          <a:xfrm>
            <a:off x="1524001" y="3038803"/>
            <a:ext cx="184731" cy="523220"/>
          </a:xfrm>
          <a:prstGeom prst="rect">
            <a:avLst/>
          </a:prstGeom>
          <a:noFill/>
          <a:ln w="9525">
            <a:noFill/>
            <a:miter lim="800000"/>
            <a:headEnd/>
            <a:tailEnd/>
          </a:ln>
        </p:spPr>
        <p:txBody>
          <a:bodyPr wrap="none" anchor="ctr">
            <a:spAutoFit/>
          </a:bodyPr>
          <a:lstStyle/>
          <a:p>
            <a:endParaRPr lang="en-US"/>
          </a:p>
        </p:txBody>
      </p:sp>
      <p:sp>
        <p:nvSpPr>
          <p:cNvPr id="8201" name="Rectangle 9"/>
          <p:cNvSpPr>
            <a:spLocks noChangeArrowheads="1"/>
          </p:cNvSpPr>
          <p:nvPr/>
        </p:nvSpPr>
        <p:spPr bwMode="auto">
          <a:xfrm>
            <a:off x="1524001" y="3048328"/>
            <a:ext cx="184731" cy="523220"/>
          </a:xfrm>
          <a:prstGeom prst="rect">
            <a:avLst/>
          </a:prstGeom>
          <a:noFill/>
          <a:ln w="9525">
            <a:noFill/>
            <a:miter lim="800000"/>
            <a:headEnd/>
            <a:tailEnd/>
          </a:ln>
        </p:spPr>
        <p:txBody>
          <a:bodyPr wrap="none" anchor="ctr">
            <a:spAutoFit/>
          </a:bodyPr>
          <a:lstStyle/>
          <a:p>
            <a:endParaRPr lang="en-US"/>
          </a:p>
        </p:txBody>
      </p:sp>
      <p:graphicFrame>
        <p:nvGraphicFramePr>
          <p:cNvPr id="8196" name="Object 10"/>
          <p:cNvGraphicFramePr>
            <a:graphicFrameLocks noChangeAspect="1"/>
          </p:cNvGraphicFramePr>
          <p:nvPr/>
        </p:nvGraphicFramePr>
        <p:xfrm>
          <a:off x="4876800" y="4800600"/>
          <a:ext cx="2781300" cy="573087"/>
        </p:xfrm>
        <a:graphic>
          <a:graphicData uri="http://schemas.openxmlformats.org/presentationml/2006/ole">
            <mc:AlternateContent xmlns:mc="http://schemas.openxmlformats.org/markup-compatibility/2006">
              <mc:Choice xmlns:v="urn:schemas-microsoft-com:vml" Requires="v">
                <p:oleObj name="Equation" r:id="rId2" imgW="1155600" imgH="241200" progId="Equation.DSMT4">
                  <p:embed/>
                </p:oleObj>
              </mc:Choice>
              <mc:Fallback>
                <p:oleObj name="Equation" r:id="rId2" imgW="1155600" imgH="241200" progId="Equation.DSMT4">
                  <p:embed/>
                  <p:pic>
                    <p:nvPicPr>
                      <p:cNvPr id="8196" name="Object 10"/>
                      <p:cNvPicPr>
                        <a:picLocks noChangeAspect="1" noChangeArrowheads="1"/>
                      </p:cNvPicPr>
                      <p:nvPr/>
                    </p:nvPicPr>
                    <p:blipFill>
                      <a:blip r:embed="rId3"/>
                      <a:srcRect/>
                      <a:stretch>
                        <a:fillRect/>
                      </a:stretch>
                    </p:blipFill>
                    <p:spPr bwMode="auto">
                      <a:xfrm>
                        <a:off x="4876800" y="4800600"/>
                        <a:ext cx="2781300" cy="573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02" name="Rectangle 11"/>
          <p:cNvSpPr>
            <a:spLocks noChangeArrowheads="1"/>
          </p:cNvSpPr>
          <p:nvPr/>
        </p:nvSpPr>
        <p:spPr bwMode="auto">
          <a:xfrm>
            <a:off x="1524001" y="3067378"/>
            <a:ext cx="184731" cy="523220"/>
          </a:xfrm>
          <a:prstGeom prst="rect">
            <a:avLst/>
          </a:prstGeom>
          <a:noFill/>
          <a:ln w="9525">
            <a:noFill/>
            <a:miter lim="800000"/>
            <a:headEnd/>
            <a:tailEnd/>
          </a:ln>
        </p:spPr>
        <p:txBody>
          <a:bodyPr wrap="none" anchor="ctr">
            <a:spAutoFit/>
          </a:bodyPr>
          <a:lstStyle/>
          <a:p>
            <a:endParaRPr lang="en-US"/>
          </a:p>
        </p:txBody>
      </p:sp>
    </p:spTree>
    <p:extLst>
      <p:ext uri="{BB962C8B-B14F-4D97-AF65-F5344CB8AC3E}">
        <p14:creationId xmlns:p14="http://schemas.microsoft.com/office/powerpoint/2010/main" val="682168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Object 4"/>
          <p:cNvGraphicFramePr>
            <a:graphicFrameLocks noChangeAspect="1"/>
          </p:cNvGraphicFramePr>
          <p:nvPr/>
        </p:nvGraphicFramePr>
        <p:xfrm>
          <a:off x="1905000" y="2362200"/>
          <a:ext cx="8107362" cy="3502025"/>
        </p:xfrm>
        <a:graphic>
          <a:graphicData uri="http://schemas.openxmlformats.org/presentationml/2006/ole">
            <mc:AlternateContent xmlns:mc="http://schemas.openxmlformats.org/markup-compatibility/2006">
              <mc:Choice xmlns:v="urn:schemas-microsoft-com:vml" Requires="v">
                <p:oleObj name="Equation" r:id="rId2" imgW="4317840" imgH="1854000" progId="Equation.DSMT4">
                  <p:embed/>
                </p:oleObj>
              </mc:Choice>
              <mc:Fallback>
                <p:oleObj name="Equation" r:id="rId2" imgW="4317840" imgH="1854000" progId="Equation.DSMT4">
                  <p:embed/>
                  <p:pic>
                    <p:nvPicPr>
                      <p:cNvPr id="9218" name="Object 4"/>
                      <p:cNvPicPr>
                        <a:picLocks noChangeAspect="1" noChangeArrowheads="1"/>
                      </p:cNvPicPr>
                      <p:nvPr/>
                    </p:nvPicPr>
                    <p:blipFill>
                      <a:blip r:embed="rId3"/>
                      <a:srcRect/>
                      <a:stretch>
                        <a:fillRect/>
                      </a:stretch>
                    </p:blipFill>
                    <p:spPr bwMode="auto">
                      <a:xfrm>
                        <a:off x="1905000" y="2362200"/>
                        <a:ext cx="8107362" cy="3502025"/>
                      </a:xfrm>
                      <a:prstGeom prst="rect">
                        <a:avLst/>
                      </a:prstGeom>
                      <a:noFill/>
                    </p:spPr>
                  </p:pic>
                </p:oleObj>
              </mc:Fallback>
            </mc:AlternateContent>
          </a:graphicData>
        </a:graphic>
      </p:graphicFrame>
      <p:sp>
        <p:nvSpPr>
          <p:cNvPr id="9221" name="Rectangle 2"/>
          <p:cNvSpPr>
            <a:spLocks noGrp="1" noChangeArrowheads="1"/>
          </p:cNvSpPr>
          <p:nvPr>
            <p:ph type="title"/>
          </p:nvPr>
        </p:nvSpPr>
        <p:spPr/>
        <p:txBody>
          <a:bodyPr/>
          <a:lstStyle/>
          <a:p>
            <a:pPr eaLnBrk="1" hangingPunct="1"/>
            <a:r>
              <a:rPr lang="en-US" dirty="0"/>
              <a:t>Proof of Fact</a:t>
            </a:r>
          </a:p>
        </p:txBody>
      </p:sp>
      <p:sp>
        <p:nvSpPr>
          <p:cNvPr id="9220" name="Rectangle 3"/>
          <p:cNvSpPr>
            <a:spLocks noGrp="1" noChangeArrowheads="1"/>
          </p:cNvSpPr>
          <p:nvPr>
            <p:ph type="body" sz="quarter" idx="10"/>
          </p:nvPr>
        </p:nvSpPr>
        <p:spPr/>
        <p:txBody>
          <a:bodyPr/>
          <a:lstStyle/>
          <a:p>
            <a:pPr eaLnBrk="1" hangingPunct="1"/>
            <a:r>
              <a:rPr lang="en-US" dirty="0"/>
              <a:t>Since by definition the least</a:t>
            </a:r>
            <a:r>
              <a:rPr lang="en-US" dirty="0">
                <a:sym typeface="Symbol" pitchFamily="18" charset="2"/>
              </a:rPr>
              <a:t> </a:t>
            </a:r>
            <a:r>
              <a:rPr lang="en-US" dirty="0"/>
              <a:t>squares solution </a:t>
            </a:r>
            <a:r>
              <a:rPr lang="en-US" b="1" dirty="0"/>
              <a:t>x</a:t>
            </a:r>
            <a:r>
              <a:rPr lang="en-US" b="1" baseline="30000" dirty="0"/>
              <a:t>* </a:t>
            </a:r>
            <a:r>
              <a:rPr lang="en-US" dirty="0"/>
              <a:t>minimizes         at the optimum, the derivative of this function zero:</a:t>
            </a:r>
          </a:p>
        </p:txBody>
      </p:sp>
      <p:sp>
        <p:nvSpPr>
          <p:cNvPr id="9222" name="Rectangle 5"/>
          <p:cNvSpPr>
            <a:spLocks noChangeArrowheads="1"/>
          </p:cNvSpPr>
          <p:nvPr/>
        </p:nvSpPr>
        <p:spPr bwMode="auto">
          <a:xfrm>
            <a:off x="1524001" y="-261610"/>
            <a:ext cx="184731" cy="523220"/>
          </a:xfrm>
          <a:prstGeom prst="rect">
            <a:avLst/>
          </a:prstGeom>
          <a:noFill/>
          <a:ln w="9525">
            <a:noFill/>
            <a:miter lim="800000"/>
            <a:headEnd/>
            <a:tailEnd/>
          </a:ln>
        </p:spPr>
        <p:txBody>
          <a:bodyPr wrap="none" anchor="ctr">
            <a:spAutoFit/>
          </a:bodyPr>
          <a:lstStyle/>
          <a:p>
            <a:endParaRPr lang="en-US"/>
          </a:p>
        </p:txBody>
      </p:sp>
      <p:sp>
        <p:nvSpPr>
          <p:cNvPr id="9224" name="Rectangle 10"/>
          <p:cNvSpPr>
            <a:spLocks noChangeArrowheads="1"/>
          </p:cNvSpPr>
          <p:nvPr/>
        </p:nvSpPr>
        <p:spPr bwMode="auto">
          <a:xfrm>
            <a:off x="1524001" y="3048328"/>
            <a:ext cx="184731" cy="523220"/>
          </a:xfrm>
          <a:prstGeom prst="rect">
            <a:avLst/>
          </a:prstGeom>
          <a:noFill/>
          <a:ln w="9525">
            <a:noFill/>
            <a:miter lim="800000"/>
            <a:headEnd/>
            <a:tailEnd/>
          </a:ln>
        </p:spPr>
        <p:txBody>
          <a:bodyPr wrap="none" anchor="ctr">
            <a:spAutoFit/>
          </a:bodyPr>
          <a:lstStyle/>
          <a:p>
            <a:endParaRPr lang="en-US"/>
          </a:p>
        </p:txBody>
      </p:sp>
      <p:graphicFrame>
        <p:nvGraphicFramePr>
          <p:cNvPr id="11" name="Object 11"/>
          <p:cNvGraphicFramePr>
            <a:graphicFrameLocks noChangeAspect="1"/>
          </p:cNvGraphicFramePr>
          <p:nvPr>
            <p:extLst>
              <p:ext uri="{D42A27DB-BD31-4B8C-83A1-F6EECF244321}">
                <p14:modId xmlns:p14="http://schemas.microsoft.com/office/powerpoint/2010/main" val="3265962998"/>
              </p:ext>
            </p:extLst>
          </p:nvPr>
        </p:nvGraphicFramePr>
        <p:xfrm>
          <a:off x="8534400" y="1247337"/>
          <a:ext cx="768992" cy="581463"/>
        </p:xfrm>
        <a:graphic>
          <a:graphicData uri="http://schemas.openxmlformats.org/presentationml/2006/ole">
            <mc:AlternateContent xmlns:mc="http://schemas.openxmlformats.org/markup-compatibility/2006">
              <mc:Choice xmlns:v="urn:schemas-microsoft-com:vml" Requires="v">
                <p:oleObj name="Equation" r:id="rId4" imgW="330120" imgH="253800" progId="Equation.DSMT4">
                  <p:embed/>
                </p:oleObj>
              </mc:Choice>
              <mc:Fallback>
                <p:oleObj name="Equation" r:id="rId4" imgW="330120" imgH="253800" progId="Equation.DSMT4">
                  <p:embed/>
                  <p:pic>
                    <p:nvPicPr>
                      <p:cNvPr id="11" name="Object 11"/>
                      <p:cNvPicPr>
                        <a:picLocks noChangeAspect="1" noChangeArrowheads="1"/>
                      </p:cNvPicPr>
                      <p:nvPr/>
                    </p:nvPicPr>
                    <p:blipFill>
                      <a:blip r:embed="rId5"/>
                      <a:srcRect/>
                      <a:stretch>
                        <a:fillRect/>
                      </a:stretch>
                    </p:blipFill>
                    <p:spPr bwMode="auto">
                      <a:xfrm>
                        <a:off x="8534400" y="1247337"/>
                        <a:ext cx="768992" cy="581463"/>
                      </a:xfrm>
                      <a:prstGeom prst="rect">
                        <a:avLst/>
                      </a:prstGeom>
                      <a:noFill/>
                    </p:spPr>
                  </p:pic>
                </p:oleObj>
              </mc:Fallback>
            </mc:AlternateContent>
          </a:graphicData>
        </a:graphic>
      </p:graphicFrame>
    </p:spTree>
    <p:extLst>
      <p:ext uri="{BB962C8B-B14F-4D97-AF65-F5344CB8AC3E}">
        <p14:creationId xmlns:p14="http://schemas.microsoft.com/office/powerpoint/2010/main" val="2165583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2"/>
          <p:cNvSpPr>
            <a:spLocks noGrp="1" noChangeArrowheads="1"/>
          </p:cNvSpPr>
          <p:nvPr>
            <p:ph type="title"/>
          </p:nvPr>
        </p:nvSpPr>
        <p:spPr/>
        <p:txBody>
          <a:bodyPr/>
          <a:lstStyle/>
          <a:p>
            <a:pPr eaLnBrk="1" hangingPunct="1"/>
            <a:r>
              <a:rPr lang="en-US" dirty="0"/>
              <a:t>Implications</a:t>
            </a:r>
          </a:p>
        </p:txBody>
      </p:sp>
      <p:sp>
        <p:nvSpPr>
          <p:cNvPr id="10247" name="Rectangle 3"/>
          <p:cNvSpPr>
            <a:spLocks noGrp="1" noChangeArrowheads="1"/>
          </p:cNvSpPr>
          <p:nvPr>
            <p:ph type="body" sz="quarter" idx="10"/>
          </p:nvPr>
        </p:nvSpPr>
        <p:spPr/>
        <p:txBody>
          <a:bodyPr/>
          <a:lstStyle/>
          <a:p>
            <a:pPr eaLnBrk="1" hangingPunct="1"/>
            <a:r>
              <a:rPr lang="en-US" dirty="0"/>
              <a:t>This underlying assumption implies that </a:t>
            </a:r>
          </a:p>
          <a:p>
            <a:pPr eaLnBrk="1" hangingPunct="1">
              <a:buFont typeface="Wingdings" pitchFamily="2" charset="2"/>
              <a:buNone/>
            </a:pPr>
            <a:r>
              <a:rPr lang="en-US" dirty="0">
                <a:latin typeface="Times" pitchFamily="18" charset="0"/>
              </a:rPr>
              <a:t>	    </a:t>
            </a:r>
            <a:r>
              <a:rPr lang="en-US" dirty="0"/>
              <a:t>  	</a:t>
            </a:r>
          </a:p>
          <a:p>
            <a:pPr eaLnBrk="1" hangingPunct="1">
              <a:buFont typeface="Wingdings" pitchFamily="2" charset="2"/>
              <a:buNone/>
            </a:pPr>
            <a:endParaRPr lang="en-US" dirty="0"/>
          </a:p>
          <a:p>
            <a:pPr eaLnBrk="1" hangingPunct="1"/>
            <a:r>
              <a:rPr lang="en-US" dirty="0"/>
              <a:t>Therefore, the fact that </a:t>
            </a:r>
            <a:r>
              <a:rPr lang="en-US" b="1" dirty="0"/>
              <a:t>A</a:t>
            </a:r>
            <a:r>
              <a:rPr lang="en-US" baseline="30000" dirty="0"/>
              <a:t>T</a:t>
            </a:r>
            <a:r>
              <a:rPr lang="en-US" b="1" dirty="0"/>
              <a:t>A</a:t>
            </a:r>
            <a:r>
              <a:rPr lang="en-US" dirty="0"/>
              <a:t> is positive definite (</a:t>
            </a:r>
            <a:r>
              <a:rPr lang="en-US" i="1" dirty="0" err="1"/>
              <a:t>p.d</a:t>
            </a:r>
            <a:r>
              <a:rPr lang="en-US" i="1" dirty="0"/>
              <a:t>.</a:t>
            </a:r>
            <a:r>
              <a:rPr lang="en-US" dirty="0"/>
              <a:t>)  follows from </a:t>
            </a:r>
            <a:r>
              <a:rPr lang="en-US" dirty="0">
                <a:cs typeface="Times New Roman" pitchFamily="18" charset="0"/>
              </a:rPr>
              <a:t>considering any </a:t>
            </a:r>
            <a:r>
              <a:rPr lang="en-US" b="1" dirty="0">
                <a:cs typeface="Times New Roman" pitchFamily="18" charset="0"/>
              </a:rPr>
              <a:t>x</a:t>
            </a:r>
            <a:r>
              <a:rPr lang="en-US" dirty="0">
                <a:cs typeface="Times New Roman" pitchFamily="18" charset="0"/>
              </a:rPr>
              <a:t> ≠ </a:t>
            </a:r>
            <a:r>
              <a:rPr lang="en-US" b="1" dirty="0">
                <a:cs typeface="Times New Roman" pitchFamily="18" charset="0"/>
              </a:rPr>
              <a:t>0</a:t>
            </a:r>
            <a:r>
              <a:rPr lang="en-US" dirty="0">
                <a:cs typeface="Times New Roman" pitchFamily="18" charset="0"/>
              </a:rPr>
              <a:t> and evaluating</a:t>
            </a:r>
          </a:p>
          <a:p>
            <a:pPr eaLnBrk="1" hangingPunct="1">
              <a:buNone/>
            </a:pPr>
            <a:endParaRPr lang="en-US" dirty="0">
              <a:cs typeface="Times New Roman" pitchFamily="18" charset="0"/>
            </a:endParaRPr>
          </a:p>
          <a:p>
            <a:pPr eaLnBrk="1" hangingPunct="1">
              <a:buNone/>
            </a:pPr>
            <a:r>
              <a:rPr lang="en-US" dirty="0">
                <a:cs typeface="Times New Roman" pitchFamily="18" charset="0"/>
              </a:rPr>
              <a:t>	</a:t>
            </a:r>
            <a:br>
              <a:rPr lang="en-US" dirty="0">
                <a:cs typeface="Times New Roman" pitchFamily="18" charset="0"/>
              </a:rPr>
            </a:br>
            <a:r>
              <a:rPr lang="en-US" dirty="0">
                <a:cs typeface="Times New Roman" pitchFamily="18" charset="0"/>
              </a:rPr>
              <a:t>which is the definition of a </a:t>
            </a:r>
            <a:r>
              <a:rPr lang="en-US" i="1" dirty="0" err="1">
                <a:latin typeface="Times New Roman" pitchFamily="18" charset="0"/>
                <a:cs typeface="Times New Roman" pitchFamily="18" charset="0"/>
              </a:rPr>
              <a:t>p.d</a:t>
            </a:r>
            <a:r>
              <a:rPr lang="en-US" i="1" dirty="0">
                <a:latin typeface="Times New Roman" pitchFamily="18" charset="0"/>
                <a:cs typeface="Times New Roman" pitchFamily="18" charset="0"/>
              </a:rPr>
              <a:t>. </a:t>
            </a:r>
            <a:r>
              <a:rPr lang="en-US" dirty="0">
                <a:cs typeface="Times New Roman" pitchFamily="18" charset="0"/>
              </a:rPr>
              <a:t>matrix</a:t>
            </a:r>
            <a:endParaRPr lang="en-US" i="1" dirty="0">
              <a:latin typeface="Times New Roman" pitchFamily="18" charset="0"/>
              <a:cs typeface="Times New Roman" pitchFamily="18" charset="0"/>
            </a:endParaRPr>
          </a:p>
          <a:p>
            <a:pPr eaLnBrk="1" hangingPunct="1"/>
            <a:r>
              <a:rPr lang="en-US" dirty="0"/>
              <a:t>We use the shorthand </a:t>
            </a:r>
            <a:r>
              <a:rPr lang="en-US" b="1" dirty="0"/>
              <a:t>A</a:t>
            </a:r>
            <a:r>
              <a:rPr lang="en-US" baseline="30000" dirty="0"/>
              <a:t>T</a:t>
            </a:r>
            <a:r>
              <a:rPr lang="en-US" b="1" dirty="0"/>
              <a:t>A </a:t>
            </a:r>
            <a:r>
              <a:rPr lang="en-US" dirty="0"/>
              <a:t>&gt;</a:t>
            </a:r>
            <a:r>
              <a:rPr lang="en-US" b="1" dirty="0"/>
              <a:t> 0</a:t>
            </a:r>
            <a:r>
              <a:rPr lang="en-US" dirty="0"/>
              <a:t> for </a:t>
            </a:r>
            <a:r>
              <a:rPr lang="en-US" b="1" dirty="0"/>
              <a:t>A</a:t>
            </a:r>
            <a:r>
              <a:rPr lang="en-US" baseline="30000" dirty="0"/>
              <a:t>T</a:t>
            </a:r>
            <a:r>
              <a:rPr lang="en-US" b="1" dirty="0"/>
              <a:t>A </a:t>
            </a:r>
            <a:r>
              <a:rPr lang="en-US" dirty="0"/>
              <a:t>being a symmetric, positive definite matrix</a:t>
            </a:r>
            <a:endParaRPr lang="en-US" i="1" dirty="0">
              <a:latin typeface="Times New Roman" pitchFamily="18" charset="0"/>
              <a:cs typeface="Times New Roman" pitchFamily="18" charset="0"/>
            </a:endParaRPr>
          </a:p>
          <a:p>
            <a:pPr eaLnBrk="1" hangingPunct="1">
              <a:lnSpc>
                <a:spcPct val="130000"/>
              </a:lnSpc>
              <a:buNone/>
            </a:pPr>
            <a:endParaRPr lang="en-US" dirty="0"/>
          </a:p>
          <a:p>
            <a:pPr marL="631825" indent="-460375" eaLnBrk="1" hangingPunct="1">
              <a:lnSpc>
                <a:spcPct val="130000"/>
              </a:lnSpc>
            </a:pPr>
            <a:endParaRPr lang="en-US" dirty="0"/>
          </a:p>
        </p:txBody>
      </p:sp>
      <p:sp>
        <p:nvSpPr>
          <p:cNvPr id="10248" name="Rectangle 4"/>
          <p:cNvSpPr>
            <a:spLocks noChangeArrowheads="1"/>
          </p:cNvSpPr>
          <p:nvPr/>
        </p:nvSpPr>
        <p:spPr bwMode="auto">
          <a:xfrm>
            <a:off x="1524001" y="3048328"/>
            <a:ext cx="184731" cy="523220"/>
          </a:xfrm>
          <a:prstGeom prst="rect">
            <a:avLst/>
          </a:prstGeom>
          <a:noFill/>
          <a:ln w="9525">
            <a:noFill/>
            <a:miter lim="800000"/>
            <a:headEnd/>
            <a:tailEnd/>
          </a:ln>
        </p:spPr>
        <p:txBody>
          <a:bodyPr wrap="none" anchor="ctr">
            <a:spAutoFit/>
          </a:bodyPr>
          <a:lstStyle/>
          <a:p>
            <a:endParaRPr lang="en-US"/>
          </a:p>
        </p:txBody>
      </p:sp>
      <p:graphicFrame>
        <p:nvGraphicFramePr>
          <p:cNvPr id="10242" name="Object 5"/>
          <p:cNvGraphicFramePr>
            <a:graphicFrameLocks noChangeAspect="1"/>
          </p:cNvGraphicFramePr>
          <p:nvPr>
            <p:extLst>
              <p:ext uri="{D42A27DB-BD31-4B8C-83A1-F6EECF244321}">
                <p14:modId xmlns:p14="http://schemas.microsoft.com/office/powerpoint/2010/main" val="239561747"/>
              </p:ext>
            </p:extLst>
          </p:nvPr>
        </p:nvGraphicFramePr>
        <p:xfrm>
          <a:off x="2514600" y="1876425"/>
          <a:ext cx="5907087" cy="495300"/>
        </p:xfrm>
        <a:graphic>
          <a:graphicData uri="http://schemas.openxmlformats.org/presentationml/2006/ole">
            <mc:AlternateContent xmlns:mc="http://schemas.openxmlformats.org/markup-compatibility/2006">
              <mc:Choice xmlns:v="urn:schemas-microsoft-com:vml" Requires="v">
                <p:oleObj name="Equation" r:id="rId2" imgW="2387520" imgH="203040" progId="Equation.DSMT4">
                  <p:embed/>
                </p:oleObj>
              </mc:Choice>
              <mc:Fallback>
                <p:oleObj name="Equation" r:id="rId2" imgW="2387520" imgH="203040" progId="Equation.DSMT4">
                  <p:embed/>
                  <p:pic>
                    <p:nvPicPr>
                      <p:cNvPr id="10242" name="Object 5"/>
                      <p:cNvPicPr>
                        <a:picLocks noChangeAspect="1" noChangeArrowheads="1"/>
                      </p:cNvPicPr>
                      <p:nvPr/>
                    </p:nvPicPr>
                    <p:blipFill>
                      <a:blip r:embed="rId3"/>
                      <a:srcRect/>
                      <a:stretch>
                        <a:fillRect/>
                      </a:stretch>
                    </p:blipFill>
                    <p:spPr bwMode="auto">
                      <a:xfrm>
                        <a:off x="2514600" y="1876425"/>
                        <a:ext cx="5907087"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49" name="Rectangle 7"/>
          <p:cNvSpPr>
            <a:spLocks noChangeArrowheads="1"/>
          </p:cNvSpPr>
          <p:nvPr/>
        </p:nvSpPr>
        <p:spPr bwMode="auto">
          <a:xfrm>
            <a:off x="1524001" y="3057853"/>
            <a:ext cx="184731" cy="523220"/>
          </a:xfrm>
          <a:prstGeom prst="rect">
            <a:avLst/>
          </a:prstGeom>
          <a:noFill/>
          <a:ln w="9525">
            <a:noFill/>
            <a:miter lim="800000"/>
            <a:headEnd/>
            <a:tailEnd/>
          </a:ln>
        </p:spPr>
        <p:txBody>
          <a:bodyPr wrap="none" anchor="ctr">
            <a:spAutoFit/>
          </a:bodyPr>
          <a:lstStyle/>
          <a:p>
            <a:endParaRPr lang="en-US"/>
          </a:p>
        </p:txBody>
      </p:sp>
      <p:sp>
        <p:nvSpPr>
          <p:cNvPr id="10250" name="Rectangle 9"/>
          <p:cNvSpPr>
            <a:spLocks noChangeArrowheads="1"/>
          </p:cNvSpPr>
          <p:nvPr/>
        </p:nvSpPr>
        <p:spPr bwMode="auto">
          <a:xfrm>
            <a:off x="1524001" y="3034040"/>
            <a:ext cx="184731" cy="523220"/>
          </a:xfrm>
          <a:prstGeom prst="rect">
            <a:avLst/>
          </a:prstGeom>
          <a:noFill/>
          <a:ln w="9525">
            <a:noFill/>
            <a:miter lim="800000"/>
            <a:headEnd/>
            <a:tailEnd/>
          </a:ln>
        </p:spPr>
        <p:txBody>
          <a:bodyPr wrap="none" anchor="ctr">
            <a:spAutoFit/>
          </a:bodyPr>
          <a:lstStyle/>
          <a:p>
            <a:endParaRPr lang="en-US"/>
          </a:p>
        </p:txBody>
      </p:sp>
      <p:sp>
        <p:nvSpPr>
          <p:cNvPr id="10251" name="Rectangle 12"/>
          <p:cNvSpPr>
            <a:spLocks noChangeArrowheads="1"/>
          </p:cNvSpPr>
          <p:nvPr/>
        </p:nvSpPr>
        <p:spPr bwMode="auto">
          <a:xfrm>
            <a:off x="1524001" y="3072140"/>
            <a:ext cx="184731" cy="523220"/>
          </a:xfrm>
          <a:prstGeom prst="rect">
            <a:avLst/>
          </a:prstGeom>
          <a:noFill/>
          <a:ln w="9525">
            <a:noFill/>
            <a:miter lim="800000"/>
            <a:headEnd/>
            <a:tailEnd/>
          </a:ln>
        </p:spPr>
        <p:txBody>
          <a:bodyPr wrap="none" anchor="ctr">
            <a:spAutoFit/>
          </a:bodyPr>
          <a:lstStyle/>
          <a:p>
            <a:endParaRPr lang="en-US"/>
          </a:p>
        </p:txBody>
      </p:sp>
      <p:graphicFrame>
        <p:nvGraphicFramePr>
          <p:cNvPr id="5" name="Object 14"/>
          <p:cNvGraphicFramePr>
            <a:graphicFrameLocks noChangeAspect="1"/>
          </p:cNvGraphicFramePr>
          <p:nvPr>
            <p:extLst>
              <p:ext uri="{D42A27DB-BD31-4B8C-83A1-F6EECF244321}">
                <p14:modId xmlns:p14="http://schemas.microsoft.com/office/powerpoint/2010/main" val="185151044"/>
              </p:ext>
            </p:extLst>
          </p:nvPr>
        </p:nvGraphicFramePr>
        <p:xfrm>
          <a:off x="3466306" y="3448050"/>
          <a:ext cx="4421188" cy="717550"/>
        </p:xfrm>
        <a:graphic>
          <a:graphicData uri="http://schemas.openxmlformats.org/presentationml/2006/ole">
            <mc:AlternateContent xmlns:mc="http://schemas.openxmlformats.org/markup-compatibility/2006">
              <mc:Choice xmlns:v="urn:schemas-microsoft-com:vml" Requires="v">
                <p:oleObj name="Equation" r:id="rId4" imgW="1752480" imgH="279360" progId="Equation.DSMT4">
                  <p:embed/>
                </p:oleObj>
              </mc:Choice>
              <mc:Fallback>
                <p:oleObj name="Equation" r:id="rId4" imgW="1752480" imgH="279360" progId="Equation.DSMT4">
                  <p:embed/>
                  <p:pic>
                    <p:nvPicPr>
                      <p:cNvPr id="5" name="Object 14"/>
                      <p:cNvPicPr>
                        <a:picLocks noChangeAspect="1" noChangeArrowheads="1"/>
                      </p:cNvPicPr>
                      <p:nvPr/>
                    </p:nvPicPr>
                    <p:blipFill>
                      <a:blip r:embed="rId5"/>
                      <a:srcRect/>
                      <a:stretch>
                        <a:fillRect/>
                      </a:stretch>
                    </p:blipFill>
                    <p:spPr bwMode="auto">
                      <a:xfrm>
                        <a:off x="3466306" y="3448050"/>
                        <a:ext cx="4421188" cy="717550"/>
                      </a:xfrm>
                      <a:prstGeom prst="rect">
                        <a:avLst/>
                      </a:prstGeom>
                      <a:noFill/>
                    </p:spPr>
                  </p:pic>
                </p:oleObj>
              </mc:Fallback>
            </mc:AlternateContent>
          </a:graphicData>
        </a:graphic>
      </p:graphicFrame>
    </p:spTree>
    <p:extLst>
      <p:ext uri="{BB962C8B-B14F-4D97-AF65-F5344CB8AC3E}">
        <p14:creationId xmlns:p14="http://schemas.microsoft.com/office/powerpoint/2010/main" val="1502390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Implications</a:t>
            </a:r>
          </a:p>
        </p:txBody>
      </p:sp>
      <p:sp>
        <p:nvSpPr>
          <p:cNvPr id="3" name="Content Placeholder 2"/>
          <p:cNvSpPr>
            <a:spLocks noGrp="1"/>
          </p:cNvSpPr>
          <p:nvPr>
            <p:ph type="body" sz="quarter" idx="10"/>
          </p:nvPr>
        </p:nvSpPr>
        <p:spPr/>
        <p:txBody>
          <a:bodyPr/>
          <a:lstStyle/>
          <a:p>
            <a:r>
              <a:rPr lang="en-US" dirty="0"/>
              <a:t>The underlying assumption that </a:t>
            </a:r>
            <a:r>
              <a:rPr lang="en-US" b="1" dirty="0"/>
              <a:t>A</a:t>
            </a:r>
            <a:r>
              <a:rPr lang="en-US" dirty="0"/>
              <a:t> is full rank and therefore </a:t>
            </a:r>
            <a:r>
              <a:rPr lang="en-US" b="1" dirty="0"/>
              <a:t>A</a:t>
            </a:r>
            <a:r>
              <a:rPr lang="en-US" baseline="30000" dirty="0"/>
              <a:t>T</a:t>
            </a:r>
            <a:r>
              <a:rPr lang="en-US" b="1" dirty="0"/>
              <a:t>A </a:t>
            </a:r>
            <a:r>
              <a:rPr lang="en-US" dirty="0"/>
              <a:t>is </a:t>
            </a:r>
            <a:r>
              <a:rPr lang="en-US" i="1" dirty="0" err="1">
                <a:latin typeface="Times New Roman" pitchFamily="18" charset="0"/>
                <a:cs typeface="Times New Roman" pitchFamily="18" charset="0"/>
              </a:rPr>
              <a:t>p.d</a:t>
            </a:r>
            <a:r>
              <a:rPr lang="en-US" i="1" dirty="0">
                <a:latin typeface="Times New Roman" pitchFamily="18" charset="0"/>
                <a:cs typeface="Times New Roman" pitchFamily="18" charset="0"/>
              </a:rPr>
              <a:t>. </a:t>
            </a:r>
            <a:r>
              <a:rPr lang="en-US" dirty="0"/>
              <a:t>implies that there exists a unique least</a:t>
            </a:r>
            <a:r>
              <a:rPr lang="en-US" dirty="0">
                <a:sym typeface="Symbol" pitchFamily="18" charset="2"/>
              </a:rPr>
              <a:t> </a:t>
            </a:r>
            <a:r>
              <a:rPr lang="en-US" dirty="0"/>
              <a:t>squares solution </a:t>
            </a:r>
          </a:p>
          <a:p>
            <a:r>
              <a:rPr lang="en-US" dirty="0"/>
              <a:t>Note: we use the inverse in a conceptual, rather than a computational, sense</a:t>
            </a:r>
            <a:br>
              <a:rPr lang="en-US" dirty="0"/>
            </a:br>
            <a:br>
              <a:rPr lang="en-US" dirty="0"/>
            </a:br>
            <a:endParaRPr lang="en-US" dirty="0"/>
          </a:p>
          <a:p>
            <a:r>
              <a:rPr lang="en-US" dirty="0"/>
              <a:t>The below formulation is known as the normal equations, with the solution conceptually straightforward</a:t>
            </a:r>
            <a:br>
              <a:rPr lang="en-US" dirty="0"/>
            </a:br>
            <a:br>
              <a:rPr lang="en-US" dirty="0"/>
            </a:br>
            <a:br>
              <a:rPr lang="en-US" dirty="0"/>
            </a:br>
            <a:endParaRPr lang="en-US" dirty="0"/>
          </a:p>
          <a:p>
            <a:endParaRPr lang="en-US" dirty="0"/>
          </a:p>
          <a:p>
            <a:endParaRPr lang="en-US" dirty="0"/>
          </a:p>
        </p:txBody>
      </p:sp>
      <p:graphicFrame>
        <p:nvGraphicFramePr>
          <p:cNvPr id="69638" name="Object 6"/>
          <p:cNvGraphicFramePr>
            <a:graphicFrameLocks noChangeAspect="1"/>
          </p:cNvGraphicFramePr>
          <p:nvPr>
            <p:extLst>
              <p:ext uri="{D42A27DB-BD31-4B8C-83A1-F6EECF244321}">
                <p14:modId xmlns:p14="http://schemas.microsoft.com/office/powerpoint/2010/main" val="2224845761"/>
              </p:ext>
            </p:extLst>
          </p:nvPr>
        </p:nvGraphicFramePr>
        <p:xfrm>
          <a:off x="4457700" y="2872003"/>
          <a:ext cx="3276600" cy="675845"/>
        </p:xfrm>
        <a:graphic>
          <a:graphicData uri="http://schemas.openxmlformats.org/presentationml/2006/ole">
            <mc:AlternateContent xmlns:mc="http://schemas.openxmlformats.org/markup-compatibility/2006">
              <mc:Choice xmlns:v="urn:schemas-microsoft-com:vml" Requires="v">
                <p:oleObj name="Equation" r:id="rId2" imgW="1384200" imgH="279360" progId="Equation.DSMT4">
                  <p:embed/>
                </p:oleObj>
              </mc:Choice>
              <mc:Fallback>
                <p:oleObj name="Equation" r:id="rId2" imgW="1384200" imgH="279360" progId="Equation.DSMT4">
                  <p:embed/>
                  <p:pic>
                    <p:nvPicPr>
                      <p:cNvPr id="69638" name="Object 6"/>
                      <p:cNvPicPr>
                        <a:picLocks noChangeAspect="1" noChangeArrowheads="1"/>
                      </p:cNvPicPr>
                      <p:nvPr/>
                    </p:nvPicPr>
                    <p:blipFill>
                      <a:blip r:embed="rId3"/>
                      <a:srcRect/>
                      <a:stretch>
                        <a:fillRect/>
                      </a:stretch>
                    </p:blipFill>
                    <p:spPr bwMode="auto">
                      <a:xfrm>
                        <a:off x="4457700" y="2872003"/>
                        <a:ext cx="3276600" cy="675845"/>
                      </a:xfrm>
                      <a:prstGeom prst="rect">
                        <a:avLst/>
                      </a:prstGeom>
                      <a:noFill/>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495143336"/>
              </p:ext>
            </p:extLst>
          </p:nvPr>
        </p:nvGraphicFramePr>
        <p:xfrm>
          <a:off x="4724400" y="4740803"/>
          <a:ext cx="2667000" cy="619441"/>
        </p:xfrm>
        <a:graphic>
          <a:graphicData uri="http://schemas.openxmlformats.org/presentationml/2006/ole">
            <mc:AlternateContent xmlns:mc="http://schemas.openxmlformats.org/markup-compatibility/2006">
              <mc:Choice xmlns:v="urn:schemas-microsoft-com:vml" Requires="v">
                <p:oleObj name="Equation" r:id="rId4" imgW="1117440" imgH="253800" progId="Equation.DSMT4">
                  <p:embed/>
                </p:oleObj>
              </mc:Choice>
              <mc:Fallback>
                <p:oleObj name="Equation" r:id="rId4" imgW="1117440" imgH="253800" progId="Equation.DSMT4">
                  <p:embed/>
                  <p:pic>
                    <p:nvPicPr>
                      <p:cNvPr id="4" name="Object 3"/>
                      <p:cNvPicPr>
                        <a:picLocks noChangeAspect="1" noChangeArrowheads="1"/>
                      </p:cNvPicPr>
                      <p:nvPr/>
                    </p:nvPicPr>
                    <p:blipFill>
                      <a:blip r:embed="rId5"/>
                      <a:srcRect/>
                      <a:stretch>
                        <a:fillRect/>
                      </a:stretch>
                    </p:blipFill>
                    <p:spPr bwMode="auto">
                      <a:xfrm>
                        <a:off x="4724400" y="4740803"/>
                        <a:ext cx="2667000" cy="61944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719039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F7014-6F8E-4538-8B15-E219DF60D836}"/>
              </a:ext>
            </a:extLst>
          </p:cNvPr>
          <p:cNvSpPr>
            <a:spLocks noGrp="1"/>
          </p:cNvSpPr>
          <p:nvPr>
            <p:ph type="title"/>
          </p:nvPr>
        </p:nvSpPr>
        <p:spPr/>
        <p:txBody>
          <a:bodyPr/>
          <a:lstStyle/>
          <a:p>
            <a:r>
              <a:rPr lang="en-US"/>
              <a:t>Second Half of the Semester</a:t>
            </a:r>
            <a:endParaRPr lang="en-US" dirty="0"/>
          </a:p>
        </p:txBody>
      </p:sp>
      <p:sp>
        <p:nvSpPr>
          <p:cNvPr id="3" name="Content Placeholder 2">
            <a:extLst>
              <a:ext uri="{FF2B5EF4-FFF2-40B4-BE49-F238E27FC236}">
                <a16:creationId xmlns:a16="http://schemas.microsoft.com/office/drawing/2014/main" id="{187579C2-4595-42FF-A2BA-CFADE542E486}"/>
              </a:ext>
            </a:extLst>
          </p:cNvPr>
          <p:cNvSpPr>
            <a:spLocks noGrp="1"/>
          </p:cNvSpPr>
          <p:nvPr>
            <p:ph type="body" sz="quarter" idx="10"/>
          </p:nvPr>
        </p:nvSpPr>
        <p:spPr/>
        <p:txBody>
          <a:bodyPr numCol="2"/>
          <a:lstStyle/>
          <a:p>
            <a:pPr marL="0" indent="0">
              <a:buNone/>
            </a:pPr>
            <a:r>
              <a:rPr lang="en-US" b="1" dirty="0"/>
              <a:t>Main Topics</a:t>
            </a:r>
          </a:p>
          <a:p>
            <a:pPr marL="514350" indent="-514350">
              <a:buFont typeface="+mj-lt"/>
              <a:buAutoNum type="arabicPeriod"/>
            </a:pPr>
            <a:r>
              <a:rPr lang="en-US" dirty="0">
                <a:solidFill>
                  <a:schemeClr val="accent4">
                    <a:lumMod val="50000"/>
                    <a:lumOff val="50000"/>
                  </a:schemeClr>
                </a:solidFill>
              </a:rPr>
              <a:t>Sparse Linear Systems ✓</a:t>
            </a:r>
          </a:p>
          <a:p>
            <a:pPr marL="514350" indent="-514350">
              <a:buFont typeface="+mj-lt"/>
              <a:buAutoNum type="arabicPeriod"/>
            </a:pPr>
            <a:r>
              <a:rPr lang="en-US" dirty="0">
                <a:solidFill>
                  <a:schemeClr val="accent4">
                    <a:lumMod val="50000"/>
                    <a:lumOff val="50000"/>
                  </a:schemeClr>
                </a:solidFill>
              </a:rPr>
              <a:t>Sensitivities ✓</a:t>
            </a:r>
          </a:p>
          <a:p>
            <a:pPr marL="514350" indent="-514350">
              <a:buFont typeface="+mj-lt"/>
              <a:buAutoNum type="arabicPeriod"/>
            </a:pPr>
            <a:r>
              <a:rPr lang="en-US" dirty="0"/>
              <a:t>State Estimation</a:t>
            </a:r>
          </a:p>
          <a:p>
            <a:pPr marL="514350" indent="-514350">
              <a:buFont typeface="+mj-lt"/>
              <a:buAutoNum type="arabicPeriod"/>
            </a:pPr>
            <a:r>
              <a:rPr lang="en-US" dirty="0"/>
              <a:t>Optimization Methods and Applications</a:t>
            </a:r>
          </a:p>
          <a:p>
            <a:pPr marL="0" indent="0">
              <a:buNone/>
            </a:pPr>
            <a:endParaRPr lang="en-US" b="1" dirty="0">
              <a:latin typeface="+mj-lt"/>
            </a:endParaRPr>
          </a:p>
          <a:p>
            <a:pPr marL="0" indent="0">
              <a:buNone/>
            </a:pPr>
            <a:endParaRPr lang="en-US" b="1" dirty="0"/>
          </a:p>
          <a:p>
            <a:pPr marL="0" indent="0">
              <a:buNone/>
            </a:pPr>
            <a:endParaRPr lang="en-US" b="1" dirty="0">
              <a:latin typeface="+mj-lt"/>
            </a:endParaRPr>
          </a:p>
          <a:p>
            <a:pPr marL="0" indent="0">
              <a:buNone/>
            </a:pPr>
            <a:endParaRPr lang="en-US" b="1" dirty="0"/>
          </a:p>
          <a:p>
            <a:pPr marL="0" indent="0">
              <a:buNone/>
            </a:pPr>
            <a:endParaRPr lang="en-US" b="1" dirty="0">
              <a:latin typeface="+mj-lt"/>
            </a:endParaRPr>
          </a:p>
          <a:p>
            <a:pPr marL="0" indent="0">
              <a:buNone/>
            </a:pPr>
            <a:r>
              <a:rPr lang="en-US" b="1" dirty="0">
                <a:latin typeface="+mj-lt"/>
              </a:rPr>
              <a:t>Special Topics, as time permits</a:t>
            </a:r>
          </a:p>
          <a:p>
            <a:r>
              <a:rPr lang="en-US" dirty="0">
                <a:latin typeface="+mj-lt"/>
              </a:rPr>
              <a:t>Equivalents</a:t>
            </a:r>
          </a:p>
          <a:p>
            <a:r>
              <a:rPr lang="en-US" dirty="0">
                <a:latin typeface="+mj-lt"/>
              </a:rPr>
              <a:t>Voltage stability</a:t>
            </a:r>
          </a:p>
          <a:p>
            <a:r>
              <a:rPr lang="en-US" dirty="0">
                <a:latin typeface="+mj-lt"/>
              </a:rPr>
              <a:t>August 14, 2003 blackout</a:t>
            </a:r>
          </a:p>
          <a:p>
            <a:r>
              <a:rPr lang="en-US" dirty="0">
                <a:latin typeface="+mj-lt"/>
              </a:rPr>
              <a:t>Synthetic grids</a:t>
            </a:r>
          </a:p>
          <a:p>
            <a:r>
              <a:rPr lang="en-US" dirty="0">
                <a:latin typeface="+mj-lt"/>
              </a:rPr>
              <a:t>Geomagnetic disturbances</a:t>
            </a:r>
          </a:p>
          <a:p>
            <a:r>
              <a:rPr lang="en-US" dirty="0">
                <a:latin typeface="+mj-lt"/>
              </a:rPr>
              <a:t>Power system restoration</a:t>
            </a:r>
          </a:p>
          <a:p>
            <a:pPr lvl="1"/>
            <a:endParaRPr lang="en-US" dirty="0"/>
          </a:p>
        </p:txBody>
      </p:sp>
    </p:spTree>
    <p:extLst>
      <p:ext uri="{BB962C8B-B14F-4D97-AF65-F5344CB8AC3E}">
        <p14:creationId xmlns:p14="http://schemas.microsoft.com/office/powerpoint/2010/main" val="2211194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Curve Fitting</a:t>
            </a:r>
          </a:p>
        </p:txBody>
      </p:sp>
      <p:sp>
        <p:nvSpPr>
          <p:cNvPr id="3" name="Content Placeholder 2"/>
          <p:cNvSpPr>
            <a:spLocks noGrp="1"/>
          </p:cNvSpPr>
          <p:nvPr>
            <p:ph type="body" sz="quarter" idx="10"/>
          </p:nvPr>
        </p:nvSpPr>
        <p:spPr/>
        <p:txBody>
          <a:bodyPr/>
          <a:lstStyle/>
          <a:p>
            <a:r>
              <a:rPr lang="en-US" dirty="0"/>
              <a:t>Say we wish to fit five points to a polynomial curve of the form</a:t>
            </a:r>
          </a:p>
          <a:p>
            <a:endParaRPr lang="en-US" dirty="0"/>
          </a:p>
          <a:p>
            <a:endParaRPr lang="en-US" dirty="0"/>
          </a:p>
          <a:p>
            <a:r>
              <a:rPr lang="en-US" dirty="0"/>
              <a:t>This can be written as </a:t>
            </a:r>
          </a:p>
          <a:p>
            <a:endParaRPr lang="en-US" dirty="0"/>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873881894"/>
              </p:ext>
            </p:extLst>
          </p:nvPr>
        </p:nvGraphicFramePr>
        <p:xfrm>
          <a:off x="3733800" y="1977390"/>
          <a:ext cx="2919413" cy="533400"/>
        </p:xfrm>
        <a:graphic>
          <a:graphicData uri="http://schemas.openxmlformats.org/presentationml/2006/ole">
            <mc:AlternateContent xmlns:mc="http://schemas.openxmlformats.org/markup-compatibility/2006">
              <mc:Choice xmlns:v="urn:schemas-microsoft-com:vml" Requires="v">
                <p:oleObj name="Equation" r:id="rId2" imgW="1320480" imgH="241200" progId="Equation.DSMT4">
                  <p:embed/>
                </p:oleObj>
              </mc:Choice>
              <mc:Fallback>
                <p:oleObj name="Equation" r:id="rId2" imgW="1320480" imgH="241200" progId="Equation.DSMT4">
                  <p:embed/>
                  <p:pic>
                    <p:nvPicPr>
                      <p:cNvPr id="4" name="Object 3"/>
                      <p:cNvPicPr/>
                      <p:nvPr/>
                    </p:nvPicPr>
                    <p:blipFill>
                      <a:blip r:embed="rId3"/>
                      <a:stretch>
                        <a:fillRect/>
                      </a:stretch>
                    </p:blipFill>
                    <p:spPr>
                      <a:xfrm>
                        <a:off x="3733800" y="1977390"/>
                        <a:ext cx="2919413" cy="5334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487050293"/>
              </p:ext>
            </p:extLst>
          </p:nvPr>
        </p:nvGraphicFramePr>
        <p:xfrm>
          <a:off x="2919413" y="3274317"/>
          <a:ext cx="3733800" cy="2145787"/>
        </p:xfrm>
        <a:graphic>
          <a:graphicData uri="http://schemas.openxmlformats.org/presentationml/2006/ole">
            <mc:AlternateContent xmlns:mc="http://schemas.openxmlformats.org/markup-compatibility/2006">
              <mc:Choice xmlns:v="urn:schemas-microsoft-com:vml" Requires="v">
                <p:oleObj name="Equation" r:id="rId4" imgW="2031840" imgH="1168200" progId="Equation.DSMT4">
                  <p:embed/>
                </p:oleObj>
              </mc:Choice>
              <mc:Fallback>
                <p:oleObj name="Equation" r:id="rId4" imgW="2031840" imgH="1168200" progId="Equation.DSMT4">
                  <p:embed/>
                  <p:pic>
                    <p:nvPicPr>
                      <p:cNvPr id="5" name="Object 4"/>
                      <p:cNvPicPr/>
                      <p:nvPr/>
                    </p:nvPicPr>
                    <p:blipFill>
                      <a:blip r:embed="rId5"/>
                      <a:stretch>
                        <a:fillRect/>
                      </a:stretch>
                    </p:blipFill>
                    <p:spPr>
                      <a:xfrm>
                        <a:off x="2919413" y="3274317"/>
                        <a:ext cx="3733800" cy="2145787"/>
                      </a:xfrm>
                      <a:prstGeom prst="rect">
                        <a:avLst/>
                      </a:prstGeom>
                    </p:spPr>
                  </p:pic>
                </p:oleObj>
              </mc:Fallback>
            </mc:AlternateContent>
          </a:graphicData>
        </a:graphic>
      </p:graphicFrame>
    </p:spTree>
    <p:extLst>
      <p:ext uri="{BB962C8B-B14F-4D97-AF65-F5344CB8AC3E}">
        <p14:creationId xmlns:p14="http://schemas.microsoft.com/office/powerpoint/2010/main" val="379801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Curve Fitting</a:t>
            </a:r>
          </a:p>
        </p:txBody>
      </p:sp>
      <p:sp>
        <p:nvSpPr>
          <p:cNvPr id="3" name="Content Placeholder 2"/>
          <p:cNvSpPr>
            <a:spLocks noGrp="1"/>
          </p:cNvSpPr>
          <p:nvPr>
            <p:ph type="body" sz="quarter" idx="10"/>
          </p:nvPr>
        </p:nvSpPr>
        <p:spPr/>
        <p:txBody>
          <a:bodyPr/>
          <a:lstStyle/>
          <a:p>
            <a:r>
              <a:rPr lang="en-US" dirty="0"/>
              <a:t>Say the points are </a:t>
            </a:r>
            <a:r>
              <a:rPr lang="en-US" b="1" dirty="0"/>
              <a:t>t</a:t>
            </a:r>
            <a:r>
              <a:rPr lang="en-US" dirty="0"/>
              <a:t> =[0,1,2,3,4] and </a:t>
            </a:r>
            <a:r>
              <a:rPr lang="en-US" b="1" dirty="0"/>
              <a:t>y</a:t>
            </a:r>
            <a:r>
              <a:rPr lang="en-US" dirty="0"/>
              <a:t> = [0,2,4,5,4].  Then </a:t>
            </a:r>
          </a:p>
        </p:txBody>
      </p:sp>
      <mc:AlternateContent xmlns:mc="http://schemas.openxmlformats.org/markup-compatibility/2006" xmlns:a14="http://schemas.microsoft.com/office/drawing/2010/main">
        <mc:Choice Requires="a14">
          <p:sp>
            <p:nvSpPr>
              <p:cNvPr id="4" name="Object 3"/>
              <p:cNvSpPr txBox="1"/>
              <p:nvPr/>
            </p:nvSpPr>
            <p:spPr bwMode="auto">
              <a:xfrm>
                <a:off x="2438400" y="2009775"/>
                <a:ext cx="6715125" cy="4572000"/>
              </a:xfrm>
              <a:prstGeom prst="rect">
                <a:avLst/>
              </a:prstGeom>
              <a:noFill/>
              <a:ln>
                <a:noFill/>
              </a:ln>
            </p:spPr>
            <p:txBody>
              <a:bodyPr>
                <a:normAutofit/>
              </a:bodyPr>
              <a:lstStyle/>
              <a:p>
                <a:pPr/>
                <a14:m>
                  <m:oMathPara xmlns:m="http://schemas.openxmlformats.org/officeDocument/2006/math">
                    <m:oMathParaPr>
                      <m:jc m:val="centerGroup"/>
                    </m:oMathParaPr>
                    <m:oMath xmlns:m="http://schemas.openxmlformats.org/officeDocument/2006/math">
                      <m:r>
                        <a:rPr lang="en-US" sz="2000" i="1">
                          <a:solidFill>
                            <a:srgbClr val="1F0000"/>
                          </a:solidFill>
                          <a:latin typeface="Cambria Math" panose="02040503050406030204" pitchFamily="18" charset="0"/>
                        </a:rPr>
                        <m:t>𝐀𝐱</m:t>
                      </m:r>
                      <m:r>
                        <a:rPr lang="en-US" sz="2000" i="1">
                          <a:solidFill>
                            <a:srgbClr val="1F0000"/>
                          </a:solidFill>
                          <a:latin typeface="Cambria Math" panose="02040503050406030204" pitchFamily="18" charset="0"/>
                        </a:rPr>
                        <m:t>=</m:t>
                      </m:r>
                      <m:r>
                        <a:rPr lang="en-US" sz="2000" i="1">
                          <a:solidFill>
                            <a:srgbClr val="1F0000"/>
                          </a:solidFill>
                          <a:latin typeface="Cambria Math" panose="02040503050406030204" pitchFamily="18" charset="0"/>
                        </a:rPr>
                        <m:t>𝐲</m:t>
                      </m:r>
                      <m:r>
                        <a:rPr lang="en-US" sz="2000" i="1">
                          <a:solidFill>
                            <a:srgbClr val="1F0000"/>
                          </a:solidFill>
                          <a:latin typeface="Cambria Math" panose="02040503050406030204" pitchFamily="18" charset="0"/>
                        </a:rPr>
                        <m:t>=</m:t>
                      </m:r>
                      <m:d>
                        <m:dPr>
                          <m:begChr m:val="["/>
                          <m:endChr m:val="]"/>
                          <m:ctrlPr>
                            <a:rPr lang="en-US" sz="2000" i="1">
                              <a:solidFill>
                                <a:srgbClr val="1F0000"/>
                              </a:solidFill>
                              <a:latin typeface="Cambria Math" panose="02040503050406030204" pitchFamily="18" charset="0"/>
                            </a:rPr>
                          </m:ctrlPr>
                        </m:dPr>
                        <m:e>
                          <m:m>
                            <m:mPr>
                              <m:plcHide m:val="on"/>
                              <m:mcs>
                                <m:mc>
                                  <m:mcPr>
                                    <m:count m:val="3"/>
                                    <m:mcJc m:val="center"/>
                                  </m:mcPr>
                                </m:mc>
                              </m:mcs>
                              <m:ctrlPr>
                                <a:rPr lang="en-US" sz="2000" i="1">
                                  <a:solidFill>
                                    <a:srgbClr val="1F0000"/>
                                  </a:solidFill>
                                  <a:latin typeface="Cambria Math" panose="02040503050406030204" pitchFamily="18" charset="0"/>
                                </a:rPr>
                              </m:ctrlPr>
                            </m:mPr>
                            <m:mr>
                              <m:e>
                                <m:r>
                                  <a:rPr lang="en-US" sz="2000" i="1">
                                    <a:solidFill>
                                      <a:srgbClr val="1F0000"/>
                                    </a:solidFill>
                                    <a:latin typeface="Cambria Math" panose="02040503050406030204" pitchFamily="18" charset="0"/>
                                  </a:rPr>
                                  <m:t>1</m:t>
                                </m:r>
                              </m:e>
                              <m:e>
                                <m:r>
                                  <a:rPr lang="en-US" sz="2000" i="1">
                                    <a:solidFill>
                                      <a:srgbClr val="1F0000"/>
                                    </a:solidFill>
                                    <a:latin typeface="Cambria Math" panose="02040503050406030204" pitchFamily="18" charset="0"/>
                                  </a:rPr>
                                  <m:t>0</m:t>
                                </m:r>
                              </m:e>
                              <m:e>
                                <m:r>
                                  <a:rPr lang="en-US" sz="2000" i="1">
                                    <a:solidFill>
                                      <a:srgbClr val="1F0000"/>
                                    </a:solidFill>
                                    <a:latin typeface="Cambria Math" panose="02040503050406030204" pitchFamily="18" charset="0"/>
                                  </a:rPr>
                                  <m:t>0</m:t>
                                </m:r>
                              </m:e>
                            </m:mr>
                            <m:mr>
                              <m:e>
                                <m:r>
                                  <a:rPr lang="en-US" sz="2000" i="1">
                                    <a:solidFill>
                                      <a:srgbClr val="1F0000"/>
                                    </a:solidFill>
                                    <a:latin typeface="Cambria Math" panose="02040503050406030204" pitchFamily="18" charset="0"/>
                                  </a:rPr>
                                  <m:t>1</m:t>
                                </m:r>
                              </m:e>
                              <m:e>
                                <m:r>
                                  <a:rPr lang="en-US" sz="2000" i="1">
                                    <a:solidFill>
                                      <a:srgbClr val="1F0000"/>
                                    </a:solidFill>
                                    <a:latin typeface="Cambria Math" panose="02040503050406030204" pitchFamily="18" charset="0"/>
                                  </a:rPr>
                                  <m:t>1</m:t>
                                </m:r>
                              </m:e>
                              <m:e>
                                <m:r>
                                  <a:rPr lang="en-US" sz="2000" i="1">
                                    <a:solidFill>
                                      <a:srgbClr val="1F0000"/>
                                    </a:solidFill>
                                    <a:latin typeface="Cambria Math" panose="02040503050406030204" pitchFamily="18" charset="0"/>
                                  </a:rPr>
                                  <m:t>1</m:t>
                                </m:r>
                              </m:e>
                            </m:mr>
                            <m:mr>
                              <m:e>
                                <m:r>
                                  <a:rPr lang="en-US" sz="2000" i="1">
                                    <a:solidFill>
                                      <a:srgbClr val="1F0000"/>
                                    </a:solidFill>
                                    <a:latin typeface="Cambria Math" panose="02040503050406030204" pitchFamily="18" charset="0"/>
                                  </a:rPr>
                                  <m:t>1</m:t>
                                </m:r>
                              </m:e>
                              <m:e>
                                <m:r>
                                  <a:rPr lang="en-US" sz="2000" i="1">
                                    <a:solidFill>
                                      <a:srgbClr val="1F0000"/>
                                    </a:solidFill>
                                    <a:latin typeface="Cambria Math" panose="02040503050406030204" pitchFamily="18" charset="0"/>
                                  </a:rPr>
                                  <m:t>2</m:t>
                                </m:r>
                              </m:e>
                              <m:e>
                                <m:r>
                                  <a:rPr lang="en-US" sz="2000" i="1">
                                    <a:solidFill>
                                      <a:srgbClr val="1F0000"/>
                                    </a:solidFill>
                                    <a:latin typeface="Cambria Math" panose="02040503050406030204" pitchFamily="18" charset="0"/>
                                  </a:rPr>
                                  <m:t>4</m:t>
                                </m:r>
                              </m:e>
                            </m:mr>
                            <m:mr>
                              <m:e>
                                <m:r>
                                  <a:rPr lang="en-US" sz="2000" i="1">
                                    <a:solidFill>
                                      <a:srgbClr val="1F0000"/>
                                    </a:solidFill>
                                    <a:latin typeface="Cambria Math" panose="02040503050406030204" pitchFamily="18" charset="0"/>
                                  </a:rPr>
                                  <m:t>1</m:t>
                                </m:r>
                              </m:e>
                              <m:e>
                                <m:r>
                                  <a:rPr lang="en-US" sz="2000" i="1">
                                    <a:solidFill>
                                      <a:srgbClr val="1F0000"/>
                                    </a:solidFill>
                                    <a:latin typeface="Cambria Math" panose="02040503050406030204" pitchFamily="18" charset="0"/>
                                  </a:rPr>
                                  <m:t>3</m:t>
                                </m:r>
                              </m:e>
                              <m:e>
                                <m:r>
                                  <a:rPr lang="en-US" sz="2000" i="1">
                                    <a:solidFill>
                                      <a:srgbClr val="1F0000"/>
                                    </a:solidFill>
                                    <a:latin typeface="Cambria Math" panose="02040503050406030204" pitchFamily="18" charset="0"/>
                                  </a:rPr>
                                  <m:t>9</m:t>
                                </m:r>
                              </m:e>
                            </m:mr>
                            <m:mr>
                              <m:e>
                                <m:r>
                                  <a:rPr lang="en-US" sz="2000" i="1">
                                    <a:solidFill>
                                      <a:srgbClr val="1F0000"/>
                                    </a:solidFill>
                                    <a:latin typeface="Cambria Math" panose="02040503050406030204" pitchFamily="18" charset="0"/>
                                  </a:rPr>
                                  <m:t>1</m:t>
                                </m:r>
                              </m:e>
                              <m:e>
                                <m:r>
                                  <a:rPr lang="en-US" sz="2000" i="1">
                                    <a:solidFill>
                                      <a:srgbClr val="1F0000"/>
                                    </a:solidFill>
                                    <a:latin typeface="Cambria Math" panose="02040503050406030204" pitchFamily="18" charset="0"/>
                                  </a:rPr>
                                  <m:t>4</m:t>
                                </m:r>
                              </m:e>
                              <m:e>
                                <m:r>
                                  <a:rPr lang="en-US" sz="2000" i="1">
                                    <a:solidFill>
                                      <a:srgbClr val="1F0000"/>
                                    </a:solidFill>
                                    <a:latin typeface="Cambria Math" panose="02040503050406030204" pitchFamily="18" charset="0"/>
                                  </a:rPr>
                                  <m:t>16</m:t>
                                </m:r>
                              </m:e>
                            </m:mr>
                          </m:m>
                        </m:e>
                      </m:d>
                      <m:d>
                        <m:dPr>
                          <m:begChr m:val="["/>
                          <m:endChr m:val="]"/>
                          <m:ctrlPr>
                            <a:rPr lang="en-US" sz="2000" i="1">
                              <a:solidFill>
                                <a:srgbClr val="1F0000"/>
                              </a:solidFill>
                              <a:latin typeface="Cambria Math" panose="02040503050406030204" pitchFamily="18" charset="0"/>
                            </a:rPr>
                          </m:ctrlPr>
                        </m:dPr>
                        <m:e>
                          <m:m>
                            <m:mPr>
                              <m:plcHide m:val="on"/>
                              <m:mcs>
                                <m:mc>
                                  <m:mcPr>
                                    <m:count m:val="1"/>
                                    <m:mcJc m:val="center"/>
                                  </m:mcPr>
                                </m:mc>
                              </m:mcs>
                              <m:ctrlPr>
                                <a:rPr lang="en-US" sz="2000" i="1">
                                  <a:solidFill>
                                    <a:srgbClr val="1F0000"/>
                                  </a:solidFill>
                                  <a:latin typeface="Cambria Math" panose="02040503050406030204" pitchFamily="18" charset="0"/>
                                </a:rPr>
                              </m:ctrlPr>
                            </m:mPr>
                            <m:mr>
                              <m:e>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𝑥</m:t>
                                    </m:r>
                                  </m:e>
                                  <m:sub>
                                    <m:r>
                                      <a:rPr lang="en-US" sz="2000" i="1">
                                        <a:solidFill>
                                          <a:srgbClr val="1F0000"/>
                                        </a:solidFill>
                                        <a:latin typeface="Cambria Math" panose="02040503050406030204" pitchFamily="18" charset="0"/>
                                      </a:rPr>
                                      <m:t>1</m:t>
                                    </m:r>
                                  </m:sub>
                                </m:sSub>
                              </m:e>
                            </m:mr>
                            <m:mr>
                              <m:e>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𝑥</m:t>
                                    </m:r>
                                  </m:e>
                                  <m:sub>
                                    <m:r>
                                      <a:rPr lang="en-US" sz="2000" i="1">
                                        <a:solidFill>
                                          <a:srgbClr val="1F0000"/>
                                        </a:solidFill>
                                        <a:latin typeface="Cambria Math" panose="02040503050406030204" pitchFamily="18" charset="0"/>
                                      </a:rPr>
                                      <m:t>2</m:t>
                                    </m:r>
                                  </m:sub>
                                </m:sSub>
                              </m:e>
                            </m:mr>
                            <m:mr>
                              <m:e>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𝑥</m:t>
                                    </m:r>
                                  </m:e>
                                  <m:sub>
                                    <m:r>
                                      <a:rPr lang="en-US" sz="2000" i="1">
                                        <a:solidFill>
                                          <a:srgbClr val="1F0000"/>
                                        </a:solidFill>
                                        <a:latin typeface="Cambria Math" panose="02040503050406030204" pitchFamily="18" charset="0"/>
                                      </a:rPr>
                                      <m:t>3</m:t>
                                    </m:r>
                                  </m:sub>
                                </m:sSub>
                              </m:e>
                            </m:mr>
                          </m:m>
                        </m:e>
                      </m:d>
                      <m:r>
                        <a:rPr lang="en-US" sz="2000" i="1">
                          <a:solidFill>
                            <a:srgbClr val="1F0000"/>
                          </a:solidFill>
                          <a:latin typeface="Cambria Math" panose="02040503050406030204" pitchFamily="18" charset="0"/>
                        </a:rPr>
                        <m:t>=</m:t>
                      </m:r>
                      <m:d>
                        <m:dPr>
                          <m:begChr m:val="["/>
                          <m:endChr m:val="]"/>
                          <m:ctrlPr>
                            <a:rPr lang="en-US" sz="2000" i="1">
                              <a:solidFill>
                                <a:srgbClr val="1F0000"/>
                              </a:solidFill>
                              <a:latin typeface="Cambria Math" panose="02040503050406030204" pitchFamily="18" charset="0"/>
                            </a:rPr>
                          </m:ctrlPr>
                        </m:dPr>
                        <m:e>
                          <m:m>
                            <m:mPr>
                              <m:plcHide m:val="on"/>
                              <m:mcs>
                                <m:mc>
                                  <m:mcPr>
                                    <m:count m:val="1"/>
                                    <m:mcJc m:val="center"/>
                                  </m:mcPr>
                                </m:mc>
                              </m:mcs>
                              <m:ctrlPr>
                                <a:rPr lang="en-US" sz="2000" i="1">
                                  <a:solidFill>
                                    <a:srgbClr val="1F0000"/>
                                  </a:solidFill>
                                  <a:latin typeface="Cambria Math" panose="02040503050406030204" pitchFamily="18" charset="0"/>
                                </a:rPr>
                              </m:ctrlPr>
                            </m:mPr>
                            <m:mr>
                              <m:e>
                                <m:r>
                                  <a:rPr lang="en-US" sz="2000" i="1">
                                    <a:solidFill>
                                      <a:srgbClr val="1F0000"/>
                                    </a:solidFill>
                                    <a:latin typeface="Cambria Math" panose="02040503050406030204" pitchFamily="18" charset="0"/>
                                  </a:rPr>
                                  <m:t>0</m:t>
                                </m:r>
                              </m:e>
                            </m:mr>
                            <m:mr>
                              <m:e>
                                <m:r>
                                  <a:rPr lang="en-US" sz="2000" i="1">
                                    <a:solidFill>
                                      <a:srgbClr val="1F0000"/>
                                    </a:solidFill>
                                    <a:latin typeface="Cambria Math" panose="02040503050406030204" pitchFamily="18" charset="0"/>
                                  </a:rPr>
                                  <m:t>2</m:t>
                                </m:r>
                              </m:e>
                            </m:mr>
                            <m:mr>
                              <m:e>
                                <m:r>
                                  <a:rPr lang="en-US" sz="2000" i="1">
                                    <a:solidFill>
                                      <a:srgbClr val="1F0000"/>
                                    </a:solidFill>
                                    <a:latin typeface="Cambria Math" panose="02040503050406030204" pitchFamily="18" charset="0"/>
                                  </a:rPr>
                                  <m:t>4</m:t>
                                </m:r>
                              </m:e>
                            </m:mr>
                            <m:mr>
                              <m:e>
                                <m:r>
                                  <a:rPr lang="en-US" sz="2000" i="1">
                                    <a:solidFill>
                                      <a:srgbClr val="1F0000"/>
                                    </a:solidFill>
                                    <a:latin typeface="Cambria Math" panose="02040503050406030204" pitchFamily="18" charset="0"/>
                                  </a:rPr>
                                  <m:t>5</m:t>
                                </m:r>
                              </m:e>
                            </m:mr>
                            <m:mr>
                              <m:e>
                                <m:r>
                                  <a:rPr lang="en-US" sz="2000" i="1">
                                    <a:solidFill>
                                      <a:srgbClr val="1F0000"/>
                                    </a:solidFill>
                                    <a:latin typeface="Cambria Math" panose="02040503050406030204" pitchFamily="18" charset="0"/>
                                  </a:rPr>
                                  <m:t>4</m:t>
                                </m:r>
                              </m:e>
                            </m:mr>
                          </m:m>
                        </m:e>
                      </m:d>
                    </m:oMath>
                    <m:oMath xmlns:m="http://schemas.openxmlformats.org/officeDocument/2006/math">
                      <m:sSup>
                        <m:sSupPr>
                          <m:ctrlPr>
                            <a:rPr lang="en-US" sz="2000" i="1">
                              <a:solidFill>
                                <a:srgbClr val="000000"/>
                              </a:solidFill>
                              <a:latin typeface="Cambria Math" panose="02040503050406030204" pitchFamily="18" charset="0"/>
                            </a:rPr>
                          </m:ctrlPr>
                        </m:sSupPr>
                        <m:e>
                          <m:r>
                            <a:rPr lang="en-US" sz="2000" i="1">
                              <a:solidFill>
                                <a:srgbClr val="000000"/>
                              </a:solidFill>
                              <a:latin typeface="Cambria Math" panose="02040503050406030204" pitchFamily="18" charset="0"/>
                            </a:rPr>
                            <m:t>𝐱</m:t>
                          </m:r>
                        </m:e>
                        <m:sup>
                          <m:r>
                            <a:rPr lang="en-US" sz="2000" i="1">
                              <a:solidFill>
                                <a:srgbClr val="000000"/>
                              </a:solidFill>
                              <a:latin typeface="Cambria Math" panose="02040503050406030204" pitchFamily="18" charset="0"/>
                            </a:rPr>
                            <m:t>∗</m:t>
                          </m:r>
                        </m:sup>
                      </m:sSup>
                      <m:r>
                        <a:rPr lang="en-US" sz="2000" i="1">
                          <a:solidFill>
                            <a:srgbClr val="000000"/>
                          </a:solidFill>
                          <a:latin typeface="Cambria Math" panose="02040503050406030204" pitchFamily="18" charset="0"/>
                        </a:rPr>
                        <m:t>=</m:t>
                      </m:r>
                      <m:sSup>
                        <m:sSupPr>
                          <m:ctrlPr>
                            <a:rPr lang="en-US" sz="2000" i="1">
                              <a:solidFill>
                                <a:srgbClr val="000000"/>
                              </a:solidFill>
                              <a:latin typeface="Cambria Math" panose="02040503050406030204" pitchFamily="18" charset="0"/>
                            </a:rPr>
                          </m:ctrlPr>
                        </m:sSupPr>
                        <m:e>
                          <m:d>
                            <m:dPr>
                              <m:ctrlPr>
                                <a:rPr lang="en-US" sz="2000" i="1">
                                  <a:solidFill>
                                    <a:srgbClr val="000000"/>
                                  </a:solidFill>
                                  <a:latin typeface="Cambria Math" panose="02040503050406030204" pitchFamily="18" charset="0"/>
                                </a:rPr>
                              </m:ctrlPr>
                            </m:dPr>
                            <m:e>
                              <m:sSup>
                                <m:sSupPr>
                                  <m:ctrlPr>
                                    <a:rPr lang="en-US" sz="2000" i="1">
                                      <a:solidFill>
                                        <a:srgbClr val="000000"/>
                                      </a:solidFill>
                                      <a:latin typeface="Cambria Math" panose="02040503050406030204" pitchFamily="18" charset="0"/>
                                    </a:rPr>
                                  </m:ctrlPr>
                                </m:sSupPr>
                                <m:e>
                                  <m:r>
                                    <a:rPr lang="en-US" sz="2000" i="1">
                                      <a:solidFill>
                                        <a:srgbClr val="000000"/>
                                      </a:solidFill>
                                      <a:latin typeface="Cambria Math" panose="02040503050406030204" pitchFamily="18" charset="0"/>
                                    </a:rPr>
                                    <m:t>𝐀</m:t>
                                  </m:r>
                                </m:e>
                                <m:sup>
                                  <m:r>
                                    <m:rPr>
                                      <m:sty m:val="p"/>
                                    </m:rPr>
                                    <a:rPr lang="en-US" sz="2000" i="1">
                                      <a:solidFill>
                                        <a:srgbClr val="000000"/>
                                      </a:solidFill>
                                      <a:latin typeface="Cambria Math" panose="02040503050406030204" pitchFamily="18" charset="0"/>
                                    </a:rPr>
                                    <m:t>T</m:t>
                                  </m:r>
                                </m:sup>
                              </m:sSup>
                              <m:r>
                                <a:rPr lang="en-US" sz="2000" i="1">
                                  <a:solidFill>
                                    <a:srgbClr val="000000"/>
                                  </a:solidFill>
                                  <a:latin typeface="Cambria Math" panose="02040503050406030204" pitchFamily="18" charset="0"/>
                                </a:rPr>
                                <m:t>𝐀</m:t>
                              </m:r>
                            </m:e>
                          </m:d>
                        </m:e>
                        <m:sup>
                          <m:r>
                            <a:rPr lang="en-US" sz="2000" i="1">
                              <a:solidFill>
                                <a:srgbClr val="000000"/>
                              </a:solidFill>
                              <a:latin typeface="Cambria Math" panose="02040503050406030204" pitchFamily="18" charset="0"/>
                            </a:rPr>
                            <m:t>−1</m:t>
                          </m:r>
                        </m:sup>
                      </m:sSup>
                      <m:sSup>
                        <m:sSupPr>
                          <m:ctrlPr>
                            <a:rPr lang="en-US" sz="2000" i="1">
                              <a:solidFill>
                                <a:srgbClr val="000000"/>
                              </a:solidFill>
                              <a:latin typeface="Cambria Math" panose="02040503050406030204" pitchFamily="18" charset="0"/>
                            </a:rPr>
                          </m:ctrlPr>
                        </m:sSupPr>
                        <m:e>
                          <m:r>
                            <a:rPr lang="en-US" sz="2000" i="1">
                              <a:solidFill>
                                <a:srgbClr val="000000"/>
                              </a:solidFill>
                              <a:latin typeface="Cambria Math" panose="02040503050406030204" pitchFamily="18" charset="0"/>
                            </a:rPr>
                            <m:t>𝐀</m:t>
                          </m:r>
                        </m:e>
                        <m:sup>
                          <m:r>
                            <m:rPr>
                              <m:sty m:val="p"/>
                            </m:rPr>
                            <a:rPr lang="en-US" sz="2000" i="1">
                              <a:solidFill>
                                <a:srgbClr val="000000"/>
                              </a:solidFill>
                              <a:latin typeface="Cambria Math" panose="02040503050406030204" pitchFamily="18" charset="0"/>
                            </a:rPr>
                            <m:t>T</m:t>
                          </m:r>
                        </m:sup>
                      </m:sSup>
                      <m:r>
                        <a:rPr lang="en-US" sz="2000" i="1">
                          <a:solidFill>
                            <a:srgbClr val="000000"/>
                          </a:solidFill>
                          <a:latin typeface="Cambria Math" panose="02040503050406030204" pitchFamily="18" charset="0"/>
                        </a:rPr>
                        <m:t>𝐛</m:t>
                      </m:r>
                      <m:r>
                        <a:rPr lang="en-US" sz="2000" i="1">
                          <a:solidFill>
                            <a:srgbClr val="000000"/>
                          </a:solidFill>
                          <a:latin typeface="Cambria Math" panose="02040503050406030204" pitchFamily="18" charset="0"/>
                        </a:rPr>
                        <m:t>=</m:t>
                      </m:r>
                      <m:d>
                        <m:dPr>
                          <m:begChr m:val="["/>
                          <m:endChr m:val="]"/>
                          <m:ctrlPr>
                            <a:rPr lang="en-US" sz="2000" i="1">
                              <a:solidFill>
                                <a:srgbClr val="000000"/>
                              </a:solidFill>
                              <a:latin typeface="Cambria Math" panose="02040503050406030204" pitchFamily="18" charset="0"/>
                            </a:rPr>
                          </m:ctrlPr>
                        </m:dPr>
                        <m:e>
                          <m:m>
                            <m:mPr>
                              <m:plcHide m:val="on"/>
                              <m:mcs>
                                <m:mc>
                                  <m:mcPr>
                                    <m:count m:val="5"/>
                                    <m:mcJc m:val="center"/>
                                  </m:mcPr>
                                </m:mc>
                              </m:mcs>
                              <m:ctrlPr>
                                <a:rPr lang="en-US" sz="2000" i="1">
                                  <a:solidFill>
                                    <a:srgbClr val="000000"/>
                                  </a:solidFill>
                                  <a:latin typeface="Cambria Math" panose="02040503050406030204" pitchFamily="18" charset="0"/>
                                </a:rPr>
                              </m:ctrlPr>
                            </m:mPr>
                            <m:mr>
                              <m:e>
                                <m:r>
                                  <a:rPr lang="en-US" sz="2000" i="1">
                                    <a:solidFill>
                                      <a:srgbClr val="000000"/>
                                    </a:solidFill>
                                    <a:latin typeface="Cambria Math" panose="02040503050406030204" pitchFamily="18" charset="0"/>
                                  </a:rPr>
                                  <m:t>0.886</m:t>
                                </m:r>
                              </m:e>
                              <m:e>
                                <m:r>
                                  <a:rPr lang="en-US" sz="2000" i="1">
                                    <a:solidFill>
                                      <a:srgbClr val="000000"/>
                                    </a:solidFill>
                                    <a:latin typeface="Cambria Math" panose="02040503050406030204" pitchFamily="18" charset="0"/>
                                  </a:rPr>
                                  <m:t>0.257</m:t>
                                </m:r>
                              </m:e>
                              <m:e>
                                <m:r>
                                  <a:rPr lang="en-US" sz="2000" i="1">
                                    <a:solidFill>
                                      <a:srgbClr val="000000"/>
                                    </a:solidFill>
                                    <a:latin typeface="Cambria Math" panose="02040503050406030204" pitchFamily="18" charset="0"/>
                                  </a:rPr>
                                  <m:t>−0.086</m:t>
                                </m:r>
                              </m:e>
                              <m:e>
                                <m:r>
                                  <a:rPr lang="en-US" sz="2000" i="1">
                                    <a:solidFill>
                                      <a:srgbClr val="000000"/>
                                    </a:solidFill>
                                    <a:latin typeface="Cambria Math" panose="02040503050406030204" pitchFamily="18" charset="0"/>
                                  </a:rPr>
                                  <m:t>−0.143</m:t>
                                </m:r>
                              </m:e>
                              <m:e>
                                <m:r>
                                  <a:rPr lang="en-US" sz="2000" i="1">
                                    <a:solidFill>
                                      <a:srgbClr val="000000"/>
                                    </a:solidFill>
                                    <a:latin typeface="Cambria Math" panose="02040503050406030204" pitchFamily="18" charset="0"/>
                                  </a:rPr>
                                  <m:t>0.086</m:t>
                                </m:r>
                              </m:e>
                            </m:mr>
                            <m:mr>
                              <m:e>
                                <m:r>
                                  <a:rPr lang="en-US" sz="2000" i="1">
                                    <a:solidFill>
                                      <a:srgbClr val="000000"/>
                                    </a:solidFill>
                                    <a:latin typeface="Cambria Math" panose="02040503050406030204" pitchFamily="18" charset="0"/>
                                  </a:rPr>
                                  <m:t>−0.771</m:t>
                                </m:r>
                              </m:e>
                              <m:e>
                                <m:r>
                                  <a:rPr lang="en-US" sz="2000" i="1">
                                    <a:solidFill>
                                      <a:srgbClr val="000000"/>
                                    </a:solidFill>
                                    <a:latin typeface="Cambria Math" panose="02040503050406030204" pitchFamily="18" charset="0"/>
                                  </a:rPr>
                                  <m:t>0.186</m:t>
                                </m:r>
                              </m:e>
                              <m:e>
                                <m:r>
                                  <a:rPr lang="en-US" sz="2000" i="1">
                                    <a:solidFill>
                                      <a:srgbClr val="000000"/>
                                    </a:solidFill>
                                    <a:latin typeface="Cambria Math" panose="02040503050406030204" pitchFamily="18" charset="0"/>
                                  </a:rPr>
                                  <m:t>0.571</m:t>
                                </m:r>
                              </m:e>
                              <m:e>
                                <m:r>
                                  <a:rPr lang="en-US" sz="2000" i="1">
                                    <a:solidFill>
                                      <a:srgbClr val="000000"/>
                                    </a:solidFill>
                                    <a:latin typeface="Cambria Math" panose="02040503050406030204" pitchFamily="18" charset="0"/>
                                  </a:rPr>
                                  <m:t>0.386</m:t>
                                </m:r>
                              </m:e>
                              <m:e>
                                <m:r>
                                  <a:rPr lang="en-US" sz="2000" i="1">
                                    <a:solidFill>
                                      <a:srgbClr val="000000"/>
                                    </a:solidFill>
                                    <a:latin typeface="Cambria Math" panose="02040503050406030204" pitchFamily="18" charset="0"/>
                                  </a:rPr>
                                  <m:t>−0.371</m:t>
                                </m:r>
                              </m:e>
                            </m:mr>
                            <m:mr>
                              <m:e>
                                <m:r>
                                  <a:rPr lang="en-US" sz="2000" i="1">
                                    <a:solidFill>
                                      <a:srgbClr val="000000"/>
                                    </a:solidFill>
                                    <a:latin typeface="Cambria Math" panose="02040503050406030204" pitchFamily="18" charset="0"/>
                                  </a:rPr>
                                  <m:t>0.143</m:t>
                                </m:r>
                              </m:e>
                              <m:e>
                                <m:r>
                                  <a:rPr lang="en-US" sz="2000" i="1">
                                    <a:solidFill>
                                      <a:srgbClr val="000000"/>
                                    </a:solidFill>
                                    <a:latin typeface="Cambria Math" panose="02040503050406030204" pitchFamily="18" charset="0"/>
                                  </a:rPr>
                                  <m:t>−0.071</m:t>
                                </m:r>
                              </m:e>
                              <m:e>
                                <m:r>
                                  <a:rPr lang="en-US" sz="2000" i="1">
                                    <a:solidFill>
                                      <a:srgbClr val="000000"/>
                                    </a:solidFill>
                                    <a:latin typeface="Cambria Math" panose="02040503050406030204" pitchFamily="18" charset="0"/>
                                  </a:rPr>
                                  <m:t>−0.143</m:t>
                                </m:r>
                              </m:e>
                              <m:e>
                                <m:r>
                                  <a:rPr lang="en-US" sz="2000" i="1">
                                    <a:solidFill>
                                      <a:srgbClr val="000000"/>
                                    </a:solidFill>
                                    <a:latin typeface="Cambria Math" panose="02040503050406030204" pitchFamily="18" charset="0"/>
                                  </a:rPr>
                                  <m:t>−0.071</m:t>
                                </m:r>
                              </m:e>
                              <m:e>
                                <m:r>
                                  <a:rPr lang="en-US" sz="2000" i="1">
                                    <a:solidFill>
                                      <a:srgbClr val="000000"/>
                                    </a:solidFill>
                                    <a:latin typeface="Cambria Math" panose="02040503050406030204" pitchFamily="18" charset="0"/>
                                  </a:rPr>
                                  <m:t>0.143</m:t>
                                </m:r>
                              </m:e>
                            </m:mr>
                          </m:m>
                        </m:e>
                      </m:d>
                      <m:d>
                        <m:dPr>
                          <m:begChr m:val="["/>
                          <m:endChr m:val="]"/>
                          <m:ctrlPr>
                            <a:rPr lang="en-US" sz="2000" i="1">
                              <a:solidFill>
                                <a:srgbClr val="1F0000"/>
                              </a:solidFill>
                              <a:latin typeface="Cambria Math" panose="02040503050406030204" pitchFamily="18" charset="0"/>
                            </a:rPr>
                          </m:ctrlPr>
                        </m:dPr>
                        <m:e>
                          <m:m>
                            <m:mPr>
                              <m:plcHide m:val="on"/>
                              <m:mcs>
                                <m:mc>
                                  <m:mcPr>
                                    <m:count m:val="1"/>
                                    <m:mcJc m:val="center"/>
                                  </m:mcPr>
                                </m:mc>
                              </m:mcs>
                              <m:ctrlPr>
                                <a:rPr lang="en-US" sz="2000" i="1">
                                  <a:solidFill>
                                    <a:srgbClr val="1F0000"/>
                                  </a:solidFill>
                                  <a:latin typeface="Cambria Math" panose="02040503050406030204" pitchFamily="18" charset="0"/>
                                </a:rPr>
                              </m:ctrlPr>
                            </m:mPr>
                            <m:mr>
                              <m:e>
                                <m:r>
                                  <a:rPr lang="en-US" sz="2000" i="1">
                                    <a:solidFill>
                                      <a:srgbClr val="1F0000"/>
                                    </a:solidFill>
                                    <a:latin typeface="Cambria Math" panose="02040503050406030204" pitchFamily="18" charset="0"/>
                                  </a:rPr>
                                  <m:t>0</m:t>
                                </m:r>
                              </m:e>
                            </m:mr>
                            <m:mr>
                              <m:e>
                                <m:r>
                                  <a:rPr lang="en-US" sz="2000" i="1">
                                    <a:solidFill>
                                      <a:srgbClr val="1F0000"/>
                                    </a:solidFill>
                                    <a:latin typeface="Cambria Math" panose="02040503050406030204" pitchFamily="18" charset="0"/>
                                  </a:rPr>
                                  <m:t>2</m:t>
                                </m:r>
                              </m:e>
                            </m:mr>
                            <m:mr>
                              <m:e>
                                <m:r>
                                  <a:rPr lang="en-US" sz="2000" i="1">
                                    <a:solidFill>
                                      <a:srgbClr val="1F0000"/>
                                    </a:solidFill>
                                    <a:latin typeface="Cambria Math" panose="02040503050406030204" pitchFamily="18" charset="0"/>
                                  </a:rPr>
                                  <m:t>4</m:t>
                                </m:r>
                              </m:e>
                            </m:mr>
                            <m:mr>
                              <m:e>
                                <m:r>
                                  <a:rPr lang="en-US" sz="2000" i="1">
                                    <a:solidFill>
                                      <a:srgbClr val="1F0000"/>
                                    </a:solidFill>
                                    <a:latin typeface="Cambria Math" panose="02040503050406030204" pitchFamily="18" charset="0"/>
                                  </a:rPr>
                                  <m:t>5</m:t>
                                </m:r>
                              </m:e>
                            </m:mr>
                            <m:mr>
                              <m:e>
                                <m:r>
                                  <a:rPr lang="en-US" sz="2000" i="1">
                                    <a:solidFill>
                                      <a:srgbClr val="1F0000"/>
                                    </a:solidFill>
                                    <a:latin typeface="Cambria Math" panose="02040503050406030204" pitchFamily="18" charset="0"/>
                                  </a:rPr>
                                  <m:t>4</m:t>
                                </m:r>
                              </m:e>
                            </m:mr>
                          </m:m>
                        </m:e>
                      </m:d>
                    </m:oMath>
                    <m:oMath xmlns:m="http://schemas.openxmlformats.org/officeDocument/2006/math">
                      <m:sSup>
                        <m:sSupPr>
                          <m:ctrlPr>
                            <a:rPr lang="en-US" sz="2000" i="1">
                              <a:solidFill>
                                <a:srgbClr val="000000"/>
                              </a:solidFill>
                              <a:latin typeface="Cambria Math" panose="02040503050406030204" pitchFamily="18" charset="0"/>
                            </a:rPr>
                          </m:ctrlPr>
                        </m:sSupPr>
                        <m:e>
                          <m:r>
                            <a:rPr lang="en-US" sz="2000" i="1">
                              <a:solidFill>
                                <a:srgbClr val="000000"/>
                              </a:solidFill>
                              <a:latin typeface="Cambria Math" panose="02040503050406030204" pitchFamily="18" charset="0"/>
                            </a:rPr>
                            <m:t>𝐱</m:t>
                          </m:r>
                        </m:e>
                        <m:sup>
                          <m:r>
                            <a:rPr lang="en-US" sz="2000" i="1">
                              <a:solidFill>
                                <a:srgbClr val="000000"/>
                              </a:solidFill>
                              <a:latin typeface="Cambria Math" panose="02040503050406030204" pitchFamily="18" charset="0"/>
                            </a:rPr>
                            <m:t>∗</m:t>
                          </m:r>
                        </m:sup>
                      </m:sSup>
                      <m:r>
                        <a:rPr lang="en-US" sz="2000" i="1">
                          <a:solidFill>
                            <a:srgbClr val="000000"/>
                          </a:solidFill>
                          <a:latin typeface="Cambria Math" panose="02040503050406030204" pitchFamily="18" charset="0"/>
                        </a:rPr>
                        <m:t>=</m:t>
                      </m:r>
                      <m:d>
                        <m:dPr>
                          <m:begChr m:val="["/>
                          <m:endChr m:val="]"/>
                          <m:ctrlPr>
                            <a:rPr lang="en-US" sz="2000" i="1">
                              <a:solidFill>
                                <a:srgbClr val="000000"/>
                              </a:solidFill>
                              <a:latin typeface="Cambria Math" panose="02040503050406030204" pitchFamily="18" charset="0"/>
                            </a:rPr>
                          </m:ctrlPr>
                        </m:dPr>
                        <m:e>
                          <m:m>
                            <m:mPr>
                              <m:plcHide m:val="on"/>
                              <m:mcs>
                                <m:mc>
                                  <m:mcPr>
                                    <m:count m:val="1"/>
                                    <m:mcJc m:val="center"/>
                                  </m:mcPr>
                                </m:mc>
                              </m:mcs>
                              <m:ctrlPr>
                                <a:rPr lang="en-US" sz="2000" i="1">
                                  <a:solidFill>
                                    <a:srgbClr val="000000"/>
                                  </a:solidFill>
                                  <a:latin typeface="Cambria Math" panose="02040503050406030204" pitchFamily="18" charset="0"/>
                                </a:rPr>
                              </m:ctrlPr>
                            </m:mPr>
                            <m:mr>
                              <m:e>
                                <m:r>
                                  <a:rPr lang="en-US" sz="2000" i="1">
                                    <a:solidFill>
                                      <a:srgbClr val="000000"/>
                                    </a:solidFill>
                                    <a:latin typeface="Cambria Math" panose="02040503050406030204" pitchFamily="18" charset="0"/>
                                  </a:rPr>
                                  <m:t>−0.2</m:t>
                                </m:r>
                              </m:e>
                            </m:mr>
                            <m:mr>
                              <m:e>
                                <m:r>
                                  <a:rPr lang="en-US" sz="2000" i="1">
                                    <a:solidFill>
                                      <a:srgbClr val="000000"/>
                                    </a:solidFill>
                                    <a:latin typeface="Cambria Math" panose="02040503050406030204" pitchFamily="18" charset="0"/>
                                  </a:rPr>
                                  <m:t>3.1</m:t>
                                </m:r>
                              </m:e>
                            </m:mr>
                            <m:mr>
                              <m:e>
                                <m:r>
                                  <a:rPr lang="en-US" sz="2000" i="1">
                                    <a:solidFill>
                                      <a:srgbClr val="000000"/>
                                    </a:solidFill>
                                    <a:latin typeface="Cambria Math" panose="02040503050406030204" pitchFamily="18" charset="0"/>
                                  </a:rPr>
                                  <m:t>−0.5</m:t>
                                </m:r>
                              </m:e>
                            </m:mr>
                          </m:m>
                        </m:e>
                      </m:d>
                    </m:oMath>
                  </m:oMathPara>
                </a14:m>
                <a:endParaRPr lang="en-US" sz="2000" dirty="0"/>
              </a:p>
            </p:txBody>
          </p:sp>
        </mc:Choice>
        <mc:Fallback xmlns="">
          <p:sp>
            <p:nvSpPr>
              <p:cNvPr id="4" name="Object 3"/>
              <p:cNvSpPr txBox="1">
                <a:spLocks noRot="1" noChangeAspect="1" noMove="1" noResize="1" noEditPoints="1" noAdjustHandles="1" noChangeArrowheads="1" noChangeShapeType="1" noTextEdit="1"/>
              </p:cNvSpPr>
              <p:nvPr/>
            </p:nvSpPr>
            <p:spPr bwMode="auto">
              <a:xfrm>
                <a:off x="2438400" y="2009775"/>
                <a:ext cx="6715125" cy="4572000"/>
              </a:xfrm>
              <a:prstGeom prst="rect">
                <a:avLst/>
              </a:prstGeom>
              <a:blipFill>
                <a:blip r:embed="rId2"/>
                <a:stretch>
                  <a:fillRect/>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32855167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0" name="Rectangle 2"/>
          <p:cNvSpPr>
            <a:spLocks noGrp="1" noChangeArrowheads="1"/>
          </p:cNvSpPr>
          <p:nvPr>
            <p:ph type="title"/>
          </p:nvPr>
        </p:nvSpPr>
        <p:spPr/>
        <p:txBody>
          <a:bodyPr/>
          <a:lstStyle/>
          <a:p>
            <a:pPr eaLnBrk="1" hangingPunct="1"/>
            <a:r>
              <a:rPr lang="en-US" dirty="0"/>
              <a:t>Implications</a:t>
            </a:r>
          </a:p>
        </p:txBody>
      </p:sp>
      <p:sp>
        <p:nvSpPr>
          <p:cNvPr id="13321" name="Rectangle 3"/>
          <p:cNvSpPr>
            <a:spLocks noGrp="1" noChangeArrowheads="1"/>
          </p:cNvSpPr>
          <p:nvPr>
            <p:ph type="body" sz="quarter" idx="10"/>
          </p:nvPr>
        </p:nvSpPr>
        <p:spPr/>
        <p:txBody>
          <a:bodyPr/>
          <a:lstStyle/>
          <a:p>
            <a:pPr eaLnBrk="1" hangingPunct="1"/>
            <a:r>
              <a:rPr lang="en-US" dirty="0"/>
              <a:t>An important implication of positive definiteness is that we can factor </a:t>
            </a:r>
            <a:r>
              <a:rPr lang="en-US" b="1" dirty="0"/>
              <a:t>A</a:t>
            </a:r>
            <a:r>
              <a:rPr lang="en-US" baseline="30000" dirty="0"/>
              <a:t>T</a:t>
            </a:r>
            <a:r>
              <a:rPr lang="en-US" b="1" dirty="0"/>
              <a:t>A</a:t>
            </a:r>
            <a:r>
              <a:rPr lang="en-US" dirty="0"/>
              <a:t> since </a:t>
            </a:r>
            <a:r>
              <a:rPr lang="en-US" b="1" dirty="0"/>
              <a:t>A</a:t>
            </a:r>
            <a:r>
              <a:rPr lang="en-US" baseline="30000" dirty="0"/>
              <a:t>T</a:t>
            </a:r>
            <a:r>
              <a:rPr lang="en-US" b="1" dirty="0"/>
              <a:t>A</a:t>
            </a:r>
            <a:r>
              <a:rPr lang="en-US" dirty="0"/>
              <a:t> </a:t>
            </a:r>
            <a:r>
              <a:rPr lang="en-US" dirty="0">
                <a:latin typeface="Times New Roman" pitchFamily="18" charset="0"/>
                <a:cs typeface="Times New Roman" pitchFamily="18" charset="0"/>
              </a:rPr>
              <a:t>&gt;  </a:t>
            </a:r>
            <a:r>
              <a:rPr lang="en-US" b="1" dirty="0">
                <a:latin typeface="Times New Roman" pitchFamily="18" charset="0"/>
                <a:cs typeface="Times New Roman" pitchFamily="18" charset="0"/>
              </a:rPr>
              <a:t>0</a:t>
            </a:r>
          </a:p>
          <a:p>
            <a:pPr eaLnBrk="1" hangingPunct="1"/>
            <a:endParaRPr lang="en-US" dirty="0"/>
          </a:p>
          <a:p>
            <a:pPr eaLnBrk="1" hangingPunct="1"/>
            <a:endParaRPr lang="en-US" dirty="0"/>
          </a:p>
          <a:p>
            <a:pPr eaLnBrk="1" hangingPunct="1"/>
            <a:r>
              <a:rPr lang="en-US" dirty="0"/>
              <a:t>The expression </a:t>
            </a:r>
            <a:r>
              <a:rPr lang="en-US" b="1" dirty="0"/>
              <a:t>A</a:t>
            </a:r>
            <a:r>
              <a:rPr lang="en-US" baseline="30000" dirty="0"/>
              <a:t>T</a:t>
            </a:r>
            <a:r>
              <a:rPr lang="en-US" b="1" dirty="0"/>
              <a:t>A = G</a:t>
            </a:r>
            <a:r>
              <a:rPr lang="en-US" baseline="30000" dirty="0"/>
              <a:t>T</a:t>
            </a:r>
            <a:r>
              <a:rPr lang="en-US" b="1" dirty="0"/>
              <a:t>G </a:t>
            </a:r>
            <a:r>
              <a:rPr lang="en-US" dirty="0"/>
              <a:t>is called the </a:t>
            </a:r>
            <a:r>
              <a:rPr lang="en-US" dirty="0" err="1"/>
              <a:t>Cholesky</a:t>
            </a:r>
            <a:r>
              <a:rPr lang="en-US" dirty="0"/>
              <a:t> factorization of the symmetric positive definite matrix </a:t>
            </a:r>
            <a:r>
              <a:rPr lang="en-US" b="1" dirty="0"/>
              <a:t>A</a:t>
            </a:r>
            <a:r>
              <a:rPr lang="en-US" baseline="30000" dirty="0"/>
              <a:t>T</a:t>
            </a:r>
            <a:r>
              <a:rPr lang="en-US" b="1" dirty="0"/>
              <a:t>A</a:t>
            </a:r>
            <a:endParaRPr lang="en-US" dirty="0"/>
          </a:p>
        </p:txBody>
      </p:sp>
      <p:sp>
        <p:nvSpPr>
          <p:cNvPr id="13322" name="Rectangle 5"/>
          <p:cNvSpPr>
            <a:spLocks noChangeArrowheads="1"/>
          </p:cNvSpPr>
          <p:nvPr/>
        </p:nvSpPr>
        <p:spPr bwMode="auto">
          <a:xfrm>
            <a:off x="1524001" y="-261610"/>
            <a:ext cx="184731" cy="523220"/>
          </a:xfrm>
          <a:prstGeom prst="rect">
            <a:avLst/>
          </a:prstGeom>
          <a:noFill/>
          <a:ln w="9525">
            <a:noFill/>
            <a:miter lim="800000"/>
            <a:headEnd/>
            <a:tailEnd/>
          </a:ln>
        </p:spPr>
        <p:txBody>
          <a:bodyPr wrap="none" anchor="ctr">
            <a:spAutoFit/>
          </a:bodyPr>
          <a:lstStyle/>
          <a:p>
            <a:endParaRPr lang="en-US"/>
          </a:p>
        </p:txBody>
      </p:sp>
      <p:graphicFrame>
        <p:nvGraphicFramePr>
          <p:cNvPr id="13315" name="Object 6"/>
          <p:cNvGraphicFramePr>
            <a:graphicFrameLocks noChangeAspect="1"/>
          </p:cNvGraphicFramePr>
          <p:nvPr/>
        </p:nvGraphicFramePr>
        <p:xfrm>
          <a:off x="2514600" y="2362201"/>
          <a:ext cx="6337300" cy="557213"/>
        </p:xfrm>
        <a:graphic>
          <a:graphicData uri="http://schemas.openxmlformats.org/presentationml/2006/ole">
            <mc:AlternateContent xmlns:mc="http://schemas.openxmlformats.org/markup-compatibility/2006">
              <mc:Choice xmlns:v="urn:schemas-microsoft-com:vml" Requires="v">
                <p:oleObj name="Equation" r:id="rId2" imgW="2565360" imgH="228600" progId="Equation.DSMT4">
                  <p:embed/>
                </p:oleObj>
              </mc:Choice>
              <mc:Fallback>
                <p:oleObj name="Equation" r:id="rId2" imgW="2565360" imgH="228600" progId="Equation.DSMT4">
                  <p:embed/>
                  <p:pic>
                    <p:nvPicPr>
                      <p:cNvPr id="13315" name="Object 6"/>
                      <p:cNvPicPr>
                        <a:picLocks noChangeAspect="1" noChangeArrowheads="1"/>
                      </p:cNvPicPr>
                      <p:nvPr/>
                    </p:nvPicPr>
                    <p:blipFill>
                      <a:blip r:embed="rId3"/>
                      <a:srcRect/>
                      <a:stretch>
                        <a:fillRect/>
                      </a:stretch>
                    </p:blipFill>
                    <p:spPr bwMode="auto">
                      <a:xfrm>
                        <a:off x="2514600" y="2362201"/>
                        <a:ext cx="6337300" cy="557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5" name="Rectangle 2"/>
          <p:cNvSpPr>
            <a:spLocks noGrp="1" noChangeArrowheads="1"/>
          </p:cNvSpPr>
          <p:nvPr>
            <p:ph type="title"/>
          </p:nvPr>
        </p:nvSpPr>
        <p:spPr/>
        <p:txBody>
          <a:bodyPr/>
          <a:lstStyle/>
          <a:p>
            <a:r>
              <a:rPr lang="en-US"/>
              <a:t>A Least Squares Solution Algorithm</a:t>
            </a:r>
            <a:endParaRPr lang="en-US" dirty="0"/>
          </a:p>
        </p:txBody>
      </p:sp>
      <p:sp>
        <p:nvSpPr>
          <p:cNvPr id="14346" name="Rectangle 3"/>
          <p:cNvSpPr>
            <a:spLocks noGrp="1" noChangeArrowheads="1"/>
          </p:cNvSpPr>
          <p:nvPr>
            <p:ph type="body" sz="quarter" idx="10"/>
          </p:nvPr>
        </p:nvSpPr>
        <p:spPr/>
        <p:txBody>
          <a:bodyPr/>
          <a:lstStyle/>
          <a:p>
            <a:pPr lvl="1"/>
            <a:r>
              <a:rPr lang="en-US" dirty="0"/>
              <a:t>Step 1:	Compute the lower triangular part of A</a:t>
            </a:r>
            <a:r>
              <a:rPr lang="en-US" baseline="30000" dirty="0"/>
              <a:t>T</a:t>
            </a:r>
            <a:r>
              <a:rPr lang="en-US" dirty="0"/>
              <a:t>A</a:t>
            </a:r>
          </a:p>
          <a:p>
            <a:pPr lvl="1"/>
            <a:r>
              <a:rPr lang="en-US" dirty="0"/>
              <a:t>Step 2:	Obtain the Cholesky Factorization </a:t>
            </a:r>
          </a:p>
          <a:p>
            <a:pPr lvl="1"/>
            <a:r>
              <a:rPr lang="en-US" dirty="0"/>
              <a:t>Step 3:	Compute </a:t>
            </a:r>
          </a:p>
          <a:p>
            <a:pPr lvl="1"/>
            <a:r>
              <a:rPr lang="en-US" dirty="0"/>
              <a:t>Step 4:  Solve for y using forward substitution in</a:t>
            </a:r>
          </a:p>
          <a:p>
            <a:pPr lvl="1"/>
            <a:endParaRPr lang="en-US" dirty="0"/>
          </a:p>
          <a:p>
            <a:pPr lvl="1"/>
            <a:r>
              <a:rPr lang="en-US" dirty="0"/>
              <a:t>	 and for x using backward substitution in</a:t>
            </a:r>
          </a:p>
          <a:p>
            <a:pPr lvl="1"/>
            <a:endParaRPr lang="en-US" dirty="0"/>
          </a:p>
        </p:txBody>
      </p:sp>
      <p:sp>
        <p:nvSpPr>
          <p:cNvPr id="14347" name="Rectangle 5"/>
          <p:cNvSpPr>
            <a:spLocks noChangeArrowheads="1"/>
          </p:cNvSpPr>
          <p:nvPr/>
        </p:nvSpPr>
        <p:spPr bwMode="auto">
          <a:xfrm>
            <a:off x="1524001" y="-261610"/>
            <a:ext cx="184731" cy="523220"/>
          </a:xfrm>
          <a:prstGeom prst="rect">
            <a:avLst/>
          </a:prstGeom>
          <a:noFill/>
          <a:ln w="9525">
            <a:noFill/>
            <a:miter lim="800000"/>
            <a:headEnd/>
            <a:tailEnd/>
          </a:ln>
        </p:spPr>
        <p:txBody>
          <a:bodyPr wrap="none" anchor="ctr">
            <a:spAutoFit/>
          </a:bodyPr>
          <a:lstStyle/>
          <a:p>
            <a:endParaRPr lang="en-US"/>
          </a:p>
        </p:txBody>
      </p:sp>
      <p:graphicFrame>
        <p:nvGraphicFramePr>
          <p:cNvPr id="14343" name="Object 10"/>
          <p:cNvGraphicFramePr>
            <a:graphicFrameLocks noChangeAspect="1"/>
          </p:cNvGraphicFramePr>
          <p:nvPr/>
        </p:nvGraphicFramePr>
        <p:xfrm>
          <a:off x="3962400" y="2971800"/>
          <a:ext cx="1600200" cy="495090"/>
        </p:xfrm>
        <a:graphic>
          <a:graphicData uri="http://schemas.openxmlformats.org/presentationml/2006/ole">
            <mc:AlternateContent xmlns:mc="http://schemas.openxmlformats.org/markup-compatibility/2006">
              <mc:Choice xmlns:v="urn:schemas-microsoft-com:vml" Requires="v">
                <p:oleObj name="Equation" r:id="rId2" imgW="761760" imgH="241200" progId="Equation.DSMT4">
                  <p:embed/>
                </p:oleObj>
              </mc:Choice>
              <mc:Fallback>
                <p:oleObj name="Equation" r:id="rId2" imgW="761760" imgH="241200" progId="Equation.DSMT4">
                  <p:embed/>
                  <p:pic>
                    <p:nvPicPr>
                      <p:cNvPr id="14343" name="Object 10"/>
                      <p:cNvPicPr>
                        <a:picLocks noChangeAspect="1" noChangeArrowheads="1"/>
                      </p:cNvPicPr>
                      <p:nvPr/>
                    </p:nvPicPr>
                    <p:blipFill>
                      <a:blip r:embed="rId3"/>
                      <a:srcRect/>
                      <a:stretch>
                        <a:fillRect/>
                      </a:stretch>
                    </p:blipFill>
                    <p:spPr bwMode="auto">
                      <a:xfrm>
                        <a:off x="3962400" y="2971800"/>
                        <a:ext cx="1600200" cy="495090"/>
                      </a:xfrm>
                      <a:prstGeom prst="rect">
                        <a:avLst/>
                      </a:prstGeom>
                      <a:noFill/>
                    </p:spPr>
                  </p:pic>
                </p:oleObj>
              </mc:Fallback>
            </mc:AlternateContent>
          </a:graphicData>
        </a:graphic>
      </p:graphicFrame>
      <p:graphicFrame>
        <p:nvGraphicFramePr>
          <p:cNvPr id="2" name="Object 1"/>
          <p:cNvGraphicFramePr>
            <a:graphicFrameLocks noChangeAspect="1"/>
          </p:cNvGraphicFramePr>
          <p:nvPr/>
        </p:nvGraphicFramePr>
        <p:xfrm>
          <a:off x="6934200" y="1721223"/>
          <a:ext cx="1752600" cy="412377"/>
        </p:xfrm>
        <a:graphic>
          <a:graphicData uri="http://schemas.openxmlformats.org/presentationml/2006/ole">
            <mc:AlternateContent xmlns:mc="http://schemas.openxmlformats.org/markup-compatibility/2006">
              <mc:Choice xmlns:v="urn:schemas-microsoft-com:vml" Requires="v">
                <p:oleObj name="Equation" r:id="rId4" imgW="850680" imgH="203040" progId="Equation.DSMT4">
                  <p:embed/>
                </p:oleObj>
              </mc:Choice>
              <mc:Fallback>
                <p:oleObj name="Equation" r:id="rId4" imgW="850680" imgH="203040" progId="Equation.DSMT4">
                  <p:embed/>
                  <p:pic>
                    <p:nvPicPr>
                      <p:cNvPr id="2" name="Object 1"/>
                      <p:cNvPicPr>
                        <a:picLocks noChangeAspect="1" noChangeArrowheads="1"/>
                      </p:cNvPicPr>
                      <p:nvPr/>
                    </p:nvPicPr>
                    <p:blipFill>
                      <a:blip r:embed="rId5"/>
                      <a:srcRect/>
                      <a:stretch>
                        <a:fillRect/>
                      </a:stretch>
                    </p:blipFill>
                    <p:spPr bwMode="auto">
                      <a:xfrm>
                        <a:off x="6934200" y="1721223"/>
                        <a:ext cx="1752600" cy="412377"/>
                      </a:xfrm>
                      <a:prstGeom prst="rect">
                        <a:avLst/>
                      </a:prstGeom>
                      <a:noFill/>
                      <a:ln>
                        <a:noFill/>
                      </a:ln>
                    </p:spPr>
                  </p:pic>
                </p:oleObj>
              </mc:Fallback>
            </mc:AlternateContent>
          </a:graphicData>
        </a:graphic>
      </p:graphicFrame>
      <p:graphicFrame>
        <p:nvGraphicFramePr>
          <p:cNvPr id="3" name="Object 2"/>
          <p:cNvGraphicFramePr>
            <a:graphicFrameLocks noChangeAspect="1"/>
          </p:cNvGraphicFramePr>
          <p:nvPr/>
        </p:nvGraphicFramePr>
        <p:xfrm>
          <a:off x="3810000" y="2125126"/>
          <a:ext cx="1295400" cy="494632"/>
        </p:xfrm>
        <a:graphic>
          <a:graphicData uri="http://schemas.openxmlformats.org/presentationml/2006/ole">
            <mc:AlternateContent xmlns:mc="http://schemas.openxmlformats.org/markup-compatibility/2006">
              <mc:Choice xmlns:v="urn:schemas-microsoft-com:vml" Requires="v">
                <p:oleObj name="Equation" r:id="rId6" imgW="622080" imgH="241200" progId="Equation.DSMT4">
                  <p:embed/>
                </p:oleObj>
              </mc:Choice>
              <mc:Fallback>
                <p:oleObj name="Equation" r:id="rId6" imgW="622080" imgH="241200" progId="Equation.DSMT4">
                  <p:embed/>
                  <p:pic>
                    <p:nvPicPr>
                      <p:cNvPr id="3" name="Object 2"/>
                      <p:cNvPicPr>
                        <a:picLocks noChangeAspect="1" noChangeArrowheads="1"/>
                      </p:cNvPicPr>
                      <p:nvPr/>
                    </p:nvPicPr>
                    <p:blipFill>
                      <a:blip r:embed="rId7"/>
                      <a:srcRect/>
                      <a:stretch>
                        <a:fillRect/>
                      </a:stretch>
                    </p:blipFill>
                    <p:spPr bwMode="auto">
                      <a:xfrm>
                        <a:off x="3810000" y="2125126"/>
                        <a:ext cx="1295400" cy="494632"/>
                      </a:xfrm>
                      <a:prstGeom prst="rect">
                        <a:avLst/>
                      </a:prstGeom>
                      <a:noFill/>
                      <a:ln>
                        <a:noFill/>
                      </a:ln>
                    </p:spPr>
                  </p:pic>
                </p:oleObj>
              </mc:Fallback>
            </mc:AlternateContent>
          </a:graphicData>
        </a:graphic>
      </p:graphicFrame>
      <p:graphicFrame>
        <p:nvGraphicFramePr>
          <p:cNvPr id="4" name="Object 3"/>
          <p:cNvGraphicFramePr>
            <a:graphicFrameLocks noChangeAspect="1"/>
          </p:cNvGraphicFramePr>
          <p:nvPr/>
        </p:nvGraphicFramePr>
        <p:xfrm>
          <a:off x="3886200" y="3810001"/>
          <a:ext cx="1581150" cy="504825"/>
        </p:xfrm>
        <a:graphic>
          <a:graphicData uri="http://schemas.openxmlformats.org/presentationml/2006/ole">
            <mc:AlternateContent xmlns:mc="http://schemas.openxmlformats.org/markup-compatibility/2006">
              <mc:Choice xmlns:v="urn:schemas-microsoft-com:vml" Requires="v">
                <p:oleObj name="Equation" r:id="rId8" imgW="698400" imgH="228600" progId="Equation.DSMT4">
                  <p:embed/>
                </p:oleObj>
              </mc:Choice>
              <mc:Fallback>
                <p:oleObj name="Equation" r:id="rId8" imgW="698400" imgH="228600" progId="Equation.DSMT4">
                  <p:embed/>
                  <p:pic>
                    <p:nvPicPr>
                      <p:cNvPr id="4" name="Object 3"/>
                      <p:cNvPicPr>
                        <a:picLocks noChangeAspect="1" noChangeArrowheads="1"/>
                      </p:cNvPicPr>
                      <p:nvPr/>
                    </p:nvPicPr>
                    <p:blipFill>
                      <a:blip r:embed="rId9"/>
                      <a:srcRect/>
                      <a:stretch>
                        <a:fillRect/>
                      </a:stretch>
                    </p:blipFill>
                    <p:spPr bwMode="auto">
                      <a:xfrm>
                        <a:off x="3886200" y="3810001"/>
                        <a:ext cx="158115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TextBox 10"/>
          <p:cNvSpPr txBox="1"/>
          <p:nvPr/>
        </p:nvSpPr>
        <p:spPr>
          <a:xfrm>
            <a:off x="2039583" y="4515807"/>
            <a:ext cx="8042586" cy="1200329"/>
          </a:xfrm>
          <a:prstGeom prst="rect">
            <a:avLst/>
          </a:prstGeom>
          <a:solidFill>
            <a:srgbClr val="D6D2C4"/>
          </a:solidFill>
        </p:spPr>
        <p:txBody>
          <a:bodyPr wrap="none" rtlCol="0">
            <a:spAutoFit/>
          </a:bodyPr>
          <a:lstStyle/>
          <a:p>
            <a:r>
              <a:rPr lang="en-US" sz="2400" dirty="0">
                <a:solidFill>
                  <a:srgbClr val="1E0000"/>
                </a:solidFill>
                <a:latin typeface="+mj-lt"/>
              </a:rPr>
              <a:t>Note, our standard LU factorization approach would work;</a:t>
            </a:r>
            <a:br>
              <a:rPr lang="en-US" sz="2400" dirty="0">
                <a:solidFill>
                  <a:srgbClr val="1E0000"/>
                </a:solidFill>
                <a:latin typeface="+mj-lt"/>
              </a:rPr>
            </a:br>
            <a:r>
              <a:rPr lang="en-US" sz="2400" dirty="0">
                <a:solidFill>
                  <a:srgbClr val="1E0000"/>
                </a:solidFill>
                <a:latin typeface="+mj-lt"/>
              </a:rPr>
              <a:t>we can just solve it twice as fast by taking advantage of  </a:t>
            </a:r>
            <a:br>
              <a:rPr lang="en-US" sz="2400" dirty="0">
                <a:solidFill>
                  <a:srgbClr val="1E0000"/>
                </a:solidFill>
                <a:latin typeface="+mj-lt"/>
              </a:rPr>
            </a:br>
            <a:r>
              <a:rPr lang="en-US" sz="2400" dirty="0">
                <a:solidFill>
                  <a:srgbClr val="1E0000"/>
                </a:solidFill>
                <a:latin typeface="+mj-lt"/>
              </a:rPr>
              <a:t>it being a symmetric matrix</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Rectangle 2"/>
          <p:cNvSpPr>
            <a:spLocks noGrp="1" noChangeArrowheads="1"/>
          </p:cNvSpPr>
          <p:nvPr>
            <p:ph type="title"/>
          </p:nvPr>
        </p:nvSpPr>
        <p:spPr/>
        <p:txBody>
          <a:bodyPr/>
          <a:lstStyle/>
          <a:p>
            <a:r>
              <a:rPr lang="en-US"/>
              <a:t>Practical Considerations</a:t>
            </a:r>
            <a:endParaRPr lang="en-US" dirty="0"/>
          </a:p>
        </p:txBody>
      </p:sp>
      <p:sp>
        <p:nvSpPr>
          <p:cNvPr id="15367" name="Rectangle 3"/>
          <p:cNvSpPr>
            <a:spLocks noGrp="1" noChangeArrowheads="1"/>
          </p:cNvSpPr>
          <p:nvPr>
            <p:ph type="body" sz="quarter" idx="10"/>
          </p:nvPr>
        </p:nvSpPr>
        <p:spPr/>
        <p:txBody>
          <a:bodyPr/>
          <a:lstStyle/>
          <a:p>
            <a:r>
              <a:rPr lang="en-US" dirty="0"/>
              <a:t>The two key problems that arise in practice with the triangularization procedure are:</a:t>
            </a:r>
          </a:p>
          <a:p>
            <a:pPr lvl="1"/>
            <a:r>
              <a:rPr lang="en-US" dirty="0"/>
              <a:t>First, while A maybe sparse, A</a:t>
            </a:r>
            <a:r>
              <a:rPr lang="en-US" baseline="30000" dirty="0"/>
              <a:t>T</a:t>
            </a:r>
            <a:r>
              <a:rPr lang="en-US" dirty="0"/>
              <a:t>A is much less sparse and consequently requires more computing resources for the solution</a:t>
            </a:r>
          </a:p>
          <a:p>
            <a:pPr lvl="2"/>
            <a:r>
              <a:rPr lang="en-US" dirty="0"/>
              <a:t>In particular, with A</a:t>
            </a:r>
            <a:r>
              <a:rPr lang="en-US" baseline="30000" dirty="0"/>
              <a:t>T</a:t>
            </a:r>
            <a:r>
              <a:rPr lang="en-US" dirty="0"/>
              <a:t>A second neighbors are now connected! Large networks are still sparse, just not as sparse</a:t>
            </a:r>
          </a:p>
          <a:p>
            <a:pPr lvl="1"/>
            <a:r>
              <a:rPr lang="en-US" dirty="0"/>
              <a:t>Second, A</a:t>
            </a:r>
            <a:r>
              <a:rPr lang="en-US" baseline="30000" dirty="0"/>
              <a:t>T</a:t>
            </a:r>
            <a:r>
              <a:rPr lang="en-US" dirty="0"/>
              <a:t>A may actually be numerically less well-conditioned than A</a:t>
            </a:r>
          </a:p>
        </p:txBody>
      </p:sp>
      <p:sp>
        <p:nvSpPr>
          <p:cNvPr id="15368" name="Rectangle 5"/>
          <p:cNvSpPr>
            <a:spLocks noChangeArrowheads="1"/>
          </p:cNvSpPr>
          <p:nvPr/>
        </p:nvSpPr>
        <p:spPr bwMode="auto">
          <a:xfrm>
            <a:off x="1524001" y="3048328"/>
            <a:ext cx="184731" cy="523220"/>
          </a:xfrm>
          <a:prstGeom prst="rect">
            <a:avLst/>
          </a:prstGeom>
          <a:noFill/>
          <a:ln w="9525">
            <a:noFill/>
            <a:miter lim="800000"/>
            <a:headEnd/>
            <a:tailEnd/>
          </a:ln>
        </p:spPr>
        <p:txBody>
          <a:bodyPr wrap="none" anchor="ctr">
            <a:spAutoFit/>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4"/>
          <p:cNvGraphicFramePr>
            <a:graphicFrameLocks noChangeAspect="1"/>
          </p:cNvGraphicFramePr>
          <p:nvPr/>
        </p:nvGraphicFramePr>
        <p:xfrm>
          <a:off x="7010400" y="1424826"/>
          <a:ext cx="2514600" cy="2004174"/>
        </p:xfrm>
        <a:graphic>
          <a:graphicData uri="http://schemas.openxmlformats.org/presentationml/2006/ole">
            <mc:AlternateContent xmlns:mc="http://schemas.openxmlformats.org/markup-compatibility/2006">
              <mc:Choice xmlns:v="urn:schemas-microsoft-com:vml" Requires="v">
                <p:oleObj name="Equation" r:id="rId2" imgW="1574640" imgH="1244520" progId="Equation.DSMT4">
                  <p:embed/>
                </p:oleObj>
              </mc:Choice>
              <mc:Fallback>
                <p:oleObj name="Equation" r:id="rId2" imgW="1574640" imgH="1244520" progId="Equation.DSMT4">
                  <p:embed/>
                  <p:pic>
                    <p:nvPicPr>
                      <p:cNvPr id="2" name="Object 4"/>
                      <p:cNvPicPr>
                        <a:picLocks noChangeAspect="1" noChangeArrowheads="1"/>
                      </p:cNvPicPr>
                      <p:nvPr/>
                    </p:nvPicPr>
                    <p:blipFill>
                      <a:blip r:embed="rId3"/>
                      <a:srcRect/>
                      <a:stretch>
                        <a:fillRect/>
                      </a:stretch>
                    </p:blipFill>
                    <p:spPr bwMode="auto">
                      <a:xfrm>
                        <a:off x="7010400" y="1424826"/>
                        <a:ext cx="2514600" cy="2004174"/>
                      </a:xfrm>
                      <a:prstGeom prst="rect">
                        <a:avLst/>
                      </a:prstGeom>
                      <a:noFill/>
                    </p:spPr>
                  </p:pic>
                </p:oleObj>
              </mc:Fallback>
            </mc:AlternateContent>
          </a:graphicData>
        </a:graphic>
      </p:graphicFrame>
      <p:sp>
        <p:nvSpPr>
          <p:cNvPr id="16388" name="Rectangle 2"/>
          <p:cNvSpPr>
            <a:spLocks noGrp="1" noChangeArrowheads="1"/>
          </p:cNvSpPr>
          <p:nvPr>
            <p:ph type="title"/>
          </p:nvPr>
        </p:nvSpPr>
        <p:spPr/>
        <p:txBody>
          <a:bodyPr/>
          <a:lstStyle/>
          <a:p>
            <a:pPr eaLnBrk="1" hangingPunct="1"/>
            <a:r>
              <a:rPr lang="en-US" dirty="0"/>
              <a:t>Loss of Sparsity Example</a:t>
            </a:r>
          </a:p>
        </p:txBody>
      </p:sp>
      <p:sp>
        <p:nvSpPr>
          <p:cNvPr id="16389" name="Rectangle 3"/>
          <p:cNvSpPr>
            <a:spLocks noGrp="1" noChangeArrowheads="1"/>
          </p:cNvSpPr>
          <p:nvPr>
            <p:ph type="body" sz="quarter" idx="10"/>
          </p:nvPr>
        </p:nvSpPr>
        <p:spPr/>
        <p:txBody>
          <a:bodyPr/>
          <a:lstStyle/>
          <a:p>
            <a:pPr eaLnBrk="1" hangingPunct="1"/>
            <a:r>
              <a:rPr lang="en-US" dirty="0"/>
              <a:t>Assume the </a:t>
            </a:r>
            <a:r>
              <a:rPr lang="en-US" b="1" dirty="0"/>
              <a:t>B</a:t>
            </a:r>
            <a:r>
              <a:rPr lang="en-US" dirty="0"/>
              <a:t> matrix for a network is</a:t>
            </a:r>
            <a:br>
              <a:rPr lang="en-US" dirty="0"/>
            </a:br>
            <a:br>
              <a:rPr lang="en-US" dirty="0"/>
            </a:br>
            <a:br>
              <a:rPr lang="en-US" dirty="0"/>
            </a:br>
            <a:br>
              <a:rPr lang="en-US" dirty="0"/>
            </a:br>
            <a:endParaRPr lang="en-US" dirty="0"/>
          </a:p>
          <a:p>
            <a:pPr eaLnBrk="1" hangingPunct="1"/>
            <a:endParaRPr lang="en-US" dirty="0"/>
          </a:p>
          <a:p>
            <a:pPr eaLnBrk="1" hangingPunct="1"/>
            <a:br>
              <a:rPr lang="en-US" dirty="0"/>
            </a:br>
            <a:br>
              <a:rPr lang="en-US" dirty="0"/>
            </a:br>
            <a:r>
              <a:rPr lang="en-US" dirty="0"/>
              <a:t>	</a:t>
            </a:r>
          </a:p>
          <a:p>
            <a:pPr eaLnBrk="1" hangingPunct="1"/>
            <a:r>
              <a:rPr lang="en-US" dirty="0"/>
              <a:t>Then </a:t>
            </a:r>
            <a:r>
              <a:rPr lang="en-US" b="1" dirty="0"/>
              <a:t>B</a:t>
            </a:r>
            <a:r>
              <a:rPr lang="en-US" baseline="30000" dirty="0"/>
              <a:t>T</a:t>
            </a:r>
            <a:r>
              <a:rPr lang="en-US" b="1" dirty="0"/>
              <a:t>B </a:t>
            </a:r>
            <a:r>
              <a:rPr lang="en-US" dirty="0"/>
              <a:t>is</a:t>
            </a:r>
            <a:br>
              <a:rPr lang="en-US" dirty="0"/>
            </a:br>
            <a:br>
              <a:rPr lang="en-US" dirty="0"/>
            </a:br>
            <a:endParaRPr lang="en-US" dirty="0"/>
          </a:p>
          <a:p>
            <a:pPr eaLnBrk="1" hangingPunct="1"/>
            <a:r>
              <a:rPr lang="en-US" dirty="0"/>
              <a:t>Second neighbors are now connected! </a:t>
            </a:r>
          </a:p>
        </p:txBody>
      </p:sp>
      <p:sp>
        <p:nvSpPr>
          <p:cNvPr id="16390" name="Rectangle 5"/>
          <p:cNvSpPr>
            <a:spLocks noChangeArrowheads="1"/>
          </p:cNvSpPr>
          <p:nvPr/>
        </p:nvSpPr>
        <p:spPr bwMode="auto">
          <a:xfrm>
            <a:off x="1524001" y="-261610"/>
            <a:ext cx="184731" cy="523220"/>
          </a:xfrm>
          <a:prstGeom prst="rect">
            <a:avLst/>
          </a:prstGeom>
          <a:noFill/>
          <a:ln w="9525">
            <a:noFill/>
            <a:miter lim="800000"/>
            <a:headEnd/>
            <a:tailEnd/>
          </a:ln>
        </p:spPr>
        <p:txBody>
          <a:bodyPr wrap="none" anchor="ctr">
            <a:spAutoFit/>
          </a:bodyPr>
          <a:lstStyle/>
          <a:p>
            <a:endParaRPr lang="en-US"/>
          </a:p>
        </p:txBody>
      </p:sp>
      <p:graphicFrame>
        <p:nvGraphicFramePr>
          <p:cNvPr id="3" name="Object 2"/>
          <p:cNvGraphicFramePr>
            <a:graphicFrameLocks noChangeAspect="1"/>
          </p:cNvGraphicFramePr>
          <p:nvPr/>
        </p:nvGraphicFramePr>
        <p:xfrm>
          <a:off x="3352800" y="3429000"/>
          <a:ext cx="3138714" cy="2247034"/>
        </p:xfrm>
        <a:graphic>
          <a:graphicData uri="http://schemas.openxmlformats.org/presentationml/2006/ole">
            <mc:AlternateContent xmlns:mc="http://schemas.openxmlformats.org/markup-compatibility/2006">
              <mc:Choice xmlns:v="urn:schemas-microsoft-com:vml" Requires="v">
                <p:oleObj name="Equation" r:id="rId4" imgW="1752480" imgH="1244520" progId="Equation.DSMT4">
                  <p:embed/>
                </p:oleObj>
              </mc:Choice>
              <mc:Fallback>
                <p:oleObj name="Equation" r:id="rId4" imgW="1752480" imgH="1244520" progId="Equation.DSMT4">
                  <p:embed/>
                  <p:pic>
                    <p:nvPicPr>
                      <p:cNvPr id="3" name="Object 2"/>
                      <p:cNvPicPr>
                        <a:picLocks noChangeAspect="1" noChangeArrowheads="1"/>
                      </p:cNvPicPr>
                      <p:nvPr/>
                    </p:nvPicPr>
                    <p:blipFill>
                      <a:blip r:embed="rId5"/>
                      <a:srcRect/>
                      <a:stretch>
                        <a:fillRect/>
                      </a:stretch>
                    </p:blipFill>
                    <p:spPr bwMode="auto">
                      <a:xfrm>
                        <a:off x="3352800" y="3429000"/>
                        <a:ext cx="3138714" cy="2247034"/>
                      </a:xfrm>
                      <a:prstGeom prst="rect">
                        <a:avLst/>
                      </a:prstGeom>
                      <a:noFill/>
                      <a:ln>
                        <a:noFill/>
                      </a:ln>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pPr eaLnBrk="1" hangingPunct="1"/>
            <a:r>
              <a:rPr lang="en-US" dirty="0"/>
              <a:t>Numerical Conditioning</a:t>
            </a:r>
          </a:p>
        </p:txBody>
      </p:sp>
      <p:sp>
        <p:nvSpPr>
          <p:cNvPr id="17413" name="Rectangle 3"/>
          <p:cNvSpPr>
            <a:spLocks noGrp="1" noChangeArrowheads="1"/>
          </p:cNvSpPr>
          <p:nvPr>
            <p:ph type="body" sz="quarter" idx="10"/>
          </p:nvPr>
        </p:nvSpPr>
        <p:spPr/>
        <p:txBody>
          <a:bodyPr/>
          <a:lstStyle/>
          <a:p>
            <a:pPr eaLnBrk="1" hangingPunct="1"/>
            <a:r>
              <a:rPr lang="en-US" dirty="0"/>
              <a:t>To understand the point on numerical ill</a:t>
            </a:r>
            <a:r>
              <a:rPr lang="en-US" dirty="0">
                <a:cs typeface="Arial" charset="0"/>
              </a:rPr>
              <a:t>-</a:t>
            </a:r>
            <a:br>
              <a:rPr lang="en-US" dirty="0">
                <a:cs typeface="Arial" charset="0"/>
              </a:rPr>
            </a:br>
            <a:r>
              <a:rPr lang="en-US" dirty="0">
                <a:cs typeface="Arial" charset="0"/>
              </a:rPr>
              <a:t>condi</a:t>
            </a:r>
            <a:r>
              <a:rPr lang="en-US" dirty="0"/>
              <a:t>tioning, we need to introduce terminology </a:t>
            </a:r>
          </a:p>
          <a:p>
            <a:pPr eaLnBrk="1" hangingPunct="1"/>
            <a:r>
              <a:rPr lang="en-US" dirty="0"/>
              <a:t>We define the norm of a matrix                 to be </a:t>
            </a:r>
            <a:br>
              <a:rPr lang="en-US" dirty="0"/>
            </a:br>
            <a:endParaRPr lang="en-US" dirty="0"/>
          </a:p>
          <a:p>
            <a:pPr eaLnBrk="1" hangingPunct="1"/>
            <a:br>
              <a:rPr lang="en-US" dirty="0"/>
            </a:br>
            <a:br>
              <a:rPr lang="en-US" dirty="0"/>
            </a:br>
            <a:br>
              <a:rPr lang="en-US" dirty="0"/>
            </a:br>
            <a:br>
              <a:rPr lang="en-US" dirty="0"/>
            </a:br>
            <a:endParaRPr lang="en-US" dirty="0"/>
          </a:p>
          <a:p>
            <a:pPr eaLnBrk="1" hangingPunct="1"/>
            <a:r>
              <a:rPr lang="en-US" dirty="0"/>
              <a:t>This is the maximum singular value of </a:t>
            </a:r>
            <a:r>
              <a:rPr lang="en-US" b="1" dirty="0"/>
              <a:t>B</a:t>
            </a:r>
          </a:p>
          <a:p>
            <a:pPr eaLnBrk="1" hangingPunct="1"/>
            <a:endParaRPr lang="en-US" dirty="0"/>
          </a:p>
        </p:txBody>
      </p:sp>
      <p:sp>
        <p:nvSpPr>
          <p:cNvPr id="17414" name="Rectangle 5"/>
          <p:cNvSpPr>
            <a:spLocks noChangeArrowheads="1"/>
          </p:cNvSpPr>
          <p:nvPr/>
        </p:nvSpPr>
        <p:spPr bwMode="auto">
          <a:xfrm>
            <a:off x="1524001" y="-261610"/>
            <a:ext cx="184731" cy="523220"/>
          </a:xfrm>
          <a:prstGeom prst="rect">
            <a:avLst/>
          </a:prstGeom>
          <a:noFill/>
          <a:ln w="9525">
            <a:noFill/>
            <a:miter lim="800000"/>
            <a:headEnd/>
            <a:tailEnd/>
          </a:ln>
        </p:spPr>
        <p:txBody>
          <a:bodyPr wrap="none" anchor="ctr">
            <a:spAutoFit/>
          </a:bodyPr>
          <a:lstStyle/>
          <a:p>
            <a:endParaRPr lang="en-US"/>
          </a:p>
        </p:txBody>
      </p:sp>
      <mc:AlternateContent xmlns:mc="http://schemas.openxmlformats.org/markup-compatibility/2006" xmlns:a14="http://schemas.microsoft.com/office/drawing/2010/main">
        <mc:Choice Requires="a14">
          <p:sp>
            <p:nvSpPr>
              <p:cNvPr id="17410" name="Object 4"/>
              <p:cNvSpPr txBox="1"/>
              <p:nvPr/>
            </p:nvSpPr>
            <p:spPr bwMode="auto">
              <a:xfrm>
                <a:off x="5014912" y="2133600"/>
                <a:ext cx="1323975" cy="450850"/>
              </a:xfrm>
              <a:prstGeom prst="rect">
                <a:avLst/>
              </a:prstGeom>
              <a:noFill/>
            </p:spPr>
            <p:txBody>
              <a:bodyPr>
                <a:normAutofit fontScale="70000" lnSpcReduction="20000"/>
              </a:bodyPr>
              <a:lstStyle/>
              <a:p>
                <a:pPr/>
                <a14:m>
                  <m:oMathPara xmlns:m="http://schemas.openxmlformats.org/officeDocument/2006/math">
                    <m:oMathParaPr>
                      <m:jc m:val="centerGroup"/>
                    </m:oMathParaPr>
                    <m:oMath xmlns:m="http://schemas.openxmlformats.org/officeDocument/2006/math">
                      <m:r>
                        <a:rPr lang="en-US" i="1">
                          <a:solidFill>
                            <a:srgbClr val="000000"/>
                          </a:solidFill>
                          <a:latin typeface="Cambria Math" panose="02040503050406030204" pitchFamily="18" charset="0"/>
                        </a:rPr>
                        <m:t>𝐁</m:t>
                      </m:r>
                      <m:r>
                        <a:rPr lang="en-US" i="1">
                          <a:solidFill>
                            <a:srgbClr val="000000"/>
                          </a:solidFill>
                          <a:latin typeface="Cambria Math" panose="02040503050406030204" pitchFamily="18" charset="0"/>
                        </a:rPr>
                        <m:t>∈</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ℝ</m:t>
                          </m:r>
                        </m:e>
                        <m:sup>
                          <m:r>
                            <a:rPr lang="en-US" i="1">
                              <a:solidFill>
                                <a:srgbClr val="000000"/>
                              </a:solidFill>
                              <a:latin typeface="Cambria Math" panose="02040503050406030204" pitchFamily="18" charset="0"/>
                            </a:rPr>
                            <m:t>𝑚</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𝑛</m:t>
                          </m:r>
                        </m:sup>
                      </m:sSup>
                    </m:oMath>
                  </m:oMathPara>
                </a14:m>
                <a:endParaRPr lang="en-US"/>
              </a:p>
            </p:txBody>
          </p:sp>
        </mc:Choice>
        <mc:Fallback xmlns="">
          <p:sp>
            <p:nvSpPr>
              <p:cNvPr id="17410" name="Object 4"/>
              <p:cNvSpPr txBox="1">
                <a:spLocks noRot="1" noChangeAspect="1" noMove="1" noResize="1" noEditPoints="1" noAdjustHandles="1" noChangeArrowheads="1" noChangeShapeType="1" noTextEdit="1"/>
              </p:cNvSpPr>
              <p:nvPr/>
            </p:nvSpPr>
            <p:spPr bwMode="auto">
              <a:xfrm>
                <a:off x="5014912" y="2133600"/>
                <a:ext cx="1323975" cy="450850"/>
              </a:xfrm>
              <a:prstGeom prst="rect">
                <a:avLst/>
              </a:prstGeom>
              <a:blipFill>
                <a:blip r:embed="rId2"/>
                <a:stretch>
                  <a:fillRect/>
                </a:stretch>
              </a:blipFill>
            </p:spPr>
            <p:txBody>
              <a:bodyPr/>
              <a:lstStyle/>
              <a:p>
                <a:r>
                  <a:rPr lang="en-US">
                    <a:noFill/>
                  </a:rPr>
                  <a:t> </a:t>
                </a:r>
              </a:p>
            </p:txBody>
          </p:sp>
        </mc:Fallback>
      </mc:AlternateContent>
      <p:graphicFrame>
        <p:nvGraphicFramePr>
          <p:cNvPr id="17411" name="Object 6"/>
          <p:cNvGraphicFramePr>
            <a:graphicFrameLocks noChangeAspect="1"/>
          </p:cNvGraphicFramePr>
          <p:nvPr/>
        </p:nvGraphicFramePr>
        <p:xfrm>
          <a:off x="2362200" y="2993549"/>
          <a:ext cx="6219825" cy="1770062"/>
        </p:xfrm>
        <a:graphic>
          <a:graphicData uri="http://schemas.openxmlformats.org/presentationml/2006/ole">
            <mc:AlternateContent xmlns:mc="http://schemas.openxmlformats.org/markup-compatibility/2006">
              <mc:Choice xmlns:v="urn:schemas-microsoft-com:vml" Requires="v">
                <p:oleObj name="Equation" r:id="rId3" imgW="2946240" imgH="838080" progId="Equation.DSMT4">
                  <p:embed/>
                </p:oleObj>
              </mc:Choice>
              <mc:Fallback>
                <p:oleObj name="Equation" r:id="rId3" imgW="2946240" imgH="838080" progId="Equation.DSMT4">
                  <p:embed/>
                  <p:pic>
                    <p:nvPicPr>
                      <p:cNvPr id="17411" name="Object 6"/>
                      <p:cNvPicPr>
                        <a:picLocks noChangeAspect="1" noChangeArrowheads="1"/>
                      </p:cNvPicPr>
                      <p:nvPr/>
                    </p:nvPicPr>
                    <p:blipFill>
                      <a:blip r:embed="rId4"/>
                      <a:srcRect/>
                      <a:stretch>
                        <a:fillRect/>
                      </a:stretch>
                    </p:blipFill>
                    <p:spPr bwMode="auto">
                      <a:xfrm>
                        <a:off x="2362200" y="2993549"/>
                        <a:ext cx="6219825" cy="1770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Numerical Conditioning Example</a:t>
            </a:r>
            <a:endParaRPr lang="en-US" dirty="0"/>
          </a:p>
        </p:txBody>
      </p:sp>
      <p:sp>
        <p:nvSpPr>
          <p:cNvPr id="3" name="Content Placeholder 2"/>
          <p:cNvSpPr>
            <a:spLocks noGrp="1"/>
          </p:cNvSpPr>
          <p:nvPr>
            <p:ph type="body" sz="quarter" idx="10"/>
          </p:nvPr>
        </p:nvSpPr>
        <p:spPr/>
        <p:txBody>
          <a:bodyPr/>
          <a:lstStyle/>
          <a:p>
            <a:r>
              <a:rPr lang="en-US" dirty="0"/>
              <a:t>Say we have the matrix</a:t>
            </a:r>
            <a:br>
              <a:rPr lang="en-US" dirty="0"/>
            </a:br>
            <a:br>
              <a:rPr lang="en-US" dirty="0"/>
            </a:br>
            <a:br>
              <a:rPr lang="en-US" dirty="0"/>
            </a:br>
            <a:endParaRPr lang="en-US" dirty="0"/>
          </a:p>
          <a:p>
            <a:endParaRPr lang="en-US" dirty="0"/>
          </a:p>
          <a:p>
            <a:r>
              <a:rPr lang="en-US" dirty="0"/>
              <a:t>What value of x with a norm of 1 that maximizes        ? </a:t>
            </a:r>
          </a:p>
          <a:p>
            <a:endParaRPr lang="en-US" dirty="0"/>
          </a:p>
        </p:txBody>
      </p:sp>
      <p:graphicFrame>
        <p:nvGraphicFramePr>
          <p:cNvPr id="5" name="Object 4"/>
          <p:cNvGraphicFramePr>
            <a:graphicFrameLocks noChangeAspect="1"/>
          </p:cNvGraphicFramePr>
          <p:nvPr/>
        </p:nvGraphicFramePr>
        <p:xfrm>
          <a:off x="3048000" y="1970315"/>
          <a:ext cx="2095500" cy="1077686"/>
        </p:xfrm>
        <a:graphic>
          <a:graphicData uri="http://schemas.openxmlformats.org/presentationml/2006/ole">
            <mc:AlternateContent xmlns:mc="http://schemas.openxmlformats.org/markup-compatibility/2006">
              <mc:Choice xmlns:v="urn:schemas-microsoft-com:vml" Requires="v">
                <p:oleObj name="Equation" r:id="rId2" imgW="888840" imgH="457200" progId="Equation.DSMT4">
                  <p:embed/>
                </p:oleObj>
              </mc:Choice>
              <mc:Fallback>
                <p:oleObj name="Equation" r:id="rId2" imgW="888840" imgH="457200" progId="Equation.DSMT4">
                  <p:embed/>
                  <p:pic>
                    <p:nvPicPr>
                      <p:cNvPr id="5" name="Object 4"/>
                      <p:cNvPicPr/>
                      <p:nvPr/>
                    </p:nvPicPr>
                    <p:blipFill>
                      <a:blip r:embed="rId3"/>
                      <a:stretch>
                        <a:fillRect/>
                      </a:stretch>
                    </p:blipFill>
                    <p:spPr>
                      <a:xfrm>
                        <a:off x="3048000" y="1970315"/>
                        <a:ext cx="2095500" cy="1077686"/>
                      </a:xfrm>
                      <a:prstGeom prst="rect">
                        <a:avLst/>
                      </a:prstGeom>
                    </p:spPr>
                  </p:pic>
                </p:oleObj>
              </mc:Fallback>
            </mc:AlternateContent>
          </a:graphicData>
        </a:graphic>
      </p:graphicFrame>
      <p:graphicFrame>
        <p:nvGraphicFramePr>
          <p:cNvPr id="6" name="Object 6"/>
          <p:cNvGraphicFramePr>
            <a:graphicFrameLocks noChangeAspect="1"/>
          </p:cNvGraphicFramePr>
          <p:nvPr/>
        </p:nvGraphicFramePr>
        <p:xfrm>
          <a:off x="3019425" y="3877469"/>
          <a:ext cx="6219825" cy="1770062"/>
        </p:xfrm>
        <a:graphic>
          <a:graphicData uri="http://schemas.openxmlformats.org/presentationml/2006/ole">
            <mc:AlternateContent xmlns:mc="http://schemas.openxmlformats.org/markup-compatibility/2006">
              <mc:Choice xmlns:v="urn:schemas-microsoft-com:vml" Requires="v">
                <p:oleObj name="Equation" r:id="rId4" imgW="2946240" imgH="838080" progId="Equation.DSMT4">
                  <p:embed/>
                </p:oleObj>
              </mc:Choice>
              <mc:Fallback>
                <p:oleObj name="Equation" r:id="rId4" imgW="2946240" imgH="838080" progId="Equation.DSMT4">
                  <p:embed/>
                  <p:pic>
                    <p:nvPicPr>
                      <p:cNvPr id="6" name="Object 6"/>
                      <p:cNvPicPr>
                        <a:picLocks noChangeAspect="1" noChangeArrowheads="1"/>
                      </p:cNvPicPr>
                      <p:nvPr/>
                    </p:nvPicPr>
                    <p:blipFill>
                      <a:blip r:embed="rId5"/>
                      <a:srcRect/>
                      <a:stretch>
                        <a:fillRect/>
                      </a:stretch>
                    </p:blipFill>
                    <p:spPr bwMode="auto">
                      <a:xfrm>
                        <a:off x="3019425" y="3877469"/>
                        <a:ext cx="6219825" cy="1770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7670800" y="3733800"/>
          <a:ext cx="914400" cy="198438"/>
        </p:xfrm>
        <a:graphic>
          <a:graphicData uri="http://schemas.openxmlformats.org/presentationml/2006/ole">
            <mc:AlternateContent xmlns:mc="http://schemas.openxmlformats.org/markup-compatibility/2006">
              <mc:Choice xmlns:v="urn:schemas-microsoft-com:vml" Requires="v">
                <p:oleObj name="Equation" r:id="rId6" imgW="914400" imgH="198720" progId="Equation.DSMT4">
                  <p:embed/>
                </p:oleObj>
              </mc:Choice>
              <mc:Fallback>
                <p:oleObj name="Equation" r:id="rId6" imgW="914400" imgH="198720" progId="Equation.DSMT4">
                  <p:embed/>
                  <p:pic>
                    <p:nvPicPr>
                      <p:cNvPr id="7" name="Object 6"/>
                      <p:cNvPicPr/>
                      <p:nvPr/>
                    </p:nvPicPr>
                    <p:blipFill>
                      <a:blip r:embed="rId7"/>
                      <a:stretch>
                        <a:fillRect/>
                      </a:stretch>
                    </p:blipFill>
                    <p:spPr>
                      <a:xfrm>
                        <a:off x="7670800" y="3733800"/>
                        <a:ext cx="914400" cy="198438"/>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9" name="Object 8"/>
              <p:cNvSpPr txBox="1"/>
              <p:nvPr/>
            </p:nvSpPr>
            <p:spPr>
              <a:xfrm>
                <a:off x="7239000" y="3302793"/>
                <a:ext cx="696913" cy="557213"/>
              </a:xfrm>
              <a:prstGeom prst="rect">
                <a:avLst/>
              </a:prstGeom>
            </p:spPr>
            <p:txBody>
              <a:bodyPr>
                <a:normAutofit fontScale="70000" lnSpcReduction="20000"/>
              </a:bodyPr>
              <a:lstStyle/>
              <a:p>
                <a:pPr/>
                <a14:m>
                  <m:oMathPara xmlns:m="http://schemas.openxmlformats.org/officeDocument/2006/math">
                    <m:oMathParaPr>
                      <m:jc m:val="centerGroup"/>
                    </m:oMathParaPr>
                    <m:oMath xmlns:m="http://schemas.openxmlformats.org/officeDocument/2006/math">
                      <m:d>
                        <m:dPr>
                          <m:begChr m:val="‖"/>
                          <m:endChr m:val="‖"/>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𝐁𝐱</m:t>
                          </m:r>
                        </m:e>
                      </m:d>
                    </m:oMath>
                  </m:oMathPara>
                </a14:m>
                <a:endParaRPr lang="en-US" dirty="0"/>
              </a:p>
            </p:txBody>
          </p:sp>
        </mc:Choice>
        <mc:Fallback xmlns="">
          <p:sp>
            <p:nvSpPr>
              <p:cNvPr id="9" name="Object 8"/>
              <p:cNvSpPr txBox="1">
                <a:spLocks noRot="1" noChangeAspect="1" noMove="1" noResize="1" noEditPoints="1" noAdjustHandles="1" noChangeArrowheads="1" noChangeShapeType="1" noTextEdit="1"/>
              </p:cNvSpPr>
              <p:nvPr/>
            </p:nvSpPr>
            <p:spPr>
              <a:xfrm>
                <a:off x="7239000" y="3302793"/>
                <a:ext cx="696913" cy="557213"/>
              </a:xfrm>
              <a:prstGeom prst="rect">
                <a:avLst/>
              </a:prstGeom>
              <a:blipFill>
                <a:blip r:embed="rId8"/>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0579513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Numerical Conditioning</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type="body" sz="quarter" idx="10"/>
              </p:nvPr>
            </p:nvSpPr>
            <p:spPr/>
            <p:txBody>
              <a:bodyPr/>
              <a:lstStyle/>
              <a:p>
                <a:pPr marL="0" indent="0">
                  <a:buNone/>
                </a:pPr>
                <a:r>
                  <a:rPr lang="en-US" dirty="0"/>
                  <a:t>     i.e., </a:t>
                </a:r>
                <a:r>
                  <a:rPr lang="en-US" dirty="0">
                    <a:latin typeface="Symbol" panose="05050102010706020507" pitchFamily="18" charset="2"/>
                  </a:rPr>
                  <a:t>l</a:t>
                </a:r>
                <a:r>
                  <a:rPr lang="en-US" baseline="-25000" dirty="0"/>
                  <a:t>i</a:t>
                </a:r>
                <a:r>
                  <a:rPr lang="en-US" dirty="0"/>
                  <a:t>  is a root of the polynomial</a:t>
                </a:r>
                <a:br>
                  <a:rPr lang="en-US" dirty="0"/>
                </a:br>
                <a:endParaRPr lang="en-US" dirty="0"/>
              </a:p>
              <a:p>
                <a:pPr marL="0" indent="0">
                  <a:buNone/>
                </a:pPr>
                <a:endParaRPr lang="en-US" dirty="0"/>
              </a:p>
              <a:p>
                <a:r>
                  <a:rPr lang="en-US" dirty="0"/>
                  <a:t>In other words, the </a:t>
                </a:r>
                <a14:m>
                  <m:oMath xmlns:m="http://schemas.openxmlformats.org/officeDocument/2006/math">
                    <m:r>
                      <a:rPr lang="en-US" b="0" i="1" dirty="0" smtClean="0">
                        <a:solidFill>
                          <a:srgbClr val="000000"/>
                        </a:solidFill>
                        <a:latin typeface="Cambria Math" panose="02040503050406030204" pitchFamily="18" charset="0"/>
                        <a:sym typeface="Euclid Extra"/>
                      </a:rPr>
                      <m:t>ℓ</m:t>
                    </m:r>
                  </m:oMath>
                </a14:m>
                <a:r>
                  <a:rPr lang="en-US" baseline="-25000" dirty="0">
                    <a:solidFill>
                      <a:srgbClr val="000000"/>
                    </a:solidFill>
                    <a:sym typeface="Euclid Extra"/>
                  </a:rPr>
                  <a:t>2</a:t>
                </a:r>
                <a:r>
                  <a:rPr lang="en-US" dirty="0"/>
                  <a:t> norm of </a:t>
                </a:r>
                <a:br>
                  <a:rPr lang="en-US" dirty="0"/>
                </a:br>
                <a:r>
                  <a:rPr lang="en-US" b="1" dirty="0"/>
                  <a:t>B</a:t>
                </a:r>
                <a:r>
                  <a:rPr lang="en-US" dirty="0"/>
                  <a:t> is the square root of the </a:t>
                </a:r>
                <a:br>
                  <a:rPr lang="en-US" dirty="0"/>
                </a:br>
                <a:r>
                  <a:rPr lang="en-US" dirty="0"/>
                  <a:t>largest eigenvalue of </a:t>
                </a:r>
                <a:r>
                  <a:rPr lang="en-US" b="1" dirty="0"/>
                  <a:t>B</a:t>
                </a:r>
                <a:r>
                  <a:rPr lang="en-US" baseline="30000" dirty="0"/>
                  <a:t>T</a:t>
                </a:r>
                <a:r>
                  <a:rPr lang="en-US" b="1" dirty="0"/>
                  <a:t>B</a:t>
                </a:r>
                <a:r>
                  <a:rPr lang="en-US" dirty="0"/>
                  <a:t>  </a:t>
                </a:r>
              </a:p>
            </p:txBody>
          </p:sp>
        </mc:Choice>
        <mc:Fallback xmlns="">
          <p:sp>
            <p:nvSpPr>
              <p:cNvPr id="3" name="Content Placeholder 2"/>
              <p:cNvSpPr>
                <a:spLocks noGrp="1" noRot="1" noChangeAspect="1" noMove="1" noResize="1" noEditPoints="1" noAdjustHandles="1" noChangeArrowheads="1" noChangeShapeType="1" noTextEdit="1"/>
              </p:cNvSpPr>
              <p:nvPr>
                <p:ph type="body" sz="quarter" idx="10"/>
              </p:nvPr>
            </p:nvSpPr>
            <p:spPr>
              <a:blipFill>
                <a:blip r:embed="rId3"/>
                <a:stretch>
                  <a:fillRect l="-783" t="-941"/>
                </a:stretch>
              </a:blipFill>
            </p:spPr>
            <p:txBody>
              <a:bodyPr/>
              <a:lstStyle/>
              <a:p>
                <a:r>
                  <a:rPr lang="en-US">
                    <a:noFill/>
                  </a:rPr>
                  <a:t> </a:t>
                </a:r>
              </a:p>
            </p:txBody>
          </p:sp>
        </mc:Fallback>
      </mc:AlternateContent>
      <p:graphicFrame>
        <p:nvGraphicFramePr>
          <p:cNvPr id="5" name="Object 4"/>
          <p:cNvGraphicFramePr>
            <a:graphicFrameLocks noChangeAspect="1"/>
          </p:cNvGraphicFramePr>
          <p:nvPr>
            <p:extLst>
              <p:ext uri="{D42A27DB-BD31-4B8C-83A1-F6EECF244321}">
                <p14:modId xmlns:p14="http://schemas.microsoft.com/office/powerpoint/2010/main" val="2446201213"/>
              </p:ext>
            </p:extLst>
          </p:nvPr>
        </p:nvGraphicFramePr>
        <p:xfrm>
          <a:off x="1143000" y="1819836"/>
          <a:ext cx="6756400" cy="777875"/>
        </p:xfrm>
        <a:graphic>
          <a:graphicData uri="http://schemas.openxmlformats.org/presentationml/2006/ole">
            <mc:AlternateContent xmlns:mc="http://schemas.openxmlformats.org/markup-compatibility/2006">
              <mc:Choice xmlns:v="urn:schemas-microsoft-com:vml" Requires="v">
                <p:oleObj name="Equation" r:id="rId4" imgW="3200400" imgH="368280" progId="Equation.DSMT4">
                  <p:embed/>
                </p:oleObj>
              </mc:Choice>
              <mc:Fallback>
                <p:oleObj name="Equation" r:id="rId4" imgW="3200400" imgH="368280" progId="Equation.DSMT4">
                  <p:embed/>
                  <p:pic>
                    <p:nvPicPr>
                      <p:cNvPr id="5" name="Object 4"/>
                      <p:cNvPicPr>
                        <a:picLocks noChangeAspect="1" noChangeArrowheads="1"/>
                      </p:cNvPicPr>
                      <p:nvPr/>
                    </p:nvPicPr>
                    <p:blipFill>
                      <a:blip r:embed="rId5"/>
                      <a:srcRect/>
                      <a:stretch>
                        <a:fillRect/>
                      </a:stretch>
                    </p:blipFill>
                    <p:spPr bwMode="auto">
                      <a:xfrm>
                        <a:off x="1143000" y="1819836"/>
                        <a:ext cx="67564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352883546"/>
              </p:ext>
            </p:extLst>
          </p:nvPr>
        </p:nvGraphicFramePr>
        <p:xfrm>
          <a:off x="2614746" y="4114800"/>
          <a:ext cx="3405188" cy="590550"/>
        </p:xfrm>
        <a:graphic>
          <a:graphicData uri="http://schemas.openxmlformats.org/presentationml/2006/ole">
            <mc:AlternateContent xmlns:mc="http://schemas.openxmlformats.org/markup-compatibility/2006">
              <mc:Choice xmlns:v="urn:schemas-microsoft-com:vml" Requires="v">
                <p:oleObj name="Equation" r:id="rId6" imgW="1612800" imgH="279360" progId="Equation.DSMT4">
                  <p:embed/>
                </p:oleObj>
              </mc:Choice>
              <mc:Fallback>
                <p:oleObj name="Equation" r:id="rId6" imgW="1612800" imgH="279360" progId="Equation.DSMT4">
                  <p:embed/>
                  <p:pic>
                    <p:nvPicPr>
                      <p:cNvPr id="7" name="Object 6"/>
                      <p:cNvPicPr>
                        <a:picLocks noChangeAspect="1" noChangeArrowheads="1"/>
                      </p:cNvPicPr>
                      <p:nvPr/>
                    </p:nvPicPr>
                    <p:blipFill>
                      <a:blip r:embed="rId7"/>
                      <a:srcRect/>
                      <a:stretch>
                        <a:fillRect/>
                      </a:stretch>
                    </p:blipFill>
                    <p:spPr bwMode="auto">
                      <a:xfrm>
                        <a:off x="2614746" y="4114800"/>
                        <a:ext cx="3405188"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8367979" y="2607236"/>
            <a:ext cx="2581156" cy="1643527"/>
          </a:xfrm>
          <a:prstGeom prst="rect">
            <a:avLst/>
          </a:prstGeom>
          <a:solidFill>
            <a:srgbClr val="D6D2C4"/>
          </a:solidFill>
        </p:spPr>
        <p:txBody>
          <a:bodyPr wrap="none" rtlCol="0">
            <a:spAutoFit/>
          </a:bodyPr>
          <a:lstStyle/>
          <a:p>
            <a:r>
              <a:rPr lang="en-US" sz="2400" dirty="0">
                <a:solidFill>
                  <a:srgbClr val="1E0000"/>
                </a:solidFill>
                <a:latin typeface="+mj-lt"/>
              </a:rPr>
              <a:t>Keep in mind the </a:t>
            </a:r>
            <a:br>
              <a:rPr lang="en-US" sz="2400" dirty="0">
                <a:solidFill>
                  <a:srgbClr val="1E0000"/>
                </a:solidFill>
                <a:latin typeface="+mj-lt"/>
              </a:rPr>
            </a:br>
            <a:r>
              <a:rPr lang="en-US" sz="2400" dirty="0">
                <a:solidFill>
                  <a:srgbClr val="1E0000"/>
                </a:solidFill>
                <a:latin typeface="+mj-lt"/>
              </a:rPr>
              <a:t>eigenvalues of a </a:t>
            </a:r>
            <a:br>
              <a:rPr lang="en-US" sz="2400" dirty="0">
                <a:solidFill>
                  <a:srgbClr val="1E0000"/>
                </a:solidFill>
                <a:latin typeface="+mj-lt"/>
              </a:rPr>
            </a:br>
            <a:r>
              <a:rPr lang="en-US" sz="2400" dirty="0" err="1">
                <a:solidFill>
                  <a:srgbClr val="1E0000"/>
                </a:solidFill>
                <a:latin typeface="+mj-lt"/>
              </a:rPr>
              <a:t>p.d</a:t>
            </a:r>
            <a:r>
              <a:rPr lang="en-US" sz="2400" dirty="0">
                <a:solidFill>
                  <a:srgbClr val="1E0000"/>
                </a:solidFill>
                <a:latin typeface="+mj-lt"/>
              </a:rPr>
              <a:t>. matrix are </a:t>
            </a:r>
          </a:p>
          <a:p>
            <a:r>
              <a:rPr lang="en-US" sz="2400" dirty="0">
                <a:solidFill>
                  <a:srgbClr val="1E0000"/>
                </a:solidFill>
                <a:latin typeface="+mj-lt"/>
              </a:rPr>
              <a:t>positive</a:t>
            </a:r>
          </a:p>
        </p:txBody>
      </p:sp>
    </p:spTree>
    <p:extLst>
      <p:ext uri="{BB962C8B-B14F-4D97-AF65-F5344CB8AC3E}">
        <p14:creationId xmlns:p14="http://schemas.microsoft.com/office/powerpoint/2010/main" val="22947846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p:nvPr>
        </p:nvSpPr>
        <p:spPr/>
        <p:txBody>
          <a:bodyPr/>
          <a:lstStyle/>
          <a:p>
            <a:pPr eaLnBrk="1" hangingPunct="1"/>
            <a:r>
              <a:rPr lang="en-US" dirty="0"/>
              <a:t>Numerical Conditioning</a:t>
            </a:r>
          </a:p>
        </p:txBody>
      </p:sp>
      <p:sp>
        <p:nvSpPr>
          <p:cNvPr id="18438" name="Rectangle 3"/>
          <p:cNvSpPr>
            <a:spLocks noGrp="1" noChangeArrowheads="1"/>
          </p:cNvSpPr>
          <p:nvPr>
            <p:ph type="body" sz="quarter" idx="10"/>
          </p:nvPr>
        </p:nvSpPr>
        <p:spPr/>
        <p:txBody>
          <a:bodyPr/>
          <a:lstStyle/>
          <a:p>
            <a:pPr eaLnBrk="1" hangingPunct="1"/>
            <a:r>
              <a:rPr lang="en-US" dirty="0"/>
              <a:t>The conditioning number of a matrix </a:t>
            </a:r>
            <a:r>
              <a:rPr lang="en-US" b="1" dirty="0"/>
              <a:t>B</a:t>
            </a:r>
            <a:r>
              <a:rPr lang="en-US" dirty="0"/>
              <a:t> is defined as </a:t>
            </a:r>
          </a:p>
          <a:p>
            <a:pPr eaLnBrk="1" hangingPunct="1"/>
            <a:endParaRPr lang="en-US" dirty="0"/>
          </a:p>
          <a:p>
            <a:pPr eaLnBrk="1" hangingPunct="1"/>
            <a:endParaRPr lang="en-US" dirty="0"/>
          </a:p>
          <a:p>
            <a:pPr eaLnBrk="1" hangingPunct="1"/>
            <a:endParaRPr lang="en-US" dirty="0"/>
          </a:p>
          <a:p>
            <a:pPr eaLnBrk="1" hangingPunct="1"/>
            <a:r>
              <a:rPr lang="en-US" dirty="0"/>
              <a:t>A well–conditioned matrix has a small value of </a:t>
            </a:r>
            <a:endParaRPr lang="en-US" b="1" dirty="0"/>
          </a:p>
          <a:p>
            <a:pPr eaLnBrk="1" hangingPunct="1">
              <a:buFont typeface="Wingdings" pitchFamily="2" charset="2"/>
              <a:buNone/>
            </a:pPr>
            <a:r>
              <a:rPr lang="en-US" dirty="0"/>
              <a:t>      	  , close to </a:t>
            </a:r>
            <a:r>
              <a:rPr lang="en-US" dirty="0">
                <a:latin typeface="Times New Roman" pitchFamily="18" charset="0"/>
              </a:rPr>
              <a:t>1</a:t>
            </a:r>
            <a:r>
              <a:rPr lang="en-US" dirty="0"/>
              <a:t>; the larger the value of 	    , the more pronounced is the ill-conditioning</a:t>
            </a:r>
          </a:p>
        </p:txBody>
      </p:sp>
      <p:sp>
        <p:nvSpPr>
          <p:cNvPr id="18439" name="Rectangle 5"/>
          <p:cNvSpPr>
            <a:spLocks noChangeArrowheads="1"/>
          </p:cNvSpPr>
          <p:nvPr/>
        </p:nvSpPr>
        <p:spPr bwMode="auto">
          <a:xfrm>
            <a:off x="1524001" y="-261610"/>
            <a:ext cx="184731" cy="523220"/>
          </a:xfrm>
          <a:prstGeom prst="rect">
            <a:avLst/>
          </a:prstGeom>
          <a:noFill/>
          <a:ln w="9525">
            <a:noFill/>
            <a:miter lim="800000"/>
            <a:headEnd/>
            <a:tailEnd/>
          </a:ln>
        </p:spPr>
        <p:txBody>
          <a:bodyPr wrap="none" anchor="ctr">
            <a:spAutoFit/>
          </a:bodyPr>
          <a:lstStyle/>
          <a:p>
            <a:endParaRPr lang="en-US"/>
          </a:p>
        </p:txBody>
      </p:sp>
      <p:graphicFrame>
        <p:nvGraphicFramePr>
          <p:cNvPr id="18434" name="Object 4"/>
          <p:cNvGraphicFramePr>
            <a:graphicFrameLocks noChangeAspect="1"/>
          </p:cNvGraphicFramePr>
          <p:nvPr/>
        </p:nvGraphicFramePr>
        <p:xfrm>
          <a:off x="2209800" y="1997868"/>
          <a:ext cx="7997825" cy="1220788"/>
        </p:xfrm>
        <a:graphic>
          <a:graphicData uri="http://schemas.openxmlformats.org/presentationml/2006/ole">
            <mc:AlternateContent xmlns:mc="http://schemas.openxmlformats.org/markup-compatibility/2006">
              <mc:Choice xmlns:v="urn:schemas-microsoft-com:vml" Requires="v">
                <p:oleObj name="Equation" r:id="rId2" imgW="4254480" imgH="634680" progId="Equation.DSMT4">
                  <p:embed/>
                </p:oleObj>
              </mc:Choice>
              <mc:Fallback>
                <p:oleObj name="Equation" r:id="rId2" imgW="4254480" imgH="634680" progId="Equation.DSMT4">
                  <p:embed/>
                  <p:pic>
                    <p:nvPicPr>
                      <p:cNvPr id="18434" name="Object 4"/>
                      <p:cNvPicPr>
                        <a:picLocks noChangeAspect="1" noChangeArrowheads="1"/>
                      </p:cNvPicPr>
                      <p:nvPr/>
                    </p:nvPicPr>
                    <p:blipFill>
                      <a:blip r:embed="rId3"/>
                      <a:srcRect/>
                      <a:stretch>
                        <a:fillRect/>
                      </a:stretch>
                    </p:blipFill>
                    <p:spPr bwMode="auto">
                      <a:xfrm>
                        <a:off x="2209800" y="1997868"/>
                        <a:ext cx="7997825" cy="1220788"/>
                      </a:xfrm>
                      <a:prstGeom prst="rect">
                        <a:avLst/>
                      </a:prstGeom>
                      <a:noFill/>
                    </p:spPr>
                  </p:pic>
                </p:oleObj>
              </mc:Fallback>
            </mc:AlternateContent>
          </a:graphicData>
        </a:graphic>
      </p:graphicFrame>
      <p:sp>
        <p:nvSpPr>
          <p:cNvPr id="18440" name="Rectangle 7"/>
          <p:cNvSpPr>
            <a:spLocks noChangeArrowheads="1"/>
          </p:cNvSpPr>
          <p:nvPr/>
        </p:nvSpPr>
        <p:spPr bwMode="auto">
          <a:xfrm>
            <a:off x="1524001" y="3048328"/>
            <a:ext cx="184731" cy="523220"/>
          </a:xfrm>
          <a:prstGeom prst="rect">
            <a:avLst/>
          </a:prstGeom>
          <a:noFill/>
          <a:ln w="9525">
            <a:noFill/>
            <a:miter lim="800000"/>
            <a:headEnd/>
            <a:tailEnd/>
          </a:ln>
        </p:spPr>
        <p:txBody>
          <a:bodyPr wrap="none" anchor="ctr">
            <a:spAutoFit/>
          </a:bodyPr>
          <a:lstStyle/>
          <a:p>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349832487"/>
              </p:ext>
            </p:extLst>
          </p:nvPr>
        </p:nvGraphicFramePr>
        <p:xfrm>
          <a:off x="660983" y="3448050"/>
          <a:ext cx="723900" cy="482600"/>
        </p:xfrm>
        <a:graphic>
          <a:graphicData uri="http://schemas.openxmlformats.org/presentationml/2006/ole">
            <mc:AlternateContent xmlns:mc="http://schemas.openxmlformats.org/markup-compatibility/2006">
              <mc:Choice xmlns:v="urn:schemas-microsoft-com:vml" Requires="v">
                <p:oleObj name="Equation" r:id="rId4" imgW="380880" imgH="253800" progId="Equation.DSMT4">
                  <p:embed/>
                </p:oleObj>
              </mc:Choice>
              <mc:Fallback>
                <p:oleObj name="Equation" r:id="rId4" imgW="380880" imgH="253800" progId="Equation.DSMT4">
                  <p:embed/>
                  <p:pic>
                    <p:nvPicPr>
                      <p:cNvPr id="3" name="Object 2"/>
                      <p:cNvPicPr/>
                      <p:nvPr/>
                    </p:nvPicPr>
                    <p:blipFill>
                      <a:blip r:embed="rId5"/>
                      <a:stretch>
                        <a:fillRect/>
                      </a:stretch>
                    </p:blipFill>
                    <p:spPr>
                      <a:xfrm>
                        <a:off x="660983" y="3448050"/>
                        <a:ext cx="723900" cy="482600"/>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856252322"/>
              </p:ext>
            </p:extLst>
          </p:nvPr>
        </p:nvGraphicFramePr>
        <p:xfrm>
          <a:off x="6208712" y="3498850"/>
          <a:ext cx="647700" cy="431800"/>
        </p:xfrm>
        <a:graphic>
          <a:graphicData uri="http://schemas.openxmlformats.org/presentationml/2006/ole">
            <mc:AlternateContent xmlns:mc="http://schemas.openxmlformats.org/markup-compatibility/2006">
              <mc:Choice xmlns:v="urn:schemas-microsoft-com:vml" Requires="v">
                <p:oleObj name="Equation" r:id="rId6" imgW="380880" imgH="253800" progId="Equation.DSMT4">
                  <p:embed/>
                </p:oleObj>
              </mc:Choice>
              <mc:Fallback>
                <p:oleObj name="Equation" r:id="rId6" imgW="380880" imgH="253800" progId="Equation.DSMT4">
                  <p:embed/>
                  <p:pic>
                    <p:nvPicPr>
                      <p:cNvPr id="4" name="Object 3"/>
                      <p:cNvPicPr/>
                      <p:nvPr/>
                    </p:nvPicPr>
                    <p:blipFill>
                      <a:blip r:embed="rId5"/>
                      <a:stretch>
                        <a:fillRect/>
                      </a:stretch>
                    </p:blipFill>
                    <p:spPr>
                      <a:xfrm>
                        <a:off x="6208712" y="3498850"/>
                        <a:ext cx="647700" cy="431800"/>
                      </a:xfrm>
                      <a:prstGeom prst="rect">
                        <a:avLst/>
                      </a:prstGeom>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D2667B6-F6E2-4819-9A64-EBC168882A16}"/>
              </a:ext>
            </a:extLst>
          </p:cNvPr>
          <p:cNvPicPr>
            <a:picLocks noChangeAspect="1"/>
          </p:cNvPicPr>
          <p:nvPr/>
        </p:nvPicPr>
        <p:blipFill>
          <a:blip r:embed="rId2"/>
          <a:stretch>
            <a:fillRect/>
          </a:stretch>
        </p:blipFill>
        <p:spPr>
          <a:xfrm>
            <a:off x="5486400" y="2057400"/>
            <a:ext cx="6372380" cy="3300412"/>
          </a:xfrm>
          <a:prstGeom prst="rect">
            <a:avLst/>
          </a:prstGeom>
        </p:spPr>
      </p:pic>
      <p:sp>
        <p:nvSpPr>
          <p:cNvPr id="2" name="Title 1">
            <a:extLst>
              <a:ext uri="{FF2B5EF4-FFF2-40B4-BE49-F238E27FC236}">
                <a16:creationId xmlns:a16="http://schemas.microsoft.com/office/drawing/2014/main" id="{1C6BD4BE-EC02-4134-9912-077C146EE571}"/>
              </a:ext>
            </a:extLst>
          </p:cNvPr>
          <p:cNvSpPr>
            <a:spLocks noGrp="1"/>
          </p:cNvSpPr>
          <p:nvPr>
            <p:ph type="title"/>
          </p:nvPr>
        </p:nvSpPr>
        <p:spPr/>
        <p:txBody>
          <a:bodyPr/>
          <a:lstStyle/>
          <a:p>
            <a:r>
              <a:rPr lang="en-US" dirty="0"/>
              <a:t>Intro to DC State Estimation</a:t>
            </a:r>
          </a:p>
        </p:txBody>
      </p:sp>
      <p:sp>
        <p:nvSpPr>
          <p:cNvPr id="3" name="Content Placeholder 2">
            <a:extLst>
              <a:ext uri="{FF2B5EF4-FFF2-40B4-BE49-F238E27FC236}">
                <a16:creationId xmlns:a16="http://schemas.microsoft.com/office/drawing/2014/main" id="{9249166B-069E-4637-9D98-295A1C7ABF7C}"/>
              </a:ext>
            </a:extLst>
          </p:cNvPr>
          <p:cNvSpPr>
            <a:spLocks noGrp="1"/>
          </p:cNvSpPr>
          <p:nvPr>
            <p:ph type="body" sz="quarter" idx="10"/>
          </p:nvPr>
        </p:nvSpPr>
        <p:spPr/>
        <p:txBody>
          <a:bodyPr/>
          <a:lstStyle/>
          <a:p>
            <a:pPr marL="0" indent="0">
              <a:buNone/>
            </a:pPr>
            <a:r>
              <a:rPr lang="en-US" dirty="0"/>
              <a:t>What is the load at bus 3?</a:t>
            </a:r>
          </a:p>
        </p:txBody>
      </p:sp>
      <mc:AlternateContent xmlns:mc="http://schemas.openxmlformats.org/markup-compatibility/2006" xmlns:a14="http://schemas.microsoft.com/office/drawing/2010/main">
        <mc:Choice Requires="a14">
          <p:graphicFrame>
            <p:nvGraphicFramePr>
              <p:cNvPr id="5" name="Table 4">
                <a:extLst>
                  <a:ext uri="{FF2B5EF4-FFF2-40B4-BE49-F238E27FC236}">
                    <a16:creationId xmlns:a16="http://schemas.microsoft.com/office/drawing/2014/main" id="{39802B41-864D-4AEA-A5C8-807D7472DB3E}"/>
                  </a:ext>
                </a:extLst>
              </p:cNvPr>
              <p:cNvGraphicFramePr>
                <a:graphicFrameLocks noGrp="1"/>
              </p:cNvGraphicFramePr>
              <p:nvPr/>
            </p:nvGraphicFramePr>
            <p:xfrm>
              <a:off x="1086822" y="2028825"/>
              <a:ext cx="3397250" cy="2690709"/>
            </p:xfrm>
            <a:graphic>
              <a:graphicData uri="http://schemas.openxmlformats.org/drawingml/2006/table">
                <a:tbl>
                  <a:tblPr firstRow="1" bandRow="1">
                    <a:tableStyleId>{5940675A-B579-460E-94D1-54222C63F5DA}</a:tableStyleId>
                  </a:tblPr>
                  <a:tblGrid>
                    <a:gridCol w="1698625">
                      <a:extLst>
                        <a:ext uri="{9D8B030D-6E8A-4147-A177-3AD203B41FA5}">
                          <a16:colId xmlns:a16="http://schemas.microsoft.com/office/drawing/2014/main" val="1812804343"/>
                        </a:ext>
                      </a:extLst>
                    </a:gridCol>
                    <a:gridCol w="1698625">
                      <a:extLst>
                        <a:ext uri="{9D8B030D-6E8A-4147-A177-3AD203B41FA5}">
                          <a16:colId xmlns:a16="http://schemas.microsoft.com/office/drawing/2014/main" val="3738899370"/>
                        </a:ext>
                      </a:extLst>
                    </a:gridCol>
                  </a:tblGrid>
                  <a:tr h="384387">
                    <a:tc>
                      <a:txBody>
                        <a:bodyPr/>
                        <a:lstStyle/>
                        <a:p>
                          <a:r>
                            <a:rPr lang="en-US" dirty="0"/>
                            <a:t>Measurement</a:t>
                          </a:r>
                          <a:endParaRPr lang="en-US" dirty="0">
                            <a:latin typeface="+mj-lt"/>
                          </a:endParaRPr>
                        </a:p>
                      </a:txBody>
                      <a:tcPr/>
                    </a:tc>
                    <a:tc>
                      <a:txBody>
                        <a:bodyPr/>
                        <a:lstStyle/>
                        <a:p>
                          <a:r>
                            <a:rPr lang="en-US" dirty="0"/>
                            <a:t>Value</a:t>
                          </a:r>
                          <a:endParaRPr lang="en-US" dirty="0">
                            <a:latin typeface="+mj-lt"/>
                          </a:endParaRPr>
                        </a:p>
                      </a:txBody>
                      <a:tcPr/>
                    </a:tc>
                    <a:extLst>
                      <a:ext uri="{0D108BD9-81ED-4DB2-BD59-A6C34878D82A}">
                        <a16:rowId xmlns:a16="http://schemas.microsoft.com/office/drawing/2014/main" val="805216077"/>
                      </a:ext>
                    </a:extLst>
                  </a:tr>
                  <a:tr h="384387">
                    <a:tc>
                      <a:txBody>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smtClean="0">
                                        <a:latin typeface="Cambria Math" panose="02040503050406030204" pitchFamily="18" charset="0"/>
                                      </a:rPr>
                                      <m:t>𝑃</m:t>
                                    </m:r>
                                  </m:e>
                                  <m:sub>
                                    <m:r>
                                      <a:rPr lang="en-US" smtClean="0">
                                        <a:latin typeface="Cambria Math" panose="02040503050406030204" pitchFamily="18" charset="0"/>
                                      </a:rPr>
                                      <m:t>12</m:t>
                                    </m:r>
                                  </m:sub>
                                </m:sSub>
                              </m:oMath>
                            </m:oMathPara>
                          </a14:m>
                          <a:endParaRPr lang="en-US" dirty="0">
                            <a:latin typeface="+mj-lt"/>
                          </a:endParaRPr>
                        </a:p>
                      </a:txBody>
                      <a:tcPr/>
                    </a:tc>
                    <a:tc>
                      <a:txBody>
                        <a:bodyPr/>
                        <a:lstStyle/>
                        <a:p>
                          <a:r>
                            <a:rPr lang="en-US" dirty="0"/>
                            <a:t>103.5 MW</a:t>
                          </a:r>
                          <a:endParaRPr lang="en-US" dirty="0">
                            <a:latin typeface="+mj-lt"/>
                          </a:endParaRPr>
                        </a:p>
                      </a:txBody>
                      <a:tcPr/>
                    </a:tc>
                    <a:extLst>
                      <a:ext uri="{0D108BD9-81ED-4DB2-BD59-A6C34878D82A}">
                        <a16:rowId xmlns:a16="http://schemas.microsoft.com/office/drawing/2014/main" val="1851133763"/>
                      </a:ext>
                    </a:extLst>
                  </a:tr>
                  <a:tr h="384387">
                    <a:tc>
                      <a:txBody>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smtClean="0">
                                        <a:latin typeface="Cambria Math" panose="02040503050406030204" pitchFamily="18" charset="0"/>
                                      </a:rPr>
                                      <m:t>𝑃</m:t>
                                    </m:r>
                                  </m:e>
                                  <m:sub>
                                    <m:r>
                                      <a:rPr lang="en-US" smtClean="0">
                                        <a:latin typeface="Cambria Math" panose="02040503050406030204" pitchFamily="18" charset="0"/>
                                      </a:rPr>
                                      <m:t>13</m:t>
                                    </m:r>
                                  </m:sub>
                                </m:sSub>
                              </m:oMath>
                            </m:oMathPara>
                          </a14:m>
                          <a:endParaRPr lang="en-US" dirty="0">
                            <a:latin typeface="+mj-lt"/>
                          </a:endParaRPr>
                        </a:p>
                      </a:txBody>
                      <a:tcPr/>
                    </a:tc>
                    <a:tc>
                      <a:txBody>
                        <a:bodyPr/>
                        <a:lstStyle/>
                        <a:p>
                          <a:r>
                            <a:rPr lang="en-US" dirty="0"/>
                            <a:t>83.8 MW</a:t>
                          </a:r>
                          <a:endParaRPr lang="en-US" dirty="0">
                            <a:latin typeface="+mj-lt"/>
                          </a:endParaRPr>
                        </a:p>
                      </a:txBody>
                      <a:tcPr/>
                    </a:tc>
                    <a:extLst>
                      <a:ext uri="{0D108BD9-81ED-4DB2-BD59-A6C34878D82A}">
                        <a16:rowId xmlns:a16="http://schemas.microsoft.com/office/drawing/2014/main" val="3076420255"/>
                      </a:ext>
                    </a:extLst>
                  </a:tr>
                  <a:tr h="384387">
                    <a:tc>
                      <a:txBody>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smtClean="0">
                                        <a:latin typeface="Cambria Math" panose="02040503050406030204" pitchFamily="18" charset="0"/>
                                      </a:rPr>
                                      <m:t>𝑃</m:t>
                                    </m:r>
                                  </m:e>
                                  <m:sub>
                                    <m:r>
                                      <a:rPr lang="en-US" smtClean="0">
                                        <a:latin typeface="Cambria Math" panose="02040503050406030204" pitchFamily="18" charset="0"/>
                                      </a:rPr>
                                      <m:t>23</m:t>
                                    </m:r>
                                  </m:sub>
                                </m:sSub>
                              </m:oMath>
                            </m:oMathPara>
                          </a14:m>
                          <a:endParaRPr lang="en-US" dirty="0">
                            <a:latin typeface="+mj-lt"/>
                          </a:endParaRPr>
                        </a:p>
                      </a:txBody>
                      <a:tcPr/>
                    </a:tc>
                    <a:tc>
                      <a:txBody>
                        <a:bodyPr/>
                        <a:lstStyle/>
                        <a:p>
                          <a:r>
                            <a:rPr lang="en-US" dirty="0"/>
                            <a:t>51.4 MW</a:t>
                          </a:r>
                          <a:endParaRPr lang="en-US" dirty="0">
                            <a:latin typeface="+mj-lt"/>
                          </a:endParaRPr>
                        </a:p>
                      </a:txBody>
                      <a:tcPr/>
                    </a:tc>
                    <a:extLst>
                      <a:ext uri="{0D108BD9-81ED-4DB2-BD59-A6C34878D82A}">
                        <a16:rowId xmlns:a16="http://schemas.microsoft.com/office/drawing/2014/main" val="1804266216"/>
                      </a:ext>
                    </a:extLst>
                  </a:tr>
                  <a:tr h="384387">
                    <a:tc>
                      <a:txBody>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smtClean="0">
                                        <a:latin typeface="Cambria Math" panose="02040503050406030204" pitchFamily="18" charset="0"/>
                                      </a:rPr>
                                      <m:t>𝑃</m:t>
                                    </m:r>
                                  </m:e>
                                  <m:sub>
                                    <m:r>
                                      <a:rPr lang="en-US" smtClean="0">
                                        <a:latin typeface="Cambria Math" panose="02040503050406030204" pitchFamily="18" charset="0"/>
                                      </a:rPr>
                                      <m:t>𝐺</m:t>
                                    </m:r>
                                    <m:r>
                                      <a:rPr lang="en-US" smtClean="0">
                                        <a:latin typeface="Cambria Math" panose="02040503050406030204" pitchFamily="18" charset="0"/>
                                      </a:rPr>
                                      <m:t>1</m:t>
                                    </m:r>
                                  </m:sub>
                                </m:sSub>
                              </m:oMath>
                            </m:oMathPara>
                          </a14:m>
                          <a:endParaRPr lang="en-US" dirty="0">
                            <a:latin typeface="+mj-lt"/>
                          </a:endParaRPr>
                        </a:p>
                      </a:txBody>
                      <a:tcPr/>
                    </a:tc>
                    <a:tc>
                      <a:txBody>
                        <a:bodyPr/>
                        <a:lstStyle/>
                        <a:p>
                          <a:r>
                            <a:rPr lang="en-US" dirty="0"/>
                            <a:t>183.4 MW</a:t>
                          </a:r>
                          <a:endParaRPr lang="en-US" dirty="0">
                            <a:latin typeface="+mj-lt"/>
                          </a:endParaRPr>
                        </a:p>
                      </a:txBody>
                      <a:tcPr/>
                    </a:tc>
                    <a:extLst>
                      <a:ext uri="{0D108BD9-81ED-4DB2-BD59-A6C34878D82A}">
                        <a16:rowId xmlns:a16="http://schemas.microsoft.com/office/drawing/2014/main" val="485248089"/>
                      </a:ext>
                    </a:extLst>
                  </a:tr>
                  <a:tr h="3843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smtClean="0">
                                        <a:latin typeface="Cambria Math" panose="02040503050406030204" pitchFamily="18" charset="0"/>
                                      </a:rPr>
                                      <m:t>𝑃</m:t>
                                    </m:r>
                                  </m:e>
                                  <m:sub>
                                    <m:r>
                                      <a:rPr lang="en-US" smtClean="0">
                                        <a:latin typeface="Cambria Math" panose="02040503050406030204" pitchFamily="18" charset="0"/>
                                      </a:rPr>
                                      <m:t>𝐿</m:t>
                                    </m:r>
                                    <m:r>
                                      <a:rPr lang="en-US" smtClean="0">
                                        <a:latin typeface="Cambria Math" panose="02040503050406030204" pitchFamily="18" charset="0"/>
                                      </a:rPr>
                                      <m:t>2</m:t>
                                    </m:r>
                                  </m:sub>
                                </m:sSub>
                              </m:oMath>
                            </m:oMathPara>
                          </a14:m>
                          <a:endParaRPr lang="en-US" dirty="0">
                            <a:latin typeface="+mj-lt"/>
                          </a:endParaRPr>
                        </a:p>
                      </a:txBody>
                      <a:tcPr/>
                    </a:tc>
                    <a:tc>
                      <a:txBody>
                        <a:bodyPr/>
                        <a:lstStyle/>
                        <a:p>
                          <a:r>
                            <a:rPr lang="en-US" dirty="0"/>
                            <a:t>53.3 MW</a:t>
                          </a:r>
                          <a:endParaRPr lang="en-US" dirty="0">
                            <a:latin typeface="+mj-lt"/>
                          </a:endParaRPr>
                        </a:p>
                      </a:txBody>
                      <a:tcPr/>
                    </a:tc>
                    <a:extLst>
                      <a:ext uri="{0D108BD9-81ED-4DB2-BD59-A6C34878D82A}">
                        <a16:rowId xmlns:a16="http://schemas.microsoft.com/office/drawing/2014/main" val="1830972674"/>
                      </a:ext>
                    </a:extLst>
                  </a:tr>
                  <a:tr h="3843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smtClean="0">
                                        <a:latin typeface="Cambria Math" panose="02040503050406030204" pitchFamily="18" charset="0"/>
                                      </a:rPr>
                                      <m:t>𝑃</m:t>
                                    </m:r>
                                  </m:e>
                                  <m:sub>
                                    <m:r>
                                      <a:rPr lang="en-US" smtClean="0">
                                        <a:latin typeface="Cambria Math" panose="02040503050406030204" pitchFamily="18" charset="0"/>
                                      </a:rPr>
                                      <m:t>𝐿</m:t>
                                    </m:r>
                                    <m:r>
                                      <a:rPr lang="en-US" smtClean="0">
                                        <a:latin typeface="Cambria Math" panose="02040503050406030204" pitchFamily="18" charset="0"/>
                                      </a:rPr>
                                      <m:t>3</m:t>
                                    </m:r>
                                  </m:sub>
                                </m:sSub>
                              </m:oMath>
                            </m:oMathPara>
                          </a14:m>
                          <a:endParaRPr lang="en-US" dirty="0">
                            <a:latin typeface="+mj-lt"/>
                          </a:endParaRPr>
                        </a:p>
                      </a:txBody>
                      <a:tcPr/>
                    </a:tc>
                    <a:tc>
                      <a:txBody>
                        <a:bodyPr/>
                        <a:lstStyle/>
                        <a:p>
                          <a:r>
                            <a:rPr lang="en-US" dirty="0"/>
                            <a:t>130.8 MW</a:t>
                          </a:r>
                          <a:endParaRPr lang="en-US" dirty="0">
                            <a:latin typeface="+mj-lt"/>
                          </a:endParaRPr>
                        </a:p>
                      </a:txBody>
                      <a:tcPr/>
                    </a:tc>
                    <a:extLst>
                      <a:ext uri="{0D108BD9-81ED-4DB2-BD59-A6C34878D82A}">
                        <a16:rowId xmlns:a16="http://schemas.microsoft.com/office/drawing/2014/main" val="1143022558"/>
                      </a:ext>
                    </a:extLst>
                  </a:tr>
                </a:tbl>
              </a:graphicData>
            </a:graphic>
          </p:graphicFrame>
        </mc:Choice>
        <mc:Fallback xmlns="">
          <p:graphicFrame>
            <p:nvGraphicFramePr>
              <p:cNvPr id="5" name="Table 4">
                <a:extLst>
                  <a:ext uri="{FF2B5EF4-FFF2-40B4-BE49-F238E27FC236}">
                    <a16:creationId xmlns:a16="http://schemas.microsoft.com/office/drawing/2014/main" id="{39802B41-864D-4AEA-A5C8-807D7472DB3E}"/>
                  </a:ext>
                </a:extLst>
              </p:cNvPr>
              <p:cNvGraphicFramePr>
                <a:graphicFrameLocks noGrp="1"/>
              </p:cNvGraphicFramePr>
              <p:nvPr>
                <p:extLst>
                  <p:ext uri="{D42A27DB-BD31-4B8C-83A1-F6EECF244321}">
                    <p14:modId xmlns:p14="http://schemas.microsoft.com/office/powerpoint/2010/main" val="2314972375"/>
                  </p:ext>
                </p:extLst>
              </p:nvPr>
            </p:nvGraphicFramePr>
            <p:xfrm>
              <a:off x="1086822" y="2028825"/>
              <a:ext cx="3397250" cy="2690709"/>
            </p:xfrm>
            <a:graphic>
              <a:graphicData uri="http://schemas.openxmlformats.org/drawingml/2006/table">
                <a:tbl>
                  <a:tblPr firstRow="1" bandRow="1">
                    <a:tableStyleId>{5940675A-B579-460E-94D1-54222C63F5DA}</a:tableStyleId>
                  </a:tblPr>
                  <a:tblGrid>
                    <a:gridCol w="1698625">
                      <a:extLst>
                        <a:ext uri="{9D8B030D-6E8A-4147-A177-3AD203B41FA5}">
                          <a16:colId xmlns:a16="http://schemas.microsoft.com/office/drawing/2014/main" val="1812804343"/>
                        </a:ext>
                      </a:extLst>
                    </a:gridCol>
                    <a:gridCol w="1698625">
                      <a:extLst>
                        <a:ext uri="{9D8B030D-6E8A-4147-A177-3AD203B41FA5}">
                          <a16:colId xmlns:a16="http://schemas.microsoft.com/office/drawing/2014/main" val="3738899370"/>
                        </a:ext>
                      </a:extLst>
                    </a:gridCol>
                  </a:tblGrid>
                  <a:tr h="384387">
                    <a:tc>
                      <a:txBody>
                        <a:bodyPr/>
                        <a:lstStyle/>
                        <a:p>
                          <a:r>
                            <a:rPr lang="en-US" dirty="0"/>
                            <a:t>Measurement</a:t>
                          </a:r>
                          <a:endParaRPr lang="en-US" dirty="0">
                            <a:latin typeface="+mj-lt"/>
                          </a:endParaRPr>
                        </a:p>
                      </a:txBody>
                      <a:tcPr/>
                    </a:tc>
                    <a:tc>
                      <a:txBody>
                        <a:bodyPr/>
                        <a:lstStyle/>
                        <a:p>
                          <a:r>
                            <a:rPr lang="en-US" dirty="0"/>
                            <a:t>Value</a:t>
                          </a:r>
                          <a:endParaRPr lang="en-US" dirty="0">
                            <a:latin typeface="+mj-lt"/>
                          </a:endParaRPr>
                        </a:p>
                      </a:txBody>
                      <a:tcPr/>
                    </a:tc>
                    <a:extLst>
                      <a:ext uri="{0D108BD9-81ED-4DB2-BD59-A6C34878D82A}">
                        <a16:rowId xmlns:a16="http://schemas.microsoft.com/office/drawing/2014/main" val="805216077"/>
                      </a:ext>
                    </a:extLst>
                  </a:tr>
                  <a:tr h="384387">
                    <a:tc>
                      <a:txBody>
                        <a:bodyPr/>
                        <a:lstStyle/>
                        <a:p>
                          <a:endParaRPr lang="en-US"/>
                        </a:p>
                      </a:txBody>
                      <a:tcPr>
                        <a:blipFill>
                          <a:blip r:embed="rId3"/>
                          <a:stretch>
                            <a:fillRect l="-358" t="-107813" r="-100717" b="-510938"/>
                          </a:stretch>
                        </a:blipFill>
                      </a:tcPr>
                    </a:tc>
                    <a:tc>
                      <a:txBody>
                        <a:bodyPr/>
                        <a:lstStyle/>
                        <a:p>
                          <a:r>
                            <a:rPr lang="en-US" dirty="0"/>
                            <a:t>103.5 MW</a:t>
                          </a:r>
                          <a:endParaRPr lang="en-US" dirty="0">
                            <a:latin typeface="+mj-lt"/>
                          </a:endParaRPr>
                        </a:p>
                      </a:txBody>
                      <a:tcPr/>
                    </a:tc>
                    <a:extLst>
                      <a:ext uri="{0D108BD9-81ED-4DB2-BD59-A6C34878D82A}">
                        <a16:rowId xmlns:a16="http://schemas.microsoft.com/office/drawing/2014/main" val="1851133763"/>
                      </a:ext>
                    </a:extLst>
                  </a:tr>
                  <a:tr h="384387">
                    <a:tc>
                      <a:txBody>
                        <a:bodyPr/>
                        <a:lstStyle/>
                        <a:p>
                          <a:endParaRPr lang="en-US"/>
                        </a:p>
                      </a:txBody>
                      <a:tcPr>
                        <a:blipFill>
                          <a:blip r:embed="rId3"/>
                          <a:stretch>
                            <a:fillRect l="-358" t="-211111" r="-100717" b="-419048"/>
                          </a:stretch>
                        </a:blipFill>
                      </a:tcPr>
                    </a:tc>
                    <a:tc>
                      <a:txBody>
                        <a:bodyPr/>
                        <a:lstStyle/>
                        <a:p>
                          <a:r>
                            <a:rPr lang="en-US" dirty="0"/>
                            <a:t>83.8 MW</a:t>
                          </a:r>
                          <a:endParaRPr lang="en-US" dirty="0">
                            <a:latin typeface="+mj-lt"/>
                          </a:endParaRPr>
                        </a:p>
                      </a:txBody>
                      <a:tcPr/>
                    </a:tc>
                    <a:extLst>
                      <a:ext uri="{0D108BD9-81ED-4DB2-BD59-A6C34878D82A}">
                        <a16:rowId xmlns:a16="http://schemas.microsoft.com/office/drawing/2014/main" val="3076420255"/>
                      </a:ext>
                    </a:extLst>
                  </a:tr>
                  <a:tr h="384387">
                    <a:tc>
                      <a:txBody>
                        <a:bodyPr/>
                        <a:lstStyle/>
                        <a:p>
                          <a:endParaRPr lang="en-US"/>
                        </a:p>
                      </a:txBody>
                      <a:tcPr>
                        <a:blipFill>
                          <a:blip r:embed="rId3"/>
                          <a:stretch>
                            <a:fillRect l="-358" t="-311111" r="-100717" b="-319048"/>
                          </a:stretch>
                        </a:blipFill>
                      </a:tcPr>
                    </a:tc>
                    <a:tc>
                      <a:txBody>
                        <a:bodyPr/>
                        <a:lstStyle/>
                        <a:p>
                          <a:r>
                            <a:rPr lang="en-US" dirty="0"/>
                            <a:t>51.4 MW</a:t>
                          </a:r>
                          <a:endParaRPr lang="en-US" dirty="0">
                            <a:latin typeface="+mj-lt"/>
                          </a:endParaRPr>
                        </a:p>
                      </a:txBody>
                      <a:tcPr/>
                    </a:tc>
                    <a:extLst>
                      <a:ext uri="{0D108BD9-81ED-4DB2-BD59-A6C34878D82A}">
                        <a16:rowId xmlns:a16="http://schemas.microsoft.com/office/drawing/2014/main" val="1804266216"/>
                      </a:ext>
                    </a:extLst>
                  </a:tr>
                  <a:tr h="384387">
                    <a:tc>
                      <a:txBody>
                        <a:bodyPr/>
                        <a:lstStyle/>
                        <a:p>
                          <a:endParaRPr lang="en-US"/>
                        </a:p>
                      </a:txBody>
                      <a:tcPr>
                        <a:blipFill>
                          <a:blip r:embed="rId3"/>
                          <a:stretch>
                            <a:fillRect l="-358" t="-411111" r="-100717" b="-219048"/>
                          </a:stretch>
                        </a:blipFill>
                      </a:tcPr>
                    </a:tc>
                    <a:tc>
                      <a:txBody>
                        <a:bodyPr/>
                        <a:lstStyle/>
                        <a:p>
                          <a:r>
                            <a:rPr lang="en-US" dirty="0"/>
                            <a:t>183.4 MW</a:t>
                          </a:r>
                          <a:endParaRPr lang="en-US" dirty="0">
                            <a:latin typeface="+mj-lt"/>
                          </a:endParaRPr>
                        </a:p>
                      </a:txBody>
                      <a:tcPr/>
                    </a:tc>
                    <a:extLst>
                      <a:ext uri="{0D108BD9-81ED-4DB2-BD59-A6C34878D82A}">
                        <a16:rowId xmlns:a16="http://schemas.microsoft.com/office/drawing/2014/main" val="485248089"/>
                      </a:ext>
                    </a:extLst>
                  </a:tr>
                  <a:tr h="384387">
                    <a:tc>
                      <a:txBody>
                        <a:bodyPr/>
                        <a:lstStyle/>
                        <a:p>
                          <a:endParaRPr lang="en-US"/>
                        </a:p>
                      </a:txBody>
                      <a:tcPr>
                        <a:blipFill>
                          <a:blip r:embed="rId3"/>
                          <a:stretch>
                            <a:fillRect l="-358" t="-503125" r="-100717" b="-115625"/>
                          </a:stretch>
                        </a:blipFill>
                      </a:tcPr>
                    </a:tc>
                    <a:tc>
                      <a:txBody>
                        <a:bodyPr/>
                        <a:lstStyle/>
                        <a:p>
                          <a:r>
                            <a:rPr lang="en-US" dirty="0"/>
                            <a:t>53.3 MW</a:t>
                          </a:r>
                          <a:endParaRPr lang="en-US" dirty="0">
                            <a:latin typeface="+mj-lt"/>
                          </a:endParaRPr>
                        </a:p>
                      </a:txBody>
                      <a:tcPr/>
                    </a:tc>
                    <a:extLst>
                      <a:ext uri="{0D108BD9-81ED-4DB2-BD59-A6C34878D82A}">
                        <a16:rowId xmlns:a16="http://schemas.microsoft.com/office/drawing/2014/main" val="1830972674"/>
                      </a:ext>
                    </a:extLst>
                  </a:tr>
                  <a:tr h="384387">
                    <a:tc>
                      <a:txBody>
                        <a:bodyPr/>
                        <a:lstStyle/>
                        <a:p>
                          <a:endParaRPr lang="en-US"/>
                        </a:p>
                      </a:txBody>
                      <a:tcPr>
                        <a:blipFill>
                          <a:blip r:embed="rId3"/>
                          <a:stretch>
                            <a:fillRect l="-358" t="-612698" r="-100717" b="-17460"/>
                          </a:stretch>
                        </a:blipFill>
                      </a:tcPr>
                    </a:tc>
                    <a:tc>
                      <a:txBody>
                        <a:bodyPr/>
                        <a:lstStyle/>
                        <a:p>
                          <a:r>
                            <a:rPr lang="en-US" dirty="0"/>
                            <a:t>130.8 MW</a:t>
                          </a:r>
                          <a:endParaRPr lang="en-US" dirty="0">
                            <a:latin typeface="+mj-lt"/>
                          </a:endParaRPr>
                        </a:p>
                      </a:txBody>
                      <a:tcPr/>
                    </a:tc>
                    <a:extLst>
                      <a:ext uri="{0D108BD9-81ED-4DB2-BD59-A6C34878D82A}">
                        <a16:rowId xmlns:a16="http://schemas.microsoft.com/office/drawing/2014/main" val="1143022558"/>
                      </a:ext>
                    </a:extLst>
                  </a:tr>
                </a:tbl>
              </a:graphicData>
            </a:graphic>
          </p:graphicFrame>
        </mc:Fallback>
      </mc:AlternateContent>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0500141C-D54A-4D71-AF1F-76E240432DC3}"/>
                  </a:ext>
                </a:extLst>
              </p:cNvPr>
              <p:cNvSpPr/>
              <p:nvPr/>
            </p:nvSpPr>
            <p:spPr>
              <a:xfrm>
                <a:off x="8371289" y="2209800"/>
                <a:ext cx="602601"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𝑃</m:t>
                          </m:r>
                        </m:e>
                        <m:sub>
                          <m:r>
                            <a:rPr lang="en-US" sz="2000" i="1">
                              <a:latin typeface="Cambria Math" panose="02040503050406030204" pitchFamily="18" charset="0"/>
                            </a:rPr>
                            <m:t>12</m:t>
                          </m:r>
                        </m:sub>
                      </m:sSub>
                    </m:oMath>
                  </m:oMathPara>
                </a14:m>
                <a:endParaRPr lang="en-US" sz="2000" dirty="0"/>
              </a:p>
            </p:txBody>
          </p:sp>
        </mc:Choice>
        <mc:Fallback xmlns="">
          <p:sp>
            <p:nvSpPr>
              <p:cNvPr id="7" name="Rectangle 6">
                <a:extLst>
                  <a:ext uri="{FF2B5EF4-FFF2-40B4-BE49-F238E27FC236}">
                    <a16:creationId xmlns:a16="http://schemas.microsoft.com/office/drawing/2014/main" id="{0500141C-D54A-4D71-AF1F-76E240432DC3}"/>
                  </a:ext>
                </a:extLst>
              </p:cNvPr>
              <p:cNvSpPr>
                <a:spLocks noRot="1" noChangeAspect="1" noMove="1" noResize="1" noEditPoints="1" noAdjustHandles="1" noChangeArrowheads="1" noChangeShapeType="1" noTextEdit="1"/>
              </p:cNvSpPr>
              <p:nvPr/>
            </p:nvSpPr>
            <p:spPr>
              <a:xfrm>
                <a:off x="8371289" y="2209800"/>
                <a:ext cx="602601" cy="400110"/>
              </a:xfrm>
              <a:prstGeom prst="rect">
                <a:avLst/>
              </a:prstGeom>
              <a:blipFill>
                <a:blip r:embed="rId4"/>
                <a:stretch>
                  <a:fillRect b="-1538"/>
                </a:stretch>
              </a:blipFill>
            </p:spPr>
            <p:txBody>
              <a:bodyPr/>
              <a:lstStyle/>
              <a:p>
                <a:r>
                  <a:rPr lang="en-US">
                    <a:noFill/>
                  </a:rPr>
                  <a:t> </a:t>
                </a:r>
              </a:p>
            </p:txBody>
          </p:sp>
        </mc:Fallback>
      </mc:AlternateContent>
      <p:sp>
        <p:nvSpPr>
          <p:cNvPr id="8" name="Arrow: Right 7">
            <a:extLst>
              <a:ext uri="{FF2B5EF4-FFF2-40B4-BE49-F238E27FC236}">
                <a16:creationId xmlns:a16="http://schemas.microsoft.com/office/drawing/2014/main" id="{E745B9F5-088B-4CD9-A02B-6634637158AA}"/>
              </a:ext>
            </a:extLst>
          </p:cNvPr>
          <p:cNvSpPr/>
          <p:nvPr/>
        </p:nvSpPr>
        <p:spPr bwMode="auto">
          <a:xfrm>
            <a:off x="8948145" y="2381310"/>
            <a:ext cx="381000" cy="228600"/>
          </a:xfrm>
          <a:prstGeom prst="rightArrow">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pPr>
            <a:endParaRPr kumimoji="0" lang="en-US" sz="2800" b="0" i="0" u="none" strike="noStrike" cap="none" normalizeH="0" baseline="0">
              <a:ln>
                <a:noFill/>
              </a:ln>
              <a:solidFill>
                <a:schemeClr val="tx1"/>
              </a:solidFill>
              <a:effectLst/>
              <a:latin typeface="Times New Roman" pitchFamily="18" charset="0"/>
            </a:endParaRPr>
          </a:p>
        </p:txBody>
      </p:sp>
      <p:sp>
        <p:nvSpPr>
          <p:cNvPr id="9" name="Arrow: Right 8">
            <a:extLst>
              <a:ext uri="{FF2B5EF4-FFF2-40B4-BE49-F238E27FC236}">
                <a16:creationId xmlns:a16="http://schemas.microsoft.com/office/drawing/2014/main" id="{B44ED83C-CFDE-4544-ACBD-B99923109A67}"/>
              </a:ext>
            </a:extLst>
          </p:cNvPr>
          <p:cNvSpPr/>
          <p:nvPr/>
        </p:nvSpPr>
        <p:spPr bwMode="auto">
          <a:xfrm rot="1905787">
            <a:off x="7924800" y="3859590"/>
            <a:ext cx="381000" cy="228600"/>
          </a:xfrm>
          <a:prstGeom prst="rightArrow">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pPr>
            <a:endParaRPr kumimoji="0" lang="en-US" sz="2800" b="0" i="0" u="none" strike="noStrike" cap="none" normalizeH="0" baseline="0">
              <a:ln>
                <a:noFill/>
              </a:ln>
              <a:solidFill>
                <a:schemeClr val="tx1"/>
              </a:solidFill>
              <a:effectLst/>
              <a:latin typeface="Times New Roman" pitchFamily="18" charset="0"/>
            </a:endParaRPr>
          </a:p>
        </p:txBody>
      </p:sp>
      <p:sp>
        <p:nvSpPr>
          <p:cNvPr id="10" name="Arrow: Right 9">
            <a:extLst>
              <a:ext uri="{FF2B5EF4-FFF2-40B4-BE49-F238E27FC236}">
                <a16:creationId xmlns:a16="http://schemas.microsoft.com/office/drawing/2014/main" id="{CAFE33A1-4225-42EC-A11C-ADCA93571D55}"/>
              </a:ext>
            </a:extLst>
          </p:cNvPr>
          <p:cNvSpPr/>
          <p:nvPr/>
        </p:nvSpPr>
        <p:spPr bwMode="auto">
          <a:xfrm rot="5400000">
            <a:off x="9869509" y="3528484"/>
            <a:ext cx="381000" cy="228600"/>
          </a:xfrm>
          <a:prstGeom prst="rightArrow">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pPr>
            <a:endParaRPr kumimoji="0" lang="en-US" sz="2800" b="0" i="0" u="none" strike="noStrike" cap="none" normalizeH="0" baseline="0">
              <a:ln>
                <a:noFill/>
              </a:ln>
              <a:solidFill>
                <a:schemeClr val="tx1"/>
              </a:solidFill>
              <a:effectLst/>
              <a:latin typeface="Times New Roman" pitchFamily="18" charset="0"/>
            </a:endParaRPr>
          </a:p>
        </p:txBody>
      </p:sp>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A9F59FD6-E673-4A7B-BDCC-9183505A8723}"/>
                  </a:ext>
                </a:extLst>
              </p:cNvPr>
              <p:cNvSpPr/>
              <p:nvPr/>
            </p:nvSpPr>
            <p:spPr>
              <a:xfrm>
                <a:off x="7508249" y="3878580"/>
                <a:ext cx="602601"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𝑃</m:t>
                          </m:r>
                        </m:e>
                        <m:sub>
                          <m:r>
                            <a:rPr lang="en-US" sz="2000" i="1">
                              <a:latin typeface="Cambria Math" panose="02040503050406030204" pitchFamily="18" charset="0"/>
                            </a:rPr>
                            <m:t>13</m:t>
                          </m:r>
                        </m:sub>
                      </m:sSub>
                    </m:oMath>
                  </m:oMathPara>
                </a14:m>
                <a:endParaRPr lang="en-US" sz="2000" dirty="0"/>
              </a:p>
            </p:txBody>
          </p:sp>
        </mc:Choice>
        <mc:Fallback xmlns="">
          <p:sp>
            <p:nvSpPr>
              <p:cNvPr id="11" name="Rectangle 10">
                <a:extLst>
                  <a:ext uri="{FF2B5EF4-FFF2-40B4-BE49-F238E27FC236}">
                    <a16:creationId xmlns:a16="http://schemas.microsoft.com/office/drawing/2014/main" id="{A9F59FD6-E673-4A7B-BDCC-9183505A8723}"/>
                  </a:ext>
                </a:extLst>
              </p:cNvPr>
              <p:cNvSpPr>
                <a:spLocks noRot="1" noChangeAspect="1" noMove="1" noResize="1" noEditPoints="1" noAdjustHandles="1" noChangeArrowheads="1" noChangeShapeType="1" noTextEdit="1"/>
              </p:cNvSpPr>
              <p:nvPr/>
            </p:nvSpPr>
            <p:spPr>
              <a:xfrm>
                <a:off x="7508249" y="3878580"/>
                <a:ext cx="602601" cy="400110"/>
              </a:xfrm>
              <a:prstGeom prst="rect">
                <a:avLst/>
              </a:prstGeom>
              <a:blipFill>
                <a:blip r:embed="rId5"/>
                <a:stretch>
                  <a:fillRect b="-15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A90AE00A-60E4-4381-A099-D78A5FEDB7A0}"/>
                  </a:ext>
                </a:extLst>
              </p:cNvPr>
              <p:cNvSpPr/>
              <p:nvPr/>
            </p:nvSpPr>
            <p:spPr>
              <a:xfrm>
                <a:off x="10174309" y="3310064"/>
                <a:ext cx="608564"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𝑃</m:t>
                          </m:r>
                        </m:e>
                        <m:sub>
                          <m:r>
                            <a:rPr lang="en-US" sz="2000" i="1">
                              <a:latin typeface="Cambria Math" panose="02040503050406030204" pitchFamily="18" charset="0"/>
                            </a:rPr>
                            <m:t>23</m:t>
                          </m:r>
                        </m:sub>
                      </m:sSub>
                    </m:oMath>
                  </m:oMathPara>
                </a14:m>
                <a:endParaRPr lang="en-US" sz="2000" dirty="0"/>
              </a:p>
            </p:txBody>
          </p:sp>
        </mc:Choice>
        <mc:Fallback xmlns="">
          <p:sp>
            <p:nvSpPr>
              <p:cNvPr id="12" name="Rectangle 11">
                <a:extLst>
                  <a:ext uri="{FF2B5EF4-FFF2-40B4-BE49-F238E27FC236}">
                    <a16:creationId xmlns:a16="http://schemas.microsoft.com/office/drawing/2014/main" id="{A90AE00A-60E4-4381-A099-D78A5FEDB7A0}"/>
                  </a:ext>
                </a:extLst>
              </p:cNvPr>
              <p:cNvSpPr>
                <a:spLocks noRot="1" noChangeAspect="1" noMove="1" noResize="1" noEditPoints="1" noAdjustHandles="1" noChangeArrowheads="1" noChangeShapeType="1" noTextEdit="1"/>
              </p:cNvSpPr>
              <p:nvPr/>
            </p:nvSpPr>
            <p:spPr>
              <a:xfrm>
                <a:off x="10174309" y="3310064"/>
                <a:ext cx="608564" cy="400110"/>
              </a:xfrm>
              <a:prstGeom prst="rect">
                <a:avLst/>
              </a:prstGeom>
              <a:blipFill>
                <a:blip r:embed="rId6"/>
                <a:stretch>
                  <a:fillRect b="-15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B7601FC1-7E40-4FBC-B9AF-9AEC361E3D5C}"/>
                  </a:ext>
                </a:extLst>
              </p:cNvPr>
              <p:cNvSpPr/>
              <p:nvPr/>
            </p:nvSpPr>
            <p:spPr>
              <a:xfrm>
                <a:off x="5612477" y="2381310"/>
                <a:ext cx="619785"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i="1">
                              <a:latin typeface="Cambria Math" panose="02040503050406030204" pitchFamily="18" charset="0"/>
                            </a:rPr>
                            <m:t>𝑃</m:t>
                          </m:r>
                        </m:e>
                        <m:sub>
                          <m:r>
                            <a:rPr lang="en-US" sz="2000" b="0" i="1" smtClean="0">
                              <a:latin typeface="Cambria Math" panose="02040503050406030204" pitchFamily="18" charset="0"/>
                            </a:rPr>
                            <m:t>𝐺</m:t>
                          </m:r>
                          <m:r>
                            <a:rPr lang="en-US" sz="2000" b="0" i="1" smtClean="0">
                              <a:latin typeface="Cambria Math" panose="02040503050406030204" pitchFamily="18" charset="0"/>
                            </a:rPr>
                            <m:t>1</m:t>
                          </m:r>
                        </m:sub>
                      </m:sSub>
                    </m:oMath>
                  </m:oMathPara>
                </a14:m>
                <a:endParaRPr lang="en-US" sz="2000" dirty="0">
                  <a:latin typeface="+mj-lt"/>
                </a:endParaRPr>
              </a:p>
            </p:txBody>
          </p:sp>
        </mc:Choice>
        <mc:Fallback xmlns="">
          <p:sp>
            <p:nvSpPr>
              <p:cNvPr id="13" name="Rectangle 12">
                <a:extLst>
                  <a:ext uri="{FF2B5EF4-FFF2-40B4-BE49-F238E27FC236}">
                    <a16:creationId xmlns:a16="http://schemas.microsoft.com/office/drawing/2014/main" id="{B7601FC1-7E40-4FBC-B9AF-9AEC361E3D5C}"/>
                  </a:ext>
                </a:extLst>
              </p:cNvPr>
              <p:cNvSpPr>
                <a:spLocks noRot="1" noChangeAspect="1" noMove="1" noResize="1" noEditPoints="1" noAdjustHandles="1" noChangeArrowheads="1" noChangeShapeType="1" noTextEdit="1"/>
              </p:cNvSpPr>
              <p:nvPr/>
            </p:nvSpPr>
            <p:spPr>
              <a:xfrm>
                <a:off x="5612477" y="2381310"/>
                <a:ext cx="619785" cy="400110"/>
              </a:xfrm>
              <a:prstGeom prst="rect">
                <a:avLst/>
              </a:prstGeom>
              <a:blipFill>
                <a:blip r:embed="rId7"/>
                <a:stretch>
                  <a:fillRect b="-46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34889033-6C47-4DAD-AA52-009954FEE15E}"/>
                  </a:ext>
                </a:extLst>
              </p:cNvPr>
              <p:cNvSpPr/>
              <p:nvPr/>
            </p:nvSpPr>
            <p:spPr>
              <a:xfrm>
                <a:off x="11238995" y="2667000"/>
                <a:ext cx="608565"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i="1">
                              <a:latin typeface="Cambria Math" panose="02040503050406030204" pitchFamily="18" charset="0"/>
                            </a:rPr>
                            <m:t>𝑃</m:t>
                          </m:r>
                        </m:e>
                        <m:sub>
                          <m:r>
                            <a:rPr lang="en-US" sz="2000" b="0" i="1" smtClean="0">
                              <a:latin typeface="Cambria Math" panose="02040503050406030204" pitchFamily="18" charset="0"/>
                            </a:rPr>
                            <m:t>𝐿</m:t>
                          </m:r>
                          <m:r>
                            <a:rPr lang="en-US" sz="2000" b="0" i="1" smtClean="0">
                              <a:latin typeface="Cambria Math" panose="02040503050406030204" pitchFamily="18" charset="0"/>
                            </a:rPr>
                            <m:t>2</m:t>
                          </m:r>
                        </m:sub>
                      </m:sSub>
                    </m:oMath>
                  </m:oMathPara>
                </a14:m>
                <a:endParaRPr lang="en-US" sz="2000" dirty="0">
                  <a:latin typeface="+mj-lt"/>
                </a:endParaRPr>
              </a:p>
            </p:txBody>
          </p:sp>
        </mc:Choice>
        <mc:Fallback xmlns="">
          <p:sp>
            <p:nvSpPr>
              <p:cNvPr id="14" name="Rectangle 13">
                <a:extLst>
                  <a:ext uri="{FF2B5EF4-FFF2-40B4-BE49-F238E27FC236}">
                    <a16:creationId xmlns:a16="http://schemas.microsoft.com/office/drawing/2014/main" id="{34889033-6C47-4DAD-AA52-009954FEE15E}"/>
                  </a:ext>
                </a:extLst>
              </p:cNvPr>
              <p:cNvSpPr>
                <a:spLocks noRot="1" noChangeAspect="1" noMove="1" noResize="1" noEditPoints="1" noAdjustHandles="1" noChangeArrowheads="1" noChangeShapeType="1" noTextEdit="1"/>
              </p:cNvSpPr>
              <p:nvPr/>
            </p:nvSpPr>
            <p:spPr>
              <a:xfrm>
                <a:off x="11238995" y="2667000"/>
                <a:ext cx="608565" cy="400110"/>
              </a:xfrm>
              <a:prstGeom prst="rect">
                <a:avLst/>
              </a:prstGeom>
              <a:blipFill>
                <a:blip r:embed="rId8"/>
                <a:stretch>
                  <a:fillRect b="-307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08BD268D-75C0-4A7D-915A-D0182A33123A}"/>
                  </a:ext>
                </a:extLst>
              </p:cNvPr>
              <p:cNvSpPr/>
              <p:nvPr/>
            </p:nvSpPr>
            <p:spPr>
              <a:xfrm>
                <a:off x="10782873" y="4581778"/>
                <a:ext cx="608565"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i="1">
                              <a:latin typeface="Cambria Math" panose="02040503050406030204" pitchFamily="18" charset="0"/>
                            </a:rPr>
                            <m:t>𝑃</m:t>
                          </m:r>
                        </m:e>
                        <m:sub>
                          <m:r>
                            <a:rPr lang="en-US" sz="2000" b="0" i="1" smtClean="0">
                              <a:latin typeface="Cambria Math" panose="02040503050406030204" pitchFamily="18" charset="0"/>
                            </a:rPr>
                            <m:t>𝐿</m:t>
                          </m:r>
                          <m:r>
                            <a:rPr lang="en-US" sz="2000" b="0" i="1" smtClean="0">
                              <a:latin typeface="Cambria Math" panose="02040503050406030204" pitchFamily="18" charset="0"/>
                            </a:rPr>
                            <m:t>3</m:t>
                          </m:r>
                        </m:sub>
                      </m:sSub>
                    </m:oMath>
                  </m:oMathPara>
                </a14:m>
                <a:endParaRPr lang="en-US" sz="2000" dirty="0">
                  <a:latin typeface="+mj-lt"/>
                </a:endParaRPr>
              </a:p>
            </p:txBody>
          </p:sp>
        </mc:Choice>
        <mc:Fallback xmlns="">
          <p:sp>
            <p:nvSpPr>
              <p:cNvPr id="15" name="Rectangle 14">
                <a:extLst>
                  <a:ext uri="{FF2B5EF4-FFF2-40B4-BE49-F238E27FC236}">
                    <a16:creationId xmlns:a16="http://schemas.microsoft.com/office/drawing/2014/main" id="{08BD268D-75C0-4A7D-915A-D0182A33123A}"/>
                  </a:ext>
                </a:extLst>
              </p:cNvPr>
              <p:cNvSpPr>
                <a:spLocks noRot="1" noChangeAspect="1" noMove="1" noResize="1" noEditPoints="1" noAdjustHandles="1" noChangeArrowheads="1" noChangeShapeType="1" noTextEdit="1"/>
              </p:cNvSpPr>
              <p:nvPr/>
            </p:nvSpPr>
            <p:spPr>
              <a:xfrm>
                <a:off x="10782873" y="4581778"/>
                <a:ext cx="608565" cy="400110"/>
              </a:xfrm>
              <a:prstGeom prst="rect">
                <a:avLst/>
              </a:prstGeom>
              <a:blipFill>
                <a:blip r:embed="rId9"/>
                <a:stretch>
                  <a:fillRect b="-4615"/>
                </a:stretch>
              </a:blipFill>
            </p:spPr>
            <p:txBody>
              <a:bodyPr/>
              <a:lstStyle/>
              <a:p>
                <a:r>
                  <a:rPr lang="en-US">
                    <a:noFill/>
                  </a:rPr>
                  <a:t> </a:t>
                </a:r>
              </a:p>
            </p:txBody>
          </p:sp>
        </mc:Fallback>
      </mc:AlternateContent>
      <p:sp>
        <p:nvSpPr>
          <p:cNvPr id="16" name="Arrow: Right 15">
            <a:extLst>
              <a:ext uri="{FF2B5EF4-FFF2-40B4-BE49-F238E27FC236}">
                <a16:creationId xmlns:a16="http://schemas.microsoft.com/office/drawing/2014/main" id="{1360D5E7-D9B0-42A6-86ED-8B786DA41D15}"/>
              </a:ext>
            </a:extLst>
          </p:cNvPr>
          <p:cNvSpPr/>
          <p:nvPr/>
        </p:nvSpPr>
        <p:spPr bwMode="auto">
          <a:xfrm>
            <a:off x="6204945" y="2495610"/>
            <a:ext cx="381000" cy="228600"/>
          </a:xfrm>
          <a:prstGeom prst="rightArrow">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pPr>
            <a:endParaRPr kumimoji="0" lang="en-US" sz="2800" b="0" i="0" u="none" strike="noStrike" cap="none" normalizeH="0" baseline="0">
              <a:ln>
                <a:noFill/>
              </a:ln>
              <a:solidFill>
                <a:schemeClr val="tx1"/>
              </a:solidFill>
              <a:effectLst/>
              <a:latin typeface="Times New Roman" pitchFamily="18" charset="0"/>
            </a:endParaRPr>
          </a:p>
        </p:txBody>
      </p:sp>
      <p:sp>
        <p:nvSpPr>
          <p:cNvPr id="17" name="Arrow: Right 16">
            <a:extLst>
              <a:ext uri="{FF2B5EF4-FFF2-40B4-BE49-F238E27FC236}">
                <a16:creationId xmlns:a16="http://schemas.microsoft.com/office/drawing/2014/main" id="{EB0C82EB-A922-4511-97AC-2E75B5A49A11}"/>
              </a:ext>
            </a:extLst>
          </p:cNvPr>
          <p:cNvSpPr/>
          <p:nvPr/>
        </p:nvSpPr>
        <p:spPr bwMode="auto">
          <a:xfrm>
            <a:off x="11171802" y="3052949"/>
            <a:ext cx="381000" cy="228600"/>
          </a:xfrm>
          <a:prstGeom prst="rightArrow">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pPr>
            <a:endParaRPr kumimoji="0" lang="en-US" sz="2800" b="0" i="0" u="none" strike="noStrike" cap="none" normalizeH="0" baseline="0">
              <a:ln>
                <a:noFill/>
              </a:ln>
              <a:solidFill>
                <a:schemeClr val="tx1"/>
              </a:solidFill>
              <a:effectLst/>
              <a:latin typeface="Times New Roman" pitchFamily="18" charset="0"/>
            </a:endParaRPr>
          </a:p>
        </p:txBody>
      </p:sp>
      <p:sp>
        <p:nvSpPr>
          <p:cNvPr id="18" name="Arrow: Right 17">
            <a:extLst>
              <a:ext uri="{FF2B5EF4-FFF2-40B4-BE49-F238E27FC236}">
                <a16:creationId xmlns:a16="http://schemas.microsoft.com/office/drawing/2014/main" id="{7DEE75D1-BF04-493A-B946-0916D3592BBE}"/>
              </a:ext>
            </a:extLst>
          </p:cNvPr>
          <p:cNvSpPr/>
          <p:nvPr/>
        </p:nvSpPr>
        <p:spPr bwMode="auto">
          <a:xfrm>
            <a:off x="10706155" y="4962838"/>
            <a:ext cx="381000" cy="228600"/>
          </a:xfrm>
          <a:prstGeom prst="rightArrow">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pPr>
            <a:endParaRPr kumimoji="0" lang="en-US" sz="2800" b="0" i="0" u="none" strike="noStrike" cap="none" normalizeH="0" baseline="0">
              <a:ln>
                <a:noFill/>
              </a:ln>
              <a:solidFill>
                <a:schemeClr val="tx1"/>
              </a:solidFill>
              <a:effectLst/>
              <a:latin typeface="Times New Roman" pitchFamily="18" charset="0"/>
            </a:endParaRPr>
          </a:p>
        </p:txBody>
      </p:sp>
      <mc:AlternateContent xmlns:mc="http://schemas.openxmlformats.org/markup-compatibility/2006" xmlns:a14="http://schemas.microsoft.com/office/drawing/2010/main">
        <mc:Choice Requires="a14">
          <p:sp>
            <p:nvSpPr>
              <p:cNvPr id="19" name="Content Placeholder 2">
                <a:extLst>
                  <a:ext uri="{FF2B5EF4-FFF2-40B4-BE49-F238E27FC236}">
                    <a16:creationId xmlns:a16="http://schemas.microsoft.com/office/drawing/2014/main" id="{66D61000-09E4-43C6-AC20-D6BBF9BB8A4D}"/>
                  </a:ext>
                </a:extLst>
              </p:cNvPr>
              <p:cNvSpPr txBox="1">
                <a:spLocks/>
              </p:cNvSpPr>
              <p:nvPr/>
            </p:nvSpPr>
            <p:spPr bwMode="auto">
              <a:xfrm>
                <a:off x="5884536" y="1647198"/>
                <a:ext cx="4991251" cy="12855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457200" indent="-457200" algn="l" rtl="0" eaLnBrk="0" fontAlgn="base" hangingPunct="0">
                  <a:spcBef>
                    <a:spcPct val="20000"/>
                  </a:spcBef>
                  <a:spcAft>
                    <a:spcPct val="0"/>
                  </a:spcAft>
                  <a:buClr>
                    <a:schemeClr val="tx1"/>
                  </a:buClr>
                  <a:buSzPct val="100000"/>
                  <a:buFont typeface="Arial" panose="020B0604020202020204" pitchFamily="34" charset="0"/>
                  <a:buChar char="•"/>
                  <a:defRPr sz="2800">
                    <a:solidFill>
                      <a:schemeClr val="tx1"/>
                    </a:solidFill>
                    <a:latin typeface="+mj-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j-lt"/>
                  </a:defRPr>
                </a:lvl2pPr>
                <a:lvl3pPr marL="1257300" indent="-342900" algn="l" rtl="0" eaLnBrk="0" fontAlgn="base" hangingPunct="0">
                  <a:spcBef>
                    <a:spcPct val="20000"/>
                  </a:spcBef>
                  <a:spcAft>
                    <a:spcPct val="0"/>
                  </a:spcAft>
                  <a:buClr>
                    <a:schemeClr val="tx1"/>
                  </a:buClr>
                  <a:buSzPct val="90000"/>
                  <a:buFont typeface="Arial" panose="020B0604020202020204" pitchFamily="34" charset="0"/>
                  <a:buChar char="•"/>
                  <a:defRPr sz="2000">
                    <a:solidFill>
                      <a:schemeClr val="tx1"/>
                    </a:solidFill>
                    <a:latin typeface="+mj-lt"/>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j-lt"/>
                  </a:defRPr>
                </a:lvl4pPr>
                <a:lvl5pPr marL="2057400" indent="-228600" algn="l" rtl="0" eaLnBrk="0" fontAlgn="base" hangingPunct="0">
                  <a:spcBef>
                    <a:spcPct val="20000"/>
                  </a:spcBef>
                  <a:spcAft>
                    <a:spcPct val="0"/>
                  </a:spcAft>
                  <a:buClr>
                    <a:schemeClr val="tx1"/>
                  </a:buClr>
                  <a:buSzPct val="65000"/>
                  <a:buFont typeface="Wingdings" pitchFamily="2" charset="2"/>
                  <a:buChar char="»"/>
                  <a:defRPr sz="2000">
                    <a:solidFill>
                      <a:schemeClr val="tx1"/>
                    </a:solidFill>
                    <a:latin typeface="+mj-lt"/>
                  </a:defRPr>
                </a:lvl5pPr>
                <a:lvl6pPr marL="25146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9pPr>
              </a:lstStyle>
              <a:p>
                <a:pPr marL="0" indent="0">
                  <a:buFont typeface="Arial" panose="020B0604020202020204" pitchFamily="34" charset="0"/>
                  <a:buNone/>
                </a:pPr>
                <a:r>
                  <a:rPr lang="en-US" sz="2000" kern="0" dirty="0"/>
                  <a:t>Assume </a:t>
                </a:r>
                <a14:m>
                  <m:oMath xmlns:m="http://schemas.openxmlformats.org/officeDocument/2006/math">
                    <m:sSub>
                      <m:sSubPr>
                        <m:ctrlPr>
                          <a:rPr lang="en-US" sz="2000" b="0" i="1" kern="0" smtClean="0">
                            <a:latin typeface="Cambria Math" panose="02040503050406030204" pitchFamily="18" charset="0"/>
                          </a:rPr>
                        </m:ctrlPr>
                      </m:sSubPr>
                      <m:e>
                        <m:r>
                          <a:rPr lang="en-US" sz="2000" b="0" i="1" kern="0" smtClean="0">
                            <a:latin typeface="Cambria Math" panose="02040503050406030204" pitchFamily="18" charset="0"/>
                          </a:rPr>
                          <m:t>𝑋</m:t>
                        </m:r>
                      </m:e>
                      <m:sub>
                        <m:r>
                          <a:rPr lang="en-US" sz="2000" b="0" i="1" kern="0" smtClean="0">
                            <a:latin typeface="Cambria Math" panose="02040503050406030204" pitchFamily="18" charset="0"/>
                          </a:rPr>
                          <m:t>12</m:t>
                        </m:r>
                      </m:sub>
                    </m:sSub>
                    <m:r>
                      <a:rPr lang="en-US" sz="2000" b="0" i="1" kern="0" smtClean="0">
                        <a:latin typeface="Cambria Math" panose="02040503050406030204" pitchFamily="18" charset="0"/>
                      </a:rPr>
                      <m:t>=0.1</m:t>
                    </m:r>
                  </m:oMath>
                </a14:m>
                <a:r>
                  <a:rPr lang="en-US" sz="2000" kern="0" dirty="0"/>
                  <a:t>, </a:t>
                </a:r>
                <a14:m>
                  <m:oMath xmlns:m="http://schemas.openxmlformats.org/officeDocument/2006/math">
                    <m:sSub>
                      <m:sSubPr>
                        <m:ctrlPr>
                          <a:rPr lang="en-US" sz="2000" b="0" i="1" kern="0" smtClean="0">
                            <a:latin typeface="Cambria Math" panose="02040503050406030204" pitchFamily="18" charset="0"/>
                          </a:rPr>
                        </m:ctrlPr>
                      </m:sSubPr>
                      <m:e>
                        <m:r>
                          <a:rPr lang="en-US" sz="2000" b="0" i="1" kern="0" smtClean="0">
                            <a:latin typeface="Cambria Math" panose="02040503050406030204" pitchFamily="18" charset="0"/>
                          </a:rPr>
                          <m:t>𝑋</m:t>
                        </m:r>
                      </m:e>
                      <m:sub>
                        <m:r>
                          <a:rPr lang="en-US" sz="2000" b="0" i="1" kern="0" smtClean="0">
                            <a:latin typeface="Cambria Math" panose="02040503050406030204" pitchFamily="18" charset="0"/>
                          </a:rPr>
                          <m:t>13</m:t>
                        </m:r>
                      </m:sub>
                    </m:sSub>
                    <m:r>
                      <a:rPr lang="en-US" sz="2000" b="0" i="1" kern="0" smtClean="0">
                        <a:latin typeface="Cambria Math" panose="02040503050406030204" pitchFamily="18" charset="0"/>
                      </a:rPr>
                      <m:t>=0.25</m:t>
                    </m:r>
                  </m:oMath>
                </a14:m>
                <a:r>
                  <a:rPr lang="en-US" sz="2000" kern="0" dirty="0"/>
                  <a:t>, </a:t>
                </a:r>
                <a14:m>
                  <m:oMath xmlns:m="http://schemas.openxmlformats.org/officeDocument/2006/math">
                    <m:sSub>
                      <m:sSubPr>
                        <m:ctrlPr>
                          <a:rPr lang="en-US" sz="2000" b="0" i="1" kern="0" smtClean="0">
                            <a:latin typeface="Cambria Math" panose="02040503050406030204" pitchFamily="18" charset="0"/>
                          </a:rPr>
                        </m:ctrlPr>
                      </m:sSubPr>
                      <m:e>
                        <m:r>
                          <a:rPr lang="en-US" sz="2000" b="0" i="1" kern="0" smtClean="0">
                            <a:latin typeface="Cambria Math" panose="02040503050406030204" pitchFamily="18" charset="0"/>
                          </a:rPr>
                          <m:t>𝑋</m:t>
                        </m:r>
                      </m:e>
                      <m:sub>
                        <m:r>
                          <a:rPr lang="en-US" sz="2000" b="0" i="1" kern="0" smtClean="0">
                            <a:latin typeface="Cambria Math" panose="02040503050406030204" pitchFamily="18" charset="0"/>
                          </a:rPr>
                          <m:t>23</m:t>
                        </m:r>
                      </m:sub>
                    </m:sSub>
                    <m:r>
                      <a:rPr lang="en-US" sz="2000" b="0" i="1" kern="0" smtClean="0">
                        <a:latin typeface="Cambria Math" panose="02040503050406030204" pitchFamily="18" charset="0"/>
                      </a:rPr>
                      <m:t>=0.2</m:t>
                    </m:r>
                  </m:oMath>
                </a14:m>
                <a:endParaRPr lang="en-US" sz="2000" kern="0" dirty="0"/>
              </a:p>
            </p:txBody>
          </p:sp>
        </mc:Choice>
        <mc:Fallback xmlns="">
          <p:sp>
            <p:nvSpPr>
              <p:cNvPr id="19" name="Content Placeholder 2">
                <a:extLst>
                  <a:ext uri="{FF2B5EF4-FFF2-40B4-BE49-F238E27FC236}">
                    <a16:creationId xmlns:a16="http://schemas.microsoft.com/office/drawing/2014/main" id="{66D61000-09E4-43C6-AC20-D6BBF9BB8A4D}"/>
                  </a:ext>
                </a:extLst>
              </p:cNvPr>
              <p:cNvSpPr txBox="1">
                <a:spLocks noRot="1" noChangeAspect="1" noMove="1" noResize="1" noEditPoints="1" noAdjustHandles="1" noChangeArrowheads="1" noChangeShapeType="1" noTextEdit="1"/>
              </p:cNvSpPr>
              <p:nvPr/>
            </p:nvSpPr>
            <p:spPr bwMode="auto">
              <a:xfrm>
                <a:off x="5884536" y="1647198"/>
                <a:ext cx="4991251" cy="1285562"/>
              </a:xfrm>
              <a:prstGeom prst="rect">
                <a:avLst/>
              </a:prstGeom>
              <a:blipFill>
                <a:blip r:embed="rId10"/>
                <a:stretch>
                  <a:fillRect l="-1221" t="-1896"/>
                </a:stretch>
              </a:blipFill>
              <a:ln w="9525">
                <a:noFill/>
                <a:miter lim="800000"/>
                <a:headEnd/>
                <a:tailEnd/>
              </a:ln>
            </p:spPr>
            <p:txBody>
              <a:bodyPr/>
              <a:lstStyle/>
              <a:p>
                <a:r>
                  <a:rPr lang="en-US">
                    <a:noFill/>
                  </a:rPr>
                  <a:t> </a:t>
                </a:r>
              </a:p>
            </p:txBody>
          </p:sp>
        </mc:Fallback>
      </mc:AlternateContent>
    </p:spTree>
    <p:extLst>
      <p:ext uri="{BB962C8B-B14F-4D97-AF65-F5344CB8AC3E}">
        <p14:creationId xmlns:p14="http://schemas.microsoft.com/office/powerpoint/2010/main" val="40568257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Power System State Estimation</a:t>
            </a:r>
            <a:endParaRPr lang="en-US" dirty="0"/>
          </a:p>
        </p:txBody>
      </p:sp>
      <p:sp>
        <p:nvSpPr>
          <p:cNvPr id="3" name="Content Placeholder 2"/>
          <p:cNvSpPr>
            <a:spLocks noGrp="1"/>
          </p:cNvSpPr>
          <p:nvPr>
            <p:ph type="body" sz="quarter" idx="10"/>
          </p:nvPr>
        </p:nvSpPr>
        <p:spPr/>
        <p:txBody>
          <a:bodyPr/>
          <a:lstStyle/>
          <a:p>
            <a:r>
              <a:rPr lang="en-US"/>
              <a:t>Overall goal is to come up with a power flow model for the present "state" of the power system based on the actual system measurements</a:t>
            </a:r>
          </a:p>
          <a:p>
            <a:r>
              <a:rPr lang="en-US"/>
              <a:t>SE assumes the topology and parameters of the transmission network are mostly known</a:t>
            </a:r>
          </a:p>
          <a:p>
            <a:r>
              <a:rPr lang="en-US"/>
              <a:t>Measurements come from SCADA, and increasingly, from PMUs</a:t>
            </a:r>
          </a:p>
          <a:p>
            <a:endParaRPr lang="en-US" dirty="0"/>
          </a:p>
        </p:txBody>
      </p:sp>
    </p:spTree>
    <p:extLst>
      <p:ext uri="{BB962C8B-B14F-4D97-AF65-F5344CB8AC3E}">
        <p14:creationId xmlns:p14="http://schemas.microsoft.com/office/powerpoint/2010/main" val="32525252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Power System State Estimation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type="body" sz="quarter" idx="10"/>
              </p:nvPr>
            </p:nvSpPr>
            <p:spPr/>
            <p:txBody>
              <a:bodyPr/>
              <a:lstStyle/>
              <a:p>
                <a:r>
                  <a:rPr lang="en-US" dirty="0"/>
                  <a:t>Problem can be formulated in a nonlinear, weighted least squares form as</a:t>
                </a:r>
                <a:br>
                  <a:rPr lang="en-US" dirty="0"/>
                </a:br>
                <a:br>
                  <a:rPr lang="en-US" dirty="0"/>
                </a:br>
                <a:br>
                  <a:rPr lang="en-US" dirty="0"/>
                </a:br>
                <a:br>
                  <a:rPr lang="en-US" dirty="0"/>
                </a:br>
                <a:br>
                  <a:rPr lang="en-US" dirty="0"/>
                </a:br>
                <a:r>
                  <a:rPr lang="en-US" dirty="0"/>
                  <a:t>where J(x) is the scalar cost function, x are the state variables (primarily bus voltage magnitudes and angles), </a:t>
                </a:r>
                <a:r>
                  <a:rPr lang="en-US" dirty="0" err="1"/>
                  <a:t>zi</a:t>
                </a:r>
                <a:r>
                  <a:rPr lang="en-US" dirty="0"/>
                  <a:t> are the m measurements, f(x) relates the states to the measurements and </a:t>
                </a:r>
                <a14:m>
                  <m:oMath xmlns:m="http://schemas.openxmlformats.org/officeDocument/2006/math">
                    <m:sSub>
                      <m:sSubPr>
                        <m:ctrlPr>
                          <a:rPr lang="en-US" b="0" i="1" dirty="0" smtClean="0">
                            <a:latin typeface="Cambria Math" panose="02040503050406030204" pitchFamily="18" charset="0"/>
                            <a:sym typeface="Euclid Symbol"/>
                          </a:rPr>
                        </m:ctrlPr>
                      </m:sSubPr>
                      <m:e>
                        <m:r>
                          <a:rPr lang="en-US" b="0" i="1" dirty="0" smtClean="0">
                            <a:latin typeface="Cambria Math" panose="02040503050406030204" pitchFamily="18" charset="0"/>
                            <a:sym typeface="Euclid Symbol"/>
                          </a:rPr>
                          <m:t>𝜎</m:t>
                        </m:r>
                      </m:e>
                      <m:sub>
                        <m:r>
                          <a:rPr lang="en-US" b="0" i="1" dirty="0" smtClean="0">
                            <a:latin typeface="Cambria Math" panose="02040503050406030204" pitchFamily="18" charset="0"/>
                            <a:sym typeface="Euclid Symbol"/>
                          </a:rPr>
                          <m:t>𝑖</m:t>
                        </m:r>
                      </m:sub>
                    </m:sSub>
                  </m:oMath>
                </a14:m>
                <a:r>
                  <a:rPr lang="en-US" dirty="0">
                    <a:sym typeface="Euclid Symbol"/>
                  </a:rPr>
                  <a:t> is the assumed standard deviation for each measurement</a:t>
                </a:r>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type="body" sz="quarter" idx="10"/>
              </p:nvPr>
            </p:nvSpPr>
            <p:spPr>
              <a:blipFill>
                <a:blip r:embed="rId2"/>
                <a:stretch>
                  <a:fillRect l="-783" t="-824" r="-1623"/>
                </a:stretch>
              </a:blipFill>
            </p:spPr>
            <p:txBody>
              <a:bodyPr/>
              <a:lstStyle/>
              <a:p>
                <a:r>
                  <a:rPr lang="en-US">
                    <a:noFill/>
                  </a:rPr>
                  <a:t> </a:t>
                </a:r>
              </a:p>
            </p:txBody>
          </p:sp>
        </mc:Fallback>
      </mc:AlternateContent>
      <p:graphicFrame>
        <p:nvGraphicFramePr>
          <p:cNvPr id="5" name="Object 4"/>
          <p:cNvGraphicFramePr>
            <a:graphicFrameLocks noChangeAspect="1"/>
          </p:cNvGraphicFramePr>
          <p:nvPr>
            <p:extLst>
              <p:ext uri="{D42A27DB-BD31-4B8C-83A1-F6EECF244321}">
                <p14:modId xmlns:p14="http://schemas.microsoft.com/office/powerpoint/2010/main" val="3757396897"/>
              </p:ext>
            </p:extLst>
          </p:nvPr>
        </p:nvGraphicFramePr>
        <p:xfrm>
          <a:off x="3733800" y="1828800"/>
          <a:ext cx="3502876" cy="1143000"/>
        </p:xfrm>
        <a:graphic>
          <a:graphicData uri="http://schemas.openxmlformats.org/presentationml/2006/ole">
            <mc:AlternateContent xmlns:mc="http://schemas.openxmlformats.org/markup-compatibility/2006">
              <mc:Choice xmlns:v="urn:schemas-microsoft-com:vml" Requires="v">
                <p:oleObj name="Equation" r:id="rId3" imgW="1815840" imgH="596880" progId="Equation.DSMT4">
                  <p:embed/>
                </p:oleObj>
              </mc:Choice>
              <mc:Fallback>
                <p:oleObj name="Equation" r:id="rId3" imgW="1815840" imgH="596880" progId="Equation.DSMT4">
                  <p:embed/>
                  <p:pic>
                    <p:nvPicPr>
                      <p:cNvPr id="5" name="Object 4"/>
                      <p:cNvPicPr>
                        <a:picLocks noChangeAspect="1" noChangeArrowheads="1"/>
                      </p:cNvPicPr>
                      <p:nvPr/>
                    </p:nvPicPr>
                    <p:blipFill>
                      <a:blip r:embed="rId4"/>
                      <a:srcRect/>
                      <a:stretch>
                        <a:fillRect/>
                      </a:stretch>
                    </p:blipFill>
                    <p:spPr bwMode="auto">
                      <a:xfrm>
                        <a:off x="3733800" y="1828800"/>
                        <a:ext cx="3502876" cy="11430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951548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Assumed Error</a:t>
            </a:r>
          </a:p>
        </p:txBody>
      </p:sp>
      <mc:AlternateContent xmlns:mc="http://schemas.openxmlformats.org/markup-compatibility/2006" xmlns:a14="http://schemas.microsoft.com/office/drawing/2010/main">
        <mc:Choice Requires="a14">
          <p:sp>
            <p:nvSpPr>
              <p:cNvPr id="3" name="Content Placeholder 2"/>
              <p:cNvSpPr>
                <a:spLocks noGrp="1"/>
              </p:cNvSpPr>
              <p:nvPr>
                <p:ph type="body" sz="quarter" idx="10"/>
              </p:nvPr>
            </p:nvSpPr>
            <p:spPr/>
            <p:txBody>
              <a:bodyPr/>
              <a:lstStyle/>
              <a:p>
                <a:r>
                  <a:rPr lang="en-US" dirty="0"/>
                  <a:t>Hence the goal is to decrease the error between the measurements and the assumed model states </a:t>
                </a:r>
                <a:r>
                  <a:rPr lang="en-US" b="1" dirty="0"/>
                  <a:t>x</a:t>
                </a:r>
              </a:p>
              <a:p>
                <a:r>
                  <a:rPr lang="en-US" dirty="0"/>
                  <a:t>The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𝜎</m:t>
                        </m:r>
                      </m:e>
                      <m:sub>
                        <m:r>
                          <a:rPr lang="en-US" b="0" i="1" smtClean="0">
                            <a:latin typeface="Cambria Math" panose="02040503050406030204" pitchFamily="18" charset="0"/>
                          </a:rPr>
                          <m:t>𝑖</m:t>
                        </m:r>
                      </m:sub>
                    </m:sSub>
                  </m:oMath>
                </a14:m>
                <a:r>
                  <a:rPr lang="en-US" dirty="0">
                    <a:sym typeface="Euclid Symbol"/>
                  </a:rPr>
                  <a:t> term weighs the various measurements, recognizing that they can have vastly different assumed errors</a:t>
                </a:r>
              </a:p>
              <a:p>
                <a:endParaRPr lang="en-US" dirty="0">
                  <a:sym typeface="Euclid Symbol"/>
                </a:endParaRPr>
              </a:p>
              <a:p>
                <a:endParaRPr lang="en-US" dirty="0">
                  <a:sym typeface="Euclid Symbol"/>
                </a:endParaRPr>
              </a:p>
              <a:p>
                <a:endParaRPr lang="en-US" dirty="0">
                  <a:sym typeface="Euclid Symbol"/>
                </a:endParaRPr>
              </a:p>
              <a:p>
                <a:r>
                  <a:rPr lang="en-US" dirty="0">
                    <a:sym typeface="Euclid Symbol"/>
                  </a:rPr>
                  <a:t>Measurement error is assumed Gaussian (whether it is or not is another question); outliers (bad measurements) are often removed</a:t>
                </a:r>
                <a:r>
                  <a:rPr lang="en-US" dirty="0"/>
                  <a:t> </a:t>
                </a:r>
              </a:p>
            </p:txBody>
          </p:sp>
        </mc:Choice>
        <mc:Fallback xmlns="">
          <p:sp>
            <p:nvSpPr>
              <p:cNvPr id="3" name="Content Placeholder 2"/>
              <p:cNvSpPr>
                <a:spLocks noGrp="1" noRot="1" noChangeAspect="1" noMove="1" noResize="1" noEditPoints="1" noAdjustHandles="1" noChangeArrowheads="1" noChangeShapeType="1" noTextEdit="1"/>
              </p:cNvSpPr>
              <p:nvPr>
                <p:ph type="body" sz="quarter" idx="10"/>
              </p:nvPr>
            </p:nvSpPr>
            <p:spPr>
              <a:blipFill>
                <a:blip r:embed="rId2"/>
                <a:stretch>
                  <a:fillRect l="-783" t="-824" r="-1343"/>
                </a:stretch>
              </a:blipFill>
            </p:spPr>
            <p:txBody>
              <a:bodyPr/>
              <a:lstStyle/>
              <a:p>
                <a:r>
                  <a:rPr lang="en-US">
                    <a:noFill/>
                  </a:rPr>
                  <a:t> </a:t>
                </a:r>
              </a:p>
            </p:txBody>
          </p:sp>
        </mc:Fallback>
      </mc:AlternateContent>
      <p:graphicFrame>
        <p:nvGraphicFramePr>
          <p:cNvPr id="5" name="Object 4"/>
          <p:cNvGraphicFramePr>
            <a:graphicFrameLocks noChangeAspect="1"/>
          </p:cNvGraphicFramePr>
          <p:nvPr>
            <p:extLst>
              <p:ext uri="{D42A27DB-BD31-4B8C-83A1-F6EECF244321}">
                <p14:modId xmlns:p14="http://schemas.microsoft.com/office/powerpoint/2010/main" val="1577797264"/>
              </p:ext>
            </p:extLst>
          </p:nvPr>
        </p:nvGraphicFramePr>
        <p:xfrm>
          <a:off x="3581400" y="2895600"/>
          <a:ext cx="3989388" cy="1301750"/>
        </p:xfrm>
        <a:graphic>
          <a:graphicData uri="http://schemas.openxmlformats.org/presentationml/2006/ole">
            <mc:AlternateContent xmlns:mc="http://schemas.openxmlformats.org/markup-compatibility/2006">
              <mc:Choice xmlns:v="urn:schemas-microsoft-com:vml" Requires="v">
                <p:oleObj name="Equation" r:id="rId3" imgW="1815840" imgH="596880" progId="Equation.DSMT4">
                  <p:embed/>
                </p:oleObj>
              </mc:Choice>
              <mc:Fallback>
                <p:oleObj name="Equation" r:id="rId3" imgW="1815840" imgH="596880" progId="Equation.DSMT4">
                  <p:embed/>
                  <p:pic>
                    <p:nvPicPr>
                      <p:cNvPr id="5" name="Object 4"/>
                      <p:cNvPicPr>
                        <a:picLocks noChangeAspect="1" noChangeArrowheads="1"/>
                      </p:cNvPicPr>
                      <p:nvPr/>
                    </p:nvPicPr>
                    <p:blipFill>
                      <a:blip r:embed="rId4"/>
                      <a:srcRect/>
                      <a:stretch>
                        <a:fillRect/>
                      </a:stretch>
                    </p:blipFill>
                    <p:spPr bwMode="auto">
                      <a:xfrm>
                        <a:off x="3581400" y="2895600"/>
                        <a:ext cx="3989388" cy="130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3645440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State Estimation for Linear Functions</a:t>
            </a:r>
            <a:endParaRPr lang="en-US" dirty="0"/>
          </a:p>
        </p:txBody>
      </p:sp>
      <p:sp>
        <p:nvSpPr>
          <p:cNvPr id="3" name="Content Placeholder 2"/>
          <p:cNvSpPr>
            <a:spLocks noGrp="1"/>
          </p:cNvSpPr>
          <p:nvPr>
            <p:ph type="body" sz="quarter" idx="10"/>
          </p:nvPr>
        </p:nvSpPr>
        <p:spPr/>
        <p:txBody>
          <a:bodyPr/>
          <a:lstStyle/>
          <a:p>
            <a:r>
              <a:rPr lang="en-US"/>
              <a:t>First we’ll consider the linear problem.  That is where</a:t>
            </a:r>
          </a:p>
          <a:p>
            <a:endParaRPr lang="en-US"/>
          </a:p>
          <a:p>
            <a:r>
              <a:rPr lang="en-US"/>
              <a:t>Let R be defined as the diagonal matrix of the variances (square of the standard deviations) for each of the measurements</a:t>
            </a:r>
            <a:endParaRPr lang="en-US" dirty="0"/>
          </a:p>
        </p:txBody>
      </p:sp>
      <p:graphicFrame>
        <p:nvGraphicFramePr>
          <p:cNvPr id="4" name="Object 3"/>
          <p:cNvGraphicFramePr>
            <a:graphicFrameLocks noChangeAspect="1"/>
          </p:cNvGraphicFramePr>
          <p:nvPr/>
        </p:nvGraphicFramePr>
        <p:xfrm>
          <a:off x="3733800" y="1752600"/>
          <a:ext cx="3505201" cy="558351"/>
        </p:xfrm>
        <a:graphic>
          <a:graphicData uri="http://schemas.openxmlformats.org/presentationml/2006/ole">
            <mc:AlternateContent xmlns:mc="http://schemas.openxmlformats.org/markup-compatibility/2006">
              <mc:Choice xmlns:v="urn:schemas-microsoft-com:vml" Requires="v">
                <p:oleObj name="Equation" r:id="rId2" imgW="1434960" imgH="228600" progId="Equation.DSMT4">
                  <p:embed/>
                </p:oleObj>
              </mc:Choice>
              <mc:Fallback>
                <p:oleObj name="Equation" r:id="rId2" imgW="1434960" imgH="228600" progId="Equation.DSMT4">
                  <p:embed/>
                  <p:pic>
                    <p:nvPicPr>
                      <p:cNvPr id="4" name="Object 3"/>
                      <p:cNvPicPr/>
                      <p:nvPr/>
                    </p:nvPicPr>
                    <p:blipFill>
                      <a:blip r:embed="rId3"/>
                      <a:stretch>
                        <a:fillRect/>
                      </a:stretch>
                    </p:blipFill>
                    <p:spPr>
                      <a:xfrm>
                        <a:off x="3733800" y="1752600"/>
                        <a:ext cx="3505201" cy="558351"/>
                      </a:xfrm>
                      <a:prstGeom prst="rect">
                        <a:avLst/>
                      </a:prstGeom>
                    </p:spPr>
                  </p:pic>
                </p:oleObj>
              </mc:Fallback>
            </mc:AlternateContent>
          </a:graphicData>
        </a:graphic>
      </p:graphicFrame>
      <p:graphicFrame>
        <p:nvGraphicFramePr>
          <p:cNvPr id="5" name="Object 4"/>
          <p:cNvGraphicFramePr>
            <a:graphicFrameLocks noChangeAspect="1"/>
          </p:cNvGraphicFramePr>
          <p:nvPr/>
        </p:nvGraphicFramePr>
        <p:xfrm>
          <a:off x="3961370" y="3457575"/>
          <a:ext cx="3583459" cy="2209800"/>
        </p:xfrm>
        <a:graphic>
          <a:graphicData uri="http://schemas.openxmlformats.org/presentationml/2006/ole">
            <mc:AlternateContent xmlns:mc="http://schemas.openxmlformats.org/markup-compatibility/2006">
              <mc:Choice xmlns:v="urn:schemas-microsoft-com:vml" Requires="v">
                <p:oleObj name="Equation" r:id="rId4" imgW="1523880" imgH="939600" progId="Equation.DSMT4">
                  <p:embed/>
                </p:oleObj>
              </mc:Choice>
              <mc:Fallback>
                <p:oleObj name="Equation" r:id="rId4" imgW="1523880" imgH="939600" progId="Equation.DSMT4">
                  <p:embed/>
                  <p:pic>
                    <p:nvPicPr>
                      <p:cNvPr id="5" name="Object 4"/>
                      <p:cNvPicPr/>
                      <p:nvPr/>
                    </p:nvPicPr>
                    <p:blipFill>
                      <a:blip r:embed="rId5"/>
                      <a:stretch>
                        <a:fillRect/>
                      </a:stretch>
                    </p:blipFill>
                    <p:spPr>
                      <a:xfrm>
                        <a:off x="3961370" y="3457575"/>
                        <a:ext cx="3583459" cy="2209800"/>
                      </a:xfrm>
                      <a:prstGeom prst="rect">
                        <a:avLst/>
                      </a:prstGeom>
                    </p:spPr>
                  </p:pic>
                </p:oleObj>
              </mc:Fallback>
            </mc:AlternateContent>
          </a:graphicData>
        </a:graphic>
      </p:graphicFrame>
    </p:spTree>
    <p:extLst>
      <p:ext uri="{BB962C8B-B14F-4D97-AF65-F5344CB8AC3E}">
        <p14:creationId xmlns:p14="http://schemas.microsoft.com/office/powerpoint/2010/main" val="12395699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Estimation for Linear Functions</a:t>
            </a:r>
          </a:p>
        </p:txBody>
      </p:sp>
      <p:sp>
        <p:nvSpPr>
          <p:cNvPr id="3" name="Content Placeholder 2"/>
          <p:cNvSpPr>
            <a:spLocks noGrp="1"/>
          </p:cNvSpPr>
          <p:nvPr>
            <p:ph type="body" sz="quarter" idx="10"/>
          </p:nvPr>
        </p:nvSpPr>
        <p:spPr/>
        <p:txBody>
          <a:bodyPr/>
          <a:lstStyle/>
          <a:p>
            <a:r>
              <a:rPr lang="en-US" dirty="0"/>
              <a:t>We then differentiate J(</a:t>
            </a:r>
            <a:r>
              <a:rPr lang="en-US" b="1" dirty="0"/>
              <a:t>x</a:t>
            </a:r>
            <a:r>
              <a:rPr lang="en-US" dirty="0"/>
              <a:t>) w.r.t. </a:t>
            </a:r>
            <a:r>
              <a:rPr lang="en-US" b="1" dirty="0"/>
              <a:t>x</a:t>
            </a:r>
            <a:r>
              <a:rPr lang="en-US" dirty="0"/>
              <a:t> to determine the value of </a:t>
            </a:r>
            <a:r>
              <a:rPr lang="en-US" b="1" dirty="0"/>
              <a:t>x</a:t>
            </a:r>
            <a:r>
              <a:rPr lang="en-US" dirty="0"/>
              <a:t> that minimizes this function </a:t>
            </a:r>
          </a:p>
        </p:txBody>
      </p:sp>
      <p:graphicFrame>
        <p:nvGraphicFramePr>
          <p:cNvPr id="4" name="Object 3"/>
          <p:cNvGraphicFramePr>
            <a:graphicFrameLocks noChangeAspect="1"/>
          </p:cNvGraphicFramePr>
          <p:nvPr/>
        </p:nvGraphicFramePr>
        <p:xfrm>
          <a:off x="2492481" y="2545080"/>
          <a:ext cx="7207038" cy="2209800"/>
        </p:xfrm>
        <a:graphic>
          <a:graphicData uri="http://schemas.openxmlformats.org/presentationml/2006/ole">
            <mc:AlternateContent xmlns:mc="http://schemas.openxmlformats.org/markup-compatibility/2006">
              <mc:Choice xmlns:v="urn:schemas-microsoft-com:vml" Requires="v">
                <p:oleObj name="Equation" r:id="rId2" imgW="3644640" imgH="1117440" progId="Equation.DSMT4">
                  <p:embed/>
                </p:oleObj>
              </mc:Choice>
              <mc:Fallback>
                <p:oleObj name="Equation" r:id="rId2" imgW="3644640" imgH="1117440" progId="Equation.DSMT4">
                  <p:embed/>
                  <p:pic>
                    <p:nvPicPr>
                      <p:cNvPr id="4" name="Object 3"/>
                      <p:cNvPicPr/>
                      <p:nvPr/>
                    </p:nvPicPr>
                    <p:blipFill>
                      <a:blip r:embed="rId3"/>
                      <a:stretch>
                        <a:fillRect/>
                      </a:stretch>
                    </p:blipFill>
                    <p:spPr>
                      <a:xfrm>
                        <a:off x="2492481" y="2545080"/>
                        <a:ext cx="7207038" cy="2209800"/>
                      </a:xfrm>
                      <a:prstGeom prst="rect">
                        <a:avLst/>
                      </a:prstGeom>
                    </p:spPr>
                  </p:pic>
                </p:oleObj>
              </mc:Fallback>
            </mc:AlternateContent>
          </a:graphicData>
        </a:graphic>
      </p:graphicFrame>
    </p:spTree>
    <p:extLst>
      <p:ext uri="{BB962C8B-B14F-4D97-AF65-F5344CB8AC3E}">
        <p14:creationId xmlns:p14="http://schemas.microsoft.com/office/powerpoint/2010/main" val="9836095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DC System Example</a:t>
            </a:r>
          </a:p>
        </p:txBody>
      </p:sp>
      <p:sp>
        <p:nvSpPr>
          <p:cNvPr id="3" name="Content Placeholder 2"/>
          <p:cNvSpPr>
            <a:spLocks noGrp="1"/>
          </p:cNvSpPr>
          <p:nvPr>
            <p:ph type="body" sz="quarter" idx="10"/>
          </p:nvPr>
        </p:nvSpPr>
        <p:spPr/>
        <p:txBody>
          <a:bodyPr/>
          <a:lstStyle/>
          <a:p>
            <a:r>
              <a:rPr lang="en-US" dirty="0"/>
              <a:t>Say we have a two bus power system that we are solving using the dc approximation.  Say the line’s per unit reactance is j0.1.  Say we have power measurements at both ends of the line.  For simplicity assume </a:t>
            </a:r>
            <a:r>
              <a:rPr lang="en-US" b="1" dirty="0"/>
              <a:t>R</a:t>
            </a:r>
            <a:r>
              <a:rPr lang="en-US" dirty="0"/>
              <a:t>=</a:t>
            </a:r>
            <a:r>
              <a:rPr lang="en-US" b="1" dirty="0"/>
              <a:t>I</a:t>
            </a:r>
            <a:r>
              <a:rPr lang="en-US" dirty="0"/>
              <a:t>.  We would then like to estimate the bus angles.  Then</a:t>
            </a:r>
          </a:p>
        </p:txBody>
      </p:sp>
      <p:graphicFrame>
        <p:nvGraphicFramePr>
          <p:cNvPr id="4" name="Object 3"/>
          <p:cNvGraphicFramePr>
            <a:graphicFrameLocks noChangeAspect="1"/>
          </p:cNvGraphicFramePr>
          <p:nvPr>
            <p:extLst>
              <p:ext uri="{D42A27DB-BD31-4B8C-83A1-F6EECF244321}">
                <p14:modId xmlns:p14="http://schemas.microsoft.com/office/powerpoint/2010/main" val="641699424"/>
              </p:ext>
            </p:extLst>
          </p:nvPr>
        </p:nvGraphicFramePr>
        <p:xfrm>
          <a:off x="2766858" y="2971800"/>
          <a:ext cx="6346825" cy="1828800"/>
        </p:xfrm>
        <a:graphic>
          <a:graphicData uri="http://schemas.openxmlformats.org/presentationml/2006/ole">
            <mc:AlternateContent xmlns:mc="http://schemas.openxmlformats.org/markup-compatibility/2006">
              <mc:Choice xmlns:v="urn:schemas-microsoft-com:vml" Requires="v">
                <p:oleObj name="Equation" r:id="rId2" imgW="3085920" imgH="888840" progId="Equation.DSMT4">
                  <p:embed/>
                </p:oleObj>
              </mc:Choice>
              <mc:Fallback>
                <p:oleObj name="Equation" r:id="rId2" imgW="3085920" imgH="888840" progId="Equation.DSMT4">
                  <p:embed/>
                  <p:pic>
                    <p:nvPicPr>
                      <p:cNvPr id="4" name="Object 3"/>
                      <p:cNvPicPr/>
                      <p:nvPr/>
                    </p:nvPicPr>
                    <p:blipFill>
                      <a:blip r:embed="rId3"/>
                      <a:stretch>
                        <a:fillRect/>
                      </a:stretch>
                    </p:blipFill>
                    <p:spPr>
                      <a:xfrm>
                        <a:off x="2766858" y="2971800"/>
                        <a:ext cx="6346825" cy="1828800"/>
                      </a:xfrm>
                      <a:prstGeom prst="rect">
                        <a:avLst/>
                      </a:prstGeom>
                    </p:spPr>
                  </p:pic>
                </p:oleObj>
              </mc:Fallback>
            </mc:AlternateContent>
          </a:graphicData>
        </a:graphic>
      </p:graphicFrame>
      <p:sp>
        <p:nvSpPr>
          <p:cNvPr id="5" name="TextBox 4"/>
          <p:cNvSpPr txBox="1"/>
          <p:nvPr/>
        </p:nvSpPr>
        <p:spPr>
          <a:xfrm>
            <a:off x="1905000" y="5577840"/>
            <a:ext cx="8070543" cy="830997"/>
          </a:xfrm>
          <a:prstGeom prst="rect">
            <a:avLst/>
          </a:prstGeom>
          <a:solidFill>
            <a:srgbClr val="D6D2C4"/>
          </a:solidFill>
        </p:spPr>
        <p:txBody>
          <a:bodyPr wrap="none" rtlCol="0">
            <a:spAutoFit/>
          </a:bodyPr>
          <a:lstStyle/>
          <a:p>
            <a:r>
              <a:rPr lang="en-US" sz="2400" dirty="0">
                <a:solidFill>
                  <a:srgbClr val="1E0000"/>
                </a:solidFill>
                <a:latin typeface="+mj-lt"/>
              </a:rPr>
              <a:t>We have a problem since </a:t>
            </a:r>
            <a:r>
              <a:rPr lang="en-US" sz="2400" b="1" dirty="0">
                <a:solidFill>
                  <a:srgbClr val="1E0000"/>
                </a:solidFill>
                <a:latin typeface="+mj-lt"/>
              </a:rPr>
              <a:t>H</a:t>
            </a:r>
            <a:r>
              <a:rPr lang="en-US" sz="2400" baseline="30000" dirty="0">
                <a:solidFill>
                  <a:srgbClr val="1E0000"/>
                </a:solidFill>
                <a:latin typeface="+mj-lt"/>
              </a:rPr>
              <a:t>T</a:t>
            </a:r>
            <a:r>
              <a:rPr lang="en-US" sz="2400" b="1" dirty="0">
                <a:solidFill>
                  <a:srgbClr val="1E0000"/>
                </a:solidFill>
                <a:latin typeface="+mj-lt"/>
              </a:rPr>
              <a:t>H</a:t>
            </a:r>
            <a:r>
              <a:rPr lang="en-US" sz="2400" dirty="0">
                <a:solidFill>
                  <a:srgbClr val="1E0000"/>
                </a:solidFill>
                <a:latin typeface="+mj-lt"/>
              </a:rPr>
              <a:t> is singular. This is because</a:t>
            </a:r>
            <a:br>
              <a:rPr lang="en-US" sz="2400" dirty="0">
                <a:solidFill>
                  <a:srgbClr val="1E0000"/>
                </a:solidFill>
                <a:latin typeface="+mj-lt"/>
              </a:rPr>
            </a:br>
            <a:r>
              <a:rPr lang="en-US" sz="2400" dirty="0">
                <a:solidFill>
                  <a:srgbClr val="1E0000"/>
                </a:solidFill>
                <a:latin typeface="+mj-lt"/>
              </a:rPr>
              <a:t>of lack of an angle reference.</a:t>
            </a:r>
          </a:p>
        </p:txBody>
      </p:sp>
    </p:spTree>
    <p:extLst>
      <p:ext uri="{BB962C8B-B14F-4D97-AF65-F5344CB8AC3E}">
        <p14:creationId xmlns:p14="http://schemas.microsoft.com/office/powerpoint/2010/main" val="40905763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DC System Example, cont.</a:t>
            </a:r>
          </a:p>
        </p:txBody>
      </p:sp>
      <p:sp>
        <p:nvSpPr>
          <p:cNvPr id="3" name="Content Placeholder 2"/>
          <p:cNvSpPr>
            <a:spLocks noGrp="1"/>
          </p:cNvSpPr>
          <p:nvPr>
            <p:ph type="body" sz="quarter" idx="10"/>
          </p:nvPr>
        </p:nvSpPr>
        <p:spPr/>
        <p:txBody>
          <a:bodyPr/>
          <a:lstStyle/>
          <a:p>
            <a:r>
              <a:rPr lang="en-US" dirty="0"/>
              <a:t>Say we directly measure </a:t>
            </a:r>
            <a:r>
              <a:rPr lang="en-US" dirty="0">
                <a:latin typeface="Symbol" panose="05050102010706020507" pitchFamily="18" charset="2"/>
              </a:rPr>
              <a:t>q</a:t>
            </a:r>
            <a:r>
              <a:rPr lang="en-US" baseline="-25000" dirty="0"/>
              <a:t>1</a:t>
            </a:r>
            <a:r>
              <a:rPr lang="en-US" dirty="0"/>
              <a:t> (with a PMU) to be zero; set this as the third measurement.  Then</a:t>
            </a:r>
          </a:p>
        </p:txBody>
      </p:sp>
      <p:graphicFrame>
        <p:nvGraphicFramePr>
          <p:cNvPr id="4" name="Object 3"/>
          <p:cNvGraphicFramePr>
            <a:graphicFrameLocks noChangeAspect="1"/>
          </p:cNvGraphicFramePr>
          <p:nvPr/>
        </p:nvGraphicFramePr>
        <p:xfrm>
          <a:off x="1972284" y="2412052"/>
          <a:ext cx="7696200" cy="4062413"/>
        </p:xfrm>
        <a:graphic>
          <a:graphicData uri="http://schemas.openxmlformats.org/presentationml/2006/ole">
            <mc:AlternateContent xmlns:mc="http://schemas.openxmlformats.org/markup-compatibility/2006">
              <mc:Choice xmlns:v="urn:schemas-microsoft-com:vml" Requires="v">
                <p:oleObj name="Equation" r:id="rId2" imgW="4089240" imgH="2158920" progId="Equation.DSMT4">
                  <p:embed/>
                </p:oleObj>
              </mc:Choice>
              <mc:Fallback>
                <p:oleObj name="Equation" r:id="rId2" imgW="4089240" imgH="2158920" progId="Equation.DSMT4">
                  <p:embed/>
                  <p:pic>
                    <p:nvPicPr>
                      <p:cNvPr id="4" name="Object 3"/>
                      <p:cNvPicPr/>
                      <p:nvPr/>
                    </p:nvPicPr>
                    <p:blipFill>
                      <a:blip r:embed="rId3"/>
                      <a:stretch>
                        <a:fillRect/>
                      </a:stretch>
                    </p:blipFill>
                    <p:spPr>
                      <a:xfrm>
                        <a:off x="1972284" y="2412052"/>
                        <a:ext cx="7696200" cy="4062413"/>
                      </a:xfrm>
                      <a:prstGeom prst="rect">
                        <a:avLst/>
                      </a:prstGeom>
                    </p:spPr>
                  </p:pic>
                </p:oleObj>
              </mc:Fallback>
            </mc:AlternateContent>
          </a:graphicData>
        </a:graphic>
      </p:graphicFrame>
      <p:sp>
        <p:nvSpPr>
          <p:cNvPr id="6" name="TextBox 5"/>
          <p:cNvSpPr txBox="1"/>
          <p:nvPr/>
        </p:nvSpPr>
        <p:spPr>
          <a:xfrm>
            <a:off x="8592083" y="4694961"/>
            <a:ext cx="1627633" cy="1569660"/>
          </a:xfrm>
          <a:prstGeom prst="rect">
            <a:avLst/>
          </a:prstGeom>
          <a:solidFill>
            <a:srgbClr val="FFE6E6"/>
          </a:solidFill>
        </p:spPr>
        <p:txBody>
          <a:bodyPr wrap="square" rtlCol="0">
            <a:spAutoFit/>
          </a:bodyPr>
          <a:lstStyle/>
          <a:p>
            <a:r>
              <a:rPr lang="en-US" sz="2400" dirty="0">
                <a:solidFill>
                  <a:srgbClr val="1E0000"/>
                </a:solidFill>
                <a:latin typeface="+mj-lt"/>
              </a:rPr>
              <a:t>Note that the angles are in</a:t>
            </a:r>
            <a:br>
              <a:rPr lang="en-US" sz="2400" dirty="0">
                <a:solidFill>
                  <a:srgbClr val="1E0000"/>
                </a:solidFill>
                <a:latin typeface="+mj-lt"/>
              </a:rPr>
            </a:br>
            <a:r>
              <a:rPr lang="en-US" sz="2400" dirty="0">
                <a:solidFill>
                  <a:srgbClr val="1E0000"/>
                </a:solidFill>
                <a:latin typeface="+mj-lt"/>
              </a:rPr>
              <a:t>radians</a:t>
            </a:r>
          </a:p>
        </p:txBody>
      </p:sp>
    </p:spTree>
    <p:extLst>
      <p:ext uri="{BB962C8B-B14F-4D97-AF65-F5344CB8AC3E}">
        <p14:creationId xmlns:p14="http://schemas.microsoft.com/office/powerpoint/2010/main" val="13494664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Nonlinear Formulation</a:t>
            </a:r>
          </a:p>
        </p:txBody>
      </p:sp>
      <p:sp>
        <p:nvSpPr>
          <p:cNvPr id="3" name="Content Placeholder 2"/>
          <p:cNvSpPr>
            <a:spLocks noGrp="1"/>
          </p:cNvSpPr>
          <p:nvPr>
            <p:ph type="body" sz="quarter" idx="10"/>
          </p:nvPr>
        </p:nvSpPr>
        <p:spPr/>
        <p:txBody>
          <a:bodyPr/>
          <a:lstStyle/>
          <a:p>
            <a:r>
              <a:rPr lang="en-US" dirty="0"/>
              <a:t>A regular ac power system is nonlinear, so we need to use an iterative solution approach.  This is similar to the Newton power flow.  Here assume m measurements and n state variables (usually bus voltage magnitudes and angles) Then the Jacobian is the </a:t>
            </a:r>
            <a:r>
              <a:rPr lang="en-US" b="1" dirty="0"/>
              <a:t>H</a:t>
            </a:r>
            <a:r>
              <a:rPr lang="en-US" dirty="0"/>
              <a:t> matrix</a:t>
            </a:r>
          </a:p>
        </p:txBody>
      </p:sp>
      <p:graphicFrame>
        <p:nvGraphicFramePr>
          <p:cNvPr id="4" name="Object 3"/>
          <p:cNvGraphicFramePr>
            <a:graphicFrameLocks noChangeAspect="1"/>
          </p:cNvGraphicFramePr>
          <p:nvPr/>
        </p:nvGraphicFramePr>
        <p:xfrm>
          <a:off x="3124200" y="3448050"/>
          <a:ext cx="4459288" cy="2524125"/>
        </p:xfrm>
        <a:graphic>
          <a:graphicData uri="http://schemas.openxmlformats.org/presentationml/2006/ole">
            <mc:AlternateContent xmlns:mc="http://schemas.openxmlformats.org/markup-compatibility/2006">
              <mc:Choice xmlns:v="urn:schemas-microsoft-com:vml" Requires="v">
                <p:oleObj name="Equation" r:id="rId2" imgW="2019240" imgH="1143000" progId="Equation.DSMT4">
                  <p:embed/>
                </p:oleObj>
              </mc:Choice>
              <mc:Fallback>
                <p:oleObj name="Equation" r:id="rId2" imgW="2019240" imgH="1143000" progId="Equation.DSMT4">
                  <p:embed/>
                  <p:pic>
                    <p:nvPicPr>
                      <p:cNvPr id="4" name="Object 3"/>
                      <p:cNvPicPr/>
                      <p:nvPr/>
                    </p:nvPicPr>
                    <p:blipFill>
                      <a:blip r:embed="rId3"/>
                      <a:stretch>
                        <a:fillRect/>
                      </a:stretch>
                    </p:blipFill>
                    <p:spPr>
                      <a:xfrm>
                        <a:off x="3124200" y="3448050"/>
                        <a:ext cx="4459288" cy="2524125"/>
                      </a:xfrm>
                      <a:prstGeom prst="rect">
                        <a:avLst/>
                      </a:prstGeom>
                    </p:spPr>
                  </p:pic>
                </p:oleObj>
              </mc:Fallback>
            </mc:AlternateContent>
          </a:graphicData>
        </a:graphic>
      </p:graphicFrame>
    </p:spTree>
    <p:extLst>
      <p:ext uri="{BB962C8B-B14F-4D97-AF65-F5344CB8AC3E}">
        <p14:creationId xmlns:p14="http://schemas.microsoft.com/office/powerpoint/2010/main" val="25571061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Measurement Example</a:t>
            </a:r>
          </a:p>
        </p:txBody>
      </p:sp>
      <p:sp>
        <p:nvSpPr>
          <p:cNvPr id="3" name="Content Placeholder 2"/>
          <p:cNvSpPr>
            <a:spLocks noGrp="1"/>
          </p:cNvSpPr>
          <p:nvPr>
            <p:ph type="body" sz="quarter" idx="10"/>
          </p:nvPr>
        </p:nvSpPr>
        <p:spPr/>
        <p:txBody>
          <a:bodyPr>
            <a:noAutofit/>
          </a:bodyPr>
          <a:lstStyle/>
          <a:p>
            <a:r>
              <a:rPr lang="en-US" dirty="0"/>
              <a:t>Assume we measure the real and reactive power flowing into one end of a transmission line; then the </a:t>
            </a:r>
            <a:br>
              <a:rPr lang="en-US" dirty="0"/>
            </a:br>
            <a:r>
              <a:rPr lang="en-US" dirty="0"/>
              <a:t>z</a:t>
            </a:r>
            <a:r>
              <a:rPr lang="en-US" baseline="-25000" dirty="0"/>
              <a:t>i</a:t>
            </a:r>
            <a:r>
              <a:rPr lang="en-US" dirty="0"/>
              <a:t>-f</a:t>
            </a:r>
            <a:r>
              <a:rPr lang="en-US" baseline="-25000" dirty="0"/>
              <a:t>i</a:t>
            </a:r>
            <a:r>
              <a:rPr lang="en-US" dirty="0"/>
              <a:t>(</a:t>
            </a:r>
            <a:r>
              <a:rPr lang="en-US" b="1" dirty="0"/>
              <a:t>x</a:t>
            </a:r>
            <a:r>
              <a:rPr lang="en-US" dirty="0"/>
              <a:t>) functions for these two are</a:t>
            </a:r>
          </a:p>
          <a:p>
            <a:br>
              <a:rPr lang="en-US" dirty="0"/>
            </a:br>
            <a:br>
              <a:rPr lang="en-US" dirty="0"/>
            </a:br>
            <a:br>
              <a:rPr lang="en-US" dirty="0"/>
            </a:br>
            <a:br>
              <a:rPr lang="en-US" dirty="0"/>
            </a:br>
            <a:br>
              <a:rPr lang="en-US" dirty="0"/>
            </a:br>
            <a:endParaRPr lang="en-US" dirty="0"/>
          </a:p>
          <a:p>
            <a:pPr lvl="1"/>
            <a:r>
              <a:rPr lang="en-US" dirty="0"/>
              <a:t>Two measurements for four unknowns</a:t>
            </a:r>
          </a:p>
          <a:p>
            <a:pPr marL="514350"/>
            <a:r>
              <a:rPr lang="en-US" dirty="0"/>
              <a:t>Other measurements, such as the flow at the other end, and voltage magnitudes, add redundancy</a:t>
            </a:r>
          </a:p>
        </p:txBody>
      </p:sp>
      <p:graphicFrame>
        <p:nvGraphicFramePr>
          <p:cNvPr id="5" name="Object 4"/>
          <p:cNvGraphicFramePr>
            <a:graphicFrameLocks noChangeAspect="1"/>
          </p:cNvGraphicFramePr>
          <p:nvPr/>
        </p:nvGraphicFramePr>
        <p:xfrm>
          <a:off x="2362200" y="2743200"/>
          <a:ext cx="7491692" cy="2057400"/>
        </p:xfrm>
        <a:graphic>
          <a:graphicData uri="http://schemas.openxmlformats.org/presentationml/2006/ole">
            <mc:AlternateContent xmlns:mc="http://schemas.openxmlformats.org/markup-compatibility/2006">
              <mc:Choice xmlns:v="urn:schemas-microsoft-com:vml" Requires="v">
                <p:oleObj name="Equation" r:id="rId2" imgW="4127400" imgH="1143000" progId="Equation.DSMT4">
                  <p:embed/>
                </p:oleObj>
              </mc:Choice>
              <mc:Fallback>
                <p:oleObj name="Equation" r:id="rId2" imgW="4127400" imgH="1143000" progId="Equation.DSMT4">
                  <p:embed/>
                  <p:pic>
                    <p:nvPicPr>
                      <p:cNvPr id="5" name="Object 4"/>
                      <p:cNvPicPr>
                        <a:picLocks noChangeAspect="1" noChangeArrowheads="1"/>
                      </p:cNvPicPr>
                      <p:nvPr/>
                    </p:nvPicPr>
                    <p:blipFill>
                      <a:blip r:embed="rId3"/>
                      <a:srcRect/>
                      <a:stretch>
                        <a:fillRect/>
                      </a:stretch>
                    </p:blipFill>
                    <p:spPr bwMode="auto">
                      <a:xfrm>
                        <a:off x="2362200" y="2743200"/>
                        <a:ext cx="7491692" cy="20574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703219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 Iterative Solution Algorithm</a:t>
            </a:r>
          </a:p>
        </p:txBody>
      </p:sp>
      <p:sp>
        <p:nvSpPr>
          <p:cNvPr id="3" name="Content Placeholder 2"/>
          <p:cNvSpPr>
            <a:spLocks noGrp="1"/>
          </p:cNvSpPr>
          <p:nvPr>
            <p:ph type="body" sz="quarter" idx="10"/>
          </p:nvPr>
        </p:nvSpPr>
        <p:spPr/>
        <p:txBody>
          <a:bodyPr/>
          <a:lstStyle/>
          <a:p>
            <a:r>
              <a:rPr lang="en-US" dirty="0"/>
              <a:t>We then make an initial guess of </a:t>
            </a:r>
            <a:r>
              <a:rPr lang="en-US" b="1" dirty="0"/>
              <a:t>x</a:t>
            </a:r>
            <a:r>
              <a:rPr lang="en-US" dirty="0"/>
              <a:t>, </a:t>
            </a:r>
            <a:r>
              <a:rPr lang="en-US" b="1" dirty="0"/>
              <a:t>x</a:t>
            </a:r>
            <a:r>
              <a:rPr lang="en-US" baseline="30000" dirty="0"/>
              <a:t>(0)</a:t>
            </a:r>
            <a:r>
              <a:rPr lang="en-US" dirty="0"/>
              <a:t> and iterate, calculating </a:t>
            </a:r>
            <a:r>
              <a:rPr lang="en-US" dirty="0" err="1">
                <a:latin typeface="Symbol" panose="05050102010706020507" pitchFamily="18" charset="2"/>
              </a:rPr>
              <a:t>D</a:t>
            </a:r>
            <a:r>
              <a:rPr lang="en-US" b="1" dirty="0" err="1"/>
              <a:t>x</a:t>
            </a:r>
            <a:r>
              <a:rPr lang="en-US" dirty="0"/>
              <a:t> each iteration</a:t>
            </a:r>
          </a:p>
        </p:txBody>
      </p:sp>
      <p:graphicFrame>
        <p:nvGraphicFramePr>
          <p:cNvPr id="5" name="Object 4"/>
          <p:cNvGraphicFramePr>
            <a:graphicFrameLocks noChangeAspect="1"/>
          </p:cNvGraphicFramePr>
          <p:nvPr/>
        </p:nvGraphicFramePr>
        <p:xfrm>
          <a:off x="1981200" y="2344739"/>
          <a:ext cx="4711700" cy="2151062"/>
        </p:xfrm>
        <a:graphic>
          <a:graphicData uri="http://schemas.openxmlformats.org/presentationml/2006/ole">
            <mc:AlternateContent xmlns:mc="http://schemas.openxmlformats.org/markup-compatibility/2006">
              <mc:Choice xmlns:v="urn:schemas-microsoft-com:vml" Requires="v">
                <p:oleObj name="Equation" r:id="rId2" imgW="2489040" imgH="1143000" progId="Equation.DSMT4">
                  <p:embed/>
                </p:oleObj>
              </mc:Choice>
              <mc:Fallback>
                <p:oleObj name="Equation" r:id="rId2" imgW="2489040" imgH="1143000" progId="Equation.DSMT4">
                  <p:embed/>
                  <p:pic>
                    <p:nvPicPr>
                      <p:cNvPr id="5" name="Object 4"/>
                      <p:cNvPicPr>
                        <a:picLocks noChangeAspect="1" noChangeArrowheads="1"/>
                      </p:cNvPicPr>
                      <p:nvPr/>
                    </p:nvPicPr>
                    <p:blipFill>
                      <a:blip r:embed="rId3"/>
                      <a:srcRect/>
                      <a:stretch>
                        <a:fillRect/>
                      </a:stretch>
                    </p:blipFill>
                    <p:spPr bwMode="auto">
                      <a:xfrm>
                        <a:off x="1981200" y="2344739"/>
                        <a:ext cx="4711700" cy="2151062"/>
                      </a:xfrm>
                      <a:prstGeom prst="rect">
                        <a:avLst/>
                      </a:prstGeom>
                      <a:noFill/>
                      <a:ln>
                        <a:noFill/>
                      </a:ln>
                    </p:spPr>
                  </p:pic>
                </p:oleObj>
              </mc:Fallback>
            </mc:AlternateContent>
          </a:graphicData>
        </a:graphic>
      </p:graphicFrame>
      <p:sp>
        <p:nvSpPr>
          <p:cNvPr id="6" name="TextBox 5"/>
          <p:cNvSpPr txBox="1"/>
          <p:nvPr/>
        </p:nvSpPr>
        <p:spPr>
          <a:xfrm>
            <a:off x="7362752" y="2362200"/>
            <a:ext cx="3541802" cy="3416320"/>
          </a:xfrm>
          <a:prstGeom prst="rect">
            <a:avLst/>
          </a:prstGeom>
          <a:solidFill>
            <a:srgbClr val="D6D2C4"/>
          </a:solidFill>
        </p:spPr>
        <p:txBody>
          <a:bodyPr wrap="square" rtlCol="0">
            <a:spAutoFit/>
          </a:bodyPr>
          <a:lstStyle/>
          <a:p>
            <a:r>
              <a:rPr lang="en-US" sz="2400" dirty="0">
                <a:solidFill>
                  <a:srgbClr val="1E0000"/>
                </a:solidFill>
                <a:latin typeface="+mj-lt"/>
              </a:rPr>
              <a:t>This is exactly the least squares form developed earlier with </a:t>
            </a:r>
            <a:r>
              <a:rPr lang="en-US" sz="2400" b="1" dirty="0">
                <a:solidFill>
                  <a:srgbClr val="1E0000"/>
                </a:solidFill>
                <a:latin typeface="+mj-lt"/>
              </a:rPr>
              <a:t>H</a:t>
            </a:r>
            <a:r>
              <a:rPr lang="en-US" sz="2400" baseline="30000" dirty="0">
                <a:solidFill>
                  <a:srgbClr val="1E0000"/>
                </a:solidFill>
                <a:latin typeface="+mj-lt"/>
              </a:rPr>
              <a:t>T</a:t>
            </a:r>
            <a:r>
              <a:rPr lang="en-US" sz="2400" b="1" dirty="0">
                <a:solidFill>
                  <a:srgbClr val="1E0000"/>
                </a:solidFill>
                <a:latin typeface="+mj-lt"/>
              </a:rPr>
              <a:t>R</a:t>
            </a:r>
            <a:r>
              <a:rPr lang="en-US" sz="2400" baseline="30000" dirty="0">
                <a:solidFill>
                  <a:srgbClr val="1E0000"/>
                </a:solidFill>
                <a:latin typeface="+mj-lt"/>
              </a:rPr>
              <a:t>-1</a:t>
            </a:r>
            <a:r>
              <a:rPr lang="en-US" sz="2400" b="1" dirty="0">
                <a:solidFill>
                  <a:srgbClr val="1E0000"/>
                </a:solidFill>
                <a:latin typeface="+mj-lt"/>
              </a:rPr>
              <a:t>H</a:t>
            </a:r>
            <a:r>
              <a:rPr lang="en-US" sz="2400" dirty="0">
                <a:solidFill>
                  <a:srgbClr val="1E0000"/>
                </a:solidFill>
                <a:latin typeface="+mj-lt"/>
              </a:rPr>
              <a:t> an n by n matrix.  This could be solved with</a:t>
            </a:r>
            <a:br>
              <a:rPr lang="en-US" sz="2400" dirty="0">
                <a:solidFill>
                  <a:srgbClr val="1E0000"/>
                </a:solidFill>
                <a:latin typeface="+mj-lt"/>
              </a:rPr>
            </a:br>
            <a:r>
              <a:rPr lang="en-US" sz="2400" dirty="0">
                <a:solidFill>
                  <a:srgbClr val="1E0000"/>
                </a:solidFill>
                <a:latin typeface="+mj-lt"/>
              </a:rPr>
              <a:t>Gaussian elimination, but this isn't preferred</a:t>
            </a:r>
            <a:br>
              <a:rPr lang="en-US" sz="2400" dirty="0">
                <a:solidFill>
                  <a:srgbClr val="1E0000"/>
                </a:solidFill>
                <a:latin typeface="+mj-lt"/>
              </a:rPr>
            </a:br>
            <a:r>
              <a:rPr lang="en-US" sz="2400" dirty="0">
                <a:solidFill>
                  <a:srgbClr val="1E0000"/>
                </a:solidFill>
                <a:latin typeface="+mj-lt"/>
              </a:rPr>
              <a:t>because the problem is often ill-conditioned</a:t>
            </a:r>
          </a:p>
        </p:txBody>
      </p:sp>
      <p:sp>
        <p:nvSpPr>
          <p:cNvPr id="8" name="TextBox 7"/>
          <p:cNvSpPr txBox="1"/>
          <p:nvPr/>
        </p:nvSpPr>
        <p:spPr>
          <a:xfrm>
            <a:off x="2124193" y="4800600"/>
            <a:ext cx="3541802" cy="1569660"/>
          </a:xfrm>
          <a:prstGeom prst="rect">
            <a:avLst/>
          </a:prstGeom>
          <a:solidFill>
            <a:srgbClr val="D6D2C4"/>
          </a:solidFill>
        </p:spPr>
        <p:txBody>
          <a:bodyPr wrap="square" rtlCol="0">
            <a:spAutoFit/>
          </a:bodyPr>
          <a:lstStyle/>
          <a:p>
            <a:r>
              <a:rPr lang="en-US" sz="2400" dirty="0">
                <a:solidFill>
                  <a:srgbClr val="1E0000"/>
                </a:solidFill>
                <a:latin typeface="+mj-lt"/>
              </a:rPr>
              <a:t>Keep in mind that H is no longer constant, but varies as x changes.  often ill-conditioned</a:t>
            </a:r>
          </a:p>
        </p:txBody>
      </p:sp>
    </p:spTree>
    <p:extLst>
      <p:ext uri="{BB962C8B-B14F-4D97-AF65-F5344CB8AC3E}">
        <p14:creationId xmlns:p14="http://schemas.microsoft.com/office/powerpoint/2010/main" val="631319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F36B2-98C8-446A-9983-E7E0780A9A5E}"/>
              </a:ext>
            </a:extLst>
          </p:cNvPr>
          <p:cNvSpPr>
            <a:spLocks noGrp="1"/>
          </p:cNvSpPr>
          <p:nvPr>
            <p:ph type="title"/>
          </p:nvPr>
        </p:nvSpPr>
        <p:spPr/>
        <p:txBody>
          <a:bodyPr/>
          <a:lstStyle/>
          <a:p>
            <a:r>
              <a:rPr lang="en-US" dirty="0"/>
              <a:t>Intro to DC State Estimation, cont.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A7C0940-83A0-4AB0-BE05-DB38FF12AA25}"/>
                  </a:ext>
                </a:extLst>
              </p:cNvPr>
              <p:cNvSpPr>
                <a:spLocks noGrp="1"/>
              </p:cNvSpPr>
              <p:nvPr>
                <p:ph type="body" sz="quarter" idx="10"/>
              </p:nvPr>
            </p:nvSpPr>
            <p:spPr/>
            <p:txBody>
              <a:bodyPr/>
              <a:lstStyle/>
              <a:p>
                <a14:m>
                  <m:oMath xmlns:m="http://schemas.openxmlformats.org/officeDocument/2006/math">
                    <m:r>
                      <a:rPr lang="en-US" b="0" i="1" smtClean="0">
                        <a:latin typeface="Cambria Math" panose="02040503050406030204" pitchFamily="18" charset="0"/>
                      </a:rPr>
                      <m:t>𝐴𝑥</m:t>
                    </m:r>
                    <m:r>
                      <a:rPr lang="en-US" b="0" i="1" smtClean="0">
                        <a:latin typeface="Cambria Math" panose="02040503050406030204" pitchFamily="18" charset="0"/>
                      </a:rPr>
                      <m:t>=</m:t>
                    </m:r>
                    <m:r>
                      <a:rPr lang="en-US" b="0" i="1" smtClean="0">
                        <a:latin typeface="Cambria Math" panose="02040503050406030204" pitchFamily="18" charset="0"/>
                      </a:rPr>
                      <m:t>𝑏</m:t>
                    </m:r>
                  </m:oMath>
                </a14:m>
                <a:r>
                  <a:rPr lang="en-US" dirty="0"/>
                  <a:t>, where </a:t>
                </a:r>
                <a14:m>
                  <m:oMath xmlns:m="http://schemas.openxmlformats.org/officeDocument/2006/math">
                    <m:r>
                      <a:rPr lang="en-US" b="0" i="1" smtClean="0">
                        <a:latin typeface="Cambria Math" panose="02040503050406030204" pitchFamily="18" charset="0"/>
                      </a:rPr>
                      <m:t>𝑥</m:t>
                    </m:r>
                  </m:oMath>
                </a14:m>
                <a:r>
                  <a:rPr lang="en-US" dirty="0"/>
                  <a:t> are the two non-slack angles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𝜃</m:t>
                        </m:r>
                      </m:e>
                      <m:sub>
                        <m:r>
                          <a:rPr lang="en-US" b="0" i="1" smtClean="0">
                            <a:latin typeface="Cambria Math" panose="02040503050406030204" pitchFamily="18" charset="0"/>
                          </a:rPr>
                          <m:t>2</m:t>
                        </m:r>
                      </m:sub>
                    </m:sSub>
                  </m:oMath>
                </a14:m>
                <a:r>
                  <a:rPr lang="en-US" dirty="0"/>
                  <a:t> and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𝜃</m:t>
                        </m:r>
                      </m:e>
                      <m:sub>
                        <m:r>
                          <a:rPr lang="en-US" b="0" i="1" smtClean="0">
                            <a:latin typeface="Cambria Math" panose="02040503050406030204" pitchFamily="18" charset="0"/>
                          </a:rPr>
                          <m:t>3</m:t>
                        </m:r>
                      </m:sub>
                    </m:sSub>
                  </m:oMath>
                </a14:m>
                <a:endParaRPr lang="en-US" dirty="0"/>
              </a:p>
              <a:p>
                <a:pPr marL="0" indent="0">
                  <a:buNone/>
                </a:pPr>
                <a14:m>
                  <m:oMathPara xmlns:m="http://schemas.openxmlformats.org/officeDocument/2006/math">
                    <m:oMathParaPr>
                      <m:jc m:val="centerGroup"/>
                    </m:oMathParaPr>
                    <m:oMath xmlns:m="http://schemas.openxmlformats.org/officeDocument/2006/math">
                      <m:d>
                        <m:dPr>
                          <m:begChr m:val="["/>
                          <m:endChr m:val="]"/>
                          <m:ctrlPr>
                            <a:rPr lang="en-US" b="0" i="1" smtClean="0">
                              <a:latin typeface="Cambria Math" panose="02040503050406030204" pitchFamily="18" charset="0"/>
                            </a:rPr>
                          </m:ctrlPr>
                        </m:dPr>
                        <m:e>
                          <m:m>
                            <m:mPr>
                              <m:plcHide m:val="on"/>
                              <m:mcs>
                                <m:mc>
                                  <m:mcPr>
                                    <m:count m:val="2"/>
                                    <m:mcJc m:val="center"/>
                                  </m:mcPr>
                                </m:mc>
                              </m:mcs>
                              <m:ctrlPr>
                                <a:rPr lang="en-US" b="0" i="1" smtClean="0">
                                  <a:latin typeface="Cambria Math" panose="02040503050406030204" pitchFamily="18" charset="0"/>
                                </a:rPr>
                              </m:ctrlPr>
                            </m:mPr>
                            <m:mr>
                              <m:e>
                                <m:r>
                                  <a:rPr lang="en-US" b="0" i="1" smtClean="0">
                                    <a:latin typeface="Cambria Math" panose="02040503050406030204" pitchFamily="18" charset="0"/>
                                  </a:rPr>
                                  <m:t>10</m:t>
                                </m:r>
                              </m:e>
                              <m:e>
                                <m:r>
                                  <a:rPr lang="en-US" b="0" i="1" smtClean="0">
                                    <a:latin typeface="Cambria Math" panose="02040503050406030204" pitchFamily="18" charset="0"/>
                                  </a:rPr>
                                  <m:t>0</m:t>
                                </m:r>
                              </m:e>
                            </m:mr>
                            <m:mr>
                              <m:e>
                                <m:r>
                                  <a:rPr lang="en-US" b="0" i="1" smtClean="0">
                                    <a:latin typeface="Cambria Math" panose="02040503050406030204" pitchFamily="18" charset="0"/>
                                  </a:rPr>
                                  <m:t>0</m:t>
                                </m:r>
                              </m:e>
                              <m:e>
                                <m:r>
                                  <a:rPr lang="en-US" b="0" i="1" smtClean="0">
                                    <a:latin typeface="Cambria Math" panose="02040503050406030204" pitchFamily="18" charset="0"/>
                                  </a:rPr>
                                  <m:t>4</m:t>
                                </m:r>
                              </m:e>
                            </m:mr>
                            <m:mr>
                              <m:e>
                                <m:r>
                                  <a:rPr lang="en-US" b="0" i="1" smtClean="0">
                                    <a:latin typeface="Cambria Math" panose="02040503050406030204" pitchFamily="18" charset="0"/>
                                  </a:rPr>
                                  <m:t>−5</m:t>
                                </m:r>
                              </m:e>
                              <m:e>
                                <m:r>
                                  <a:rPr lang="en-US" b="0" i="1" smtClean="0">
                                    <a:latin typeface="Cambria Math" panose="02040503050406030204" pitchFamily="18" charset="0"/>
                                  </a:rPr>
                                  <m:t>5</m:t>
                                </m:r>
                              </m:e>
                            </m:mr>
                            <m:mr>
                              <m:e>
                                <m:r>
                                  <a:rPr lang="en-US" b="0" i="1" smtClean="0">
                                    <a:latin typeface="Cambria Math" panose="02040503050406030204" pitchFamily="18" charset="0"/>
                                  </a:rPr>
                                  <m:t>10</m:t>
                                </m:r>
                              </m:e>
                              <m:e>
                                <m:r>
                                  <a:rPr lang="en-US" b="0" i="1" smtClean="0">
                                    <a:latin typeface="Cambria Math" panose="02040503050406030204" pitchFamily="18" charset="0"/>
                                  </a:rPr>
                                  <m:t>4</m:t>
                                </m:r>
                              </m:e>
                            </m:mr>
                            <m:mr>
                              <m:e>
                                <m:r>
                                  <a:rPr lang="en-US" b="0" i="1" smtClean="0">
                                    <a:latin typeface="Cambria Math" panose="02040503050406030204" pitchFamily="18" charset="0"/>
                                  </a:rPr>
                                  <m:t>15</m:t>
                                </m:r>
                              </m:e>
                              <m:e>
                                <m:r>
                                  <a:rPr lang="en-US" b="0" i="1" smtClean="0">
                                    <a:latin typeface="Cambria Math" panose="02040503050406030204" pitchFamily="18" charset="0"/>
                                  </a:rPr>
                                  <m:t>−5</m:t>
                                </m:r>
                              </m:e>
                            </m:mr>
                            <m:mr>
                              <m:e>
                                <m:r>
                                  <a:rPr lang="en-US" b="0" i="1" smtClean="0">
                                    <a:latin typeface="Cambria Math" panose="02040503050406030204" pitchFamily="18" charset="0"/>
                                  </a:rPr>
                                  <m:t>−5</m:t>
                                </m:r>
                              </m:e>
                              <m:e>
                                <m:r>
                                  <a:rPr lang="en-US" b="0" i="1" smtClean="0">
                                    <a:latin typeface="Cambria Math" panose="02040503050406030204" pitchFamily="18" charset="0"/>
                                  </a:rPr>
                                  <m:t>9</m:t>
                                </m:r>
                              </m:e>
                            </m:mr>
                          </m:m>
                        </m:e>
                      </m:d>
                      <m:d>
                        <m:dPr>
                          <m:begChr m:val="["/>
                          <m:endChr m:val="]"/>
                          <m:ctrlPr>
                            <a:rPr lang="en-US" b="0" i="1" smtClean="0">
                              <a:latin typeface="Cambria Math" panose="02040503050406030204" pitchFamily="18" charset="0"/>
                            </a:rPr>
                          </m:ctrlPr>
                        </m:dPr>
                        <m:e>
                          <m:m>
                            <m:mPr>
                              <m:plcHide m:val="on"/>
                              <m:mcs>
                                <m:mc>
                                  <m:mcPr>
                                    <m:count m:val="1"/>
                                    <m:mcJc m:val="center"/>
                                  </m:mcPr>
                                </m:mc>
                              </m:mcs>
                              <m:ctrlPr>
                                <a:rPr lang="en-US" b="0" i="1" smtClean="0">
                                  <a:latin typeface="Cambria Math" panose="02040503050406030204" pitchFamily="18" charset="0"/>
                                </a:rPr>
                              </m:ctrlPr>
                            </m:mPr>
                            <m:mr>
                              <m:e>
                                <m:sSub>
                                  <m:sSubPr>
                                    <m:ctrlPr>
                                      <a:rPr lang="en-US" b="0" i="1" smtClean="0">
                                        <a:latin typeface="Cambria Math" panose="02040503050406030204" pitchFamily="18" charset="0"/>
                                      </a:rPr>
                                    </m:ctrlPr>
                                  </m:sSubPr>
                                  <m:e>
                                    <m:r>
                                      <a:rPr lang="en-US" b="0" i="1" smtClean="0">
                                        <a:latin typeface="Cambria Math" panose="02040503050406030204" pitchFamily="18" charset="0"/>
                                      </a:rPr>
                                      <m:t>𝜃</m:t>
                                    </m:r>
                                  </m:e>
                                  <m:sub>
                                    <m:r>
                                      <a:rPr lang="en-US" b="0" i="1" smtClean="0">
                                        <a:latin typeface="Cambria Math" panose="02040503050406030204" pitchFamily="18" charset="0"/>
                                      </a:rPr>
                                      <m:t>2</m:t>
                                    </m:r>
                                  </m:sub>
                                </m:sSub>
                              </m:e>
                            </m:mr>
                            <m:mr>
                              <m:e>
                                <m:sSub>
                                  <m:sSubPr>
                                    <m:ctrlPr>
                                      <a:rPr lang="en-US" b="0" i="1" smtClean="0">
                                        <a:latin typeface="Cambria Math" panose="02040503050406030204" pitchFamily="18" charset="0"/>
                                      </a:rPr>
                                    </m:ctrlPr>
                                  </m:sSubPr>
                                  <m:e>
                                    <m:r>
                                      <a:rPr lang="en-US" b="0" i="1" smtClean="0">
                                        <a:latin typeface="Cambria Math" panose="02040503050406030204" pitchFamily="18" charset="0"/>
                                      </a:rPr>
                                      <m:t>𝜃</m:t>
                                    </m:r>
                                  </m:e>
                                  <m:sub>
                                    <m:r>
                                      <a:rPr lang="en-US" b="0" i="1" smtClean="0">
                                        <a:latin typeface="Cambria Math" panose="02040503050406030204" pitchFamily="18" charset="0"/>
                                      </a:rPr>
                                      <m:t>3</m:t>
                                    </m:r>
                                  </m:sub>
                                </m:sSub>
                              </m:e>
                            </m:mr>
                          </m:m>
                        </m:e>
                      </m:d>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m>
                            <m:mPr>
                              <m:plcHide m:val="on"/>
                              <m:mcs>
                                <m:mc>
                                  <m:mcPr>
                                    <m:count m:val="1"/>
                                    <m:mcJc m:val="center"/>
                                  </m:mcPr>
                                </m:mc>
                              </m:mcs>
                              <m:ctrlPr>
                                <a:rPr lang="en-US" b="0" i="1" smtClean="0">
                                  <a:latin typeface="Cambria Math" panose="02040503050406030204" pitchFamily="18" charset="0"/>
                                </a:rPr>
                              </m:ctrlPr>
                            </m:mPr>
                            <m:m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12</m:t>
                                    </m:r>
                                  </m:sub>
                                </m:sSub>
                              </m:e>
                            </m:mr>
                            <m:m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13</m:t>
                                    </m:r>
                                  </m:sub>
                                </m:sSub>
                              </m:e>
                            </m:mr>
                            <m:m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23</m:t>
                                    </m:r>
                                  </m:sub>
                                </m:sSub>
                              </m:e>
                            </m:mr>
                            <m:m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𝐺</m:t>
                                    </m:r>
                                    <m:r>
                                      <a:rPr lang="en-US" b="0" i="1" smtClean="0">
                                        <a:latin typeface="Cambria Math" panose="02040503050406030204" pitchFamily="18" charset="0"/>
                                      </a:rPr>
                                      <m:t>1</m:t>
                                    </m:r>
                                  </m:sub>
                                </m:sSub>
                              </m:e>
                            </m:mr>
                            <m:m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𝐿</m:t>
                                    </m:r>
                                    <m:r>
                                      <a:rPr lang="en-US" b="0" i="1" smtClean="0">
                                        <a:latin typeface="Cambria Math" panose="02040503050406030204" pitchFamily="18" charset="0"/>
                                      </a:rPr>
                                      <m:t>2</m:t>
                                    </m:r>
                                  </m:sub>
                                </m:sSub>
                              </m:e>
                            </m:mr>
                            <m:m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𝐿</m:t>
                                    </m:r>
                                    <m:r>
                                      <a:rPr lang="en-US" b="0" i="1" smtClean="0">
                                        <a:latin typeface="Cambria Math" panose="02040503050406030204" pitchFamily="18" charset="0"/>
                                      </a:rPr>
                                      <m:t>3</m:t>
                                    </m:r>
                                  </m:sub>
                                </m:sSub>
                              </m:e>
                            </m:mr>
                          </m:m>
                        </m:e>
                      </m:d>
                    </m:oMath>
                  </m:oMathPara>
                </a14:m>
                <a:endParaRPr lang="en-US" dirty="0"/>
              </a:p>
              <a:p>
                <a:r>
                  <a:rPr lang="en-US" dirty="0"/>
                  <a:t>This is an overdetermined system! Note that A is not invertible. The method of least squares will help us get the best value of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𝜃</m:t>
                        </m:r>
                      </m:e>
                      <m:sub>
                        <m:r>
                          <a:rPr lang="en-US" b="0" i="1" smtClean="0">
                            <a:latin typeface="Cambria Math" panose="02040503050406030204" pitchFamily="18" charset="0"/>
                          </a:rPr>
                          <m:t>2</m:t>
                        </m:r>
                      </m:sub>
                    </m:sSub>
                  </m:oMath>
                </a14:m>
                <a:r>
                  <a:rPr lang="en-US" dirty="0"/>
                  <a: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𝜃</m:t>
                        </m:r>
                      </m:e>
                      <m:sub>
                        <m:r>
                          <a:rPr lang="en-US" b="0" i="1" smtClean="0">
                            <a:latin typeface="Cambria Math" panose="02040503050406030204" pitchFamily="18" charset="0"/>
                          </a:rPr>
                          <m:t>3</m:t>
                        </m:r>
                      </m:sub>
                    </m:sSub>
                  </m:oMath>
                </a14:m>
                <a:r>
                  <a:rPr lang="en-US" dirty="0"/>
                  <a:t> to get the </a:t>
                </a:r>
                <a14:m>
                  <m:oMath xmlns:m="http://schemas.openxmlformats.org/officeDocument/2006/math">
                    <m:r>
                      <a:rPr lang="en-US" b="0" i="1" smtClean="0">
                        <a:latin typeface="Cambria Math" panose="02040503050406030204" pitchFamily="18" charset="0"/>
                      </a:rPr>
                      <m:t>𝑃</m:t>
                    </m:r>
                  </m:oMath>
                </a14:m>
                <a:r>
                  <a:rPr lang="en-US" dirty="0"/>
                  <a:t> values close to the measurements. </a:t>
                </a:r>
                <a:br>
                  <a:rPr lang="en-US" dirty="0"/>
                </a:br>
                <a:r>
                  <a:rPr lang="en-US" dirty="0"/>
                  <a:t>(We will find that it is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sSup>
                              <m:sSupPr>
                                <m:ctrlPr>
                                  <a:rPr lang="en-US" i="1">
                                    <a:latin typeface="Cambria Math" panose="02040503050406030204" pitchFamily="18" charset="0"/>
                                  </a:rPr>
                                </m:ctrlPr>
                              </m:sSupPr>
                              <m:e>
                                <m:r>
                                  <a:rPr lang="en-US" i="1">
                                    <a:latin typeface="Cambria Math" panose="02040503050406030204" pitchFamily="18" charset="0"/>
                                  </a:rPr>
                                  <m:t>𝐴</m:t>
                                </m:r>
                              </m:e>
                              <m:sup>
                                <m:r>
                                  <a:rPr lang="en-US" i="1">
                                    <a:latin typeface="Cambria Math" panose="02040503050406030204" pitchFamily="18" charset="0"/>
                                  </a:rPr>
                                  <m:t>𝑇</m:t>
                                </m:r>
                              </m:sup>
                            </m:sSup>
                            <m:r>
                              <a:rPr lang="en-US" i="1">
                                <a:latin typeface="Cambria Math" panose="02040503050406030204" pitchFamily="18" charset="0"/>
                              </a:rPr>
                              <m:t>𝐴</m:t>
                            </m:r>
                          </m:e>
                        </m:d>
                      </m:e>
                      <m:sup>
                        <m:r>
                          <a:rPr lang="en-US" b="0" i="1" smtClean="0">
                            <a:latin typeface="Cambria Math" panose="02040503050406030204" pitchFamily="18" charset="0"/>
                          </a:rPr>
                          <m:t>−1</m:t>
                        </m:r>
                      </m:sup>
                    </m:sSup>
                    <m:sSup>
                      <m:sSupPr>
                        <m:ctrlPr>
                          <a:rPr lang="en-US" b="0" i="1" smtClean="0">
                            <a:latin typeface="Cambria Math" panose="02040503050406030204" pitchFamily="18" charset="0"/>
                          </a:rPr>
                        </m:ctrlPr>
                      </m:sSupPr>
                      <m:e>
                        <m:r>
                          <a:rPr lang="en-US" b="0" i="1" smtClean="0">
                            <a:latin typeface="Cambria Math" panose="02040503050406030204" pitchFamily="18" charset="0"/>
                          </a:rPr>
                          <m:t>𝐴</m:t>
                        </m:r>
                      </m:e>
                      <m:sup>
                        <m:r>
                          <a:rPr lang="en-US" b="0" i="1" smtClean="0">
                            <a:latin typeface="Cambria Math" panose="02040503050406030204" pitchFamily="18" charset="0"/>
                          </a:rPr>
                          <m:t>𝑇</m:t>
                        </m:r>
                      </m:sup>
                    </m:sSup>
                    <m:r>
                      <a:rPr lang="en-US" b="0" i="1" smtClean="0">
                        <a:latin typeface="Cambria Math" panose="02040503050406030204" pitchFamily="18" charset="0"/>
                      </a:rPr>
                      <m:t>𝑏</m:t>
                    </m:r>
                  </m:oMath>
                </a14:m>
                <a:r>
                  <a:rPr lang="en-US" dirty="0"/>
                  <a:t>)</a:t>
                </a:r>
              </a:p>
              <a:p>
                <a:r>
                  <a:rPr lang="en-US" dirty="0"/>
                  <a:t>This is the state estimation problem.</a:t>
                </a:r>
              </a:p>
            </p:txBody>
          </p:sp>
        </mc:Choice>
        <mc:Fallback xmlns="">
          <p:sp>
            <p:nvSpPr>
              <p:cNvPr id="3" name="Content Placeholder 2">
                <a:extLst>
                  <a:ext uri="{FF2B5EF4-FFF2-40B4-BE49-F238E27FC236}">
                    <a16:creationId xmlns:a16="http://schemas.microsoft.com/office/drawing/2014/main" id="{FA7C0940-83A0-4AB0-BE05-DB38FF12AA25}"/>
                  </a:ext>
                </a:extLst>
              </p:cNvPr>
              <p:cNvSpPr>
                <a:spLocks noGrp="1" noRot="1" noChangeAspect="1" noMove="1" noResize="1" noEditPoints="1" noAdjustHandles="1" noChangeArrowheads="1" noChangeShapeType="1" noTextEdit="1"/>
              </p:cNvSpPr>
              <p:nvPr>
                <p:ph type="body" sz="quarter" idx="10"/>
              </p:nvPr>
            </p:nvSpPr>
            <p:spPr>
              <a:blipFill>
                <a:blip r:embed="rId2"/>
                <a:stretch>
                  <a:fillRect l="-783" t="-824" r="-839"/>
                </a:stretch>
              </a:blipFill>
            </p:spPr>
            <p:txBody>
              <a:bodyPr/>
              <a:lstStyle/>
              <a:p>
                <a:r>
                  <a:rPr lang="en-US">
                    <a:noFill/>
                  </a:rPr>
                  <a:t> </a:t>
                </a:r>
              </a:p>
            </p:txBody>
          </p:sp>
        </mc:Fallback>
      </mc:AlternateContent>
    </p:spTree>
    <p:extLst>
      <p:ext uri="{BB962C8B-B14F-4D97-AF65-F5344CB8AC3E}">
        <p14:creationId xmlns:p14="http://schemas.microsoft.com/office/powerpoint/2010/main" val="7019256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Nonlinear SE Solution Algorithm, </a:t>
            </a:r>
            <a:br>
              <a:rPr lang="en-US" dirty="0"/>
            </a:br>
            <a:r>
              <a:rPr lang="en-US" dirty="0"/>
              <a:t>Book Figure 9.11</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2800" y="1371600"/>
            <a:ext cx="4526280" cy="5416296"/>
          </a:xfrm>
          <a:prstGeom prst="rect">
            <a:avLst/>
          </a:prstGeom>
        </p:spPr>
      </p:pic>
    </p:spTree>
    <p:extLst>
      <p:ext uri="{BB962C8B-B14F-4D97-AF65-F5344CB8AC3E}">
        <p14:creationId xmlns:p14="http://schemas.microsoft.com/office/powerpoint/2010/main" val="11369703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Two Bus Case</a:t>
            </a:r>
          </a:p>
        </p:txBody>
      </p:sp>
      <p:sp>
        <p:nvSpPr>
          <p:cNvPr id="3" name="Content Placeholder 2"/>
          <p:cNvSpPr>
            <a:spLocks noGrp="1"/>
          </p:cNvSpPr>
          <p:nvPr>
            <p:ph type="body" sz="quarter" idx="10"/>
          </p:nvPr>
        </p:nvSpPr>
        <p:spPr/>
        <p:txBody>
          <a:bodyPr/>
          <a:lstStyle/>
          <a:p>
            <a:r>
              <a:rPr lang="en-US" dirty="0"/>
              <a:t>Assume a two bus case with a generator supplying a load through a single line with x=0.1 pu.  Assume </a:t>
            </a:r>
            <a:br>
              <a:rPr lang="en-US" dirty="0"/>
            </a:br>
            <a:r>
              <a:rPr lang="en-US" dirty="0"/>
              <a:t>measurements of the p/q flow on both ends of the line (into line positive), and the voltage magnitude at both the generator and the load end.  So B</a:t>
            </a:r>
            <a:r>
              <a:rPr lang="en-US" baseline="-25000" dirty="0"/>
              <a:t>12</a:t>
            </a:r>
            <a:r>
              <a:rPr lang="en-US" dirty="0"/>
              <a:t> = B</a:t>
            </a:r>
            <a:r>
              <a:rPr lang="en-US" baseline="-25000" dirty="0"/>
              <a:t>21</a:t>
            </a:r>
            <a:r>
              <a:rPr lang="en-US" dirty="0"/>
              <a:t>=10.0</a:t>
            </a:r>
          </a:p>
          <a:p>
            <a:endParaRPr lang="en-US" dirty="0"/>
          </a:p>
        </p:txBody>
      </p:sp>
      <p:graphicFrame>
        <p:nvGraphicFramePr>
          <p:cNvPr id="5" name="Object 4"/>
          <p:cNvGraphicFramePr>
            <a:graphicFrameLocks noChangeAspect="1"/>
          </p:cNvGraphicFramePr>
          <p:nvPr/>
        </p:nvGraphicFramePr>
        <p:xfrm>
          <a:off x="2514600" y="3653074"/>
          <a:ext cx="5035543" cy="2743200"/>
        </p:xfrm>
        <a:graphic>
          <a:graphicData uri="http://schemas.openxmlformats.org/presentationml/2006/ole">
            <mc:AlternateContent xmlns:mc="http://schemas.openxmlformats.org/markup-compatibility/2006">
              <mc:Choice xmlns:v="urn:schemas-microsoft-com:vml" Requires="v">
                <p:oleObj name="Equation" r:id="rId2" imgW="2565360" imgH="1409400" progId="Equation.DSMT4">
                  <p:embed/>
                </p:oleObj>
              </mc:Choice>
              <mc:Fallback>
                <p:oleObj name="Equation" r:id="rId2" imgW="2565360" imgH="1409400" progId="Equation.DSMT4">
                  <p:embed/>
                  <p:pic>
                    <p:nvPicPr>
                      <p:cNvPr id="5" name="Object 4"/>
                      <p:cNvPicPr>
                        <a:picLocks noChangeAspect="1" noChangeArrowheads="1"/>
                      </p:cNvPicPr>
                      <p:nvPr/>
                    </p:nvPicPr>
                    <p:blipFill>
                      <a:blip r:embed="rId3"/>
                      <a:srcRect/>
                      <a:stretch>
                        <a:fillRect/>
                      </a:stretch>
                    </p:blipFill>
                    <p:spPr bwMode="auto">
                      <a:xfrm>
                        <a:off x="2514600" y="3653074"/>
                        <a:ext cx="5035543" cy="2743200"/>
                      </a:xfrm>
                      <a:prstGeom prst="rect">
                        <a:avLst/>
                      </a:prstGeom>
                      <a:noFill/>
                      <a:ln>
                        <a:noFill/>
                      </a:ln>
                    </p:spPr>
                  </p:pic>
                </p:oleObj>
              </mc:Fallback>
            </mc:AlternateContent>
          </a:graphicData>
        </a:graphic>
      </p:graphicFrame>
      <p:sp>
        <p:nvSpPr>
          <p:cNvPr id="6" name="TextBox 5"/>
          <p:cNvSpPr txBox="1"/>
          <p:nvPr/>
        </p:nvSpPr>
        <p:spPr>
          <a:xfrm>
            <a:off x="4695746" y="5725250"/>
            <a:ext cx="5485028" cy="830997"/>
          </a:xfrm>
          <a:prstGeom prst="rect">
            <a:avLst/>
          </a:prstGeom>
          <a:solidFill>
            <a:srgbClr val="D6D2C4"/>
          </a:solidFill>
        </p:spPr>
        <p:txBody>
          <a:bodyPr wrap="none" rtlCol="0">
            <a:spAutoFit/>
          </a:bodyPr>
          <a:lstStyle/>
          <a:p>
            <a:r>
              <a:rPr lang="en-US" sz="2400" dirty="0">
                <a:solidFill>
                  <a:srgbClr val="1E0000"/>
                </a:solidFill>
                <a:latin typeface="+mj-lt"/>
              </a:rPr>
              <a:t>We need to assume a reference angle </a:t>
            </a:r>
            <a:br>
              <a:rPr lang="en-US" sz="2400" dirty="0">
                <a:solidFill>
                  <a:srgbClr val="1E0000"/>
                </a:solidFill>
                <a:latin typeface="+mj-lt"/>
              </a:rPr>
            </a:br>
            <a:r>
              <a:rPr lang="en-US" sz="2400" dirty="0">
                <a:solidFill>
                  <a:srgbClr val="1E0000"/>
                </a:solidFill>
                <a:latin typeface="+mj-lt"/>
              </a:rPr>
              <a:t>unless we directly measuring phase </a:t>
            </a:r>
          </a:p>
        </p:txBody>
      </p:sp>
    </p:spTree>
    <p:extLst>
      <p:ext uri="{BB962C8B-B14F-4D97-AF65-F5344CB8AC3E}">
        <p14:creationId xmlns:p14="http://schemas.microsoft.com/office/powerpoint/2010/main" val="22205673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Two Bus Case</a:t>
            </a:r>
          </a:p>
        </p:txBody>
      </p:sp>
      <p:sp>
        <p:nvSpPr>
          <p:cNvPr id="3" name="Content Placeholder 2"/>
          <p:cNvSpPr>
            <a:spLocks noGrp="1"/>
          </p:cNvSpPr>
          <p:nvPr>
            <p:ph type="body" sz="quarter" idx="10"/>
          </p:nvPr>
        </p:nvSpPr>
        <p:spPr/>
        <p:txBody>
          <a:bodyPr/>
          <a:lstStyle/>
          <a:p>
            <a:r>
              <a:rPr lang="en-US" dirty="0"/>
              <a:t>Let  </a:t>
            </a:r>
          </a:p>
        </p:txBody>
      </p:sp>
      <p:graphicFrame>
        <p:nvGraphicFramePr>
          <p:cNvPr id="5" name="Object 4"/>
          <p:cNvGraphicFramePr>
            <a:graphicFrameLocks noChangeAspect="1"/>
          </p:cNvGraphicFramePr>
          <p:nvPr/>
        </p:nvGraphicFramePr>
        <p:xfrm>
          <a:off x="2297114" y="1220788"/>
          <a:ext cx="5502275" cy="2392362"/>
        </p:xfrm>
        <a:graphic>
          <a:graphicData uri="http://schemas.openxmlformats.org/presentationml/2006/ole">
            <mc:AlternateContent xmlns:mc="http://schemas.openxmlformats.org/markup-compatibility/2006">
              <mc:Choice xmlns:v="urn:schemas-microsoft-com:vml" Requires="v">
                <p:oleObj name="Equation" r:id="rId2" imgW="3213000" imgH="1396800" progId="Equation.DSMT4">
                  <p:embed/>
                </p:oleObj>
              </mc:Choice>
              <mc:Fallback>
                <p:oleObj name="Equation" r:id="rId2" imgW="3213000" imgH="1396800" progId="Equation.DSMT4">
                  <p:embed/>
                  <p:pic>
                    <p:nvPicPr>
                      <p:cNvPr id="5" name="Object 4"/>
                      <p:cNvPicPr/>
                      <p:nvPr/>
                    </p:nvPicPr>
                    <p:blipFill>
                      <a:blip r:embed="rId3"/>
                      <a:stretch>
                        <a:fillRect/>
                      </a:stretch>
                    </p:blipFill>
                    <p:spPr>
                      <a:xfrm>
                        <a:off x="2297114" y="1220788"/>
                        <a:ext cx="5502275" cy="2392362"/>
                      </a:xfrm>
                      <a:prstGeom prst="rect">
                        <a:avLst/>
                      </a:prstGeom>
                    </p:spPr>
                  </p:pic>
                </p:oleObj>
              </mc:Fallback>
            </mc:AlternateContent>
          </a:graphicData>
        </a:graphic>
      </p:graphicFrame>
      <p:graphicFrame>
        <p:nvGraphicFramePr>
          <p:cNvPr id="6" name="Object 5"/>
          <p:cNvGraphicFramePr>
            <a:graphicFrameLocks noChangeAspect="1"/>
          </p:cNvGraphicFramePr>
          <p:nvPr/>
        </p:nvGraphicFramePr>
        <p:xfrm>
          <a:off x="2090738" y="3733800"/>
          <a:ext cx="8272463" cy="2590800"/>
        </p:xfrm>
        <a:graphic>
          <a:graphicData uri="http://schemas.openxmlformats.org/presentationml/2006/ole">
            <mc:AlternateContent xmlns:mc="http://schemas.openxmlformats.org/markup-compatibility/2006">
              <mc:Choice xmlns:v="urn:schemas-microsoft-com:vml" Requires="v">
                <p:oleObj name="Equation" r:id="rId4" imgW="4381200" imgH="1371600" progId="Equation.DSMT4">
                  <p:embed/>
                </p:oleObj>
              </mc:Choice>
              <mc:Fallback>
                <p:oleObj name="Equation" r:id="rId4" imgW="4381200" imgH="1371600" progId="Equation.DSMT4">
                  <p:embed/>
                  <p:pic>
                    <p:nvPicPr>
                      <p:cNvPr id="6" name="Object 5"/>
                      <p:cNvPicPr>
                        <a:picLocks noChangeAspect="1" noChangeArrowheads="1"/>
                      </p:cNvPicPr>
                      <p:nvPr/>
                    </p:nvPicPr>
                    <p:blipFill>
                      <a:blip r:embed="rId5"/>
                      <a:srcRect/>
                      <a:stretch>
                        <a:fillRect/>
                      </a:stretch>
                    </p:blipFill>
                    <p:spPr bwMode="auto">
                      <a:xfrm>
                        <a:off x="2090738" y="3733800"/>
                        <a:ext cx="8272463" cy="2590800"/>
                      </a:xfrm>
                      <a:prstGeom prst="rect">
                        <a:avLst/>
                      </a:prstGeom>
                      <a:noFill/>
                      <a:ln>
                        <a:noFill/>
                      </a:ln>
                    </p:spPr>
                  </p:pic>
                </p:oleObj>
              </mc:Fallback>
            </mc:AlternateContent>
          </a:graphicData>
        </a:graphic>
      </p:graphicFrame>
      <p:sp>
        <p:nvSpPr>
          <p:cNvPr id="7" name="TextBox 6"/>
          <p:cNvSpPr txBox="1"/>
          <p:nvPr/>
        </p:nvSpPr>
        <p:spPr>
          <a:xfrm>
            <a:off x="8305800" y="1447801"/>
            <a:ext cx="2667000" cy="1200329"/>
          </a:xfrm>
          <a:prstGeom prst="rect">
            <a:avLst/>
          </a:prstGeom>
          <a:solidFill>
            <a:srgbClr val="D6D2C4"/>
          </a:solidFill>
        </p:spPr>
        <p:txBody>
          <a:bodyPr wrap="square" rtlCol="0">
            <a:spAutoFit/>
          </a:bodyPr>
          <a:lstStyle/>
          <a:p>
            <a:r>
              <a:rPr lang="en-US" sz="2400" dirty="0">
                <a:solidFill>
                  <a:srgbClr val="1E0000"/>
                </a:solidFill>
                <a:latin typeface="+mj-lt"/>
              </a:rPr>
              <a:t>We assume an angle reference of q</a:t>
            </a:r>
            <a:r>
              <a:rPr lang="en-US" sz="2400" baseline="-25000" dirty="0">
                <a:solidFill>
                  <a:srgbClr val="1E0000"/>
                </a:solidFill>
                <a:latin typeface="+mj-lt"/>
              </a:rPr>
              <a:t>1</a:t>
            </a:r>
            <a:r>
              <a:rPr lang="en-US" sz="2400" dirty="0">
                <a:solidFill>
                  <a:srgbClr val="1E0000"/>
                </a:solidFill>
                <a:latin typeface="+mj-lt"/>
              </a:rPr>
              <a:t>=0 </a:t>
            </a:r>
          </a:p>
        </p:txBody>
      </p:sp>
    </p:spTree>
    <p:extLst>
      <p:ext uri="{BB962C8B-B14F-4D97-AF65-F5344CB8AC3E}">
        <p14:creationId xmlns:p14="http://schemas.microsoft.com/office/powerpoint/2010/main" val="29367080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Two Bus Case</a:t>
            </a:r>
          </a:p>
        </p:txBody>
      </p:sp>
      <p:sp>
        <p:nvSpPr>
          <p:cNvPr id="3" name="Content Placeholder 2"/>
          <p:cNvSpPr>
            <a:spLocks noGrp="1"/>
          </p:cNvSpPr>
          <p:nvPr>
            <p:ph type="body" sz="quarter" idx="10"/>
          </p:nvPr>
        </p:nvSpPr>
        <p:spPr/>
        <p:txBody>
          <a:bodyPr/>
          <a:lstStyle/>
          <a:p>
            <a:r>
              <a:rPr lang="en-US" dirty="0"/>
              <a:t>With a flat start guess we get</a:t>
            </a:r>
          </a:p>
        </p:txBody>
      </p:sp>
      <p:graphicFrame>
        <p:nvGraphicFramePr>
          <p:cNvPr id="5" name="Object 4"/>
          <p:cNvGraphicFramePr>
            <a:graphicFrameLocks noChangeAspect="1"/>
          </p:cNvGraphicFramePr>
          <p:nvPr/>
        </p:nvGraphicFramePr>
        <p:xfrm>
          <a:off x="2714625" y="1905000"/>
          <a:ext cx="6076950" cy="4683125"/>
        </p:xfrm>
        <a:graphic>
          <a:graphicData uri="http://schemas.openxmlformats.org/presentationml/2006/ole">
            <mc:AlternateContent xmlns:mc="http://schemas.openxmlformats.org/markup-compatibility/2006">
              <mc:Choice xmlns:v="urn:schemas-microsoft-com:vml" Requires="v">
                <p:oleObj name="Equation" r:id="rId2" imgW="3593880" imgH="2768400" progId="Equation.DSMT4">
                  <p:embed/>
                </p:oleObj>
              </mc:Choice>
              <mc:Fallback>
                <p:oleObj name="Equation" r:id="rId2" imgW="3593880" imgH="2768400" progId="Equation.DSMT4">
                  <p:embed/>
                  <p:pic>
                    <p:nvPicPr>
                      <p:cNvPr id="5" name="Object 4"/>
                      <p:cNvPicPr>
                        <a:picLocks noChangeAspect="1" noChangeArrowheads="1"/>
                      </p:cNvPicPr>
                      <p:nvPr/>
                    </p:nvPicPr>
                    <p:blipFill>
                      <a:blip r:embed="rId3"/>
                      <a:srcRect/>
                      <a:stretch>
                        <a:fillRect/>
                      </a:stretch>
                    </p:blipFill>
                    <p:spPr bwMode="auto">
                      <a:xfrm>
                        <a:off x="2714625" y="1905000"/>
                        <a:ext cx="6076950" cy="46831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025252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Two Bus Case</a:t>
            </a:r>
          </a:p>
        </p:txBody>
      </p:sp>
      <p:graphicFrame>
        <p:nvGraphicFramePr>
          <p:cNvPr id="5" name="Object 4"/>
          <p:cNvGraphicFramePr>
            <a:graphicFrameLocks noChangeAspect="1"/>
          </p:cNvGraphicFramePr>
          <p:nvPr/>
        </p:nvGraphicFramePr>
        <p:xfrm>
          <a:off x="2438400" y="1828800"/>
          <a:ext cx="5937250" cy="4251325"/>
        </p:xfrm>
        <a:graphic>
          <a:graphicData uri="http://schemas.openxmlformats.org/presentationml/2006/ole">
            <mc:AlternateContent xmlns:mc="http://schemas.openxmlformats.org/markup-compatibility/2006">
              <mc:Choice xmlns:v="urn:schemas-microsoft-com:vml" Requires="v">
                <p:oleObj name="Equation" r:id="rId2" imgW="3136680" imgH="2260440" progId="Equation.DSMT4">
                  <p:embed/>
                </p:oleObj>
              </mc:Choice>
              <mc:Fallback>
                <p:oleObj name="Equation" r:id="rId2" imgW="3136680" imgH="2260440" progId="Equation.DSMT4">
                  <p:embed/>
                  <p:pic>
                    <p:nvPicPr>
                      <p:cNvPr id="5" name="Object 4"/>
                      <p:cNvPicPr>
                        <a:picLocks noChangeAspect="1" noChangeArrowheads="1"/>
                      </p:cNvPicPr>
                      <p:nvPr/>
                    </p:nvPicPr>
                    <p:blipFill>
                      <a:blip r:embed="rId3"/>
                      <a:srcRect/>
                      <a:stretch>
                        <a:fillRect/>
                      </a:stretch>
                    </p:blipFill>
                    <p:spPr bwMode="auto">
                      <a:xfrm>
                        <a:off x="2438400" y="1828800"/>
                        <a:ext cx="5937250" cy="425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821422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Assumed SE Measurement Accuracy</a:t>
            </a:r>
            <a:endParaRPr lang="en-US" dirty="0"/>
          </a:p>
        </p:txBody>
      </p:sp>
      <p:sp>
        <p:nvSpPr>
          <p:cNvPr id="3" name="Content Placeholder 2"/>
          <p:cNvSpPr>
            <a:spLocks noGrp="1"/>
          </p:cNvSpPr>
          <p:nvPr>
            <p:ph type="body" sz="quarter" idx="10"/>
          </p:nvPr>
        </p:nvSpPr>
        <p:spPr/>
        <p:txBody>
          <a:bodyPr/>
          <a:lstStyle/>
          <a:p>
            <a:r>
              <a:rPr lang="en-US"/>
              <a:t>The assumed measurement standard deviations can have a significant impact on the resultant solution, or even whether the SE converges</a:t>
            </a:r>
          </a:p>
          <a:p>
            <a:r>
              <a:rPr lang="en-US"/>
              <a:t>The assumption is a Gaussian (normal) distribution of the error with no bias  </a:t>
            </a:r>
            <a:endParaRPr lang="en-US"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16313" b="489"/>
          <a:stretch/>
        </p:blipFill>
        <p:spPr>
          <a:xfrm>
            <a:off x="2588866" y="3276600"/>
            <a:ext cx="6959301" cy="3200400"/>
          </a:xfrm>
          <a:prstGeom prst="rect">
            <a:avLst/>
          </a:prstGeom>
          <a:scene3d>
            <a:camera prst="orthographicFront">
              <a:rot lat="0" lon="0" rev="180000"/>
            </a:camera>
            <a:lightRig rig="threePt" dir="t"/>
          </a:scene3d>
        </p:spPr>
      </p:pic>
    </p:spTree>
    <p:extLst>
      <p:ext uri="{BB962C8B-B14F-4D97-AF65-F5344CB8AC3E}">
        <p14:creationId xmlns:p14="http://schemas.microsoft.com/office/powerpoint/2010/main" val="24286737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22CF8-F523-4690-8B51-0898588A1A97}"/>
              </a:ext>
            </a:extLst>
          </p:cNvPr>
          <p:cNvSpPr>
            <a:spLocks noGrp="1"/>
          </p:cNvSpPr>
          <p:nvPr>
            <p:ph type="title"/>
          </p:nvPr>
        </p:nvSpPr>
        <p:spPr/>
        <p:txBody>
          <a:bodyPr/>
          <a:lstStyle/>
          <a:p>
            <a:r>
              <a:rPr lang="en-US" dirty="0"/>
              <a:t>Exercise</a:t>
            </a:r>
          </a:p>
        </p:txBody>
      </p:sp>
      <p:sp>
        <p:nvSpPr>
          <p:cNvPr id="3" name="Content Placeholder 2">
            <a:extLst>
              <a:ext uri="{FF2B5EF4-FFF2-40B4-BE49-F238E27FC236}">
                <a16:creationId xmlns:a16="http://schemas.microsoft.com/office/drawing/2014/main" id="{B1DDF6D0-916D-47CC-B290-54AA26619895}"/>
              </a:ext>
            </a:extLst>
          </p:cNvPr>
          <p:cNvSpPr>
            <a:spLocks noGrp="1"/>
          </p:cNvSpPr>
          <p:nvPr>
            <p:ph type="body" sz="quarter" idx="10"/>
          </p:nvPr>
        </p:nvSpPr>
        <p:spPr/>
        <p:txBody>
          <a:bodyPr/>
          <a:lstStyle/>
          <a:p>
            <a:r>
              <a:rPr lang="en-US" dirty="0"/>
              <a:t>Use </a:t>
            </a:r>
            <a:r>
              <a:rPr lang="en-US" dirty="0" err="1"/>
              <a:t>Matlab</a:t>
            </a:r>
            <a:r>
              <a:rPr lang="en-US" dirty="0"/>
              <a:t> to find the Least Squares solution to the DC state estimation problem on the handout (slides 2-3)</a:t>
            </a:r>
          </a:p>
          <a:p>
            <a:pPr lvl="1"/>
            <a:r>
              <a:rPr lang="en-US" dirty="0"/>
              <a:t>Assume R=I</a:t>
            </a:r>
          </a:p>
          <a:p>
            <a:pPr lvl="1"/>
            <a:r>
              <a:rPr lang="en-US" dirty="0"/>
              <a:t>Don’t forget to put P in per-unit!</a:t>
            </a:r>
          </a:p>
          <a:p>
            <a:pPr lvl="1"/>
            <a:endParaRPr lang="en-US" dirty="0"/>
          </a:p>
        </p:txBody>
      </p:sp>
    </p:spTree>
    <p:extLst>
      <p:ext uri="{BB962C8B-B14F-4D97-AF65-F5344CB8AC3E}">
        <p14:creationId xmlns:p14="http://schemas.microsoft.com/office/powerpoint/2010/main" val="264105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Least Squares</a:t>
            </a:r>
          </a:p>
        </p:txBody>
      </p:sp>
      <p:sp>
        <p:nvSpPr>
          <p:cNvPr id="3" name="Content Placeholder 2"/>
          <p:cNvSpPr>
            <a:spLocks noGrp="1"/>
          </p:cNvSpPr>
          <p:nvPr>
            <p:ph type="body" sz="quarter" idx="10"/>
          </p:nvPr>
        </p:nvSpPr>
        <p:spPr/>
        <p:txBody>
          <a:bodyPr/>
          <a:lstStyle/>
          <a:p>
            <a:r>
              <a:rPr lang="en-US" dirty="0"/>
              <a:t>So far we have considered the solution of </a:t>
            </a:r>
            <a:r>
              <a:rPr lang="en-US" b="1" dirty="0"/>
              <a:t>Ax </a:t>
            </a:r>
            <a:r>
              <a:rPr lang="en-US" dirty="0"/>
              <a:t>= </a:t>
            </a:r>
            <a:r>
              <a:rPr lang="en-US" b="1" dirty="0"/>
              <a:t>b</a:t>
            </a:r>
            <a:r>
              <a:rPr lang="en-US" dirty="0"/>
              <a:t> in which </a:t>
            </a:r>
            <a:r>
              <a:rPr lang="en-US" b="1" dirty="0"/>
              <a:t>A</a:t>
            </a:r>
            <a:r>
              <a:rPr lang="en-US" dirty="0"/>
              <a:t> is a square matrix; as long as </a:t>
            </a:r>
            <a:r>
              <a:rPr lang="en-US" b="1" dirty="0"/>
              <a:t>A</a:t>
            </a:r>
            <a:r>
              <a:rPr lang="en-US" dirty="0"/>
              <a:t> is nonsingular there is a single solution</a:t>
            </a:r>
          </a:p>
          <a:p>
            <a:pPr lvl="1"/>
            <a:r>
              <a:rPr lang="en-US" dirty="0"/>
              <a:t>That is, we have the same number of equations (m) as unknowns (n)</a:t>
            </a:r>
          </a:p>
          <a:p>
            <a:r>
              <a:rPr lang="en-US" dirty="0"/>
              <a:t>Many problems are overdetermined in which there more equations than unknowns (m &gt; n) </a:t>
            </a:r>
          </a:p>
          <a:p>
            <a:pPr lvl="1"/>
            <a:r>
              <a:rPr lang="en-US" dirty="0"/>
              <a:t>Overdetermined systems are usually inconsistent, in which no value of </a:t>
            </a:r>
            <a:r>
              <a:rPr lang="en-US" b="1" dirty="0"/>
              <a:t>x</a:t>
            </a:r>
            <a:r>
              <a:rPr lang="en-US" dirty="0"/>
              <a:t> exactly solves all the equations</a:t>
            </a:r>
          </a:p>
          <a:p>
            <a:r>
              <a:rPr lang="en-US" dirty="0"/>
              <a:t>Underdetermined systems have more unknowns than equations (m &lt; n); they never have a unique solution but might be consistent</a:t>
            </a:r>
          </a:p>
          <a:p>
            <a:endParaRPr lang="en-US" dirty="0"/>
          </a:p>
          <a:p>
            <a:endParaRPr lang="en-US" dirty="0"/>
          </a:p>
        </p:txBody>
      </p:sp>
    </p:spTree>
    <p:extLst>
      <p:ext uri="{BB962C8B-B14F-4D97-AF65-F5344CB8AC3E}">
        <p14:creationId xmlns:p14="http://schemas.microsoft.com/office/powerpoint/2010/main" val="3059312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Method of Least Squares</a:t>
            </a:r>
            <a:endParaRPr lang="en-US" dirty="0"/>
          </a:p>
        </p:txBody>
      </p:sp>
      <p:sp>
        <p:nvSpPr>
          <p:cNvPr id="3" name="Content Placeholder 2"/>
          <p:cNvSpPr>
            <a:spLocks noGrp="1"/>
          </p:cNvSpPr>
          <p:nvPr>
            <p:ph type="body" sz="quarter" idx="10"/>
          </p:nvPr>
        </p:nvSpPr>
        <p:spPr/>
        <p:txBody>
          <a:bodyPr/>
          <a:lstStyle/>
          <a:p>
            <a:r>
              <a:rPr lang="en-US"/>
              <a:t>The least squares method is a solution approach for determining an approximate solution for an overdetermined system</a:t>
            </a:r>
          </a:p>
          <a:p>
            <a:r>
              <a:rPr lang="en-US"/>
              <a:t>If the system is inconsistent, then not all of the equations can be exactly satisfied</a:t>
            </a:r>
          </a:p>
          <a:p>
            <a:r>
              <a:rPr lang="en-US"/>
              <a:t>The difference for each equation between its exact solution and the estimated solution is known as the error</a:t>
            </a:r>
          </a:p>
          <a:p>
            <a:r>
              <a:rPr lang="en-US"/>
              <a:t>Least squares seeks to minimize the sum of the squares of the errors</a:t>
            </a:r>
          </a:p>
          <a:p>
            <a:r>
              <a:rPr lang="en-US"/>
              <a:t>Weighted least squares allows differ weights for the equations </a:t>
            </a:r>
            <a:endParaRPr lang="en-US" dirty="0"/>
          </a:p>
        </p:txBody>
      </p:sp>
    </p:spTree>
    <p:extLst>
      <p:ext uri="{BB962C8B-B14F-4D97-AF65-F5344CB8AC3E}">
        <p14:creationId xmlns:p14="http://schemas.microsoft.com/office/powerpoint/2010/main" val="354581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Least Squares Solution History</a:t>
            </a:r>
            <a:endParaRPr lang="en-US" dirty="0"/>
          </a:p>
        </p:txBody>
      </p:sp>
      <p:sp>
        <p:nvSpPr>
          <p:cNvPr id="3" name="Content Placeholder 2"/>
          <p:cNvSpPr>
            <a:spLocks noGrp="1"/>
          </p:cNvSpPr>
          <p:nvPr>
            <p:ph type="body" sz="quarter" idx="10"/>
          </p:nvPr>
        </p:nvSpPr>
        <p:spPr/>
        <p:txBody>
          <a:bodyPr/>
          <a:lstStyle/>
          <a:p>
            <a:r>
              <a:rPr lang="en-US"/>
              <a:t>The method of least squares developed from trying to estimate actual values from a number of measurements</a:t>
            </a:r>
          </a:p>
          <a:p>
            <a:r>
              <a:rPr lang="en-US"/>
              <a:t>Several persons in the 1700's, starting with Roger Cotes in 1722, presented methods for trying to decrease model errors from using multiple measurements</a:t>
            </a:r>
          </a:p>
          <a:p>
            <a:r>
              <a:rPr lang="en-US"/>
              <a:t>Legendre presented a formal description of the method in 1805; evidently Gauss claimed he did it in 1795</a:t>
            </a:r>
          </a:p>
          <a:p>
            <a:r>
              <a:rPr lang="en-US"/>
              <a:t>Method is widely used in power systems, with state estimation the best known application, dating from Fred Schweppe's work in 1970</a:t>
            </a:r>
          </a:p>
          <a:p>
            <a:endParaRPr lang="en-US"/>
          </a:p>
          <a:p>
            <a:endParaRPr lang="en-US" dirty="0"/>
          </a:p>
        </p:txBody>
      </p:sp>
    </p:spTree>
    <p:extLst>
      <p:ext uri="{BB962C8B-B14F-4D97-AF65-F5344CB8AC3E}">
        <p14:creationId xmlns:p14="http://schemas.microsoft.com/office/powerpoint/2010/main" val="1982593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Least Squares and Sparsity</a:t>
            </a:r>
            <a:endParaRPr lang="en-US" dirty="0"/>
          </a:p>
        </p:txBody>
      </p:sp>
      <p:sp>
        <p:nvSpPr>
          <p:cNvPr id="3" name="Content Placeholder 2"/>
          <p:cNvSpPr>
            <a:spLocks noGrp="1"/>
          </p:cNvSpPr>
          <p:nvPr>
            <p:ph type="body" sz="quarter" idx="10"/>
          </p:nvPr>
        </p:nvSpPr>
        <p:spPr/>
        <p:txBody>
          <a:bodyPr/>
          <a:lstStyle/>
          <a:p>
            <a:r>
              <a:rPr lang="en-US"/>
              <a:t>In many contexts least squares is applied to problems that are not sparse.  For example, using a number of measurements to optimally determine a few values</a:t>
            </a:r>
          </a:p>
          <a:p>
            <a:pPr lvl="1"/>
            <a:r>
              <a:rPr lang="en-US"/>
              <a:t>Regression analysis is a common example, in which a line or other curve is fit to potentially many points)</a:t>
            </a:r>
          </a:p>
          <a:p>
            <a:pPr lvl="1"/>
            <a:r>
              <a:rPr lang="en-US"/>
              <a:t>Each measurement impacts each model value</a:t>
            </a:r>
          </a:p>
          <a:p>
            <a:r>
              <a:rPr lang="en-US"/>
              <a:t>In the classic power system application of state estimation the system is sparse, with measurements only directly influencing a few states</a:t>
            </a:r>
          </a:p>
          <a:p>
            <a:pPr lvl="1"/>
            <a:r>
              <a:rPr lang="en-US"/>
              <a:t>Power system analysis classes have tended to focus on solution methods aimed at sparse systems; we'll consider both sparse and nonsparse solution methods</a:t>
            </a:r>
          </a:p>
          <a:p>
            <a:endParaRPr lang="en-US" dirty="0"/>
          </a:p>
        </p:txBody>
      </p:sp>
    </p:spTree>
    <p:extLst>
      <p:ext uri="{BB962C8B-B14F-4D97-AF65-F5344CB8AC3E}">
        <p14:creationId xmlns:p14="http://schemas.microsoft.com/office/powerpoint/2010/main" val="1893371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r>
              <a:rPr lang="en-US"/>
              <a:t>Least Squares Problem</a:t>
            </a:r>
            <a:endParaRPr lang="en-US" dirty="0"/>
          </a:p>
        </p:txBody>
      </p:sp>
      <p:sp>
        <p:nvSpPr>
          <p:cNvPr id="1029" name="Rectangle 3"/>
          <p:cNvSpPr>
            <a:spLocks noGrp="1" noChangeArrowheads="1"/>
          </p:cNvSpPr>
          <p:nvPr>
            <p:ph type="body" sz="quarter" idx="10"/>
          </p:nvPr>
        </p:nvSpPr>
        <p:spPr/>
        <p:txBody>
          <a:bodyPr/>
          <a:lstStyle/>
          <a:p>
            <a:pPr marL="0" indent="0">
              <a:buNone/>
            </a:pPr>
            <a:r>
              <a:rPr lang="en-US" dirty="0"/>
              <a:t>Consider </a:t>
            </a:r>
          </a:p>
          <a:p>
            <a:pPr marL="0" indent="0">
              <a:buNone/>
            </a:pPr>
            <a:r>
              <a:rPr lang="en-US" dirty="0"/>
              <a:t>	or</a:t>
            </a:r>
          </a:p>
          <a:p>
            <a:endParaRPr lang="en-US" dirty="0"/>
          </a:p>
          <a:p>
            <a:endParaRPr lang="en-US" dirty="0"/>
          </a:p>
          <a:p>
            <a:endParaRPr lang="en-US" dirty="0"/>
          </a:p>
          <a:p>
            <a:endParaRPr lang="en-US" dirty="0"/>
          </a:p>
        </p:txBody>
      </p:sp>
      <p:sp>
        <p:nvSpPr>
          <p:cNvPr id="1030" name="Rectangle 5"/>
          <p:cNvSpPr>
            <a:spLocks noChangeArrowheads="1"/>
          </p:cNvSpPr>
          <p:nvPr/>
        </p:nvSpPr>
        <p:spPr bwMode="auto">
          <a:xfrm>
            <a:off x="1524001" y="3053090"/>
            <a:ext cx="184731" cy="523220"/>
          </a:xfrm>
          <a:prstGeom prst="rect">
            <a:avLst/>
          </a:prstGeom>
          <a:noFill/>
          <a:ln w="9525">
            <a:noFill/>
            <a:miter lim="800000"/>
            <a:headEnd/>
            <a:tailEnd/>
          </a:ln>
        </p:spPr>
        <p:txBody>
          <a:bodyPr wrap="none" anchor="ctr">
            <a:spAutoFit/>
          </a:bodyPr>
          <a:lstStyle/>
          <a:p>
            <a:endParaRPr lang="en-US"/>
          </a:p>
        </p:txBody>
      </p:sp>
      <p:sp>
        <p:nvSpPr>
          <p:cNvPr id="1031" name="Rectangle 7"/>
          <p:cNvSpPr>
            <a:spLocks noChangeArrowheads="1"/>
          </p:cNvSpPr>
          <p:nvPr/>
        </p:nvSpPr>
        <p:spPr bwMode="auto">
          <a:xfrm>
            <a:off x="1524001" y="2657803"/>
            <a:ext cx="184731" cy="523220"/>
          </a:xfrm>
          <a:prstGeom prst="rect">
            <a:avLst/>
          </a:prstGeom>
          <a:noFill/>
          <a:ln w="9525">
            <a:noFill/>
            <a:miter lim="800000"/>
            <a:headEnd/>
            <a:tailEnd/>
          </a:ln>
        </p:spPr>
        <p:txBody>
          <a:bodyPr wrap="none" anchor="ctr">
            <a:spAutoFit/>
          </a:bodyPr>
          <a:lstStyle/>
          <a:p>
            <a:endParaRPr lang="en-US"/>
          </a:p>
        </p:txBody>
      </p:sp>
      <p:graphicFrame>
        <p:nvGraphicFramePr>
          <p:cNvPr id="1026" name="Object 6"/>
          <p:cNvGraphicFramePr>
            <a:graphicFrameLocks noChangeAspect="1"/>
          </p:cNvGraphicFramePr>
          <p:nvPr/>
        </p:nvGraphicFramePr>
        <p:xfrm>
          <a:off x="1616366" y="2575242"/>
          <a:ext cx="8674100" cy="2606675"/>
        </p:xfrm>
        <a:graphic>
          <a:graphicData uri="http://schemas.openxmlformats.org/presentationml/2006/ole">
            <mc:AlternateContent xmlns:mc="http://schemas.openxmlformats.org/markup-compatibility/2006">
              <mc:Choice xmlns:v="urn:schemas-microsoft-com:vml" Requires="v">
                <p:oleObj name="Equation" r:id="rId2" imgW="3466800" imgH="1041120" progId="Equation.DSMT4">
                  <p:embed/>
                </p:oleObj>
              </mc:Choice>
              <mc:Fallback>
                <p:oleObj name="Equation" r:id="rId2" imgW="3466800" imgH="1041120" progId="Equation.DSMT4">
                  <p:embed/>
                  <p:pic>
                    <p:nvPicPr>
                      <p:cNvPr id="1026" name="Object 6"/>
                      <p:cNvPicPr>
                        <a:picLocks noChangeAspect="1" noChangeArrowheads="1"/>
                      </p:cNvPicPr>
                      <p:nvPr/>
                    </p:nvPicPr>
                    <p:blipFill>
                      <a:blip r:embed="rId3"/>
                      <a:srcRect/>
                      <a:stretch>
                        <a:fillRect/>
                      </a:stretch>
                    </p:blipFill>
                    <p:spPr bwMode="auto">
                      <a:xfrm>
                        <a:off x="1616366" y="2575242"/>
                        <a:ext cx="8674100" cy="2606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xmlns:a14="http://schemas.microsoft.com/office/drawing/2010/main">
        <mc:Choice Requires="a14">
          <p:sp>
            <p:nvSpPr>
              <p:cNvPr id="1027" name="Object 8"/>
              <p:cNvSpPr txBox="1"/>
              <p:nvPr/>
            </p:nvSpPr>
            <p:spPr bwMode="auto">
              <a:xfrm>
                <a:off x="1905000" y="1311277"/>
                <a:ext cx="6096000" cy="525462"/>
              </a:xfrm>
              <a:prstGeom prst="rect">
                <a:avLst/>
              </a:prstGeom>
              <a:noFill/>
            </p:spPr>
            <p:txBody>
              <a:bodyPr>
                <a:normAutofit fontScale="85000" lnSpcReduction="10000"/>
              </a:bodyPr>
              <a:lstStyle/>
              <a:p>
                <a:pPr/>
                <a14:m>
                  <m:oMathPara xmlns:m="http://schemas.openxmlformats.org/officeDocument/2006/math">
                    <m:oMathParaPr>
                      <m:jc m:val="centerGroup"/>
                    </m:oMathParaPr>
                    <m:oMath xmlns:m="http://schemas.openxmlformats.org/officeDocument/2006/math">
                      <m:r>
                        <a:rPr lang="en-US" i="1">
                          <a:solidFill>
                            <a:srgbClr val="000000"/>
                          </a:solidFill>
                          <a:latin typeface="Cambria Math" panose="02040503050406030204" pitchFamily="18" charset="0"/>
                        </a:rPr>
                        <m:t>𝐀𝐱</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𝐛</m:t>
                      </m:r>
                      <m:r>
                        <a:rPr lang="en-US" i="1">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𝐀</m:t>
                      </m:r>
                      <m:r>
                        <a:rPr lang="en-US" i="1">
                          <a:solidFill>
                            <a:srgbClr val="000000"/>
                          </a:solidFill>
                          <a:latin typeface="Cambria Math" panose="02040503050406030204" pitchFamily="18" charset="0"/>
                        </a:rPr>
                        <m:t>∈</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ℝ</m:t>
                          </m:r>
                        </m:e>
                        <m:sup>
                          <m:r>
                            <a:rPr lang="en-US" i="1">
                              <a:solidFill>
                                <a:srgbClr val="000000"/>
                              </a:solidFill>
                              <a:latin typeface="Cambria Math" panose="02040503050406030204" pitchFamily="18" charset="0"/>
                            </a:rPr>
                            <m:t>𝑚</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𝑛</m:t>
                          </m:r>
                        </m:sup>
                      </m:s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𝐱</m:t>
                      </m:r>
                      <m:r>
                        <a:rPr lang="en-US" i="1">
                          <a:solidFill>
                            <a:srgbClr val="000000"/>
                          </a:solidFill>
                          <a:latin typeface="Cambria Math" panose="02040503050406030204" pitchFamily="18" charset="0"/>
                        </a:rPr>
                        <m:t>∈</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ℝ</m:t>
                          </m:r>
                        </m:e>
                        <m:sup>
                          <m:r>
                            <a:rPr lang="en-US" i="1">
                              <a:solidFill>
                                <a:srgbClr val="000000"/>
                              </a:solidFill>
                              <a:latin typeface="Cambria Math" panose="02040503050406030204" pitchFamily="18" charset="0"/>
                            </a:rPr>
                            <m:t>𝑛</m:t>
                          </m:r>
                        </m:sup>
                      </m:s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𝐛</m:t>
                      </m:r>
                      <m:r>
                        <a:rPr lang="en-US" i="1">
                          <a:solidFill>
                            <a:srgbClr val="000000"/>
                          </a:solidFill>
                          <a:latin typeface="Cambria Math" panose="02040503050406030204" pitchFamily="18" charset="0"/>
                        </a:rPr>
                        <m:t>∈</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ℝ</m:t>
                          </m:r>
                        </m:e>
                        <m:sup>
                          <m:r>
                            <a:rPr lang="en-US" i="1">
                              <a:solidFill>
                                <a:srgbClr val="000000"/>
                              </a:solidFill>
                              <a:latin typeface="Cambria Math" panose="02040503050406030204" pitchFamily="18" charset="0"/>
                            </a:rPr>
                            <m:t>𝑚</m:t>
                          </m:r>
                        </m:sup>
                      </m:sSup>
                    </m:oMath>
                  </m:oMathPara>
                </a14:m>
                <a:endParaRPr lang="en-US" dirty="0"/>
              </a:p>
            </p:txBody>
          </p:sp>
        </mc:Choice>
        <mc:Fallback xmlns="">
          <p:sp>
            <p:nvSpPr>
              <p:cNvPr id="1027" name="Object 8"/>
              <p:cNvSpPr txBox="1">
                <a:spLocks noRot="1" noChangeAspect="1" noMove="1" noResize="1" noEditPoints="1" noAdjustHandles="1" noChangeArrowheads="1" noChangeShapeType="1" noTextEdit="1"/>
              </p:cNvSpPr>
              <p:nvPr/>
            </p:nvSpPr>
            <p:spPr bwMode="auto">
              <a:xfrm>
                <a:off x="1905000" y="1311277"/>
                <a:ext cx="6096000" cy="525462"/>
              </a:xfrm>
              <a:prstGeom prst="rect">
                <a:avLst/>
              </a:prstGeom>
              <a:blipFill>
                <a:blip r:embed="rId5"/>
                <a:stretch>
                  <a:fillRect/>
                </a:stretch>
              </a:blipFill>
              <a:extLst/>
            </p:spPr>
            <p:txBody>
              <a:bodyPr/>
              <a:lstStyle/>
              <a:p>
                <a:r>
                  <a:rPr lang="en-US">
                    <a:noFill/>
                  </a:rPr>
                  <a:t> </a:t>
                </a:r>
              </a:p>
            </p:txBody>
          </p:sp>
        </mc:Fallback>
      </mc:AlternateContent>
    </p:spTree>
    <p:extLst>
      <p:ext uri="{BB962C8B-B14F-4D97-AF65-F5344CB8AC3E}">
        <p14:creationId xmlns:p14="http://schemas.microsoft.com/office/powerpoint/2010/main" val="1656467534"/>
      </p:ext>
    </p:extLst>
  </p:cSld>
  <p:clrMapOvr>
    <a:masterClrMapping/>
  </p:clrMapOvr>
</p:sld>
</file>

<file path=ppt/theme/theme1.xml><?xml version="1.0" encoding="utf-8"?>
<a:theme xmlns:a="http://schemas.openxmlformats.org/drawingml/2006/main" name="Capsules">
  <a:themeElements>
    <a:clrScheme name="Custom 5">
      <a:dk1>
        <a:srgbClr val="000000"/>
      </a:dk1>
      <a:lt1>
        <a:srgbClr val="FFFFFF"/>
      </a:lt1>
      <a:dk2>
        <a:srgbClr val="500000"/>
      </a:dk2>
      <a:lt2>
        <a:srgbClr val="D1C394"/>
      </a:lt2>
      <a:accent1>
        <a:srgbClr val="99CC99"/>
      </a:accent1>
      <a:accent2>
        <a:srgbClr val="33CCCC"/>
      </a:accent2>
      <a:accent3>
        <a:srgbClr val="FFFFFF"/>
      </a:accent3>
      <a:accent4>
        <a:srgbClr val="002A56"/>
      </a:accent4>
      <a:accent5>
        <a:srgbClr val="CAE2CA"/>
      </a:accent5>
      <a:accent6>
        <a:srgbClr val="2DB9B9"/>
      </a:accent6>
      <a:hlink>
        <a:srgbClr val="500000"/>
      </a:hlink>
      <a:folHlink>
        <a:srgbClr val="50000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lnDef>
    <a:txDef>
      <a:spPr>
        <a:solidFill>
          <a:srgbClr val="D6D2C4"/>
        </a:solidFill>
      </a:spPr>
      <a:bodyPr wrap="none" rtlCol="0">
        <a:spAutoFit/>
      </a:bodyPr>
      <a:lstStyle>
        <a:defPPr algn="l">
          <a:defRPr sz="1600" dirty="0" smtClean="0">
            <a:latin typeface="+mj-lt"/>
          </a:defRPr>
        </a:defPPr>
      </a:lstStyle>
    </a:tx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irchfield_Surface_Mine_Workshop_Sept2022.pptx" id="{DE0D6E1C-3CAD-4B57-84BB-D59B3FEB6B24}" vid="{9CBBB78E-6A6C-4950-9BC1-3466FF9327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Birchfield_Tamu</Template>
  <TotalTime>519</TotalTime>
  <Words>2324</Words>
  <Application>Microsoft Office PowerPoint</Application>
  <PresentationFormat>Widescreen</PresentationFormat>
  <Paragraphs>244</Paragraphs>
  <Slides>46</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6" baseType="lpstr">
      <vt:lpstr>Arial</vt:lpstr>
      <vt:lpstr>Calibri</vt:lpstr>
      <vt:lpstr>Cambria Math</vt:lpstr>
      <vt:lpstr>Helvetica</vt:lpstr>
      <vt:lpstr>Symbol</vt:lpstr>
      <vt:lpstr>Times</vt:lpstr>
      <vt:lpstr>Times New Roman</vt:lpstr>
      <vt:lpstr>Wingdings</vt:lpstr>
      <vt:lpstr>Capsules</vt:lpstr>
      <vt:lpstr>Equation</vt:lpstr>
      <vt:lpstr>ECEN 615, Fall 2023 Methods of Electric Power System Analysis</vt:lpstr>
      <vt:lpstr>Second Half of the Semester</vt:lpstr>
      <vt:lpstr>Intro to DC State Estimation</vt:lpstr>
      <vt:lpstr>Intro to DC State Estimation, cont.</vt:lpstr>
      <vt:lpstr>Least Squares</vt:lpstr>
      <vt:lpstr>Method of Least Squares</vt:lpstr>
      <vt:lpstr>Least Squares Solution History</vt:lpstr>
      <vt:lpstr>Least Squares and Sparsity</vt:lpstr>
      <vt:lpstr>Least Squares Problem</vt:lpstr>
      <vt:lpstr>Least Squares Solution</vt:lpstr>
      <vt:lpstr>Choice of p</vt:lpstr>
      <vt:lpstr>Choice of p</vt:lpstr>
      <vt:lpstr>Least Squares Solution</vt:lpstr>
      <vt:lpstr>The Least Squares Problem</vt:lpstr>
      <vt:lpstr>The Least Squares Problem, cont.</vt:lpstr>
      <vt:lpstr>The Least Squares Problem, cont.</vt:lpstr>
      <vt:lpstr>Proof of Fact</vt:lpstr>
      <vt:lpstr>Implications</vt:lpstr>
      <vt:lpstr>Implications</vt:lpstr>
      <vt:lpstr>Example: Curve Fitting</vt:lpstr>
      <vt:lpstr>Example: Curve Fitting</vt:lpstr>
      <vt:lpstr>Implications</vt:lpstr>
      <vt:lpstr>A Least Squares Solution Algorithm</vt:lpstr>
      <vt:lpstr>Practical Considerations</vt:lpstr>
      <vt:lpstr>Loss of Sparsity Example</vt:lpstr>
      <vt:lpstr>Numerical Conditioning</vt:lpstr>
      <vt:lpstr>Numerical Conditioning Example</vt:lpstr>
      <vt:lpstr>Numerical Conditioning</vt:lpstr>
      <vt:lpstr>Numerical Conditioning</vt:lpstr>
      <vt:lpstr>Power System State Estimation</vt:lpstr>
      <vt:lpstr>Power System State Estimation</vt:lpstr>
      <vt:lpstr>Assumed Error</vt:lpstr>
      <vt:lpstr>State Estimation for Linear Functions</vt:lpstr>
      <vt:lpstr>State Estimation for Linear Functions</vt:lpstr>
      <vt:lpstr>Simple DC System Example</vt:lpstr>
      <vt:lpstr>Simple DC System Example, cont.</vt:lpstr>
      <vt:lpstr>Nonlinear Formulation</vt:lpstr>
      <vt:lpstr>Measurement Example</vt:lpstr>
      <vt:lpstr>SE Iterative Solution Algorithm</vt:lpstr>
      <vt:lpstr>Nonlinear SE Solution Algorithm,  Book Figure 9.11</vt:lpstr>
      <vt:lpstr>Example: Two Bus Case</vt:lpstr>
      <vt:lpstr>Example: Two Bus Case</vt:lpstr>
      <vt:lpstr>Example: Two Bus Case</vt:lpstr>
      <vt:lpstr>Example: Two Bus Case</vt:lpstr>
      <vt:lpstr>Assumed SE Measurement Accuracy</vt:lpstr>
      <vt:lpstr>Exercise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Birchfield, Adam Barlow</dc:creator>
  <cp:lastModifiedBy>Birchfield, Adam Barlow</cp:lastModifiedBy>
  <cp:revision>46</cp:revision>
  <cp:lastPrinted>2011-08-22T16:49:24Z</cp:lastPrinted>
  <dcterms:created xsi:type="dcterms:W3CDTF">2023-08-17T20:43:05Z</dcterms:created>
  <dcterms:modified xsi:type="dcterms:W3CDTF">2023-10-30T18:46:50Z</dcterms:modified>
</cp:coreProperties>
</file>