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40"/>
  </p:notesMasterIdLst>
  <p:handoutMasterIdLst>
    <p:handoutMasterId r:id="rId41"/>
  </p:handoutMasterIdLst>
  <p:sldIdLst>
    <p:sldId id="356" r:id="rId2"/>
    <p:sldId id="637" r:id="rId3"/>
    <p:sldId id="638" r:id="rId4"/>
    <p:sldId id="639" r:id="rId5"/>
    <p:sldId id="640" r:id="rId6"/>
    <p:sldId id="641" r:id="rId7"/>
    <p:sldId id="642" r:id="rId8"/>
    <p:sldId id="643" r:id="rId9"/>
    <p:sldId id="644" r:id="rId10"/>
    <p:sldId id="645" r:id="rId11"/>
    <p:sldId id="646" r:id="rId12"/>
    <p:sldId id="647" r:id="rId13"/>
    <p:sldId id="648" r:id="rId14"/>
    <p:sldId id="653" r:id="rId15"/>
    <p:sldId id="654" r:id="rId16"/>
    <p:sldId id="655" r:id="rId17"/>
    <p:sldId id="656" r:id="rId18"/>
    <p:sldId id="657" r:id="rId19"/>
    <p:sldId id="658" r:id="rId20"/>
    <p:sldId id="659" r:id="rId21"/>
    <p:sldId id="660" r:id="rId22"/>
    <p:sldId id="661" r:id="rId23"/>
    <p:sldId id="671" r:id="rId24"/>
    <p:sldId id="680" r:id="rId25"/>
    <p:sldId id="681" r:id="rId26"/>
    <p:sldId id="682" r:id="rId27"/>
    <p:sldId id="683" r:id="rId28"/>
    <p:sldId id="684" r:id="rId29"/>
    <p:sldId id="685" r:id="rId30"/>
    <p:sldId id="686" r:id="rId31"/>
    <p:sldId id="687" r:id="rId32"/>
    <p:sldId id="688" r:id="rId33"/>
    <p:sldId id="689" r:id="rId34"/>
    <p:sldId id="690" r:id="rId35"/>
    <p:sldId id="701" r:id="rId36"/>
    <p:sldId id="652" r:id="rId37"/>
    <p:sldId id="697" r:id="rId38"/>
    <p:sldId id="700" r:id="rId39"/>
  </p:sldIdLst>
  <p:sldSz cx="12192000" cy="6858000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FFFFFF"/>
    <a:srgbClr val="500000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5088" autoAdjust="0"/>
  </p:normalViewPr>
  <p:slideViewPr>
    <p:cSldViewPr>
      <p:cViewPr varScale="1">
        <p:scale>
          <a:sx n="110" d="100"/>
          <a:sy n="110" d="100"/>
        </p:scale>
        <p:origin x="504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8.xml"/><Relationship Id="rId2" Type="http://schemas.openxmlformats.org/officeDocument/2006/relationships/slide" Target="slides/slide17.xml"/><Relationship Id="rId1" Type="http://schemas.openxmlformats.org/officeDocument/2006/relationships/slide" Target="slides/slide9.xml"/><Relationship Id="rId5" Type="http://schemas.openxmlformats.org/officeDocument/2006/relationships/slide" Target="slides/slide31.xml"/><Relationship Id="rId4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10/30/2023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E9E464-B35D-43B2-BF7C-ADEA1F80F1E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502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Maro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cademicBdlg.jpg">
            <a:extLst>
              <a:ext uri="{FF2B5EF4-FFF2-40B4-BE49-F238E27FC236}">
                <a16:creationId xmlns:a16="http://schemas.microsoft.com/office/drawing/2014/main" id="{291CFCBA-1F96-463C-80AD-CB053744AE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9569" y="0"/>
            <a:ext cx="12393807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0245A0C-8404-4951-B877-1AC79D97B1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9640" y="3172207"/>
            <a:ext cx="10332720" cy="3457194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slide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5ADD26-7DDA-451D-B219-5F9C4B2BF2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038600" y="304800"/>
            <a:ext cx="4118060" cy="96667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251DAF-E35C-43F0-8D99-81B0C90F07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640" y="1495803"/>
            <a:ext cx="10332720" cy="1552190"/>
          </a:xfrm>
        </p:spPr>
        <p:txBody>
          <a:bodyPr anchor="ctr"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slide</a:t>
            </a:r>
          </a:p>
        </p:txBody>
      </p:sp>
    </p:spTree>
    <p:extLst>
      <p:ext uri="{BB962C8B-B14F-4D97-AF65-F5344CB8AC3E}">
        <p14:creationId xmlns:p14="http://schemas.microsoft.com/office/powerpoint/2010/main" val="268120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447800"/>
          </a:xfrm>
        </p:spPr>
        <p:txBody>
          <a:bodyPr/>
          <a:lstStyle>
            <a:lvl1pPr algn="ctr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1962" r="8891" b="23556"/>
          <a:stretch/>
        </p:blipFill>
        <p:spPr bwMode="auto">
          <a:xfrm>
            <a:off x="228600" y="5181600"/>
            <a:ext cx="5029200" cy="1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7DB9B4-20CC-4130-B727-EDCD861C39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1828800"/>
            <a:ext cx="10363200" cy="914400"/>
          </a:xfrm>
        </p:spPr>
        <p:txBody>
          <a:bodyPr anchor="ctr"/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198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75B3ED-EA8C-4A1D-8437-A6EA5B2929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24600" y="1295400"/>
            <a:ext cx="4800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7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ta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B0AB98-EF66-4D1A-9E78-9FBD453E9B25}"/>
              </a:ext>
            </a:extLst>
          </p:cNvPr>
          <p:cNvSpPr/>
          <p:nvPr userDrawn="1"/>
        </p:nvSpPr>
        <p:spPr bwMode="auto">
          <a:xfrm>
            <a:off x="0" y="685800"/>
            <a:ext cx="12192000" cy="762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ACBCCD-32E9-4C7F-9F65-C7539BE5EB9D}"/>
              </a:ext>
            </a:extLst>
          </p:cNvPr>
          <p:cNvSpPr/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975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33" r:id="rId2"/>
    <p:sldLayoutId id="2147483723" r:id="rId3"/>
    <p:sldLayoutId id="2147483734" r:id="rId4"/>
    <p:sldLayoutId id="2147483727" r:id="rId5"/>
    <p:sldLayoutId id="2147483751" r:id="rId6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20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20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20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24.wmf"/><Relationship Id="rId26" Type="http://schemas.openxmlformats.org/officeDocument/2006/relationships/image" Target="../media/image28.wmf"/><Relationship Id="rId3" Type="http://schemas.openxmlformats.org/officeDocument/2006/relationships/oleObject" Target="../embeddings/oleObject12.bin"/><Relationship Id="rId21" Type="http://schemas.openxmlformats.org/officeDocument/2006/relationships/oleObject" Target="../embeddings/oleObject21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1.wmf"/><Relationship Id="rId17" Type="http://schemas.openxmlformats.org/officeDocument/2006/relationships/oleObject" Target="../embeddings/oleObject19.bin"/><Relationship Id="rId25" Type="http://schemas.openxmlformats.org/officeDocument/2006/relationships/oleObject" Target="../embeddings/oleObject23.bin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wmf"/><Relationship Id="rId20" Type="http://schemas.openxmlformats.org/officeDocument/2006/relationships/image" Target="../media/image25.w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6.bin"/><Relationship Id="rId24" Type="http://schemas.openxmlformats.org/officeDocument/2006/relationships/image" Target="../media/image27.wmf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23" Type="http://schemas.openxmlformats.org/officeDocument/2006/relationships/oleObject" Target="../embeddings/oleObject22.bin"/><Relationship Id="rId10" Type="http://schemas.openxmlformats.org/officeDocument/2006/relationships/image" Target="../media/image20.wmf"/><Relationship Id="rId19" Type="http://schemas.openxmlformats.org/officeDocument/2006/relationships/oleObject" Target="../embeddings/oleObject20.bin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2.wmf"/><Relationship Id="rId22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wmf"/><Relationship Id="rId18" Type="http://schemas.openxmlformats.org/officeDocument/2006/relationships/oleObject" Target="../embeddings/oleObject32.bin"/><Relationship Id="rId26" Type="http://schemas.openxmlformats.org/officeDocument/2006/relationships/image" Target="../media/image39.wmf"/><Relationship Id="rId39" Type="http://schemas.openxmlformats.org/officeDocument/2006/relationships/oleObject" Target="../embeddings/oleObject44.bin"/><Relationship Id="rId21" Type="http://schemas.openxmlformats.org/officeDocument/2006/relationships/image" Target="../media/image37.wmf"/><Relationship Id="rId34" Type="http://schemas.openxmlformats.org/officeDocument/2006/relationships/oleObject" Target="../embeddings/oleObject41.bin"/><Relationship Id="rId7" Type="http://schemas.openxmlformats.org/officeDocument/2006/relationships/image" Target="../media/image31.wmf"/><Relationship Id="rId2" Type="http://schemas.openxmlformats.org/officeDocument/2006/relationships/oleObject" Target="../embeddings/oleObject24.bin"/><Relationship Id="rId16" Type="http://schemas.openxmlformats.org/officeDocument/2006/relationships/oleObject" Target="../embeddings/oleObject31.bin"/><Relationship Id="rId20" Type="http://schemas.openxmlformats.org/officeDocument/2006/relationships/oleObject" Target="../embeddings/oleObject33.bin"/><Relationship Id="rId29" Type="http://schemas.openxmlformats.org/officeDocument/2006/relationships/oleObject" Target="../embeddings/oleObject38.bin"/><Relationship Id="rId41" Type="http://schemas.openxmlformats.org/officeDocument/2006/relationships/oleObject" Target="../embeddings/oleObject45.bin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13.wmf"/><Relationship Id="rId24" Type="http://schemas.openxmlformats.org/officeDocument/2006/relationships/oleObject" Target="../embeddings/oleObject35.bin"/><Relationship Id="rId32" Type="http://schemas.openxmlformats.org/officeDocument/2006/relationships/oleObject" Target="../embeddings/oleObject40.bin"/><Relationship Id="rId37" Type="http://schemas.openxmlformats.org/officeDocument/2006/relationships/oleObject" Target="../embeddings/oleObject43.bin"/><Relationship Id="rId40" Type="http://schemas.openxmlformats.org/officeDocument/2006/relationships/image" Target="../media/image45.wmf"/><Relationship Id="rId5" Type="http://schemas.openxmlformats.org/officeDocument/2006/relationships/image" Target="../media/image30.wmf"/><Relationship Id="rId15" Type="http://schemas.openxmlformats.org/officeDocument/2006/relationships/image" Target="../media/image34.wmf"/><Relationship Id="rId23" Type="http://schemas.openxmlformats.org/officeDocument/2006/relationships/image" Target="../media/image38.wmf"/><Relationship Id="rId28" Type="http://schemas.openxmlformats.org/officeDocument/2006/relationships/image" Target="../media/image40.wmf"/><Relationship Id="rId36" Type="http://schemas.openxmlformats.org/officeDocument/2006/relationships/image" Target="../media/image43.wmf"/><Relationship Id="rId10" Type="http://schemas.openxmlformats.org/officeDocument/2006/relationships/oleObject" Target="../embeddings/oleObject28.bin"/><Relationship Id="rId19" Type="http://schemas.openxmlformats.org/officeDocument/2006/relationships/image" Target="../media/image36.wmf"/><Relationship Id="rId31" Type="http://schemas.openxmlformats.org/officeDocument/2006/relationships/image" Target="../media/image41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30.bin"/><Relationship Id="rId22" Type="http://schemas.openxmlformats.org/officeDocument/2006/relationships/oleObject" Target="../embeddings/oleObject34.bin"/><Relationship Id="rId27" Type="http://schemas.openxmlformats.org/officeDocument/2006/relationships/oleObject" Target="../embeddings/oleObject37.bin"/><Relationship Id="rId30" Type="http://schemas.openxmlformats.org/officeDocument/2006/relationships/oleObject" Target="../embeddings/oleObject39.bin"/><Relationship Id="rId35" Type="http://schemas.openxmlformats.org/officeDocument/2006/relationships/oleObject" Target="../embeddings/oleObject42.bin"/><Relationship Id="rId8" Type="http://schemas.openxmlformats.org/officeDocument/2006/relationships/oleObject" Target="../embeddings/oleObject27.bin"/><Relationship Id="rId3" Type="http://schemas.openxmlformats.org/officeDocument/2006/relationships/image" Target="../media/image29.wmf"/><Relationship Id="rId12" Type="http://schemas.openxmlformats.org/officeDocument/2006/relationships/oleObject" Target="../embeddings/oleObject29.bin"/><Relationship Id="rId17" Type="http://schemas.openxmlformats.org/officeDocument/2006/relationships/image" Target="../media/image35.wmf"/><Relationship Id="rId25" Type="http://schemas.openxmlformats.org/officeDocument/2006/relationships/oleObject" Target="../embeddings/oleObject36.bin"/><Relationship Id="rId33" Type="http://schemas.openxmlformats.org/officeDocument/2006/relationships/image" Target="../media/image42.wmf"/><Relationship Id="rId38" Type="http://schemas.openxmlformats.org/officeDocument/2006/relationships/image" Target="../media/image44.wmf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wmf"/><Relationship Id="rId18" Type="http://schemas.openxmlformats.org/officeDocument/2006/relationships/oleObject" Target="../embeddings/oleObject54.bin"/><Relationship Id="rId26" Type="http://schemas.openxmlformats.org/officeDocument/2006/relationships/oleObject" Target="../embeddings/oleObject58.bin"/><Relationship Id="rId3" Type="http://schemas.openxmlformats.org/officeDocument/2006/relationships/image" Target="../media/image46.wmf"/><Relationship Id="rId21" Type="http://schemas.openxmlformats.org/officeDocument/2006/relationships/image" Target="../media/image51.wmf"/><Relationship Id="rId7" Type="http://schemas.openxmlformats.org/officeDocument/2006/relationships/image" Target="../media/image47.wmf"/><Relationship Id="rId12" Type="http://schemas.openxmlformats.org/officeDocument/2006/relationships/oleObject" Target="../embeddings/oleObject51.bin"/><Relationship Id="rId17" Type="http://schemas.openxmlformats.org/officeDocument/2006/relationships/image" Target="../media/image24.wmf"/><Relationship Id="rId25" Type="http://schemas.openxmlformats.org/officeDocument/2006/relationships/image" Target="../media/image53.wmf"/><Relationship Id="rId33" Type="http://schemas.openxmlformats.org/officeDocument/2006/relationships/image" Target="../media/image56.wmf"/><Relationship Id="rId2" Type="http://schemas.openxmlformats.org/officeDocument/2006/relationships/oleObject" Target="../embeddings/oleObject46.bin"/><Relationship Id="rId16" Type="http://schemas.openxmlformats.org/officeDocument/2006/relationships/oleObject" Target="../embeddings/oleObject53.bin"/><Relationship Id="rId20" Type="http://schemas.openxmlformats.org/officeDocument/2006/relationships/oleObject" Target="../embeddings/oleObject55.bin"/><Relationship Id="rId29" Type="http://schemas.openxmlformats.org/officeDocument/2006/relationships/image" Target="../media/image55.wmf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49.wmf"/><Relationship Id="rId24" Type="http://schemas.openxmlformats.org/officeDocument/2006/relationships/oleObject" Target="../embeddings/oleObject57.bin"/><Relationship Id="rId32" Type="http://schemas.openxmlformats.org/officeDocument/2006/relationships/oleObject" Target="../embeddings/oleObject61.bin"/><Relationship Id="rId5" Type="http://schemas.openxmlformats.org/officeDocument/2006/relationships/image" Target="../media/image13.wmf"/><Relationship Id="rId15" Type="http://schemas.openxmlformats.org/officeDocument/2006/relationships/image" Target="../media/image23.wmf"/><Relationship Id="rId23" Type="http://schemas.openxmlformats.org/officeDocument/2006/relationships/image" Target="../media/image52.wmf"/><Relationship Id="rId28" Type="http://schemas.openxmlformats.org/officeDocument/2006/relationships/oleObject" Target="../embeddings/oleObject59.bin"/><Relationship Id="rId10" Type="http://schemas.openxmlformats.org/officeDocument/2006/relationships/oleObject" Target="../embeddings/oleObject50.bin"/><Relationship Id="rId19" Type="http://schemas.openxmlformats.org/officeDocument/2006/relationships/image" Target="../media/image50.wmf"/><Relationship Id="rId31" Type="http://schemas.openxmlformats.org/officeDocument/2006/relationships/image" Target="../media/image34.wmf"/><Relationship Id="rId4" Type="http://schemas.openxmlformats.org/officeDocument/2006/relationships/oleObject" Target="../embeddings/oleObject47.bin"/><Relationship Id="rId9" Type="http://schemas.openxmlformats.org/officeDocument/2006/relationships/image" Target="../media/image48.wmf"/><Relationship Id="rId14" Type="http://schemas.openxmlformats.org/officeDocument/2006/relationships/oleObject" Target="../embeddings/oleObject52.bin"/><Relationship Id="rId22" Type="http://schemas.openxmlformats.org/officeDocument/2006/relationships/oleObject" Target="../embeddings/oleObject56.bin"/><Relationship Id="rId27" Type="http://schemas.openxmlformats.org/officeDocument/2006/relationships/image" Target="../media/image54.wmf"/><Relationship Id="rId30" Type="http://schemas.openxmlformats.org/officeDocument/2006/relationships/oleObject" Target="../embeddings/oleObject60.bin"/><Relationship Id="rId8" Type="http://schemas.openxmlformats.org/officeDocument/2006/relationships/oleObject" Target="../embeddings/oleObject4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wmf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.wmf"/><Relationship Id="rId18" Type="http://schemas.openxmlformats.org/officeDocument/2006/relationships/oleObject" Target="../embeddings/oleObject71.bin"/><Relationship Id="rId26" Type="http://schemas.openxmlformats.org/officeDocument/2006/relationships/oleObject" Target="../embeddings/oleObject75.bin"/><Relationship Id="rId3" Type="http://schemas.openxmlformats.org/officeDocument/2006/relationships/image" Target="../media/image58.wmf"/><Relationship Id="rId21" Type="http://schemas.openxmlformats.org/officeDocument/2006/relationships/image" Target="../media/image67.wmf"/><Relationship Id="rId34" Type="http://schemas.openxmlformats.org/officeDocument/2006/relationships/oleObject" Target="../embeddings/oleObject79.bin"/><Relationship Id="rId7" Type="http://schemas.openxmlformats.org/officeDocument/2006/relationships/image" Target="../media/image60.wmf"/><Relationship Id="rId12" Type="http://schemas.openxmlformats.org/officeDocument/2006/relationships/oleObject" Target="../embeddings/oleObject68.bin"/><Relationship Id="rId17" Type="http://schemas.openxmlformats.org/officeDocument/2006/relationships/image" Target="../media/image65.wmf"/><Relationship Id="rId25" Type="http://schemas.openxmlformats.org/officeDocument/2006/relationships/image" Target="../media/image69.wmf"/><Relationship Id="rId33" Type="http://schemas.openxmlformats.org/officeDocument/2006/relationships/image" Target="../media/image73.wmf"/><Relationship Id="rId2" Type="http://schemas.openxmlformats.org/officeDocument/2006/relationships/oleObject" Target="../embeddings/oleObject63.bin"/><Relationship Id="rId16" Type="http://schemas.openxmlformats.org/officeDocument/2006/relationships/oleObject" Target="../embeddings/oleObject70.bin"/><Relationship Id="rId20" Type="http://schemas.openxmlformats.org/officeDocument/2006/relationships/oleObject" Target="../embeddings/oleObject72.bin"/><Relationship Id="rId29" Type="http://schemas.openxmlformats.org/officeDocument/2006/relationships/image" Target="../media/image71.wmf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62.wmf"/><Relationship Id="rId24" Type="http://schemas.openxmlformats.org/officeDocument/2006/relationships/oleObject" Target="../embeddings/oleObject74.bin"/><Relationship Id="rId32" Type="http://schemas.openxmlformats.org/officeDocument/2006/relationships/oleObject" Target="../embeddings/oleObject78.bin"/><Relationship Id="rId5" Type="http://schemas.openxmlformats.org/officeDocument/2006/relationships/image" Target="../media/image59.wmf"/><Relationship Id="rId15" Type="http://schemas.openxmlformats.org/officeDocument/2006/relationships/image" Target="../media/image64.wmf"/><Relationship Id="rId23" Type="http://schemas.openxmlformats.org/officeDocument/2006/relationships/image" Target="../media/image68.wmf"/><Relationship Id="rId28" Type="http://schemas.openxmlformats.org/officeDocument/2006/relationships/oleObject" Target="../embeddings/oleObject76.bin"/><Relationship Id="rId10" Type="http://schemas.openxmlformats.org/officeDocument/2006/relationships/oleObject" Target="../embeddings/oleObject67.bin"/><Relationship Id="rId19" Type="http://schemas.openxmlformats.org/officeDocument/2006/relationships/image" Target="../media/image66.wmf"/><Relationship Id="rId31" Type="http://schemas.openxmlformats.org/officeDocument/2006/relationships/image" Target="../media/image72.wmf"/><Relationship Id="rId4" Type="http://schemas.openxmlformats.org/officeDocument/2006/relationships/oleObject" Target="../embeddings/oleObject64.bin"/><Relationship Id="rId9" Type="http://schemas.openxmlformats.org/officeDocument/2006/relationships/image" Target="../media/image61.wmf"/><Relationship Id="rId14" Type="http://schemas.openxmlformats.org/officeDocument/2006/relationships/oleObject" Target="../embeddings/oleObject69.bin"/><Relationship Id="rId22" Type="http://schemas.openxmlformats.org/officeDocument/2006/relationships/oleObject" Target="../embeddings/oleObject73.bin"/><Relationship Id="rId27" Type="http://schemas.openxmlformats.org/officeDocument/2006/relationships/image" Target="../media/image70.wmf"/><Relationship Id="rId30" Type="http://schemas.openxmlformats.org/officeDocument/2006/relationships/oleObject" Target="../embeddings/oleObject77.bin"/><Relationship Id="rId35" Type="http://schemas.openxmlformats.org/officeDocument/2006/relationships/image" Target="../media/image74.wmf"/><Relationship Id="rId8" Type="http://schemas.openxmlformats.org/officeDocument/2006/relationships/oleObject" Target="../embeddings/oleObject6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13" Type="http://schemas.openxmlformats.org/officeDocument/2006/relationships/image" Target="../media/image80.wmf"/><Relationship Id="rId18" Type="http://schemas.openxmlformats.org/officeDocument/2006/relationships/oleObject" Target="../embeddings/oleObject88.bin"/><Relationship Id="rId3" Type="http://schemas.openxmlformats.org/officeDocument/2006/relationships/image" Target="../media/image75.wmf"/><Relationship Id="rId21" Type="http://schemas.openxmlformats.org/officeDocument/2006/relationships/image" Target="../media/image84.wmf"/><Relationship Id="rId7" Type="http://schemas.openxmlformats.org/officeDocument/2006/relationships/image" Target="../media/image77.wmf"/><Relationship Id="rId12" Type="http://schemas.openxmlformats.org/officeDocument/2006/relationships/oleObject" Target="../embeddings/oleObject85.bin"/><Relationship Id="rId17" Type="http://schemas.openxmlformats.org/officeDocument/2006/relationships/image" Target="../media/image82.wmf"/><Relationship Id="rId2" Type="http://schemas.openxmlformats.org/officeDocument/2006/relationships/oleObject" Target="../embeddings/oleObject80.bin"/><Relationship Id="rId16" Type="http://schemas.openxmlformats.org/officeDocument/2006/relationships/oleObject" Target="../embeddings/oleObject87.bin"/><Relationship Id="rId20" Type="http://schemas.openxmlformats.org/officeDocument/2006/relationships/oleObject" Target="../embeddings/oleObject89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82.bin"/><Relationship Id="rId11" Type="http://schemas.openxmlformats.org/officeDocument/2006/relationships/image" Target="../media/image79.wmf"/><Relationship Id="rId5" Type="http://schemas.openxmlformats.org/officeDocument/2006/relationships/image" Target="../media/image76.wmf"/><Relationship Id="rId15" Type="http://schemas.openxmlformats.org/officeDocument/2006/relationships/image" Target="../media/image81.wmf"/><Relationship Id="rId23" Type="http://schemas.openxmlformats.org/officeDocument/2006/relationships/image" Target="../media/image85.wmf"/><Relationship Id="rId10" Type="http://schemas.openxmlformats.org/officeDocument/2006/relationships/oleObject" Target="../embeddings/oleObject84.bin"/><Relationship Id="rId19" Type="http://schemas.openxmlformats.org/officeDocument/2006/relationships/image" Target="../media/image83.wmf"/><Relationship Id="rId4" Type="http://schemas.openxmlformats.org/officeDocument/2006/relationships/oleObject" Target="../embeddings/oleObject81.bin"/><Relationship Id="rId9" Type="http://schemas.openxmlformats.org/officeDocument/2006/relationships/image" Target="../media/image78.wmf"/><Relationship Id="rId14" Type="http://schemas.openxmlformats.org/officeDocument/2006/relationships/oleObject" Target="../embeddings/oleObject86.bin"/><Relationship Id="rId22" Type="http://schemas.openxmlformats.org/officeDocument/2006/relationships/oleObject" Target="../embeddings/oleObject9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7" Type="http://schemas.openxmlformats.org/officeDocument/2006/relationships/image" Target="../media/image88.wmf"/><Relationship Id="rId2" Type="http://schemas.openxmlformats.org/officeDocument/2006/relationships/oleObject" Target="../embeddings/oleObject91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93.bin"/><Relationship Id="rId5" Type="http://schemas.openxmlformats.org/officeDocument/2006/relationships/image" Target="../media/image87.wmf"/><Relationship Id="rId4" Type="http://schemas.openxmlformats.org/officeDocument/2006/relationships/oleObject" Target="../embeddings/oleObject9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oleObject" Target="../embeddings/oleObject94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0.wmf"/><Relationship Id="rId4" Type="http://schemas.openxmlformats.org/officeDocument/2006/relationships/oleObject" Target="../embeddings/oleObject95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oleObject" Target="../embeddings/oleObject96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3.wmf"/><Relationship Id="rId4" Type="http://schemas.openxmlformats.org/officeDocument/2006/relationships/oleObject" Target="../embeddings/oleObject97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oleObject" Target="../embeddings/oleObject98.bin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2.wmf"/><Relationship Id="rId18" Type="http://schemas.openxmlformats.org/officeDocument/2006/relationships/oleObject" Target="../embeddings/oleObject107.bin"/><Relationship Id="rId26" Type="http://schemas.openxmlformats.org/officeDocument/2006/relationships/oleObject" Target="../embeddings/oleObject111.bin"/><Relationship Id="rId3" Type="http://schemas.openxmlformats.org/officeDocument/2006/relationships/image" Target="../media/image97.wmf"/><Relationship Id="rId21" Type="http://schemas.openxmlformats.org/officeDocument/2006/relationships/image" Target="../media/image106.wmf"/><Relationship Id="rId7" Type="http://schemas.openxmlformats.org/officeDocument/2006/relationships/image" Target="../media/image99.wmf"/><Relationship Id="rId12" Type="http://schemas.openxmlformats.org/officeDocument/2006/relationships/oleObject" Target="../embeddings/oleObject104.bin"/><Relationship Id="rId17" Type="http://schemas.openxmlformats.org/officeDocument/2006/relationships/image" Target="../media/image104.wmf"/><Relationship Id="rId25" Type="http://schemas.openxmlformats.org/officeDocument/2006/relationships/image" Target="../media/image108.wmf"/><Relationship Id="rId33" Type="http://schemas.openxmlformats.org/officeDocument/2006/relationships/image" Target="../media/image112.wmf"/><Relationship Id="rId2" Type="http://schemas.openxmlformats.org/officeDocument/2006/relationships/oleObject" Target="../embeddings/oleObject99.bin"/><Relationship Id="rId16" Type="http://schemas.openxmlformats.org/officeDocument/2006/relationships/oleObject" Target="../embeddings/oleObject106.bin"/><Relationship Id="rId20" Type="http://schemas.openxmlformats.org/officeDocument/2006/relationships/oleObject" Target="../embeddings/oleObject108.bin"/><Relationship Id="rId29" Type="http://schemas.openxmlformats.org/officeDocument/2006/relationships/image" Target="../media/image110.wmf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101.bin"/><Relationship Id="rId11" Type="http://schemas.openxmlformats.org/officeDocument/2006/relationships/image" Target="../media/image101.wmf"/><Relationship Id="rId24" Type="http://schemas.openxmlformats.org/officeDocument/2006/relationships/oleObject" Target="../embeddings/oleObject110.bin"/><Relationship Id="rId32" Type="http://schemas.openxmlformats.org/officeDocument/2006/relationships/oleObject" Target="../embeddings/oleObject114.bin"/><Relationship Id="rId5" Type="http://schemas.openxmlformats.org/officeDocument/2006/relationships/image" Target="../media/image98.wmf"/><Relationship Id="rId15" Type="http://schemas.openxmlformats.org/officeDocument/2006/relationships/image" Target="../media/image103.wmf"/><Relationship Id="rId23" Type="http://schemas.openxmlformats.org/officeDocument/2006/relationships/image" Target="../media/image107.wmf"/><Relationship Id="rId28" Type="http://schemas.openxmlformats.org/officeDocument/2006/relationships/oleObject" Target="../embeddings/oleObject112.bin"/><Relationship Id="rId10" Type="http://schemas.openxmlformats.org/officeDocument/2006/relationships/oleObject" Target="../embeddings/oleObject103.bin"/><Relationship Id="rId19" Type="http://schemas.openxmlformats.org/officeDocument/2006/relationships/image" Target="../media/image105.wmf"/><Relationship Id="rId31" Type="http://schemas.openxmlformats.org/officeDocument/2006/relationships/image" Target="../media/image111.wmf"/><Relationship Id="rId4" Type="http://schemas.openxmlformats.org/officeDocument/2006/relationships/oleObject" Target="../embeddings/oleObject100.bin"/><Relationship Id="rId9" Type="http://schemas.openxmlformats.org/officeDocument/2006/relationships/image" Target="../media/image100.wmf"/><Relationship Id="rId14" Type="http://schemas.openxmlformats.org/officeDocument/2006/relationships/oleObject" Target="../embeddings/oleObject105.bin"/><Relationship Id="rId22" Type="http://schemas.openxmlformats.org/officeDocument/2006/relationships/oleObject" Target="../embeddings/oleObject109.bin"/><Relationship Id="rId27" Type="http://schemas.openxmlformats.org/officeDocument/2006/relationships/image" Target="../media/image109.wmf"/><Relationship Id="rId30" Type="http://schemas.openxmlformats.org/officeDocument/2006/relationships/oleObject" Target="../embeddings/oleObject113.bin"/><Relationship Id="rId8" Type="http://schemas.openxmlformats.org/officeDocument/2006/relationships/oleObject" Target="../embeddings/oleObject102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8.bin"/><Relationship Id="rId13" Type="http://schemas.openxmlformats.org/officeDocument/2006/relationships/image" Target="../media/image118.wmf"/><Relationship Id="rId18" Type="http://schemas.openxmlformats.org/officeDocument/2006/relationships/oleObject" Target="../embeddings/oleObject123.bin"/><Relationship Id="rId3" Type="http://schemas.openxmlformats.org/officeDocument/2006/relationships/image" Target="../media/image113.wmf"/><Relationship Id="rId21" Type="http://schemas.openxmlformats.org/officeDocument/2006/relationships/image" Target="../media/image122.wmf"/><Relationship Id="rId7" Type="http://schemas.openxmlformats.org/officeDocument/2006/relationships/image" Target="../media/image115.wmf"/><Relationship Id="rId12" Type="http://schemas.openxmlformats.org/officeDocument/2006/relationships/oleObject" Target="../embeddings/oleObject120.bin"/><Relationship Id="rId17" Type="http://schemas.openxmlformats.org/officeDocument/2006/relationships/image" Target="../media/image120.wmf"/><Relationship Id="rId2" Type="http://schemas.openxmlformats.org/officeDocument/2006/relationships/oleObject" Target="../embeddings/oleObject115.bin"/><Relationship Id="rId16" Type="http://schemas.openxmlformats.org/officeDocument/2006/relationships/oleObject" Target="../embeddings/oleObject122.bin"/><Relationship Id="rId20" Type="http://schemas.openxmlformats.org/officeDocument/2006/relationships/oleObject" Target="../embeddings/oleObject124.bin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117.bin"/><Relationship Id="rId11" Type="http://schemas.openxmlformats.org/officeDocument/2006/relationships/image" Target="../media/image117.wmf"/><Relationship Id="rId5" Type="http://schemas.openxmlformats.org/officeDocument/2006/relationships/image" Target="../media/image114.wmf"/><Relationship Id="rId15" Type="http://schemas.openxmlformats.org/officeDocument/2006/relationships/image" Target="../media/image119.wmf"/><Relationship Id="rId10" Type="http://schemas.openxmlformats.org/officeDocument/2006/relationships/oleObject" Target="../embeddings/oleObject119.bin"/><Relationship Id="rId19" Type="http://schemas.openxmlformats.org/officeDocument/2006/relationships/image" Target="../media/image121.wmf"/><Relationship Id="rId4" Type="http://schemas.openxmlformats.org/officeDocument/2006/relationships/oleObject" Target="../embeddings/oleObject116.bin"/><Relationship Id="rId9" Type="http://schemas.openxmlformats.org/officeDocument/2006/relationships/image" Target="../media/image116.wmf"/><Relationship Id="rId14" Type="http://schemas.openxmlformats.org/officeDocument/2006/relationships/oleObject" Target="../embeddings/oleObject12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7" Type="http://schemas.openxmlformats.org/officeDocument/2006/relationships/image" Target="../media/image125.wmf"/><Relationship Id="rId2" Type="http://schemas.openxmlformats.org/officeDocument/2006/relationships/oleObject" Target="../embeddings/oleObject125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27.bin"/><Relationship Id="rId5" Type="http://schemas.openxmlformats.org/officeDocument/2006/relationships/image" Target="../media/image124.wmf"/><Relationship Id="rId4" Type="http://schemas.openxmlformats.org/officeDocument/2006/relationships/oleObject" Target="../embeddings/oleObject12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oleObject" Target="../embeddings/oleObject128.bin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2.bin"/><Relationship Id="rId13" Type="http://schemas.openxmlformats.org/officeDocument/2006/relationships/image" Target="../media/image22.wmf"/><Relationship Id="rId18" Type="http://schemas.openxmlformats.org/officeDocument/2006/relationships/oleObject" Target="../embeddings/oleObject137.bin"/><Relationship Id="rId26" Type="http://schemas.openxmlformats.org/officeDocument/2006/relationships/oleObject" Target="../embeddings/oleObject141.bin"/><Relationship Id="rId3" Type="http://schemas.openxmlformats.org/officeDocument/2006/relationships/image" Target="../media/image127.wmf"/><Relationship Id="rId21" Type="http://schemas.openxmlformats.org/officeDocument/2006/relationships/image" Target="../media/image132.wmf"/><Relationship Id="rId7" Type="http://schemas.openxmlformats.org/officeDocument/2006/relationships/image" Target="../media/image128.wmf"/><Relationship Id="rId12" Type="http://schemas.openxmlformats.org/officeDocument/2006/relationships/oleObject" Target="../embeddings/oleObject134.bin"/><Relationship Id="rId17" Type="http://schemas.openxmlformats.org/officeDocument/2006/relationships/image" Target="../media/image24.wmf"/><Relationship Id="rId25" Type="http://schemas.openxmlformats.org/officeDocument/2006/relationships/image" Target="../media/image134.wmf"/><Relationship Id="rId2" Type="http://schemas.openxmlformats.org/officeDocument/2006/relationships/oleObject" Target="../embeddings/oleObject129.bin"/><Relationship Id="rId16" Type="http://schemas.openxmlformats.org/officeDocument/2006/relationships/oleObject" Target="../embeddings/oleObject136.bin"/><Relationship Id="rId20" Type="http://schemas.openxmlformats.org/officeDocument/2006/relationships/oleObject" Target="../embeddings/oleObject138.bin"/><Relationship Id="rId29" Type="http://schemas.openxmlformats.org/officeDocument/2006/relationships/image" Target="../media/image136.wmf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131.bin"/><Relationship Id="rId11" Type="http://schemas.openxmlformats.org/officeDocument/2006/relationships/image" Target="../media/image130.wmf"/><Relationship Id="rId24" Type="http://schemas.openxmlformats.org/officeDocument/2006/relationships/oleObject" Target="../embeddings/oleObject140.bin"/><Relationship Id="rId5" Type="http://schemas.openxmlformats.org/officeDocument/2006/relationships/image" Target="../media/image13.wmf"/><Relationship Id="rId15" Type="http://schemas.openxmlformats.org/officeDocument/2006/relationships/image" Target="../media/image23.wmf"/><Relationship Id="rId23" Type="http://schemas.openxmlformats.org/officeDocument/2006/relationships/image" Target="../media/image133.wmf"/><Relationship Id="rId28" Type="http://schemas.openxmlformats.org/officeDocument/2006/relationships/oleObject" Target="../embeddings/oleObject142.bin"/><Relationship Id="rId10" Type="http://schemas.openxmlformats.org/officeDocument/2006/relationships/oleObject" Target="../embeddings/oleObject133.bin"/><Relationship Id="rId19" Type="http://schemas.openxmlformats.org/officeDocument/2006/relationships/image" Target="../media/image131.wmf"/><Relationship Id="rId31" Type="http://schemas.openxmlformats.org/officeDocument/2006/relationships/image" Target="../media/image137.wmf"/><Relationship Id="rId4" Type="http://schemas.openxmlformats.org/officeDocument/2006/relationships/oleObject" Target="../embeddings/oleObject130.bin"/><Relationship Id="rId9" Type="http://schemas.openxmlformats.org/officeDocument/2006/relationships/image" Target="../media/image129.wmf"/><Relationship Id="rId14" Type="http://schemas.openxmlformats.org/officeDocument/2006/relationships/oleObject" Target="../embeddings/oleObject135.bin"/><Relationship Id="rId22" Type="http://schemas.openxmlformats.org/officeDocument/2006/relationships/oleObject" Target="../embeddings/oleObject139.bin"/><Relationship Id="rId27" Type="http://schemas.openxmlformats.org/officeDocument/2006/relationships/image" Target="../media/image135.wmf"/><Relationship Id="rId30" Type="http://schemas.openxmlformats.org/officeDocument/2006/relationships/oleObject" Target="../embeddings/oleObject14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wmf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3.wmf"/><Relationship Id="rId18" Type="http://schemas.openxmlformats.org/officeDocument/2006/relationships/oleObject" Target="../embeddings/oleObject152.bin"/><Relationship Id="rId26" Type="http://schemas.openxmlformats.org/officeDocument/2006/relationships/oleObject" Target="../embeddings/oleObject156.bin"/><Relationship Id="rId39" Type="http://schemas.openxmlformats.org/officeDocument/2006/relationships/oleObject" Target="../embeddings/oleObject163.bin"/><Relationship Id="rId21" Type="http://schemas.openxmlformats.org/officeDocument/2006/relationships/image" Target="../media/image145.wmf"/><Relationship Id="rId34" Type="http://schemas.openxmlformats.org/officeDocument/2006/relationships/oleObject" Target="../embeddings/oleObject160.bin"/><Relationship Id="rId42" Type="http://schemas.openxmlformats.org/officeDocument/2006/relationships/image" Target="../media/image155.wmf"/><Relationship Id="rId47" Type="http://schemas.openxmlformats.org/officeDocument/2006/relationships/oleObject" Target="../embeddings/oleObject167.bin"/><Relationship Id="rId50" Type="http://schemas.openxmlformats.org/officeDocument/2006/relationships/oleObject" Target="../embeddings/oleObject169.bin"/><Relationship Id="rId7" Type="http://schemas.openxmlformats.org/officeDocument/2006/relationships/image" Target="../media/image140.wmf"/><Relationship Id="rId2" Type="http://schemas.openxmlformats.org/officeDocument/2006/relationships/oleObject" Target="../embeddings/oleObject144.bin"/><Relationship Id="rId16" Type="http://schemas.openxmlformats.org/officeDocument/2006/relationships/oleObject" Target="../embeddings/oleObject151.bin"/><Relationship Id="rId29" Type="http://schemas.openxmlformats.org/officeDocument/2006/relationships/image" Target="../media/image149.wmf"/><Relationship Id="rId11" Type="http://schemas.openxmlformats.org/officeDocument/2006/relationships/image" Target="../media/image142.wmf"/><Relationship Id="rId24" Type="http://schemas.openxmlformats.org/officeDocument/2006/relationships/oleObject" Target="../embeddings/oleObject155.bin"/><Relationship Id="rId32" Type="http://schemas.openxmlformats.org/officeDocument/2006/relationships/oleObject" Target="../embeddings/oleObject159.bin"/><Relationship Id="rId37" Type="http://schemas.openxmlformats.org/officeDocument/2006/relationships/oleObject" Target="../embeddings/oleObject162.bin"/><Relationship Id="rId40" Type="http://schemas.openxmlformats.org/officeDocument/2006/relationships/image" Target="../media/image154.wmf"/><Relationship Id="rId45" Type="http://schemas.openxmlformats.org/officeDocument/2006/relationships/oleObject" Target="../embeddings/oleObject166.bin"/><Relationship Id="rId5" Type="http://schemas.openxmlformats.org/officeDocument/2006/relationships/image" Target="../media/image139.wmf"/><Relationship Id="rId15" Type="http://schemas.openxmlformats.org/officeDocument/2006/relationships/image" Target="../media/image13.wmf"/><Relationship Id="rId23" Type="http://schemas.openxmlformats.org/officeDocument/2006/relationships/image" Target="../media/image146.wmf"/><Relationship Id="rId28" Type="http://schemas.openxmlformats.org/officeDocument/2006/relationships/oleObject" Target="../embeddings/oleObject157.bin"/><Relationship Id="rId36" Type="http://schemas.openxmlformats.org/officeDocument/2006/relationships/image" Target="../media/image152.wmf"/><Relationship Id="rId49" Type="http://schemas.openxmlformats.org/officeDocument/2006/relationships/oleObject" Target="../embeddings/oleObject168.bin"/><Relationship Id="rId10" Type="http://schemas.openxmlformats.org/officeDocument/2006/relationships/oleObject" Target="../embeddings/oleObject148.bin"/><Relationship Id="rId19" Type="http://schemas.openxmlformats.org/officeDocument/2006/relationships/image" Target="../media/image144.wmf"/><Relationship Id="rId31" Type="http://schemas.openxmlformats.org/officeDocument/2006/relationships/image" Target="../media/image150.wmf"/><Relationship Id="rId44" Type="http://schemas.openxmlformats.org/officeDocument/2006/relationships/image" Target="../media/image156.wmf"/><Relationship Id="rId4" Type="http://schemas.openxmlformats.org/officeDocument/2006/relationships/oleObject" Target="../embeddings/oleObject145.bin"/><Relationship Id="rId9" Type="http://schemas.openxmlformats.org/officeDocument/2006/relationships/image" Target="../media/image141.wmf"/><Relationship Id="rId14" Type="http://schemas.openxmlformats.org/officeDocument/2006/relationships/oleObject" Target="../embeddings/oleObject150.bin"/><Relationship Id="rId22" Type="http://schemas.openxmlformats.org/officeDocument/2006/relationships/oleObject" Target="../embeddings/oleObject154.bin"/><Relationship Id="rId27" Type="http://schemas.openxmlformats.org/officeDocument/2006/relationships/image" Target="../media/image148.wmf"/><Relationship Id="rId30" Type="http://schemas.openxmlformats.org/officeDocument/2006/relationships/oleObject" Target="../embeddings/oleObject158.bin"/><Relationship Id="rId35" Type="http://schemas.openxmlformats.org/officeDocument/2006/relationships/oleObject" Target="../embeddings/oleObject161.bin"/><Relationship Id="rId43" Type="http://schemas.openxmlformats.org/officeDocument/2006/relationships/oleObject" Target="../embeddings/oleObject165.bin"/><Relationship Id="rId48" Type="http://schemas.openxmlformats.org/officeDocument/2006/relationships/image" Target="../media/image158.wmf"/><Relationship Id="rId8" Type="http://schemas.openxmlformats.org/officeDocument/2006/relationships/oleObject" Target="../embeddings/oleObject147.bin"/><Relationship Id="rId51" Type="http://schemas.openxmlformats.org/officeDocument/2006/relationships/image" Target="../media/image159.wmf"/><Relationship Id="rId3" Type="http://schemas.openxmlformats.org/officeDocument/2006/relationships/image" Target="../media/image138.wmf"/><Relationship Id="rId12" Type="http://schemas.openxmlformats.org/officeDocument/2006/relationships/oleObject" Target="../embeddings/oleObject149.bin"/><Relationship Id="rId17" Type="http://schemas.openxmlformats.org/officeDocument/2006/relationships/image" Target="../media/image33.wmf"/><Relationship Id="rId25" Type="http://schemas.openxmlformats.org/officeDocument/2006/relationships/image" Target="../media/image147.wmf"/><Relationship Id="rId33" Type="http://schemas.openxmlformats.org/officeDocument/2006/relationships/image" Target="../media/image151.wmf"/><Relationship Id="rId38" Type="http://schemas.openxmlformats.org/officeDocument/2006/relationships/image" Target="../media/image153.wmf"/><Relationship Id="rId46" Type="http://schemas.openxmlformats.org/officeDocument/2006/relationships/image" Target="../media/image157.wmf"/><Relationship Id="rId20" Type="http://schemas.openxmlformats.org/officeDocument/2006/relationships/oleObject" Target="../embeddings/oleObject153.bin"/><Relationship Id="rId41" Type="http://schemas.openxmlformats.org/officeDocument/2006/relationships/oleObject" Target="../embeddings/oleObject164.bin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146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3.bin"/><Relationship Id="rId3" Type="http://schemas.openxmlformats.org/officeDocument/2006/relationships/image" Target="../media/image160.wmf"/><Relationship Id="rId7" Type="http://schemas.openxmlformats.org/officeDocument/2006/relationships/image" Target="../media/image162.wmf"/><Relationship Id="rId2" Type="http://schemas.openxmlformats.org/officeDocument/2006/relationships/oleObject" Target="../embeddings/oleObject170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72.bin"/><Relationship Id="rId11" Type="http://schemas.openxmlformats.org/officeDocument/2006/relationships/image" Target="../media/image164.wmf"/><Relationship Id="rId5" Type="http://schemas.openxmlformats.org/officeDocument/2006/relationships/image" Target="../media/image161.wmf"/><Relationship Id="rId10" Type="http://schemas.openxmlformats.org/officeDocument/2006/relationships/oleObject" Target="../embeddings/oleObject174.bin"/><Relationship Id="rId4" Type="http://schemas.openxmlformats.org/officeDocument/2006/relationships/oleObject" Target="../embeddings/oleObject171.bin"/><Relationship Id="rId9" Type="http://schemas.openxmlformats.org/officeDocument/2006/relationships/image" Target="../media/image163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wmf"/><Relationship Id="rId2" Type="http://schemas.openxmlformats.org/officeDocument/2006/relationships/oleObject" Target="../embeddings/oleObject175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8.wmf"/><Relationship Id="rId4" Type="http://schemas.openxmlformats.org/officeDocument/2006/relationships/oleObject" Target="../embeddings/oleObject176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2.wmf"/><Relationship Id="rId7" Type="http://schemas.openxmlformats.org/officeDocument/2006/relationships/image" Target="../media/image14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447800"/>
          </a:xfrm>
        </p:spPr>
        <p:txBody>
          <a:bodyPr/>
          <a:lstStyle/>
          <a:p>
            <a:r>
              <a:rPr lang="en-US" altLang="en-US" dirty="0"/>
              <a:t>ECEN 615, Fall 2023</a:t>
            </a:r>
            <a:br>
              <a:rPr lang="en-US" altLang="en-US" dirty="0"/>
            </a:br>
            <a:r>
              <a:rPr lang="en-US" altLang="en-US" dirty="0"/>
              <a:t>Methods of Electric Power System Analysis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/>
          <a:p>
            <a:r>
              <a:rPr lang="en-US"/>
              <a:t>Prof. Adam Birchfield</a:t>
            </a:r>
          </a:p>
          <a:p>
            <a:r>
              <a:rPr lang="en-US"/>
              <a:t>Dept. of Electrical and Computer Engineering</a:t>
            </a:r>
          </a:p>
          <a:p>
            <a:r>
              <a:rPr lang="en-US"/>
              <a:t>Texas A&amp;M University</a:t>
            </a:r>
          </a:p>
          <a:p>
            <a:r>
              <a:rPr lang="en-US">
                <a:hlinkClick r:id="rId3"/>
              </a:rPr>
              <a:t>abirchfield@tamu.edu</a:t>
            </a:r>
            <a:endParaRPr lang="en-US"/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12C4E5-F738-D57B-A351-3DBC785DD1D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1828800"/>
            <a:ext cx="10363200" cy="914400"/>
          </a:xfrm>
        </p:spPr>
        <p:txBody>
          <a:bodyPr/>
          <a:lstStyle/>
          <a:p>
            <a:r>
              <a:rPr lang="en-US" dirty="0"/>
              <a:t>Class 15: Power System Sensitivities, Part 2</a:t>
            </a:r>
          </a:p>
        </p:txBody>
      </p:sp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Definition: PTDF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10896600" cy="5181600"/>
              </a:xfrm>
            </p:spPr>
            <p:txBody>
              <a:bodyPr/>
              <a:lstStyle/>
              <a:p>
                <a:r>
                  <a:rPr lang="en-US" dirty="0"/>
                  <a:t>NERC defines a PTDF as </a:t>
                </a:r>
              </a:p>
              <a:p>
                <a:pPr lvl="1"/>
                <a:r>
                  <a:rPr lang="en-US" dirty="0"/>
                  <a:t>“In the pre-contingency configuration of a system under study, a measure of the responsiveness or change in electrical loadings on transmission system Facilities due to a change in electric power transfer from one area to another, expressed in percent (up to 100%) of the change in power transfer”</a:t>
                </a:r>
              </a:p>
              <a:p>
                <a:pPr lvl="1"/>
                <a:r>
                  <a:rPr lang="en-US" dirty="0"/>
                  <a:t>Transaction dependent</a:t>
                </a:r>
              </a:p>
              <a:p>
                <a:r>
                  <a:rPr lang="en-US" dirty="0"/>
                  <a:t>We’ll use the notation          to indicate the PTDF on line </a:t>
                </a:r>
                <a14:m>
                  <m:oMath xmlns:m="http://schemas.openxmlformats.org/officeDocument/2006/math">
                    <m:r>
                      <a:rPr lang="en-US" altLang="zh-CN" dirty="0" smtClean="0">
                        <a:latin typeface="Cambria Math" panose="02040503050406030204" pitchFamily="18" charset="0"/>
                        <a:sym typeface="Euclid Extra"/>
                      </a:rPr>
                      <m:t>ℓ</m:t>
                    </m:r>
                  </m:oMath>
                </a14:m>
                <a:r>
                  <a:rPr lang="en-US" altLang="zh-CN" dirty="0">
                    <a:sym typeface="Euclid Extra"/>
                  </a:rPr>
                  <a:t> </a:t>
                </a:r>
                <a:r>
                  <a:rPr lang="en-US" dirty="0"/>
                  <a:t>with respect to basic transaction w</a:t>
                </a:r>
              </a:p>
              <a:p>
                <a:r>
                  <a:rPr lang="en-US" dirty="0"/>
                  <a:t>In the lossless formulation presented here (and commonly used) it is slack bus independent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10896600" cy="5181600"/>
              </a:xfrm>
              <a:blipFill>
                <a:blip r:embed="rId2"/>
                <a:stretch>
                  <a:fillRect l="-783" t="-824" r="-1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149263"/>
              </p:ext>
            </p:extLst>
          </p:nvPr>
        </p:nvGraphicFramePr>
        <p:xfrm>
          <a:off x="3810000" y="3345180"/>
          <a:ext cx="635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34725" imgH="533169" progId="Equation.DSMT4">
                  <p:embed/>
                </p:oleObj>
              </mc:Choice>
              <mc:Fallback>
                <p:oleObj name="Equation" r:id="rId3" imgW="634725" imgH="533169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345180"/>
                        <a:ext cx="635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8498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2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PTDFs</a:t>
            </a:r>
            <a:endParaRPr lang="en-US" altLang="zh-CN" dirty="0"/>
          </a:p>
        </p:txBody>
      </p:sp>
      <p:sp>
        <p:nvSpPr>
          <p:cNvPr id="37903" name="Freeform 3"/>
          <p:cNvSpPr>
            <a:spLocks/>
          </p:cNvSpPr>
          <p:nvPr/>
        </p:nvSpPr>
        <p:spPr bwMode="auto">
          <a:xfrm flipV="1">
            <a:off x="2682875" y="2041525"/>
            <a:ext cx="6521450" cy="2705100"/>
          </a:xfrm>
          <a:custGeom>
            <a:avLst/>
            <a:gdLst>
              <a:gd name="T0" fmla="*/ 70123 w 2232"/>
              <a:gd name="T1" fmla="*/ 1561677 h 899"/>
              <a:gd name="T2" fmla="*/ 525923 w 2232"/>
              <a:gd name="T3" fmla="*/ 1850541 h 899"/>
              <a:gd name="T4" fmla="*/ 631108 w 2232"/>
              <a:gd name="T5" fmla="*/ 1922758 h 899"/>
              <a:gd name="T6" fmla="*/ 771354 w 2232"/>
              <a:gd name="T7" fmla="*/ 2139406 h 899"/>
              <a:gd name="T8" fmla="*/ 1718016 w 2232"/>
              <a:gd name="T9" fmla="*/ 2464379 h 899"/>
              <a:gd name="T10" fmla="*/ 2454309 w 2232"/>
              <a:gd name="T11" fmla="*/ 2536595 h 899"/>
              <a:gd name="T12" fmla="*/ 4698248 w 2232"/>
              <a:gd name="T13" fmla="*/ 2572704 h 899"/>
              <a:gd name="T14" fmla="*/ 4943679 w 2232"/>
              <a:gd name="T15" fmla="*/ 2500487 h 899"/>
              <a:gd name="T16" fmla="*/ 5048864 w 2232"/>
              <a:gd name="T17" fmla="*/ 2428271 h 899"/>
              <a:gd name="T18" fmla="*/ 5609848 w 2232"/>
              <a:gd name="T19" fmla="*/ 2247731 h 899"/>
              <a:gd name="T20" fmla="*/ 6100711 w 2232"/>
              <a:gd name="T21" fmla="*/ 1958866 h 899"/>
              <a:gd name="T22" fmla="*/ 6381204 w 2232"/>
              <a:gd name="T23" fmla="*/ 1597785 h 899"/>
              <a:gd name="T24" fmla="*/ 6521450 w 2232"/>
              <a:gd name="T25" fmla="*/ 586757 h 899"/>
              <a:gd name="T26" fmla="*/ 5785156 w 2232"/>
              <a:gd name="T27" fmla="*/ 297892 h 899"/>
              <a:gd name="T28" fmla="*/ 4382694 w 2232"/>
              <a:gd name="T29" fmla="*/ 334000 h 899"/>
              <a:gd name="T30" fmla="*/ 4137264 w 2232"/>
              <a:gd name="T31" fmla="*/ 225676 h 899"/>
              <a:gd name="T32" fmla="*/ 3856771 w 2232"/>
              <a:gd name="T33" fmla="*/ 153460 h 899"/>
              <a:gd name="T34" fmla="*/ 3295787 w 2232"/>
              <a:gd name="T35" fmla="*/ 117351 h 899"/>
              <a:gd name="T36" fmla="*/ 3015294 w 2232"/>
              <a:gd name="T37" fmla="*/ 189568 h 899"/>
              <a:gd name="T38" fmla="*/ 2279001 w 2232"/>
              <a:gd name="T39" fmla="*/ 297892 h 899"/>
              <a:gd name="T40" fmla="*/ 1788139 w 2232"/>
              <a:gd name="T41" fmla="*/ 514541 h 899"/>
              <a:gd name="T42" fmla="*/ 1157031 w 2232"/>
              <a:gd name="T43" fmla="*/ 767298 h 899"/>
              <a:gd name="T44" fmla="*/ 666170 w 2232"/>
              <a:gd name="T45" fmla="*/ 983946 h 899"/>
              <a:gd name="T46" fmla="*/ 140246 w 2232"/>
              <a:gd name="T47" fmla="*/ 1092271 h 899"/>
              <a:gd name="T48" fmla="*/ 0 w 2232"/>
              <a:gd name="T49" fmla="*/ 1308919 h 899"/>
              <a:gd name="T50" fmla="*/ 35062 w 2232"/>
              <a:gd name="T51" fmla="*/ 1489460 h 899"/>
              <a:gd name="T52" fmla="*/ 70123 w 2232"/>
              <a:gd name="T53" fmla="*/ 1561677 h 89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232"/>
              <a:gd name="T82" fmla="*/ 0 h 899"/>
              <a:gd name="T83" fmla="*/ 2232 w 2232"/>
              <a:gd name="T84" fmla="*/ 899 h 89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232" h="899">
                <a:moveTo>
                  <a:pt x="24" y="519"/>
                </a:moveTo>
                <a:cubicBezTo>
                  <a:pt x="75" y="553"/>
                  <a:pt x="128" y="581"/>
                  <a:pt x="180" y="615"/>
                </a:cubicBezTo>
                <a:cubicBezTo>
                  <a:pt x="192" y="623"/>
                  <a:pt x="216" y="639"/>
                  <a:pt x="216" y="639"/>
                </a:cubicBezTo>
                <a:cubicBezTo>
                  <a:pt x="232" y="663"/>
                  <a:pt x="240" y="695"/>
                  <a:pt x="264" y="711"/>
                </a:cubicBezTo>
                <a:cubicBezTo>
                  <a:pt x="363" y="777"/>
                  <a:pt x="469" y="806"/>
                  <a:pt x="588" y="819"/>
                </a:cubicBezTo>
                <a:cubicBezTo>
                  <a:pt x="672" y="828"/>
                  <a:pt x="840" y="843"/>
                  <a:pt x="840" y="843"/>
                </a:cubicBezTo>
                <a:cubicBezTo>
                  <a:pt x="1065" y="899"/>
                  <a:pt x="1416" y="859"/>
                  <a:pt x="1608" y="855"/>
                </a:cubicBezTo>
                <a:cubicBezTo>
                  <a:pt x="1623" y="851"/>
                  <a:pt x="1675" y="840"/>
                  <a:pt x="1692" y="831"/>
                </a:cubicBezTo>
                <a:cubicBezTo>
                  <a:pt x="1705" y="825"/>
                  <a:pt x="1715" y="813"/>
                  <a:pt x="1728" y="807"/>
                </a:cubicBezTo>
                <a:cubicBezTo>
                  <a:pt x="1788" y="781"/>
                  <a:pt x="1857" y="763"/>
                  <a:pt x="1920" y="747"/>
                </a:cubicBezTo>
                <a:cubicBezTo>
                  <a:pt x="2002" y="726"/>
                  <a:pt x="2018" y="674"/>
                  <a:pt x="2088" y="651"/>
                </a:cubicBezTo>
                <a:cubicBezTo>
                  <a:pt x="2126" y="613"/>
                  <a:pt x="2152" y="574"/>
                  <a:pt x="2184" y="531"/>
                </a:cubicBezTo>
                <a:cubicBezTo>
                  <a:pt x="2220" y="423"/>
                  <a:pt x="2218" y="307"/>
                  <a:pt x="2232" y="195"/>
                </a:cubicBezTo>
                <a:cubicBezTo>
                  <a:pt x="2156" y="144"/>
                  <a:pt x="2069" y="121"/>
                  <a:pt x="1980" y="99"/>
                </a:cubicBezTo>
                <a:cubicBezTo>
                  <a:pt x="1765" y="111"/>
                  <a:pt x="1718" y="122"/>
                  <a:pt x="1500" y="111"/>
                </a:cubicBezTo>
                <a:cubicBezTo>
                  <a:pt x="1471" y="101"/>
                  <a:pt x="1445" y="85"/>
                  <a:pt x="1416" y="75"/>
                </a:cubicBezTo>
                <a:cubicBezTo>
                  <a:pt x="1385" y="65"/>
                  <a:pt x="1320" y="51"/>
                  <a:pt x="1320" y="51"/>
                </a:cubicBezTo>
                <a:cubicBezTo>
                  <a:pt x="1243" y="0"/>
                  <a:pt x="1288" y="19"/>
                  <a:pt x="1128" y="39"/>
                </a:cubicBezTo>
                <a:cubicBezTo>
                  <a:pt x="1095" y="43"/>
                  <a:pt x="1065" y="58"/>
                  <a:pt x="1032" y="63"/>
                </a:cubicBezTo>
                <a:cubicBezTo>
                  <a:pt x="948" y="77"/>
                  <a:pt x="865" y="90"/>
                  <a:pt x="780" y="99"/>
                </a:cubicBezTo>
                <a:cubicBezTo>
                  <a:pt x="720" y="119"/>
                  <a:pt x="674" y="155"/>
                  <a:pt x="612" y="171"/>
                </a:cubicBezTo>
                <a:cubicBezTo>
                  <a:pt x="544" y="216"/>
                  <a:pt x="453" y="217"/>
                  <a:pt x="396" y="255"/>
                </a:cubicBezTo>
                <a:cubicBezTo>
                  <a:pt x="347" y="288"/>
                  <a:pt x="286" y="316"/>
                  <a:pt x="228" y="327"/>
                </a:cubicBezTo>
                <a:cubicBezTo>
                  <a:pt x="166" y="338"/>
                  <a:pt x="108" y="343"/>
                  <a:pt x="48" y="363"/>
                </a:cubicBezTo>
                <a:cubicBezTo>
                  <a:pt x="26" y="385"/>
                  <a:pt x="0" y="400"/>
                  <a:pt x="0" y="435"/>
                </a:cubicBezTo>
                <a:cubicBezTo>
                  <a:pt x="0" y="455"/>
                  <a:pt x="7" y="475"/>
                  <a:pt x="12" y="495"/>
                </a:cubicBezTo>
                <a:cubicBezTo>
                  <a:pt x="25" y="548"/>
                  <a:pt x="24" y="539"/>
                  <a:pt x="24" y="519"/>
                </a:cubicBezTo>
                <a:close/>
              </a:path>
            </a:pathLst>
          </a:custGeom>
          <a:solidFill>
            <a:srgbClr val="FFFFFF"/>
          </a:solidFill>
          <a:ln w="349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4" name="Line 4"/>
          <p:cNvSpPr>
            <a:spLocks noChangeShapeType="1"/>
          </p:cNvSpPr>
          <p:nvPr/>
        </p:nvSpPr>
        <p:spPr bwMode="auto">
          <a:xfrm>
            <a:off x="7983538" y="2744788"/>
            <a:ext cx="481012" cy="0"/>
          </a:xfrm>
          <a:prstGeom prst="line">
            <a:avLst/>
          </a:prstGeom>
          <a:noFill/>
          <a:ln w="539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7890" name="Object 5"/>
          <p:cNvGraphicFramePr>
            <a:graphicFrameLocks noChangeAspect="1"/>
          </p:cNvGraphicFramePr>
          <p:nvPr/>
        </p:nvGraphicFramePr>
        <p:xfrm>
          <a:off x="5437189" y="3632201"/>
          <a:ext cx="95567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50680" imgH="393480" progId="Equation.DSMT4">
                  <p:embed/>
                </p:oleObj>
              </mc:Choice>
              <mc:Fallback>
                <p:oleObj name="Equation" r:id="rId3" imgW="850680" imgH="393480" progId="Equation.DSMT4">
                  <p:embed/>
                  <p:pic>
                    <p:nvPicPr>
                      <p:cNvPr id="3789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7189" y="3632201"/>
                        <a:ext cx="955675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5" name="Line 6"/>
          <p:cNvSpPr>
            <a:spLocks noChangeShapeType="1"/>
          </p:cNvSpPr>
          <p:nvPr/>
        </p:nvSpPr>
        <p:spPr bwMode="auto">
          <a:xfrm>
            <a:off x="4832351" y="3406775"/>
            <a:ext cx="2214563" cy="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6" name="Line 7"/>
          <p:cNvSpPr>
            <a:spLocks noChangeShapeType="1"/>
          </p:cNvSpPr>
          <p:nvPr/>
        </p:nvSpPr>
        <p:spPr bwMode="auto">
          <a:xfrm rot="10800000" flipH="1">
            <a:off x="8229600" y="2025650"/>
            <a:ext cx="0" cy="711200"/>
          </a:xfrm>
          <a:prstGeom prst="line">
            <a:avLst/>
          </a:prstGeom>
          <a:noFill/>
          <a:ln w="34925">
            <a:solidFill>
              <a:srgbClr val="FF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7891" name="Object 8"/>
          <p:cNvGraphicFramePr>
            <a:graphicFrameLocks noChangeAspect="1"/>
          </p:cNvGraphicFramePr>
          <p:nvPr/>
        </p:nvGraphicFramePr>
        <p:xfrm>
          <a:off x="7600951" y="2625781"/>
          <a:ext cx="257175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8600" imgH="241200" progId="Equation.DSMT4">
                  <p:embed/>
                </p:oleObj>
              </mc:Choice>
              <mc:Fallback>
                <p:oleObj name="Equation" r:id="rId5" imgW="228600" imgH="241200" progId="Equation.DSMT4">
                  <p:embed/>
                  <p:pic>
                    <p:nvPicPr>
                      <p:cNvPr id="3789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0951" y="2625781"/>
                        <a:ext cx="257175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9"/>
          <p:cNvGraphicFramePr>
            <a:graphicFrameLocks noChangeAspect="1"/>
          </p:cNvGraphicFramePr>
          <p:nvPr/>
        </p:nvGraphicFramePr>
        <p:xfrm>
          <a:off x="5200651" y="2673350"/>
          <a:ext cx="385763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42720" imgH="431640" progId="Equation.DSMT4">
                  <p:embed/>
                </p:oleObj>
              </mc:Choice>
              <mc:Fallback>
                <p:oleObj name="Equation" r:id="rId7" imgW="342720" imgH="431640" progId="Equation.DSMT4">
                  <p:embed/>
                  <p:pic>
                    <p:nvPicPr>
                      <p:cNvPr id="3789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0651" y="2673350"/>
                        <a:ext cx="385763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7" name="Line 10"/>
          <p:cNvSpPr>
            <a:spLocks noChangeShapeType="1"/>
          </p:cNvSpPr>
          <p:nvPr/>
        </p:nvSpPr>
        <p:spPr bwMode="auto">
          <a:xfrm>
            <a:off x="5646738" y="3259138"/>
            <a:ext cx="508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7893" name="Object 11"/>
          <p:cNvGraphicFramePr>
            <a:graphicFrameLocks noChangeAspect="1"/>
          </p:cNvGraphicFramePr>
          <p:nvPr/>
        </p:nvGraphicFramePr>
        <p:xfrm>
          <a:off x="4429125" y="3263901"/>
          <a:ext cx="17145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2280" imgH="317160" progId="Equation.DSMT4">
                  <p:embed/>
                </p:oleObj>
              </mc:Choice>
              <mc:Fallback>
                <p:oleObj name="Equation" r:id="rId9" imgW="152280" imgH="317160" progId="Equation.DSMT4">
                  <p:embed/>
                  <p:pic>
                    <p:nvPicPr>
                      <p:cNvPr id="3789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3263901"/>
                        <a:ext cx="171450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8" name="Line 12"/>
          <p:cNvSpPr>
            <a:spLocks noChangeShapeType="1"/>
          </p:cNvSpPr>
          <p:nvPr/>
        </p:nvSpPr>
        <p:spPr bwMode="auto">
          <a:xfrm flipH="1">
            <a:off x="4822826" y="3197226"/>
            <a:ext cx="3175" cy="422275"/>
          </a:xfrm>
          <a:prstGeom prst="line">
            <a:avLst/>
          </a:prstGeom>
          <a:noFill/>
          <a:ln w="539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9" name="Line 13"/>
          <p:cNvSpPr>
            <a:spLocks noChangeShapeType="1"/>
          </p:cNvSpPr>
          <p:nvPr/>
        </p:nvSpPr>
        <p:spPr bwMode="auto">
          <a:xfrm flipH="1">
            <a:off x="7035801" y="3182938"/>
            <a:ext cx="4763" cy="423862"/>
          </a:xfrm>
          <a:prstGeom prst="line">
            <a:avLst/>
          </a:prstGeom>
          <a:noFill/>
          <a:ln w="539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7894" name="Object 14"/>
          <p:cNvGraphicFramePr>
            <a:graphicFrameLocks noChangeAspect="1"/>
          </p:cNvGraphicFramePr>
          <p:nvPr/>
        </p:nvGraphicFramePr>
        <p:xfrm>
          <a:off x="7221539" y="3194051"/>
          <a:ext cx="242887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15640" imgH="393480" progId="Equation.DSMT4">
                  <p:embed/>
                </p:oleObj>
              </mc:Choice>
              <mc:Fallback>
                <p:oleObj name="Equation" r:id="rId11" imgW="215640" imgH="393480" progId="Equation.DSMT4">
                  <p:embed/>
                  <p:pic>
                    <p:nvPicPr>
                      <p:cNvPr id="3789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1539" y="3194051"/>
                        <a:ext cx="242887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10" name="Line 15"/>
          <p:cNvSpPr>
            <a:spLocks noChangeShapeType="1"/>
          </p:cNvSpPr>
          <p:nvPr/>
        </p:nvSpPr>
        <p:spPr bwMode="auto">
          <a:xfrm>
            <a:off x="4083050" y="2649538"/>
            <a:ext cx="482600" cy="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1" name="Line 16"/>
          <p:cNvSpPr>
            <a:spLocks noChangeShapeType="1"/>
          </p:cNvSpPr>
          <p:nvPr/>
        </p:nvSpPr>
        <p:spPr bwMode="auto">
          <a:xfrm>
            <a:off x="4329113" y="1944688"/>
            <a:ext cx="0" cy="696912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7895" name="Object 17"/>
          <p:cNvGraphicFramePr>
            <a:graphicFrameLocks noChangeAspect="1"/>
          </p:cNvGraphicFramePr>
          <p:nvPr/>
        </p:nvGraphicFramePr>
        <p:xfrm>
          <a:off x="3951289" y="1541464"/>
          <a:ext cx="185737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64880" imgH="279360" progId="Equation.DSMT4">
                  <p:embed/>
                </p:oleObj>
              </mc:Choice>
              <mc:Fallback>
                <p:oleObj name="Equation" r:id="rId13" imgW="164880" imgH="279360" progId="Equation.DSMT4">
                  <p:embed/>
                  <p:pic>
                    <p:nvPicPr>
                      <p:cNvPr id="3789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1289" y="1541464"/>
                        <a:ext cx="185737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6" name="Object 18"/>
          <p:cNvGraphicFramePr>
            <a:graphicFrameLocks noChangeAspect="1"/>
          </p:cNvGraphicFramePr>
          <p:nvPr/>
        </p:nvGraphicFramePr>
        <p:xfrm>
          <a:off x="3643314" y="2520483"/>
          <a:ext cx="371475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30120" imgH="241200" progId="Equation.DSMT4">
                  <p:embed/>
                </p:oleObj>
              </mc:Choice>
              <mc:Fallback>
                <p:oleObj name="Equation" r:id="rId15" imgW="330120" imgH="241200" progId="Equation.DSMT4">
                  <p:embed/>
                  <p:pic>
                    <p:nvPicPr>
                      <p:cNvPr id="3789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4" y="2520483"/>
                        <a:ext cx="371475" cy="25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7" name="Object 19"/>
          <p:cNvGraphicFramePr>
            <a:graphicFrameLocks noChangeAspect="1"/>
          </p:cNvGraphicFramePr>
          <p:nvPr/>
        </p:nvGraphicFramePr>
        <p:xfrm>
          <a:off x="7821614" y="1704975"/>
          <a:ext cx="185737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64880" imgH="279360" progId="Equation.DSMT4">
                  <p:embed/>
                </p:oleObj>
              </mc:Choice>
              <mc:Fallback>
                <p:oleObj name="Equation" r:id="rId17" imgW="164880" imgH="279360" progId="Equation.DSMT4">
                  <p:embed/>
                  <p:pic>
                    <p:nvPicPr>
                      <p:cNvPr id="3789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1614" y="1704975"/>
                        <a:ext cx="185737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8" name="Object 21"/>
          <p:cNvGraphicFramePr>
            <a:graphicFrameLocks noChangeAspect="1"/>
          </p:cNvGraphicFramePr>
          <p:nvPr/>
        </p:nvGraphicFramePr>
        <p:xfrm>
          <a:off x="5651501" y="2700339"/>
          <a:ext cx="118427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054080" imgH="431640" progId="Equation.DSMT4">
                  <p:embed/>
                </p:oleObj>
              </mc:Choice>
              <mc:Fallback>
                <p:oleObj name="Equation" r:id="rId19" imgW="1054080" imgH="431640" progId="Equation.DSMT4">
                  <p:embed/>
                  <p:pic>
                    <p:nvPicPr>
                      <p:cNvPr id="37898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1" y="2700339"/>
                        <a:ext cx="1184275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9" name="Object 22"/>
          <p:cNvGraphicFramePr>
            <a:graphicFrameLocks noChangeAspect="1"/>
          </p:cNvGraphicFramePr>
          <p:nvPr/>
        </p:nvGraphicFramePr>
        <p:xfrm>
          <a:off x="4151314" y="1482726"/>
          <a:ext cx="9429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838080" imgH="380880" progId="Equation.DSMT4">
                  <p:embed/>
                </p:oleObj>
              </mc:Choice>
              <mc:Fallback>
                <p:oleObj name="Equation" r:id="rId21" imgW="838080" imgH="380880" progId="Equation.DSMT4">
                  <p:embed/>
                  <p:pic>
                    <p:nvPicPr>
                      <p:cNvPr id="37899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1314" y="1482726"/>
                        <a:ext cx="9429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0" name="Object 23"/>
          <p:cNvGraphicFramePr>
            <a:graphicFrameLocks noChangeAspect="1"/>
          </p:cNvGraphicFramePr>
          <p:nvPr/>
        </p:nvGraphicFramePr>
        <p:xfrm>
          <a:off x="8043864" y="1657351"/>
          <a:ext cx="9429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838080" imgH="380880" progId="Equation.DSMT4">
                  <p:embed/>
                </p:oleObj>
              </mc:Choice>
              <mc:Fallback>
                <p:oleObj name="Equation" r:id="rId23" imgW="838080" imgH="380880" progId="Equation.DSMT4">
                  <p:embed/>
                  <p:pic>
                    <p:nvPicPr>
                      <p:cNvPr id="3790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3864" y="1657351"/>
                        <a:ext cx="9429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1" name="Object 28"/>
          <p:cNvGraphicFramePr>
            <a:graphicFrameLocks noChangeAspect="1"/>
          </p:cNvGraphicFramePr>
          <p:nvPr/>
        </p:nvGraphicFramePr>
        <p:xfrm>
          <a:off x="3372644" y="4876800"/>
          <a:ext cx="2386013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120760" imgH="927000" progId="Equation.DSMT4">
                  <p:embed/>
                </p:oleObj>
              </mc:Choice>
              <mc:Fallback>
                <p:oleObj name="Equation" r:id="rId25" imgW="2120760" imgH="927000" progId="Equation.DSMT4">
                  <p:embed/>
                  <p:pic>
                    <p:nvPicPr>
                      <p:cNvPr id="37901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2644" y="4876800"/>
                        <a:ext cx="2386013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00783" y="5076707"/>
            <a:ext cx="4594221" cy="1200329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1E0000"/>
                </a:solidFill>
                <a:latin typeface="+mj-lt"/>
              </a:rPr>
              <a:t>Note, the PTDF is independent of the amount t; which is often expressed as a percent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PTDF Evaluation in Two Parts</a:t>
            </a:r>
            <a:endParaRPr lang="en-US" altLang="zh-CN" dirty="0"/>
          </a:p>
        </p:txBody>
      </p:sp>
      <p:sp>
        <p:nvSpPr>
          <p:cNvPr id="39961" name="Text Box 3"/>
          <p:cNvSpPr txBox="1">
            <a:spLocks noChangeArrowheads="1"/>
          </p:cNvSpPr>
          <p:nvPr/>
        </p:nvSpPr>
        <p:spPr bwMode="auto">
          <a:xfrm>
            <a:off x="1330325" y="806587"/>
            <a:ext cx="9144000" cy="572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zh-CN" altLang="en-US" sz="1200">
              <a:ea typeface="SimSun" charset="-122"/>
            </a:endParaRPr>
          </a:p>
        </p:txBody>
      </p:sp>
      <p:sp>
        <p:nvSpPr>
          <p:cNvPr id="39962" name="Freeform 4"/>
          <p:cNvSpPr>
            <a:spLocks/>
          </p:cNvSpPr>
          <p:nvPr/>
        </p:nvSpPr>
        <p:spPr bwMode="auto">
          <a:xfrm>
            <a:off x="4441826" y="1366839"/>
            <a:ext cx="3636963" cy="2408237"/>
          </a:xfrm>
          <a:custGeom>
            <a:avLst/>
            <a:gdLst>
              <a:gd name="T0" fmla="*/ 39107 w 2232"/>
              <a:gd name="T1" fmla="*/ 1390295 h 899"/>
              <a:gd name="T2" fmla="*/ 293303 w 2232"/>
              <a:gd name="T3" fmla="*/ 1647459 h 899"/>
              <a:gd name="T4" fmla="*/ 351964 w 2232"/>
              <a:gd name="T5" fmla="*/ 1711750 h 899"/>
              <a:gd name="T6" fmla="*/ 430178 w 2232"/>
              <a:gd name="T7" fmla="*/ 1904624 h 899"/>
              <a:gd name="T8" fmla="*/ 958125 w 2232"/>
              <a:gd name="T9" fmla="*/ 2193933 h 899"/>
              <a:gd name="T10" fmla="*/ 1368749 w 2232"/>
              <a:gd name="T11" fmla="*/ 2258225 h 899"/>
              <a:gd name="T12" fmla="*/ 2620177 w 2232"/>
              <a:gd name="T13" fmla="*/ 2290370 h 899"/>
              <a:gd name="T14" fmla="*/ 2757052 w 2232"/>
              <a:gd name="T15" fmla="*/ 2226079 h 899"/>
              <a:gd name="T16" fmla="*/ 2815713 w 2232"/>
              <a:gd name="T17" fmla="*/ 2161788 h 899"/>
              <a:gd name="T18" fmla="*/ 3128570 w 2232"/>
              <a:gd name="T19" fmla="*/ 2001060 h 899"/>
              <a:gd name="T20" fmla="*/ 3402320 w 2232"/>
              <a:gd name="T21" fmla="*/ 1743896 h 899"/>
              <a:gd name="T22" fmla="*/ 3558749 w 2232"/>
              <a:gd name="T23" fmla="*/ 1422441 h 899"/>
              <a:gd name="T24" fmla="*/ 3636963 w 2232"/>
              <a:gd name="T25" fmla="*/ 522365 h 899"/>
              <a:gd name="T26" fmla="*/ 3226338 w 2232"/>
              <a:gd name="T27" fmla="*/ 265201 h 899"/>
              <a:gd name="T28" fmla="*/ 2444195 w 2232"/>
              <a:gd name="T29" fmla="*/ 297346 h 899"/>
              <a:gd name="T30" fmla="*/ 2307320 w 2232"/>
              <a:gd name="T31" fmla="*/ 200910 h 899"/>
              <a:gd name="T32" fmla="*/ 2150892 w 2232"/>
              <a:gd name="T33" fmla="*/ 136619 h 899"/>
              <a:gd name="T34" fmla="*/ 1838035 w 2232"/>
              <a:gd name="T35" fmla="*/ 104473 h 899"/>
              <a:gd name="T36" fmla="*/ 1681607 w 2232"/>
              <a:gd name="T37" fmla="*/ 168764 h 899"/>
              <a:gd name="T38" fmla="*/ 1270982 w 2232"/>
              <a:gd name="T39" fmla="*/ 265201 h 899"/>
              <a:gd name="T40" fmla="*/ 997232 w 2232"/>
              <a:gd name="T41" fmla="*/ 458074 h 899"/>
              <a:gd name="T42" fmla="*/ 645268 w 2232"/>
              <a:gd name="T43" fmla="*/ 683093 h 899"/>
              <a:gd name="T44" fmla="*/ 371518 w 2232"/>
              <a:gd name="T45" fmla="*/ 875966 h 899"/>
              <a:gd name="T46" fmla="*/ 78214 w 2232"/>
              <a:gd name="T47" fmla="*/ 972403 h 899"/>
              <a:gd name="T48" fmla="*/ 0 w 2232"/>
              <a:gd name="T49" fmla="*/ 1165276 h 899"/>
              <a:gd name="T50" fmla="*/ 19554 w 2232"/>
              <a:gd name="T51" fmla="*/ 1326004 h 899"/>
              <a:gd name="T52" fmla="*/ 39107 w 2232"/>
              <a:gd name="T53" fmla="*/ 1390295 h 89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232"/>
              <a:gd name="T82" fmla="*/ 0 h 899"/>
              <a:gd name="T83" fmla="*/ 2232 w 2232"/>
              <a:gd name="T84" fmla="*/ 899 h 89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232" h="899">
                <a:moveTo>
                  <a:pt x="24" y="519"/>
                </a:moveTo>
                <a:cubicBezTo>
                  <a:pt x="75" y="553"/>
                  <a:pt x="128" y="581"/>
                  <a:pt x="180" y="615"/>
                </a:cubicBezTo>
                <a:cubicBezTo>
                  <a:pt x="192" y="623"/>
                  <a:pt x="216" y="639"/>
                  <a:pt x="216" y="639"/>
                </a:cubicBezTo>
                <a:cubicBezTo>
                  <a:pt x="232" y="663"/>
                  <a:pt x="240" y="695"/>
                  <a:pt x="264" y="711"/>
                </a:cubicBezTo>
                <a:cubicBezTo>
                  <a:pt x="363" y="777"/>
                  <a:pt x="469" y="806"/>
                  <a:pt x="588" y="819"/>
                </a:cubicBezTo>
                <a:cubicBezTo>
                  <a:pt x="672" y="828"/>
                  <a:pt x="840" y="843"/>
                  <a:pt x="840" y="843"/>
                </a:cubicBezTo>
                <a:cubicBezTo>
                  <a:pt x="1065" y="899"/>
                  <a:pt x="1416" y="859"/>
                  <a:pt x="1608" y="855"/>
                </a:cubicBezTo>
                <a:cubicBezTo>
                  <a:pt x="1623" y="851"/>
                  <a:pt x="1675" y="840"/>
                  <a:pt x="1692" y="831"/>
                </a:cubicBezTo>
                <a:cubicBezTo>
                  <a:pt x="1705" y="825"/>
                  <a:pt x="1715" y="813"/>
                  <a:pt x="1728" y="807"/>
                </a:cubicBezTo>
                <a:cubicBezTo>
                  <a:pt x="1788" y="781"/>
                  <a:pt x="1857" y="763"/>
                  <a:pt x="1920" y="747"/>
                </a:cubicBezTo>
                <a:cubicBezTo>
                  <a:pt x="2002" y="726"/>
                  <a:pt x="2018" y="674"/>
                  <a:pt x="2088" y="651"/>
                </a:cubicBezTo>
                <a:cubicBezTo>
                  <a:pt x="2126" y="613"/>
                  <a:pt x="2152" y="574"/>
                  <a:pt x="2184" y="531"/>
                </a:cubicBezTo>
                <a:cubicBezTo>
                  <a:pt x="2220" y="423"/>
                  <a:pt x="2218" y="307"/>
                  <a:pt x="2232" y="195"/>
                </a:cubicBezTo>
                <a:cubicBezTo>
                  <a:pt x="2156" y="144"/>
                  <a:pt x="2069" y="121"/>
                  <a:pt x="1980" y="99"/>
                </a:cubicBezTo>
                <a:cubicBezTo>
                  <a:pt x="1765" y="111"/>
                  <a:pt x="1718" y="122"/>
                  <a:pt x="1500" y="111"/>
                </a:cubicBezTo>
                <a:cubicBezTo>
                  <a:pt x="1471" y="101"/>
                  <a:pt x="1445" y="85"/>
                  <a:pt x="1416" y="75"/>
                </a:cubicBezTo>
                <a:cubicBezTo>
                  <a:pt x="1385" y="65"/>
                  <a:pt x="1320" y="51"/>
                  <a:pt x="1320" y="51"/>
                </a:cubicBezTo>
                <a:cubicBezTo>
                  <a:pt x="1243" y="0"/>
                  <a:pt x="1288" y="19"/>
                  <a:pt x="1128" y="39"/>
                </a:cubicBezTo>
                <a:cubicBezTo>
                  <a:pt x="1095" y="43"/>
                  <a:pt x="1065" y="58"/>
                  <a:pt x="1032" y="63"/>
                </a:cubicBezTo>
                <a:cubicBezTo>
                  <a:pt x="948" y="77"/>
                  <a:pt x="865" y="90"/>
                  <a:pt x="780" y="99"/>
                </a:cubicBezTo>
                <a:cubicBezTo>
                  <a:pt x="720" y="119"/>
                  <a:pt x="674" y="155"/>
                  <a:pt x="612" y="171"/>
                </a:cubicBezTo>
                <a:cubicBezTo>
                  <a:pt x="544" y="216"/>
                  <a:pt x="453" y="217"/>
                  <a:pt x="396" y="255"/>
                </a:cubicBezTo>
                <a:cubicBezTo>
                  <a:pt x="347" y="288"/>
                  <a:pt x="286" y="316"/>
                  <a:pt x="228" y="327"/>
                </a:cubicBezTo>
                <a:cubicBezTo>
                  <a:pt x="166" y="338"/>
                  <a:pt x="108" y="343"/>
                  <a:pt x="48" y="363"/>
                </a:cubicBezTo>
                <a:cubicBezTo>
                  <a:pt x="26" y="385"/>
                  <a:pt x="0" y="400"/>
                  <a:pt x="0" y="435"/>
                </a:cubicBezTo>
                <a:cubicBezTo>
                  <a:pt x="0" y="455"/>
                  <a:pt x="7" y="475"/>
                  <a:pt x="12" y="495"/>
                </a:cubicBezTo>
                <a:cubicBezTo>
                  <a:pt x="25" y="548"/>
                  <a:pt x="24" y="539"/>
                  <a:pt x="24" y="519"/>
                </a:cubicBezTo>
                <a:close/>
              </a:path>
            </a:pathLst>
          </a:custGeom>
          <a:solidFill>
            <a:srgbClr val="FFFFFF"/>
          </a:solidFill>
          <a:ln w="349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9938" name="Object 5"/>
          <p:cNvGraphicFramePr>
            <a:graphicFrameLocks noChangeAspect="1"/>
          </p:cNvGraphicFramePr>
          <p:nvPr/>
        </p:nvGraphicFramePr>
        <p:xfrm>
          <a:off x="6003925" y="2863850"/>
          <a:ext cx="850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50680" imgH="393480" progId="Equation.DSMT4">
                  <p:embed/>
                </p:oleObj>
              </mc:Choice>
              <mc:Fallback>
                <p:oleObj name="Equation" r:id="rId2" imgW="850680" imgH="393480" progId="Equation.DSMT4">
                  <p:embed/>
                  <p:pic>
                    <p:nvPicPr>
                      <p:cNvPr id="3993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3925" y="2863850"/>
                        <a:ext cx="850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63" name="Line 6"/>
          <p:cNvSpPr>
            <a:spLocks noChangeShapeType="1"/>
          </p:cNvSpPr>
          <p:nvPr/>
        </p:nvSpPr>
        <p:spPr bwMode="auto">
          <a:xfrm>
            <a:off x="5429250" y="2768600"/>
            <a:ext cx="1968500" cy="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9939" name="Object 7"/>
          <p:cNvGraphicFramePr>
            <a:graphicFrameLocks noChangeAspect="1"/>
          </p:cNvGraphicFramePr>
          <p:nvPr/>
        </p:nvGraphicFramePr>
        <p:xfrm>
          <a:off x="6121400" y="2028825"/>
          <a:ext cx="635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34680" imgH="533160" progId="Equation.DSMT4">
                  <p:embed/>
                </p:oleObj>
              </mc:Choice>
              <mc:Fallback>
                <p:oleObj name="Equation" r:id="rId4" imgW="634680" imgH="533160" progId="Equation.DSMT4">
                  <p:embed/>
                  <p:pic>
                    <p:nvPicPr>
                      <p:cNvPr id="399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1400" y="2028825"/>
                        <a:ext cx="635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64" name="Line 8"/>
          <p:cNvSpPr>
            <a:spLocks noChangeShapeType="1"/>
          </p:cNvSpPr>
          <p:nvPr/>
        </p:nvSpPr>
        <p:spPr bwMode="auto">
          <a:xfrm>
            <a:off x="6086476" y="2673350"/>
            <a:ext cx="441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9940" name="Object 9"/>
          <p:cNvGraphicFramePr>
            <a:graphicFrameLocks noChangeAspect="1"/>
          </p:cNvGraphicFramePr>
          <p:nvPr/>
        </p:nvGraphicFramePr>
        <p:xfrm>
          <a:off x="5070475" y="2635250"/>
          <a:ext cx="152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280" imgH="317160" progId="Equation.DSMT4">
                  <p:embed/>
                </p:oleObj>
              </mc:Choice>
              <mc:Fallback>
                <p:oleObj name="Equation" r:id="rId6" imgW="152280" imgH="317160" progId="Equation.DSMT4">
                  <p:embed/>
                  <p:pic>
                    <p:nvPicPr>
                      <p:cNvPr id="3994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0475" y="2635250"/>
                        <a:ext cx="152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65" name="Line 10"/>
          <p:cNvSpPr>
            <a:spLocks noChangeShapeType="1"/>
          </p:cNvSpPr>
          <p:nvPr/>
        </p:nvSpPr>
        <p:spPr bwMode="auto">
          <a:xfrm flipH="1">
            <a:off x="5419726" y="2573338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6" name="Line 11"/>
          <p:cNvSpPr>
            <a:spLocks noChangeShapeType="1"/>
          </p:cNvSpPr>
          <p:nvPr/>
        </p:nvSpPr>
        <p:spPr bwMode="auto">
          <a:xfrm flipH="1">
            <a:off x="7388226" y="2560638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9941" name="Object 12"/>
          <p:cNvGraphicFramePr>
            <a:graphicFrameLocks noChangeAspect="1"/>
          </p:cNvGraphicFramePr>
          <p:nvPr/>
        </p:nvGraphicFramePr>
        <p:xfrm>
          <a:off x="7553325" y="2571750"/>
          <a:ext cx="215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5640" imgH="393480" progId="Equation.DSMT4">
                  <p:embed/>
                </p:oleObj>
              </mc:Choice>
              <mc:Fallback>
                <p:oleObj name="Equation" r:id="rId8" imgW="215640" imgH="393480" progId="Equation.DSMT4">
                  <p:embed/>
                  <p:pic>
                    <p:nvPicPr>
                      <p:cNvPr id="3994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3325" y="2571750"/>
                        <a:ext cx="215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67" name="Line 15"/>
          <p:cNvSpPr>
            <a:spLocks noChangeShapeType="1"/>
          </p:cNvSpPr>
          <p:nvPr/>
        </p:nvSpPr>
        <p:spPr bwMode="auto">
          <a:xfrm>
            <a:off x="6959601" y="1903413"/>
            <a:ext cx="428625" cy="0"/>
          </a:xfrm>
          <a:prstGeom prst="line">
            <a:avLst/>
          </a:prstGeom>
          <a:noFill/>
          <a:ln w="539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8" name="Line 16"/>
          <p:cNvSpPr>
            <a:spLocks noChangeShapeType="1"/>
          </p:cNvSpPr>
          <p:nvPr/>
        </p:nvSpPr>
        <p:spPr bwMode="auto">
          <a:xfrm rot="10800000" flipH="1">
            <a:off x="7178675" y="1235075"/>
            <a:ext cx="0" cy="660400"/>
          </a:xfrm>
          <a:prstGeom prst="line">
            <a:avLst/>
          </a:prstGeom>
          <a:noFill/>
          <a:ln w="34925">
            <a:solidFill>
              <a:srgbClr val="FF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9942" name="Object 17"/>
          <p:cNvGraphicFramePr>
            <a:graphicFrameLocks noChangeAspect="1"/>
          </p:cNvGraphicFramePr>
          <p:nvPr/>
        </p:nvGraphicFramePr>
        <p:xfrm>
          <a:off x="7493523" y="1789617"/>
          <a:ext cx="228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8600" imgH="241200" progId="Equation.DSMT4">
                  <p:embed/>
                </p:oleObj>
              </mc:Choice>
              <mc:Fallback>
                <p:oleObj name="Equation" r:id="rId10" imgW="228600" imgH="241200" progId="Equation.DSMT4">
                  <p:embed/>
                  <p:pic>
                    <p:nvPicPr>
                      <p:cNvPr id="39942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523" y="1789617"/>
                        <a:ext cx="2286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69" name="Line 18"/>
          <p:cNvSpPr>
            <a:spLocks noChangeShapeType="1"/>
          </p:cNvSpPr>
          <p:nvPr/>
        </p:nvSpPr>
        <p:spPr bwMode="auto">
          <a:xfrm>
            <a:off x="5473701" y="1966913"/>
            <a:ext cx="428625" cy="0"/>
          </a:xfrm>
          <a:prstGeom prst="line">
            <a:avLst/>
          </a:prstGeom>
          <a:noFill/>
          <a:ln w="539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70" name="Line 19"/>
          <p:cNvSpPr>
            <a:spLocks noChangeShapeType="1"/>
          </p:cNvSpPr>
          <p:nvPr/>
        </p:nvSpPr>
        <p:spPr bwMode="auto">
          <a:xfrm>
            <a:off x="5692775" y="1311275"/>
            <a:ext cx="0" cy="647700"/>
          </a:xfrm>
          <a:prstGeom prst="line">
            <a:avLst/>
          </a:prstGeom>
          <a:noFill/>
          <a:ln w="34925">
            <a:solidFill>
              <a:srgbClr val="FF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9943" name="Object 20"/>
          <p:cNvGraphicFramePr>
            <a:graphicFrameLocks noChangeAspect="1"/>
          </p:cNvGraphicFramePr>
          <p:nvPr/>
        </p:nvGraphicFramePr>
        <p:xfrm>
          <a:off x="5986967" y="1849345"/>
          <a:ext cx="330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30120" imgH="241200" progId="Equation.DSMT4">
                  <p:embed/>
                </p:oleObj>
              </mc:Choice>
              <mc:Fallback>
                <p:oleObj name="Equation" r:id="rId12" imgW="330120" imgH="241200" progId="Equation.DSMT4">
                  <p:embed/>
                  <p:pic>
                    <p:nvPicPr>
                      <p:cNvPr id="39943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6967" y="1849345"/>
                        <a:ext cx="330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4" name="Object 21"/>
          <p:cNvGraphicFramePr>
            <a:graphicFrameLocks noChangeAspect="1"/>
          </p:cNvGraphicFramePr>
          <p:nvPr/>
        </p:nvGraphicFramePr>
        <p:xfrm>
          <a:off x="5346700" y="1203325"/>
          <a:ext cx="177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7480" imgH="304560" progId="Equation.DSMT4">
                  <p:embed/>
                </p:oleObj>
              </mc:Choice>
              <mc:Fallback>
                <p:oleObj name="Equation" r:id="rId14" imgW="177480" imgH="304560" progId="Equation.DSMT4">
                  <p:embed/>
                  <p:pic>
                    <p:nvPicPr>
                      <p:cNvPr id="39944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6700" y="1203325"/>
                        <a:ext cx="177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71" name="Text Box 27"/>
          <p:cNvSpPr txBox="1">
            <a:spLocks noChangeArrowheads="1"/>
          </p:cNvSpPr>
          <p:nvPr/>
        </p:nvSpPr>
        <p:spPr bwMode="auto">
          <a:xfrm>
            <a:off x="8383588" y="2216151"/>
            <a:ext cx="925512" cy="8239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800">
                <a:ea typeface="SimSun" charset="-122"/>
              </a:rPr>
              <a:t>=</a:t>
            </a:r>
          </a:p>
        </p:txBody>
      </p:sp>
      <p:sp>
        <p:nvSpPr>
          <p:cNvPr id="39972" name="Freeform 28"/>
          <p:cNvSpPr>
            <a:spLocks/>
          </p:cNvSpPr>
          <p:nvPr/>
        </p:nvSpPr>
        <p:spPr bwMode="auto">
          <a:xfrm>
            <a:off x="1901826" y="4117975"/>
            <a:ext cx="3636963" cy="2408238"/>
          </a:xfrm>
          <a:custGeom>
            <a:avLst/>
            <a:gdLst>
              <a:gd name="T0" fmla="*/ 39107 w 2232"/>
              <a:gd name="T1" fmla="*/ 1390296 h 899"/>
              <a:gd name="T2" fmla="*/ 293303 w 2232"/>
              <a:gd name="T3" fmla="*/ 1647460 h 899"/>
              <a:gd name="T4" fmla="*/ 351964 w 2232"/>
              <a:gd name="T5" fmla="*/ 1711751 h 899"/>
              <a:gd name="T6" fmla="*/ 430178 w 2232"/>
              <a:gd name="T7" fmla="*/ 1904624 h 899"/>
              <a:gd name="T8" fmla="*/ 958125 w 2232"/>
              <a:gd name="T9" fmla="*/ 2193934 h 899"/>
              <a:gd name="T10" fmla="*/ 1368749 w 2232"/>
              <a:gd name="T11" fmla="*/ 2258225 h 899"/>
              <a:gd name="T12" fmla="*/ 2620177 w 2232"/>
              <a:gd name="T13" fmla="*/ 2290371 h 899"/>
              <a:gd name="T14" fmla="*/ 2757052 w 2232"/>
              <a:gd name="T15" fmla="*/ 2226080 h 899"/>
              <a:gd name="T16" fmla="*/ 2815713 w 2232"/>
              <a:gd name="T17" fmla="*/ 2161789 h 899"/>
              <a:gd name="T18" fmla="*/ 3128570 w 2232"/>
              <a:gd name="T19" fmla="*/ 2001061 h 899"/>
              <a:gd name="T20" fmla="*/ 3402320 w 2232"/>
              <a:gd name="T21" fmla="*/ 1743897 h 899"/>
              <a:gd name="T22" fmla="*/ 3558749 w 2232"/>
              <a:gd name="T23" fmla="*/ 1422441 h 899"/>
              <a:gd name="T24" fmla="*/ 3636963 w 2232"/>
              <a:gd name="T25" fmla="*/ 522365 h 899"/>
              <a:gd name="T26" fmla="*/ 3226338 w 2232"/>
              <a:gd name="T27" fmla="*/ 265201 h 899"/>
              <a:gd name="T28" fmla="*/ 2444195 w 2232"/>
              <a:gd name="T29" fmla="*/ 297346 h 899"/>
              <a:gd name="T30" fmla="*/ 2307320 w 2232"/>
              <a:gd name="T31" fmla="*/ 200910 h 899"/>
              <a:gd name="T32" fmla="*/ 2150892 w 2232"/>
              <a:gd name="T33" fmla="*/ 136619 h 899"/>
              <a:gd name="T34" fmla="*/ 1838035 w 2232"/>
              <a:gd name="T35" fmla="*/ 104473 h 899"/>
              <a:gd name="T36" fmla="*/ 1681607 w 2232"/>
              <a:gd name="T37" fmla="*/ 168764 h 899"/>
              <a:gd name="T38" fmla="*/ 1270982 w 2232"/>
              <a:gd name="T39" fmla="*/ 265201 h 899"/>
              <a:gd name="T40" fmla="*/ 997232 w 2232"/>
              <a:gd name="T41" fmla="*/ 458074 h 899"/>
              <a:gd name="T42" fmla="*/ 645268 w 2232"/>
              <a:gd name="T43" fmla="*/ 683093 h 899"/>
              <a:gd name="T44" fmla="*/ 371518 w 2232"/>
              <a:gd name="T45" fmla="*/ 875967 h 899"/>
              <a:gd name="T46" fmla="*/ 78214 w 2232"/>
              <a:gd name="T47" fmla="*/ 972403 h 899"/>
              <a:gd name="T48" fmla="*/ 0 w 2232"/>
              <a:gd name="T49" fmla="*/ 1165276 h 899"/>
              <a:gd name="T50" fmla="*/ 19554 w 2232"/>
              <a:gd name="T51" fmla="*/ 1326004 h 899"/>
              <a:gd name="T52" fmla="*/ 39107 w 2232"/>
              <a:gd name="T53" fmla="*/ 1390296 h 89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232"/>
              <a:gd name="T82" fmla="*/ 0 h 899"/>
              <a:gd name="T83" fmla="*/ 2232 w 2232"/>
              <a:gd name="T84" fmla="*/ 899 h 89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232" h="899">
                <a:moveTo>
                  <a:pt x="24" y="519"/>
                </a:moveTo>
                <a:cubicBezTo>
                  <a:pt x="75" y="553"/>
                  <a:pt x="128" y="581"/>
                  <a:pt x="180" y="615"/>
                </a:cubicBezTo>
                <a:cubicBezTo>
                  <a:pt x="192" y="623"/>
                  <a:pt x="216" y="639"/>
                  <a:pt x="216" y="639"/>
                </a:cubicBezTo>
                <a:cubicBezTo>
                  <a:pt x="232" y="663"/>
                  <a:pt x="240" y="695"/>
                  <a:pt x="264" y="711"/>
                </a:cubicBezTo>
                <a:cubicBezTo>
                  <a:pt x="363" y="777"/>
                  <a:pt x="469" y="806"/>
                  <a:pt x="588" y="819"/>
                </a:cubicBezTo>
                <a:cubicBezTo>
                  <a:pt x="672" y="828"/>
                  <a:pt x="840" y="843"/>
                  <a:pt x="840" y="843"/>
                </a:cubicBezTo>
                <a:cubicBezTo>
                  <a:pt x="1065" y="899"/>
                  <a:pt x="1416" y="859"/>
                  <a:pt x="1608" y="855"/>
                </a:cubicBezTo>
                <a:cubicBezTo>
                  <a:pt x="1623" y="851"/>
                  <a:pt x="1675" y="840"/>
                  <a:pt x="1692" y="831"/>
                </a:cubicBezTo>
                <a:cubicBezTo>
                  <a:pt x="1705" y="825"/>
                  <a:pt x="1715" y="813"/>
                  <a:pt x="1728" y="807"/>
                </a:cubicBezTo>
                <a:cubicBezTo>
                  <a:pt x="1788" y="781"/>
                  <a:pt x="1857" y="763"/>
                  <a:pt x="1920" y="747"/>
                </a:cubicBezTo>
                <a:cubicBezTo>
                  <a:pt x="2002" y="726"/>
                  <a:pt x="2018" y="674"/>
                  <a:pt x="2088" y="651"/>
                </a:cubicBezTo>
                <a:cubicBezTo>
                  <a:pt x="2126" y="613"/>
                  <a:pt x="2152" y="574"/>
                  <a:pt x="2184" y="531"/>
                </a:cubicBezTo>
                <a:cubicBezTo>
                  <a:pt x="2220" y="423"/>
                  <a:pt x="2218" y="307"/>
                  <a:pt x="2232" y="195"/>
                </a:cubicBezTo>
                <a:cubicBezTo>
                  <a:pt x="2156" y="144"/>
                  <a:pt x="2069" y="121"/>
                  <a:pt x="1980" y="99"/>
                </a:cubicBezTo>
                <a:cubicBezTo>
                  <a:pt x="1765" y="111"/>
                  <a:pt x="1718" y="122"/>
                  <a:pt x="1500" y="111"/>
                </a:cubicBezTo>
                <a:cubicBezTo>
                  <a:pt x="1471" y="101"/>
                  <a:pt x="1445" y="85"/>
                  <a:pt x="1416" y="75"/>
                </a:cubicBezTo>
                <a:cubicBezTo>
                  <a:pt x="1385" y="65"/>
                  <a:pt x="1320" y="51"/>
                  <a:pt x="1320" y="51"/>
                </a:cubicBezTo>
                <a:cubicBezTo>
                  <a:pt x="1243" y="0"/>
                  <a:pt x="1288" y="19"/>
                  <a:pt x="1128" y="39"/>
                </a:cubicBezTo>
                <a:cubicBezTo>
                  <a:pt x="1095" y="43"/>
                  <a:pt x="1065" y="58"/>
                  <a:pt x="1032" y="63"/>
                </a:cubicBezTo>
                <a:cubicBezTo>
                  <a:pt x="948" y="77"/>
                  <a:pt x="865" y="90"/>
                  <a:pt x="780" y="99"/>
                </a:cubicBezTo>
                <a:cubicBezTo>
                  <a:pt x="720" y="119"/>
                  <a:pt x="674" y="155"/>
                  <a:pt x="612" y="171"/>
                </a:cubicBezTo>
                <a:cubicBezTo>
                  <a:pt x="544" y="216"/>
                  <a:pt x="453" y="217"/>
                  <a:pt x="396" y="255"/>
                </a:cubicBezTo>
                <a:cubicBezTo>
                  <a:pt x="347" y="288"/>
                  <a:pt x="286" y="316"/>
                  <a:pt x="228" y="327"/>
                </a:cubicBezTo>
                <a:cubicBezTo>
                  <a:pt x="166" y="338"/>
                  <a:pt x="108" y="343"/>
                  <a:pt x="48" y="363"/>
                </a:cubicBezTo>
                <a:cubicBezTo>
                  <a:pt x="26" y="385"/>
                  <a:pt x="0" y="400"/>
                  <a:pt x="0" y="435"/>
                </a:cubicBezTo>
                <a:cubicBezTo>
                  <a:pt x="0" y="455"/>
                  <a:pt x="7" y="475"/>
                  <a:pt x="12" y="495"/>
                </a:cubicBezTo>
                <a:cubicBezTo>
                  <a:pt x="25" y="548"/>
                  <a:pt x="24" y="539"/>
                  <a:pt x="24" y="519"/>
                </a:cubicBezTo>
                <a:close/>
              </a:path>
            </a:pathLst>
          </a:custGeom>
          <a:solidFill>
            <a:srgbClr val="FFFFFF"/>
          </a:solidFill>
          <a:ln w="349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73" name="Line 29"/>
          <p:cNvSpPr>
            <a:spLocks noChangeShapeType="1"/>
          </p:cNvSpPr>
          <p:nvPr/>
        </p:nvSpPr>
        <p:spPr bwMode="auto">
          <a:xfrm>
            <a:off x="2841625" y="5457825"/>
            <a:ext cx="1968500" cy="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9945" name="Object 30"/>
          <p:cNvGraphicFramePr>
            <a:graphicFrameLocks noChangeAspect="1"/>
          </p:cNvGraphicFramePr>
          <p:nvPr/>
        </p:nvGraphicFramePr>
        <p:xfrm>
          <a:off x="3613150" y="4749800"/>
          <a:ext cx="533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33160" imgH="482400" progId="Equation.DSMT4">
                  <p:embed/>
                </p:oleObj>
              </mc:Choice>
              <mc:Fallback>
                <p:oleObj name="Equation" r:id="rId16" imgW="533160" imgH="482400" progId="Equation.DSMT4">
                  <p:embed/>
                  <p:pic>
                    <p:nvPicPr>
                      <p:cNvPr id="39945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3150" y="4749800"/>
                        <a:ext cx="533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74" name="Line 31"/>
          <p:cNvSpPr>
            <a:spLocks noChangeShapeType="1"/>
          </p:cNvSpPr>
          <p:nvPr/>
        </p:nvSpPr>
        <p:spPr bwMode="auto">
          <a:xfrm>
            <a:off x="3517901" y="5343525"/>
            <a:ext cx="4222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9946" name="Object 32"/>
          <p:cNvGraphicFramePr>
            <a:graphicFrameLocks noChangeAspect="1"/>
          </p:cNvGraphicFramePr>
          <p:nvPr/>
        </p:nvGraphicFramePr>
        <p:xfrm>
          <a:off x="2482850" y="5324475"/>
          <a:ext cx="152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52280" imgH="317160" progId="Equation.DSMT4">
                  <p:embed/>
                </p:oleObj>
              </mc:Choice>
              <mc:Fallback>
                <p:oleObj name="Equation" r:id="rId18" imgW="152280" imgH="317160" progId="Equation.DSMT4">
                  <p:embed/>
                  <p:pic>
                    <p:nvPicPr>
                      <p:cNvPr id="39946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850" y="5324475"/>
                        <a:ext cx="152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75" name="Line 33"/>
          <p:cNvSpPr>
            <a:spLocks noChangeShapeType="1"/>
          </p:cNvSpPr>
          <p:nvPr/>
        </p:nvSpPr>
        <p:spPr bwMode="auto">
          <a:xfrm flipH="1">
            <a:off x="2832101" y="5262563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76" name="Line 34"/>
          <p:cNvSpPr>
            <a:spLocks noChangeShapeType="1"/>
          </p:cNvSpPr>
          <p:nvPr/>
        </p:nvSpPr>
        <p:spPr bwMode="auto">
          <a:xfrm flipH="1">
            <a:off x="4800601" y="5249863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9947" name="Object 35"/>
          <p:cNvGraphicFramePr>
            <a:graphicFrameLocks noChangeAspect="1"/>
          </p:cNvGraphicFramePr>
          <p:nvPr/>
        </p:nvGraphicFramePr>
        <p:xfrm>
          <a:off x="4965700" y="5260975"/>
          <a:ext cx="215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15640" imgH="393480" progId="Equation.DSMT4">
                  <p:embed/>
                </p:oleObj>
              </mc:Choice>
              <mc:Fallback>
                <p:oleObj name="Equation" r:id="rId20" imgW="215640" imgH="393480" progId="Equation.DSMT4">
                  <p:embed/>
                  <p:pic>
                    <p:nvPicPr>
                      <p:cNvPr id="39947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5700" y="5260975"/>
                        <a:ext cx="215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77" name="Line 38"/>
          <p:cNvSpPr>
            <a:spLocks noChangeShapeType="1"/>
          </p:cNvSpPr>
          <p:nvPr/>
        </p:nvSpPr>
        <p:spPr bwMode="auto">
          <a:xfrm>
            <a:off x="4546601" y="5915025"/>
            <a:ext cx="428625" cy="0"/>
          </a:xfrm>
          <a:prstGeom prst="line">
            <a:avLst/>
          </a:prstGeom>
          <a:noFill/>
          <a:ln w="5397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78" name="Line 39"/>
          <p:cNvSpPr>
            <a:spLocks noChangeShapeType="1"/>
          </p:cNvSpPr>
          <p:nvPr/>
        </p:nvSpPr>
        <p:spPr bwMode="auto">
          <a:xfrm flipH="1">
            <a:off x="4767263" y="5934094"/>
            <a:ext cx="0" cy="6604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9948" name="Object 40"/>
          <p:cNvGraphicFramePr>
            <a:graphicFrameLocks noChangeAspect="1"/>
          </p:cNvGraphicFramePr>
          <p:nvPr/>
        </p:nvGraphicFramePr>
        <p:xfrm>
          <a:off x="4213225" y="5764213"/>
          <a:ext cx="215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15640" imgH="317160" progId="Equation.DSMT4">
                  <p:embed/>
                </p:oleObj>
              </mc:Choice>
              <mc:Fallback>
                <p:oleObj name="Equation" r:id="rId22" imgW="215640" imgH="317160" progId="Equation.DSMT4">
                  <p:embed/>
                  <p:pic>
                    <p:nvPicPr>
                      <p:cNvPr id="39948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3225" y="5764213"/>
                        <a:ext cx="2159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79" name="Text Box 59"/>
          <p:cNvSpPr txBox="1">
            <a:spLocks noChangeArrowheads="1"/>
          </p:cNvSpPr>
          <p:nvPr/>
        </p:nvSpPr>
        <p:spPr bwMode="auto">
          <a:xfrm>
            <a:off x="5500688" y="5048251"/>
            <a:ext cx="925512" cy="8239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800">
                <a:ea typeface="SimSun" charset="-122"/>
              </a:rPr>
              <a:t>+</a:t>
            </a:r>
          </a:p>
        </p:txBody>
      </p:sp>
      <p:sp>
        <p:nvSpPr>
          <p:cNvPr id="39980" name="Line 60"/>
          <p:cNvSpPr>
            <a:spLocks noChangeShapeType="1"/>
          </p:cNvSpPr>
          <p:nvPr/>
        </p:nvSpPr>
        <p:spPr bwMode="auto">
          <a:xfrm>
            <a:off x="2959101" y="4748213"/>
            <a:ext cx="428625" cy="0"/>
          </a:xfrm>
          <a:prstGeom prst="line">
            <a:avLst/>
          </a:prstGeom>
          <a:noFill/>
          <a:ln w="539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81" name="Line 61"/>
          <p:cNvSpPr>
            <a:spLocks noChangeShapeType="1"/>
          </p:cNvSpPr>
          <p:nvPr/>
        </p:nvSpPr>
        <p:spPr bwMode="auto">
          <a:xfrm>
            <a:off x="3178175" y="4092575"/>
            <a:ext cx="0" cy="6477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9949" name="Object 62"/>
          <p:cNvGraphicFramePr>
            <a:graphicFrameLocks noChangeAspect="1"/>
          </p:cNvGraphicFramePr>
          <p:nvPr/>
        </p:nvGraphicFramePr>
        <p:xfrm>
          <a:off x="3442223" y="4630645"/>
          <a:ext cx="330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30120" imgH="241200" progId="Equation.DSMT4">
                  <p:embed/>
                </p:oleObj>
              </mc:Choice>
              <mc:Fallback>
                <p:oleObj name="Equation" r:id="rId24" imgW="330120" imgH="241200" progId="Equation.DSMT4">
                  <p:embed/>
                  <p:pic>
                    <p:nvPicPr>
                      <p:cNvPr id="39949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2223" y="4630645"/>
                        <a:ext cx="330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0" name="Object 63"/>
          <p:cNvGraphicFramePr>
            <a:graphicFrameLocks noChangeAspect="1"/>
          </p:cNvGraphicFramePr>
          <p:nvPr/>
        </p:nvGraphicFramePr>
        <p:xfrm>
          <a:off x="2870200" y="3951288"/>
          <a:ext cx="177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77480" imgH="304560" progId="Equation.DSMT4">
                  <p:embed/>
                </p:oleObj>
              </mc:Choice>
              <mc:Fallback>
                <p:oleObj name="Equation" r:id="rId25" imgW="177480" imgH="304560" progId="Equation.DSMT4">
                  <p:embed/>
                  <p:pic>
                    <p:nvPicPr>
                      <p:cNvPr id="3995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200" y="3951288"/>
                        <a:ext cx="177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1" name="Object 64"/>
          <p:cNvGraphicFramePr>
            <a:graphicFrameLocks noChangeAspect="1"/>
          </p:cNvGraphicFramePr>
          <p:nvPr/>
        </p:nvGraphicFramePr>
        <p:xfrm>
          <a:off x="7369175" y="1193800"/>
          <a:ext cx="177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77480" imgH="304560" progId="Equation.DSMT4">
                  <p:embed/>
                </p:oleObj>
              </mc:Choice>
              <mc:Fallback>
                <p:oleObj name="Equation" r:id="rId27" imgW="177480" imgH="304560" progId="Equation.DSMT4">
                  <p:embed/>
                  <p:pic>
                    <p:nvPicPr>
                      <p:cNvPr id="39951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9175" y="1193800"/>
                        <a:ext cx="177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2" name="Object 65"/>
          <p:cNvGraphicFramePr>
            <a:graphicFrameLocks noChangeAspect="1"/>
          </p:cNvGraphicFramePr>
          <p:nvPr/>
        </p:nvGraphicFramePr>
        <p:xfrm>
          <a:off x="4905375" y="6299200"/>
          <a:ext cx="177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77480" imgH="304560" progId="Equation.DSMT4">
                  <p:embed/>
                </p:oleObj>
              </mc:Choice>
              <mc:Fallback>
                <p:oleObj name="Equation" r:id="rId29" imgW="177480" imgH="304560" progId="Equation.DSMT4">
                  <p:embed/>
                  <p:pic>
                    <p:nvPicPr>
                      <p:cNvPr id="39952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75" y="6299200"/>
                        <a:ext cx="177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82" name="Freeform 66"/>
          <p:cNvSpPr>
            <a:spLocks/>
          </p:cNvSpPr>
          <p:nvPr/>
        </p:nvSpPr>
        <p:spPr bwMode="auto">
          <a:xfrm>
            <a:off x="6327776" y="4095750"/>
            <a:ext cx="3636963" cy="2408238"/>
          </a:xfrm>
          <a:custGeom>
            <a:avLst/>
            <a:gdLst>
              <a:gd name="T0" fmla="*/ 39107 w 2232"/>
              <a:gd name="T1" fmla="*/ 1390296 h 899"/>
              <a:gd name="T2" fmla="*/ 293303 w 2232"/>
              <a:gd name="T3" fmla="*/ 1647460 h 899"/>
              <a:gd name="T4" fmla="*/ 351964 w 2232"/>
              <a:gd name="T5" fmla="*/ 1711751 h 899"/>
              <a:gd name="T6" fmla="*/ 430178 w 2232"/>
              <a:gd name="T7" fmla="*/ 1904624 h 899"/>
              <a:gd name="T8" fmla="*/ 958125 w 2232"/>
              <a:gd name="T9" fmla="*/ 2193934 h 899"/>
              <a:gd name="T10" fmla="*/ 1368749 w 2232"/>
              <a:gd name="T11" fmla="*/ 2258225 h 899"/>
              <a:gd name="T12" fmla="*/ 2620177 w 2232"/>
              <a:gd name="T13" fmla="*/ 2290371 h 899"/>
              <a:gd name="T14" fmla="*/ 2757052 w 2232"/>
              <a:gd name="T15" fmla="*/ 2226080 h 899"/>
              <a:gd name="T16" fmla="*/ 2815713 w 2232"/>
              <a:gd name="T17" fmla="*/ 2161789 h 899"/>
              <a:gd name="T18" fmla="*/ 3128570 w 2232"/>
              <a:gd name="T19" fmla="*/ 2001061 h 899"/>
              <a:gd name="T20" fmla="*/ 3402320 w 2232"/>
              <a:gd name="T21" fmla="*/ 1743897 h 899"/>
              <a:gd name="T22" fmla="*/ 3558749 w 2232"/>
              <a:gd name="T23" fmla="*/ 1422441 h 899"/>
              <a:gd name="T24" fmla="*/ 3636963 w 2232"/>
              <a:gd name="T25" fmla="*/ 522365 h 899"/>
              <a:gd name="T26" fmla="*/ 3226338 w 2232"/>
              <a:gd name="T27" fmla="*/ 265201 h 899"/>
              <a:gd name="T28" fmla="*/ 2444195 w 2232"/>
              <a:gd name="T29" fmla="*/ 297346 h 899"/>
              <a:gd name="T30" fmla="*/ 2307320 w 2232"/>
              <a:gd name="T31" fmla="*/ 200910 h 899"/>
              <a:gd name="T32" fmla="*/ 2150892 w 2232"/>
              <a:gd name="T33" fmla="*/ 136619 h 899"/>
              <a:gd name="T34" fmla="*/ 1838035 w 2232"/>
              <a:gd name="T35" fmla="*/ 104473 h 899"/>
              <a:gd name="T36" fmla="*/ 1681607 w 2232"/>
              <a:gd name="T37" fmla="*/ 168764 h 899"/>
              <a:gd name="T38" fmla="*/ 1270982 w 2232"/>
              <a:gd name="T39" fmla="*/ 265201 h 899"/>
              <a:gd name="T40" fmla="*/ 997232 w 2232"/>
              <a:gd name="T41" fmla="*/ 458074 h 899"/>
              <a:gd name="T42" fmla="*/ 645268 w 2232"/>
              <a:gd name="T43" fmla="*/ 683093 h 899"/>
              <a:gd name="T44" fmla="*/ 371518 w 2232"/>
              <a:gd name="T45" fmla="*/ 875967 h 899"/>
              <a:gd name="T46" fmla="*/ 78214 w 2232"/>
              <a:gd name="T47" fmla="*/ 972403 h 899"/>
              <a:gd name="T48" fmla="*/ 0 w 2232"/>
              <a:gd name="T49" fmla="*/ 1165276 h 899"/>
              <a:gd name="T50" fmla="*/ 19554 w 2232"/>
              <a:gd name="T51" fmla="*/ 1326004 h 899"/>
              <a:gd name="T52" fmla="*/ 39107 w 2232"/>
              <a:gd name="T53" fmla="*/ 1390296 h 89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232"/>
              <a:gd name="T82" fmla="*/ 0 h 899"/>
              <a:gd name="T83" fmla="*/ 2232 w 2232"/>
              <a:gd name="T84" fmla="*/ 899 h 89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232" h="899">
                <a:moveTo>
                  <a:pt x="24" y="519"/>
                </a:moveTo>
                <a:cubicBezTo>
                  <a:pt x="75" y="553"/>
                  <a:pt x="128" y="581"/>
                  <a:pt x="180" y="615"/>
                </a:cubicBezTo>
                <a:cubicBezTo>
                  <a:pt x="192" y="623"/>
                  <a:pt x="216" y="639"/>
                  <a:pt x="216" y="639"/>
                </a:cubicBezTo>
                <a:cubicBezTo>
                  <a:pt x="232" y="663"/>
                  <a:pt x="240" y="695"/>
                  <a:pt x="264" y="711"/>
                </a:cubicBezTo>
                <a:cubicBezTo>
                  <a:pt x="363" y="777"/>
                  <a:pt x="469" y="806"/>
                  <a:pt x="588" y="819"/>
                </a:cubicBezTo>
                <a:cubicBezTo>
                  <a:pt x="672" y="828"/>
                  <a:pt x="840" y="843"/>
                  <a:pt x="840" y="843"/>
                </a:cubicBezTo>
                <a:cubicBezTo>
                  <a:pt x="1065" y="899"/>
                  <a:pt x="1416" y="859"/>
                  <a:pt x="1608" y="855"/>
                </a:cubicBezTo>
                <a:cubicBezTo>
                  <a:pt x="1623" y="851"/>
                  <a:pt x="1675" y="840"/>
                  <a:pt x="1692" y="831"/>
                </a:cubicBezTo>
                <a:cubicBezTo>
                  <a:pt x="1705" y="825"/>
                  <a:pt x="1715" y="813"/>
                  <a:pt x="1728" y="807"/>
                </a:cubicBezTo>
                <a:cubicBezTo>
                  <a:pt x="1788" y="781"/>
                  <a:pt x="1857" y="763"/>
                  <a:pt x="1920" y="747"/>
                </a:cubicBezTo>
                <a:cubicBezTo>
                  <a:pt x="2002" y="726"/>
                  <a:pt x="2018" y="674"/>
                  <a:pt x="2088" y="651"/>
                </a:cubicBezTo>
                <a:cubicBezTo>
                  <a:pt x="2126" y="613"/>
                  <a:pt x="2152" y="574"/>
                  <a:pt x="2184" y="531"/>
                </a:cubicBezTo>
                <a:cubicBezTo>
                  <a:pt x="2220" y="423"/>
                  <a:pt x="2218" y="307"/>
                  <a:pt x="2232" y="195"/>
                </a:cubicBezTo>
                <a:cubicBezTo>
                  <a:pt x="2156" y="144"/>
                  <a:pt x="2069" y="121"/>
                  <a:pt x="1980" y="99"/>
                </a:cubicBezTo>
                <a:cubicBezTo>
                  <a:pt x="1765" y="111"/>
                  <a:pt x="1718" y="122"/>
                  <a:pt x="1500" y="111"/>
                </a:cubicBezTo>
                <a:cubicBezTo>
                  <a:pt x="1471" y="101"/>
                  <a:pt x="1445" y="85"/>
                  <a:pt x="1416" y="75"/>
                </a:cubicBezTo>
                <a:cubicBezTo>
                  <a:pt x="1385" y="65"/>
                  <a:pt x="1320" y="51"/>
                  <a:pt x="1320" y="51"/>
                </a:cubicBezTo>
                <a:cubicBezTo>
                  <a:pt x="1243" y="0"/>
                  <a:pt x="1288" y="19"/>
                  <a:pt x="1128" y="39"/>
                </a:cubicBezTo>
                <a:cubicBezTo>
                  <a:pt x="1095" y="43"/>
                  <a:pt x="1065" y="58"/>
                  <a:pt x="1032" y="63"/>
                </a:cubicBezTo>
                <a:cubicBezTo>
                  <a:pt x="948" y="77"/>
                  <a:pt x="865" y="90"/>
                  <a:pt x="780" y="99"/>
                </a:cubicBezTo>
                <a:cubicBezTo>
                  <a:pt x="720" y="119"/>
                  <a:pt x="674" y="155"/>
                  <a:pt x="612" y="171"/>
                </a:cubicBezTo>
                <a:cubicBezTo>
                  <a:pt x="544" y="216"/>
                  <a:pt x="453" y="217"/>
                  <a:pt x="396" y="255"/>
                </a:cubicBezTo>
                <a:cubicBezTo>
                  <a:pt x="347" y="288"/>
                  <a:pt x="286" y="316"/>
                  <a:pt x="228" y="327"/>
                </a:cubicBezTo>
                <a:cubicBezTo>
                  <a:pt x="166" y="338"/>
                  <a:pt x="108" y="343"/>
                  <a:pt x="48" y="363"/>
                </a:cubicBezTo>
                <a:cubicBezTo>
                  <a:pt x="26" y="385"/>
                  <a:pt x="0" y="400"/>
                  <a:pt x="0" y="435"/>
                </a:cubicBezTo>
                <a:cubicBezTo>
                  <a:pt x="0" y="455"/>
                  <a:pt x="7" y="475"/>
                  <a:pt x="12" y="495"/>
                </a:cubicBezTo>
                <a:cubicBezTo>
                  <a:pt x="25" y="548"/>
                  <a:pt x="24" y="539"/>
                  <a:pt x="24" y="519"/>
                </a:cubicBezTo>
                <a:close/>
              </a:path>
            </a:pathLst>
          </a:custGeom>
          <a:solidFill>
            <a:srgbClr val="FFFFFF"/>
          </a:solidFill>
          <a:ln w="349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83" name="Line 67"/>
          <p:cNvSpPr>
            <a:spLocks noChangeShapeType="1"/>
          </p:cNvSpPr>
          <p:nvPr/>
        </p:nvSpPr>
        <p:spPr bwMode="auto">
          <a:xfrm>
            <a:off x="7248525" y="5445125"/>
            <a:ext cx="1968500" cy="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84" name="Line 69"/>
          <p:cNvSpPr>
            <a:spLocks noChangeShapeType="1"/>
          </p:cNvSpPr>
          <p:nvPr/>
        </p:nvSpPr>
        <p:spPr bwMode="auto">
          <a:xfrm>
            <a:off x="7896225" y="5349875"/>
            <a:ext cx="4508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9953" name="Object 70"/>
          <p:cNvGraphicFramePr>
            <a:graphicFrameLocks noChangeAspect="1"/>
          </p:cNvGraphicFramePr>
          <p:nvPr/>
        </p:nvGraphicFramePr>
        <p:xfrm>
          <a:off x="6889750" y="5311775"/>
          <a:ext cx="152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52280" imgH="317160" progId="Equation.DSMT4">
                  <p:embed/>
                </p:oleObj>
              </mc:Choice>
              <mc:Fallback>
                <p:oleObj name="Equation" r:id="rId30" imgW="152280" imgH="317160" progId="Equation.DSMT4">
                  <p:embed/>
                  <p:pic>
                    <p:nvPicPr>
                      <p:cNvPr id="39953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750" y="5311775"/>
                        <a:ext cx="152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85" name="Line 71"/>
          <p:cNvSpPr>
            <a:spLocks noChangeShapeType="1"/>
          </p:cNvSpPr>
          <p:nvPr/>
        </p:nvSpPr>
        <p:spPr bwMode="auto">
          <a:xfrm flipH="1">
            <a:off x="7239001" y="5249863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86" name="Line 72"/>
          <p:cNvSpPr>
            <a:spLocks noChangeShapeType="1"/>
          </p:cNvSpPr>
          <p:nvPr/>
        </p:nvSpPr>
        <p:spPr bwMode="auto">
          <a:xfrm flipH="1">
            <a:off x="9207501" y="5237163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9954" name="Object 73"/>
          <p:cNvGraphicFramePr>
            <a:graphicFrameLocks noChangeAspect="1"/>
          </p:cNvGraphicFramePr>
          <p:nvPr/>
        </p:nvGraphicFramePr>
        <p:xfrm>
          <a:off x="9372600" y="5248275"/>
          <a:ext cx="215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215640" imgH="393480" progId="Equation.DSMT4">
                  <p:embed/>
                </p:oleObj>
              </mc:Choice>
              <mc:Fallback>
                <p:oleObj name="Equation" r:id="rId32" imgW="215640" imgH="393480" progId="Equation.DSMT4">
                  <p:embed/>
                  <p:pic>
                    <p:nvPicPr>
                      <p:cNvPr id="39954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2600" y="5248275"/>
                        <a:ext cx="215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87" name="Line 74"/>
          <p:cNvSpPr>
            <a:spLocks noChangeShapeType="1"/>
          </p:cNvSpPr>
          <p:nvPr/>
        </p:nvSpPr>
        <p:spPr bwMode="auto">
          <a:xfrm>
            <a:off x="8953501" y="5892800"/>
            <a:ext cx="428625" cy="0"/>
          </a:xfrm>
          <a:prstGeom prst="line">
            <a:avLst/>
          </a:prstGeom>
          <a:noFill/>
          <a:ln w="5397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88" name="Line 75"/>
          <p:cNvSpPr>
            <a:spLocks noChangeShapeType="1"/>
          </p:cNvSpPr>
          <p:nvPr/>
        </p:nvSpPr>
        <p:spPr bwMode="auto">
          <a:xfrm rot="10800000" flipH="1">
            <a:off x="9185275" y="5907088"/>
            <a:ext cx="0" cy="66040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9955" name="Object 76"/>
          <p:cNvGraphicFramePr>
            <a:graphicFrameLocks noChangeAspect="1"/>
          </p:cNvGraphicFramePr>
          <p:nvPr/>
        </p:nvGraphicFramePr>
        <p:xfrm>
          <a:off x="8620125" y="5710238"/>
          <a:ext cx="215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215640" imgH="317160" progId="Equation.DSMT4">
                  <p:embed/>
                </p:oleObj>
              </mc:Choice>
              <mc:Fallback>
                <p:oleObj name="Equation" r:id="rId34" imgW="215640" imgH="317160" progId="Equation.DSMT4">
                  <p:embed/>
                  <p:pic>
                    <p:nvPicPr>
                      <p:cNvPr id="39955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25" y="5710238"/>
                        <a:ext cx="2159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89" name="Line 82"/>
          <p:cNvSpPr>
            <a:spLocks noChangeShapeType="1"/>
          </p:cNvSpPr>
          <p:nvPr/>
        </p:nvSpPr>
        <p:spPr bwMode="auto">
          <a:xfrm>
            <a:off x="8801101" y="4632325"/>
            <a:ext cx="428625" cy="0"/>
          </a:xfrm>
          <a:prstGeom prst="line">
            <a:avLst/>
          </a:prstGeom>
          <a:noFill/>
          <a:ln w="539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90" name="Line 83"/>
          <p:cNvSpPr>
            <a:spLocks noChangeShapeType="1"/>
          </p:cNvSpPr>
          <p:nvPr/>
        </p:nvSpPr>
        <p:spPr bwMode="auto">
          <a:xfrm rot="10800000">
            <a:off x="9020175" y="3956050"/>
            <a:ext cx="0" cy="64770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9956" name="Object 84"/>
          <p:cNvGraphicFramePr>
            <a:graphicFrameLocks noChangeAspect="1"/>
          </p:cNvGraphicFramePr>
          <p:nvPr/>
        </p:nvGraphicFramePr>
        <p:xfrm>
          <a:off x="9363075" y="4509097"/>
          <a:ext cx="228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228600" imgH="241200" progId="Equation.DSMT4">
                  <p:embed/>
                </p:oleObj>
              </mc:Choice>
              <mc:Fallback>
                <p:oleObj name="Equation" r:id="rId35" imgW="228600" imgH="241200" progId="Equation.DSMT4">
                  <p:embed/>
                  <p:pic>
                    <p:nvPicPr>
                      <p:cNvPr id="39956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3075" y="4509097"/>
                        <a:ext cx="2286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7" name="Object 85"/>
          <p:cNvGraphicFramePr>
            <a:graphicFrameLocks noChangeAspect="1"/>
          </p:cNvGraphicFramePr>
          <p:nvPr/>
        </p:nvGraphicFramePr>
        <p:xfrm>
          <a:off x="9204325" y="3892550"/>
          <a:ext cx="177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177480" imgH="304560" progId="Equation.DSMT4">
                  <p:embed/>
                </p:oleObj>
              </mc:Choice>
              <mc:Fallback>
                <p:oleObj name="Equation" r:id="rId37" imgW="177480" imgH="304560" progId="Equation.DSMT4">
                  <p:embed/>
                  <p:pic>
                    <p:nvPicPr>
                      <p:cNvPr id="39957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4325" y="3892550"/>
                        <a:ext cx="177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8" name="Object 86"/>
          <p:cNvGraphicFramePr>
            <a:graphicFrameLocks noChangeAspect="1"/>
          </p:cNvGraphicFramePr>
          <p:nvPr/>
        </p:nvGraphicFramePr>
        <p:xfrm>
          <a:off x="7893050" y="4752975"/>
          <a:ext cx="787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787320" imgH="482400" progId="Equation.DSMT4">
                  <p:embed/>
                </p:oleObj>
              </mc:Choice>
              <mc:Fallback>
                <p:oleObj name="Equation" r:id="rId39" imgW="787320" imgH="482400" progId="Equation.DSMT4">
                  <p:embed/>
                  <p:pic>
                    <p:nvPicPr>
                      <p:cNvPr id="39958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3050" y="4752975"/>
                        <a:ext cx="787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9" name="Object 87"/>
          <p:cNvGraphicFramePr>
            <a:graphicFrameLocks noChangeAspect="1"/>
          </p:cNvGraphicFramePr>
          <p:nvPr/>
        </p:nvGraphicFramePr>
        <p:xfrm>
          <a:off x="9271000" y="6323013"/>
          <a:ext cx="177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177480" imgH="304560" progId="Equation.DSMT4">
                  <p:embed/>
                </p:oleObj>
              </mc:Choice>
              <mc:Fallback>
                <p:oleObj name="Equation" r:id="rId41" imgW="177480" imgH="304560" progId="Equation.DSMT4">
                  <p:embed/>
                  <p:pic>
                    <p:nvPicPr>
                      <p:cNvPr id="39959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0" y="6323013"/>
                        <a:ext cx="177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8" name="Freeform 3"/>
          <p:cNvSpPr>
            <a:spLocks/>
          </p:cNvSpPr>
          <p:nvPr/>
        </p:nvSpPr>
        <p:spPr bwMode="auto">
          <a:xfrm flipV="1">
            <a:off x="3098800" y="2024063"/>
            <a:ext cx="5797550" cy="2513012"/>
          </a:xfrm>
          <a:custGeom>
            <a:avLst/>
            <a:gdLst>
              <a:gd name="T0" fmla="*/ 62339 w 2232"/>
              <a:gd name="T1" fmla="*/ 1450783 h 899"/>
              <a:gd name="T2" fmla="*/ 467544 w 2232"/>
              <a:gd name="T3" fmla="*/ 1719135 h 899"/>
              <a:gd name="T4" fmla="*/ 561053 w 2232"/>
              <a:gd name="T5" fmla="*/ 1786223 h 899"/>
              <a:gd name="T6" fmla="*/ 685732 w 2232"/>
              <a:gd name="T7" fmla="*/ 1987488 h 899"/>
              <a:gd name="T8" fmla="*/ 1527312 w 2232"/>
              <a:gd name="T9" fmla="*/ 2289385 h 899"/>
              <a:gd name="T10" fmla="*/ 2181873 w 2232"/>
              <a:gd name="T11" fmla="*/ 2356473 h 899"/>
              <a:gd name="T12" fmla="*/ 4176729 w 2232"/>
              <a:gd name="T13" fmla="*/ 2390017 h 899"/>
              <a:gd name="T14" fmla="*/ 4394916 w 2232"/>
              <a:gd name="T15" fmla="*/ 2322929 h 899"/>
              <a:gd name="T16" fmla="*/ 4488425 w 2232"/>
              <a:gd name="T17" fmla="*/ 2255841 h 899"/>
              <a:gd name="T18" fmla="*/ 4987139 w 2232"/>
              <a:gd name="T19" fmla="*/ 2088120 h 899"/>
              <a:gd name="T20" fmla="*/ 5423515 w 2232"/>
              <a:gd name="T21" fmla="*/ 1819767 h 899"/>
              <a:gd name="T22" fmla="*/ 5672872 w 2232"/>
              <a:gd name="T23" fmla="*/ 1484327 h 899"/>
              <a:gd name="T24" fmla="*/ 5797550 w 2232"/>
              <a:gd name="T25" fmla="*/ 545092 h 899"/>
              <a:gd name="T26" fmla="*/ 5142987 w 2232"/>
              <a:gd name="T27" fmla="*/ 276739 h 899"/>
              <a:gd name="T28" fmla="*/ 3896203 w 2232"/>
              <a:gd name="T29" fmla="*/ 310283 h 899"/>
              <a:gd name="T30" fmla="*/ 3678015 w 2232"/>
              <a:gd name="T31" fmla="*/ 209651 h 899"/>
              <a:gd name="T32" fmla="*/ 3428658 w 2232"/>
              <a:gd name="T33" fmla="*/ 142562 h 899"/>
              <a:gd name="T34" fmla="*/ 2929945 w 2232"/>
              <a:gd name="T35" fmla="*/ 109018 h 899"/>
              <a:gd name="T36" fmla="*/ 2680588 w 2232"/>
              <a:gd name="T37" fmla="*/ 176107 h 899"/>
              <a:gd name="T38" fmla="*/ 2026025 w 2232"/>
              <a:gd name="T39" fmla="*/ 276739 h 899"/>
              <a:gd name="T40" fmla="*/ 1589651 w 2232"/>
              <a:gd name="T41" fmla="*/ 478003 h 899"/>
              <a:gd name="T42" fmla="*/ 1028597 w 2232"/>
              <a:gd name="T43" fmla="*/ 712812 h 899"/>
              <a:gd name="T44" fmla="*/ 592223 w 2232"/>
              <a:gd name="T45" fmla="*/ 914077 h 899"/>
              <a:gd name="T46" fmla="*/ 124678 w 2232"/>
              <a:gd name="T47" fmla="*/ 1014709 h 899"/>
              <a:gd name="T48" fmla="*/ 0 w 2232"/>
              <a:gd name="T49" fmla="*/ 1215974 h 899"/>
              <a:gd name="T50" fmla="*/ 31170 w 2232"/>
              <a:gd name="T51" fmla="*/ 1383694 h 899"/>
              <a:gd name="T52" fmla="*/ 62339 w 2232"/>
              <a:gd name="T53" fmla="*/ 1450783 h 89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232"/>
              <a:gd name="T82" fmla="*/ 0 h 899"/>
              <a:gd name="T83" fmla="*/ 2232 w 2232"/>
              <a:gd name="T84" fmla="*/ 899 h 89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232" h="899">
                <a:moveTo>
                  <a:pt x="24" y="519"/>
                </a:moveTo>
                <a:cubicBezTo>
                  <a:pt x="75" y="553"/>
                  <a:pt x="128" y="581"/>
                  <a:pt x="180" y="615"/>
                </a:cubicBezTo>
                <a:cubicBezTo>
                  <a:pt x="192" y="623"/>
                  <a:pt x="216" y="639"/>
                  <a:pt x="216" y="639"/>
                </a:cubicBezTo>
                <a:cubicBezTo>
                  <a:pt x="232" y="663"/>
                  <a:pt x="240" y="695"/>
                  <a:pt x="264" y="711"/>
                </a:cubicBezTo>
                <a:cubicBezTo>
                  <a:pt x="363" y="777"/>
                  <a:pt x="469" y="806"/>
                  <a:pt x="588" y="819"/>
                </a:cubicBezTo>
                <a:cubicBezTo>
                  <a:pt x="672" y="828"/>
                  <a:pt x="840" y="843"/>
                  <a:pt x="840" y="843"/>
                </a:cubicBezTo>
                <a:cubicBezTo>
                  <a:pt x="1065" y="899"/>
                  <a:pt x="1416" y="859"/>
                  <a:pt x="1608" y="855"/>
                </a:cubicBezTo>
                <a:cubicBezTo>
                  <a:pt x="1623" y="851"/>
                  <a:pt x="1675" y="840"/>
                  <a:pt x="1692" y="831"/>
                </a:cubicBezTo>
                <a:cubicBezTo>
                  <a:pt x="1705" y="825"/>
                  <a:pt x="1715" y="813"/>
                  <a:pt x="1728" y="807"/>
                </a:cubicBezTo>
                <a:cubicBezTo>
                  <a:pt x="1788" y="781"/>
                  <a:pt x="1857" y="763"/>
                  <a:pt x="1920" y="747"/>
                </a:cubicBezTo>
                <a:cubicBezTo>
                  <a:pt x="2002" y="726"/>
                  <a:pt x="2018" y="674"/>
                  <a:pt x="2088" y="651"/>
                </a:cubicBezTo>
                <a:cubicBezTo>
                  <a:pt x="2126" y="613"/>
                  <a:pt x="2152" y="574"/>
                  <a:pt x="2184" y="531"/>
                </a:cubicBezTo>
                <a:cubicBezTo>
                  <a:pt x="2220" y="423"/>
                  <a:pt x="2218" y="307"/>
                  <a:pt x="2232" y="195"/>
                </a:cubicBezTo>
                <a:cubicBezTo>
                  <a:pt x="2156" y="144"/>
                  <a:pt x="2069" y="121"/>
                  <a:pt x="1980" y="99"/>
                </a:cubicBezTo>
                <a:cubicBezTo>
                  <a:pt x="1765" y="111"/>
                  <a:pt x="1718" y="122"/>
                  <a:pt x="1500" y="111"/>
                </a:cubicBezTo>
                <a:cubicBezTo>
                  <a:pt x="1471" y="101"/>
                  <a:pt x="1445" y="85"/>
                  <a:pt x="1416" y="75"/>
                </a:cubicBezTo>
                <a:cubicBezTo>
                  <a:pt x="1385" y="65"/>
                  <a:pt x="1320" y="51"/>
                  <a:pt x="1320" y="51"/>
                </a:cubicBezTo>
                <a:cubicBezTo>
                  <a:pt x="1243" y="0"/>
                  <a:pt x="1288" y="19"/>
                  <a:pt x="1128" y="39"/>
                </a:cubicBezTo>
                <a:cubicBezTo>
                  <a:pt x="1095" y="43"/>
                  <a:pt x="1065" y="58"/>
                  <a:pt x="1032" y="63"/>
                </a:cubicBezTo>
                <a:cubicBezTo>
                  <a:pt x="948" y="77"/>
                  <a:pt x="865" y="90"/>
                  <a:pt x="780" y="99"/>
                </a:cubicBezTo>
                <a:cubicBezTo>
                  <a:pt x="720" y="119"/>
                  <a:pt x="674" y="155"/>
                  <a:pt x="612" y="171"/>
                </a:cubicBezTo>
                <a:cubicBezTo>
                  <a:pt x="544" y="216"/>
                  <a:pt x="453" y="217"/>
                  <a:pt x="396" y="255"/>
                </a:cubicBezTo>
                <a:cubicBezTo>
                  <a:pt x="347" y="288"/>
                  <a:pt x="286" y="316"/>
                  <a:pt x="228" y="327"/>
                </a:cubicBezTo>
                <a:cubicBezTo>
                  <a:pt x="166" y="338"/>
                  <a:pt x="108" y="343"/>
                  <a:pt x="48" y="363"/>
                </a:cubicBezTo>
                <a:cubicBezTo>
                  <a:pt x="26" y="385"/>
                  <a:pt x="0" y="400"/>
                  <a:pt x="0" y="435"/>
                </a:cubicBezTo>
                <a:cubicBezTo>
                  <a:pt x="0" y="455"/>
                  <a:pt x="7" y="475"/>
                  <a:pt x="12" y="495"/>
                </a:cubicBezTo>
                <a:cubicBezTo>
                  <a:pt x="25" y="548"/>
                  <a:pt x="24" y="539"/>
                  <a:pt x="24" y="519"/>
                </a:cubicBezTo>
                <a:close/>
              </a:path>
            </a:pathLst>
          </a:custGeom>
          <a:solidFill>
            <a:srgbClr val="FFFFFF"/>
          </a:solidFill>
          <a:ln w="349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9" name="Line 4"/>
          <p:cNvSpPr>
            <a:spLocks noChangeShapeType="1"/>
          </p:cNvSpPr>
          <p:nvPr/>
        </p:nvSpPr>
        <p:spPr bwMode="auto">
          <a:xfrm>
            <a:off x="7810501" y="2678113"/>
            <a:ext cx="428625" cy="0"/>
          </a:xfrm>
          <a:prstGeom prst="line">
            <a:avLst/>
          </a:prstGeom>
          <a:noFill/>
          <a:ln w="539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0962" name="Object 5"/>
          <p:cNvGraphicFramePr>
            <a:graphicFrameLocks noChangeAspect="1"/>
          </p:cNvGraphicFramePr>
          <p:nvPr/>
        </p:nvGraphicFramePr>
        <p:xfrm>
          <a:off x="5546725" y="3502025"/>
          <a:ext cx="850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50680" imgH="393480" progId="Equation.DSMT4">
                  <p:embed/>
                </p:oleObj>
              </mc:Choice>
              <mc:Fallback>
                <p:oleObj name="Equation" r:id="rId2" imgW="850680" imgH="393480" progId="Equation.DSMT4">
                  <p:embed/>
                  <p:pic>
                    <p:nvPicPr>
                      <p:cNvPr id="4096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6725" y="3502025"/>
                        <a:ext cx="850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0" name="Line 6"/>
          <p:cNvSpPr>
            <a:spLocks noChangeShapeType="1"/>
          </p:cNvSpPr>
          <p:nvPr/>
        </p:nvSpPr>
        <p:spPr bwMode="auto">
          <a:xfrm>
            <a:off x="5010150" y="3292475"/>
            <a:ext cx="1968500" cy="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1" name="Line 7"/>
          <p:cNvSpPr>
            <a:spLocks noChangeShapeType="1"/>
          </p:cNvSpPr>
          <p:nvPr/>
        </p:nvSpPr>
        <p:spPr bwMode="auto">
          <a:xfrm rot="10800000" flipH="1">
            <a:off x="8029575" y="2009775"/>
            <a:ext cx="0" cy="660400"/>
          </a:xfrm>
          <a:prstGeom prst="line">
            <a:avLst/>
          </a:prstGeom>
          <a:noFill/>
          <a:ln w="34925">
            <a:solidFill>
              <a:srgbClr val="FF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0963" name="Object 8"/>
          <p:cNvGraphicFramePr>
            <a:graphicFrameLocks noChangeAspect="1"/>
          </p:cNvGraphicFramePr>
          <p:nvPr/>
        </p:nvGraphicFramePr>
        <p:xfrm>
          <a:off x="7470775" y="2570741"/>
          <a:ext cx="228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8600" imgH="241200" progId="Equation.DSMT4">
                  <p:embed/>
                </p:oleObj>
              </mc:Choice>
              <mc:Fallback>
                <p:oleObj name="Equation" r:id="rId4" imgW="228600" imgH="241200" progId="Equation.DSMT4">
                  <p:embed/>
                  <p:pic>
                    <p:nvPicPr>
                      <p:cNvPr id="4096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0775" y="2570741"/>
                        <a:ext cx="2286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4" name="Object 9"/>
          <p:cNvGraphicFramePr>
            <a:graphicFrameLocks noChangeAspect="1"/>
          </p:cNvGraphicFramePr>
          <p:nvPr/>
        </p:nvGraphicFramePr>
        <p:xfrm>
          <a:off x="5032375" y="2619375"/>
          <a:ext cx="342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2720" imgH="431640" progId="Equation.DSMT4">
                  <p:embed/>
                </p:oleObj>
              </mc:Choice>
              <mc:Fallback>
                <p:oleObj name="Equation" r:id="rId6" imgW="342720" imgH="431640" progId="Equation.DSMT4">
                  <p:embed/>
                  <p:pic>
                    <p:nvPicPr>
                      <p:cNvPr id="4096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75" y="2619375"/>
                        <a:ext cx="342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2" name="Line 10"/>
          <p:cNvSpPr>
            <a:spLocks noChangeShapeType="1"/>
          </p:cNvSpPr>
          <p:nvPr/>
        </p:nvSpPr>
        <p:spPr bwMode="auto">
          <a:xfrm>
            <a:off x="5772150" y="3178175"/>
            <a:ext cx="431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0965" name="Object 11"/>
          <p:cNvGraphicFramePr>
            <a:graphicFrameLocks noChangeAspect="1"/>
          </p:cNvGraphicFramePr>
          <p:nvPr/>
        </p:nvGraphicFramePr>
        <p:xfrm>
          <a:off x="4651375" y="3159125"/>
          <a:ext cx="152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280" imgH="317160" progId="Equation.DSMT4">
                  <p:embed/>
                </p:oleObj>
              </mc:Choice>
              <mc:Fallback>
                <p:oleObj name="Equation" r:id="rId8" imgW="152280" imgH="317160" progId="Equation.DSMT4">
                  <p:embed/>
                  <p:pic>
                    <p:nvPicPr>
                      <p:cNvPr id="4096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75" y="3159125"/>
                        <a:ext cx="152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3" name="Line 12"/>
          <p:cNvSpPr>
            <a:spLocks noChangeShapeType="1"/>
          </p:cNvSpPr>
          <p:nvPr/>
        </p:nvSpPr>
        <p:spPr bwMode="auto">
          <a:xfrm flipH="1">
            <a:off x="5000626" y="3097213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4" name="Line 13"/>
          <p:cNvSpPr>
            <a:spLocks noChangeShapeType="1"/>
          </p:cNvSpPr>
          <p:nvPr/>
        </p:nvSpPr>
        <p:spPr bwMode="auto">
          <a:xfrm flipH="1">
            <a:off x="6969126" y="3084513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0966" name="Object 14"/>
          <p:cNvGraphicFramePr>
            <a:graphicFrameLocks noChangeAspect="1"/>
          </p:cNvGraphicFramePr>
          <p:nvPr/>
        </p:nvGraphicFramePr>
        <p:xfrm>
          <a:off x="7134225" y="3095625"/>
          <a:ext cx="215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5640" imgH="393480" progId="Equation.DSMT4">
                  <p:embed/>
                </p:oleObj>
              </mc:Choice>
              <mc:Fallback>
                <p:oleObj name="Equation" r:id="rId10" imgW="215640" imgH="393480" progId="Equation.DSMT4">
                  <p:embed/>
                  <p:pic>
                    <p:nvPicPr>
                      <p:cNvPr id="4096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4225" y="3095625"/>
                        <a:ext cx="215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5" name="Line 15"/>
          <p:cNvSpPr>
            <a:spLocks noChangeShapeType="1"/>
          </p:cNvSpPr>
          <p:nvPr/>
        </p:nvSpPr>
        <p:spPr bwMode="auto">
          <a:xfrm>
            <a:off x="4343401" y="2589213"/>
            <a:ext cx="428625" cy="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6" name="Line 16"/>
          <p:cNvSpPr>
            <a:spLocks noChangeShapeType="1"/>
          </p:cNvSpPr>
          <p:nvPr/>
        </p:nvSpPr>
        <p:spPr bwMode="auto">
          <a:xfrm>
            <a:off x="4562475" y="1933575"/>
            <a:ext cx="0" cy="6477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0967" name="Object 17"/>
          <p:cNvGraphicFramePr>
            <a:graphicFrameLocks noChangeAspect="1"/>
          </p:cNvGraphicFramePr>
          <p:nvPr/>
        </p:nvGraphicFramePr>
        <p:xfrm>
          <a:off x="4225925" y="1511300"/>
          <a:ext cx="165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4880" imgH="279360" progId="Equation.DSMT4">
                  <p:embed/>
                </p:oleObj>
              </mc:Choice>
              <mc:Fallback>
                <p:oleObj name="Equation" r:id="rId12" imgW="164880" imgH="279360" progId="Equation.DSMT4">
                  <p:embed/>
                  <p:pic>
                    <p:nvPicPr>
                      <p:cNvPr id="4096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5925" y="1511300"/>
                        <a:ext cx="165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8" name="Object 18"/>
          <p:cNvGraphicFramePr>
            <a:graphicFrameLocks noChangeAspect="1"/>
          </p:cNvGraphicFramePr>
          <p:nvPr/>
        </p:nvGraphicFramePr>
        <p:xfrm>
          <a:off x="3952875" y="2471793"/>
          <a:ext cx="330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30120" imgH="241200" progId="Equation.DSMT4">
                  <p:embed/>
                </p:oleObj>
              </mc:Choice>
              <mc:Fallback>
                <p:oleObj name="Equation" r:id="rId14" imgW="330120" imgH="241200" progId="Equation.DSMT4">
                  <p:embed/>
                  <p:pic>
                    <p:nvPicPr>
                      <p:cNvPr id="4096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75" y="2471793"/>
                        <a:ext cx="330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9" name="Object 19"/>
          <p:cNvGraphicFramePr>
            <a:graphicFrameLocks noChangeAspect="1"/>
          </p:cNvGraphicFramePr>
          <p:nvPr/>
        </p:nvGraphicFramePr>
        <p:xfrm>
          <a:off x="7686675" y="1587500"/>
          <a:ext cx="165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4880" imgH="279360" progId="Equation.DSMT4">
                  <p:embed/>
                </p:oleObj>
              </mc:Choice>
              <mc:Fallback>
                <p:oleObj name="Equation" r:id="rId16" imgW="164880" imgH="279360" progId="Equation.DSMT4">
                  <p:embed/>
                  <p:pic>
                    <p:nvPicPr>
                      <p:cNvPr id="4096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6675" y="1587500"/>
                        <a:ext cx="165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7" name="Line 20"/>
          <p:cNvSpPr>
            <a:spLocks noChangeShapeType="1"/>
          </p:cNvSpPr>
          <p:nvPr/>
        </p:nvSpPr>
        <p:spPr bwMode="auto">
          <a:xfrm>
            <a:off x="7870826" y="3935413"/>
            <a:ext cx="403225" cy="0"/>
          </a:xfrm>
          <a:prstGeom prst="line">
            <a:avLst/>
          </a:prstGeom>
          <a:noFill/>
          <a:ln w="50800">
            <a:solidFill>
              <a:srgbClr val="6E25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0970" name="Object 21"/>
          <p:cNvGraphicFramePr>
            <a:graphicFrameLocks noChangeAspect="1"/>
          </p:cNvGraphicFramePr>
          <p:nvPr/>
        </p:nvGraphicFramePr>
        <p:xfrm>
          <a:off x="7594600" y="3711575"/>
          <a:ext cx="215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15640" imgH="317160" progId="Equation.DSMT4">
                  <p:embed/>
                </p:oleObj>
              </mc:Choice>
              <mc:Fallback>
                <p:oleObj name="Equation" r:id="rId18" imgW="215640" imgH="317160" progId="Equation.DSMT4">
                  <p:embed/>
                  <p:pic>
                    <p:nvPicPr>
                      <p:cNvPr id="4097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600" y="3711575"/>
                        <a:ext cx="2159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8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PTDF Evaluation</a:t>
            </a:r>
            <a:endParaRPr lang="en-US" altLang="zh-CN" dirty="0"/>
          </a:p>
        </p:txBody>
      </p:sp>
      <p:graphicFrame>
        <p:nvGraphicFramePr>
          <p:cNvPr id="310299" name="Object 27"/>
          <p:cNvGraphicFramePr>
            <a:graphicFrameLocks noChangeAspect="1"/>
          </p:cNvGraphicFramePr>
          <p:nvPr/>
        </p:nvGraphicFramePr>
        <p:xfrm>
          <a:off x="4438650" y="1463675"/>
          <a:ext cx="482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82400" imgH="393480" progId="Equation.DSMT4">
                  <p:embed/>
                </p:oleObj>
              </mc:Choice>
              <mc:Fallback>
                <p:oleObj name="Equation" r:id="rId20" imgW="482400" imgH="393480" progId="Equation.DSMT4">
                  <p:embed/>
                  <p:pic>
                    <p:nvPicPr>
                      <p:cNvPr id="310299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8650" y="1463675"/>
                        <a:ext cx="4826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300" name="Object 28"/>
          <p:cNvGraphicFramePr>
            <a:graphicFrameLocks noChangeAspect="1"/>
          </p:cNvGraphicFramePr>
          <p:nvPr/>
        </p:nvGraphicFramePr>
        <p:xfrm>
          <a:off x="7921625" y="1552575"/>
          <a:ext cx="482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82400" imgH="393480" progId="Equation.DSMT4">
                  <p:embed/>
                </p:oleObj>
              </mc:Choice>
              <mc:Fallback>
                <p:oleObj name="Equation" r:id="rId22" imgW="482400" imgH="393480" progId="Equation.DSMT4">
                  <p:embed/>
                  <p:pic>
                    <p:nvPicPr>
                      <p:cNvPr id="31030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25" y="1552575"/>
                        <a:ext cx="4826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301" name="Object 29"/>
          <p:cNvGraphicFramePr>
            <a:graphicFrameLocks noChangeAspect="1"/>
          </p:cNvGraphicFramePr>
          <p:nvPr/>
        </p:nvGraphicFramePr>
        <p:xfrm>
          <a:off x="5426075" y="2578100"/>
          <a:ext cx="901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901440" imgH="482400" progId="Equation.DSMT4">
                  <p:embed/>
                </p:oleObj>
              </mc:Choice>
              <mc:Fallback>
                <p:oleObj name="Equation" r:id="rId24" imgW="901440" imgH="482400" progId="Equation.DSMT4">
                  <p:embed/>
                  <p:pic>
                    <p:nvPicPr>
                      <p:cNvPr id="310301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6075" y="2578100"/>
                        <a:ext cx="9017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302" name="Object 30"/>
          <p:cNvGraphicFramePr>
            <a:graphicFrameLocks noChangeAspect="1"/>
          </p:cNvGraphicFramePr>
          <p:nvPr/>
        </p:nvGraphicFramePr>
        <p:xfrm>
          <a:off x="6283325" y="2587625"/>
          <a:ext cx="787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787320" imgH="482400" progId="Equation.DSMT4">
                  <p:embed/>
                </p:oleObj>
              </mc:Choice>
              <mc:Fallback>
                <p:oleObj name="Equation" r:id="rId26" imgW="787320" imgH="482400" progId="Equation.DSMT4">
                  <p:embed/>
                  <p:pic>
                    <p:nvPicPr>
                      <p:cNvPr id="310302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3325" y="2587625"/>
                        <a:ext cx="787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9" name="Line 32"/>
          <p:cNvSpPr>
            <a:spLocks noChangeShapeType="1"/>
          </p:cNvSpPr>
          <p:nvPr/>
        </p:nvSpPr>
        <p:spPr bwMode="auto">
          <a:xfrm rot="10800000" flipV="1">
            <a:off x="7956550" y="3933825"/>
            <a:ext cx="0" cy="7493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0975" name="Object 33"/>
          <p:cNvGraphicFramePr>
            <a:graphicFrameLocks noChangeAspect="1"/>
          </p:cNvGraphicFramePr>
          <p:nvPr/>
        </p:nvGraphicFramePr>
        <p:xfrm>
          <a:off x="7594600" y="4457700"/>
          <a:ext cx="177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77480" imgH="304560" progId="Equation.DSMT4">
                  <p:embed/>
                </p:oleObj>
              </mc:Choice>
              <mc:Fallback>
                <p:oleObj name="Equation" r:id="rId28" imgW="177480" imgH="304560" progId="Equation.DSMT4">
                  <p:embed/>
                  <p:pic>
                    <p:nvPicPr>
                      <p:cNvPr id="40975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600" y="4457700"/>
                        <a:ext cx="177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0" name="Line 35"/>
          <p:cNvSpPr>
            <a:spLocks noChangeShapeType="1"/>
          </p:cNvSpPr>
          <p:nvPr/>
        </p:nvSpPr>
        <p:spPr bwMode="auto">
          <a:xfrm flipV="1">
            <a:off x="8147050" y="3933825"/>
            <a:ext cx="0" cy="749300"/>
          </a:xfrm>
          <a:prstGeom prst="line">
            <a:avLst/>
          </a:prstGeom>
          <a:noFill/>
          <a:ln w="34925">
            <a:solidFill>
              <a:srgbClr val="FF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0976" name="Object 36"/>
          <p:cNvGraphicFramePr>
            <a:graphicFrameLocks noChangeAspect="1"/>
          </p:cNvGraphicFramePr>
          <p:nvPr/>
        </p:nvGraphicFramePr>
        <p:xfrm>
          <a:off x="8385175" y="4441825"/>
          <a:ext cx="177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77480" imgH="304560" progId="Equation.DSMT4">
                  <p:embed/>
                </p:oleObj>
              </mc:Choice>
              <mc:Fallback>
                <p:oleObj name="Equation" r:id="rId30" imgW="177480" imgH="304560" progId="Equation.DSMT4">
                  <p:embed/>
                  <p:pic>
                    <p:nvPicPr>
                      <p:cNvPr id="40976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5175" y="4441825"/>
                        <a:ext cx="177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7" name="Object 23"/>
          <p:cNvGraphicFramePr>
            <a:graphicFrameLocks noChangeAspect="1"/>
          </p:cNvGraphicFramePr>
          <p:nvPr/>
        </p:nvGraphicFramePr>
        <p:xfrm>
          <a:off x="4709424" y="5033932"/>
          <a:ext cx="25527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2552400" imgH="533160" progId="Equation.DSMT4">
                  <p:embed/>
                </p:oleObj>
              </mc:Choice>
              <mc:Fallback>
                <p:oleObj name="Equation" r:id="rId32" imgW="2552400" imgH="533160" progId="Equation.DSMT4">
                  <p:embed/>
                  <p:pic>
                    <p:nvPicPr>
                      <p:cNvPr id="4097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9424" y="5033932"/>
                        <a:ext cx="25527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1" name="Rectangle 37"/>
          <p:cNvSpPr>
            <a:spLocks noChangeArrowheads="1"/>
          </p:cNvSpPr>
          <p:nvPr/>
        </p:nvSpPr>
        <p:spPr bwMode="auto">
          <a:xfrm>
            <a:off x="4576074" y="4887882"/>
            <a:ext cx="2819400" cy="8255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Line Outage Distribution Factors (LODFs)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10896600" cy="5181600"/>
              </a:xfrm>
            </p:spPr>
            <p:txBody>
              <a:bodyPr/>
              <a:lstStyle/>
              <a:p>
                <a:r>
                  <a:rPr lang="en-US" dirty="0"/>
                  <a:t>Power system operation is practically always limited by contingencies, with line outages comprising a large number of the contingencies</a:t>
                </a:r>
              </a:p>
              <a:p>
                <a:r>
                  <a:rPr lang="en-US" dirty="0"/>
                  <a:t>Desire is to determine the impact of a line outage (either a transmission line or a transformer) on other system real power flows without having to explicitly solve the power flow for the contingency</a:t>
                </a:r>
              </a:p>
              <a:p>
                <a:r>
                  <a:rPr lang="en-US" dirty="0"/>
                  <a:t>These values are provided by the LODFs</a:t>
                </a:r>
              </a:p>
              <a:p>
                <a:r>
                  <a:rPr lang="en-US" altLang="zh-CN" dirty="0"/>
                  <a:t>The LODF        is the portion of the pre-outage real power line flow on line </a:t>
                </a:r>
                <a:r>
                  <a:rPr lang="en-US" altLang="zh-CN" dirty="0">
                    <a:sym typeface="Euclid Extra"/>
                  </a:rPr>
                  <a:t>k that is redistributed to line </a:t>
                </a:r>
                <a14:m>
                  <m:oMath xmlns:m="http://schemas.openxmlformats.org/officeDocument/2006/math">
                    <m:r>
                      <a:rPr lang="en-US" altLang="zh-CN" dirty="0" smtClean="0">
                        <a:latin typeface="Cambria Math" panose="02040503050406030204" pitchFamily="18" charset="0"/>
                        <a:sym typeface="Euclid Extra"/>
                      </a:rPr>
                      <m:t>ℓ</m:t>
                    </m:r>
                  </m:oMath>
                </a14:m>
                <a:r>
                  <a:rPr lang="en-US" altLang="zh-CN" dirty="0">
                    <a:sym typeface="Euclid Extra"/>
                  </a:rPr>
                  <a:t> as a result of the outage of line k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10896600" cy="5181600"/>
              </a:xfrm>
              <a:blipFill>
                <a:blip r:embed="rId2"/>
                <a:stretch>
                  <a:fillRect l="-783" t="-824" r="-1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874595"/>
              </p:ext>
            </p:extLst>
          </p:nvPr>
        </p:nvGraphicFramePr>
        <p:xfrm>
          <a:off x="2286000" y="3637280"/>
          <a:ext cx="533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33160" imgH="482400" progId="Equation.DSMT4">
                  <p:embed/>
                </p:oleObj>
              </mc:Choice>
              <mc:Fallback>
                <p:oleObj name="Equation" r:id="rId3" imgW="533160" imgH="4824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637280"/>
                        <a:ext cx="533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8224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52" name="Freeform 36"/>
          <p:cNvSpPr>
            <a:spLocks/>
          </p:cNvSpPr>
          <p:nvPr/>
        </p:nvSpPr>
        <p:spPr bwMode="auto">
          <a:xfrm flipV="1">
            <a:off x="6426200" y="1477963"/>
            <a:ext cx="3930650" cy="2944812"/>
          </a:xfrm>
          <a:custGeom>
            <a:avLst/>
            <a:gdLst>
              <a:gd name="T0" fmla="*/ 42265 w 2232"/>
              <a:gd name="T1" fmla="*/ 1700064 h 899"/>
              <a:gd name="T2" fmla="*/ 316988 w 2232"/>
              <a:gd name="T3" fmla="*/ 2014527 h 899"/>
              <a:gd name="T4" fmla="*/ 380385 w 2232"/>
              <a:gd name="T5" fmla="*/ 2093142 h 899"/>
              <a:gd name="T6" fmla="*/ 464916 w 2232"/>
              <a:gd name="T7" fmla="*/ 2328989 h 899"/>
              <a:gd name="T8" fmla="*/ 1035494 w 2232"/>
              <a:gd name="T9" fmla="*/ 2682760 h 899"/>
              <a:gd name="T10" fmla="*/ 1479277 w 2232"/>
              <a:gd name="T11" fmla="*/ 2761375 h 899"/>
              <a:gd name="T12" fmla="*/ 2831758 w 2232"/>
              <a:gd name="T13" fmla="*/ 2800683 h 899"/>
              <a:gd name="T14" fmla="*/ 2979686 w 2232"/>
              <a:gd name="T15" fmla="*/ 2722068 h 899"/>
              <a:gd name="T16" fmla="*/ 3043083 w 2232"/>
              <a:gd name="T17" fmla="*/ 2643452 h 899"/>
              <a:gd name="T18" fmla="*/ 3381204 w 2232"/>
              <a:gd name="T19" fmla="*/ 2446913 h 899"/>
              <a:gd name="T20" fmla="*/ 3677060 w 2232"/>
              <a:gd name="T21" fmla="*/ 2132450 h 899"/>
              <a:gd name="T22" fmla="*/ 3846120 w 2232"/>
              <a:gd name="T23" fmla="*/ 1739372 h 899"/>
              <a:gd name="T24" fmla="*/ 3930650 w 2232"/>
              <a:gd name="T25" fmla="*/ 638752 h 899"/>
              <a:gd name="T26" fmla="*/ 3486866 w 2232"/>
              <a:gd name="T27" fmla="*/ 324290 h 899"/>
              <a:gd name="T28" fmla="*/ 2641566 w 2232"/>
              <a:gd name="T29" fmla="*/ 363597 h 899"/>
              <a:gd name="T30" fmla="*/ 2493638 w 2232"/>
              <a:gd name="T31" fmla="*/ 245674 h 899"/>
              <a:gd name="T32" fmla="*/ 2324578 w 2232"/>
              <a:gd name="T33" fmla="*/ 167058 h 899"/>
              <a:gd name="T34" fmla="*/ 1986458 w 2232"/>
              <a:gd name="T35" fmla="*/ 127750 h 899"/>
              <a:gd name="T36" fmla="*/ 1817397 w 2232"/>
              <a:gd name="T37" fmla="*/ 206366 h 899"/>
              <a:gd name="T38" fmla="*/ 1373614 w 2232"/>
              <a:gd name="T39" fmla="*/ 324290 h 899"/>
              <a:gd name="T40" fmla="*/ 1077759 w 2232"/>
              <a:gd name="T41" fmla="*/ 560137 h 899"/>
              <a:gd name="T42" fmla="*/ 697373 w 2232"/>
              <a:gd name="T43" fmla="*/ 835291 h 899"/>
              <a:gd name="T44" fmla="*/ 401518 w 2232"/>
              <a:gd name="T45" fmla="*/ 1071139 h 899"/>
              <a:gd name="T46" fmla="*/ 84530 w 2232"/>
              <a:gd name="T47" fmla="*/ 1189062 h 899"/>
              <a:gd name="T48" fmla="*/ 0 w 2232"/>
              <a:gd name="T49" fmla="*/ 1424909 h 899"/>
              <a:gd name="T50" fmla="*/ 21133 w 2232"/>
              <a:gd name="T51" fmla="*/ 1621448 h 899"/>
              <a:gd name="T52" fmla="*/ 42265 w 2232"/>
              <a:gd name="T53" fmla="*/ 1700064 h 89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232"/>
              <a:gd name="T82" fmla="*/ 0 h 899"/>
              <a:gd name="T83" fmla="*/ 2232 w 2232"/>
              <a:gd name="T84" fmla="*/ 899 h 89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232" h="899">
                <a:moveTo>
                  <a:pt x="24" y="519"/>
                </a:moveTo>
                <a:cubicBezTo>
                  <a:pt x="75" y="553"/>
                  <a:pt x="128" y="581"/>
                  <a:pt x="180" y="615"/>
                </a:cubicBezTo>
                <a:cubicBezTo>
                  <a:pt x="192" y="623"/>
                  <a:pt x="216" y="639"/>
                  <a:pt x="216" y="639"/>
                </a:cubicBezTo>
                <a:cubicBezTo>
                  <a:pt x="232" y="663"/>
                  <a:pt x="240" y="695"/>
                  <a:pt x="264" y="711"/>
                </a:cubicBezTo>
                <a:cubicBezTo>
                  <a:pt x="363" y="777"/>
                  <a:pt x="469" y="806"/>
                  <a:pt x="588" y="819"/>
                </a:cubicBezTo>
                <a:cubicBezTo>
                  <a:pt x="672" y="828"/>
                  <a:pt x="840" y="843"/>
                  <a:pt x="840" y="843"/>
                </a:cubicBezTo>
                <a:cubicBezTo>
                  <a:pt x="1065" y="899"/>
                  <a:pt x="1416" y="859"/>
                  <a:pt x="1608" y="855"/>
                </a:cubicBezTo>
                <a:cubicBezTo>
                  <a:pt x="1623" y="851"/>
                  <a:pt x="1675" y="840"/>
                  <a:pt x="1692" y="831"/>
                </a:cubicBezTo>
                <a:cubicBezTo>
                  <a:pt x="1705" y="825"/>
                  <a:pt x="1715" y="813"/>
                  <a:pt x="1728" y="807"/>
                </a:cubicBezTo>
                <a:cubicBezTo>
                  <a:pt x="1788" y="781"/>
                  <a:pt x="1857" y="763"/>
                  <a:pt x="1920" y="747"/>
                </a:cubicBezTo>
                <a:cubicBezTo>
                  <a:pt x="2002" y="726"/>
                  <a:pt x="2018" y="674"/>
                  <a:pt x="2088" y="651"/>
                </a:cubicBezTo>
                <a:cubicBezTo>
                  <a:pt x="2126" y="613"/>
                  <a:pt x="2152" y="574"/>
                  <a:pt x="2184" y="531"/>
                </a:cubicBezTo>
                <a:cubicBezTo>
                  <a:pt x="2220" y="423"/>
                  <a:pt x="2218" y="307"/>
                  <a:pt x="2232" y="195"/>
                </a:cubicBezTo>
                <a:cubicBezTo>
                  <a:pt x="2156" y="144"/>
                  <a:pt x="2069" y="121"/>
                  <a:pt x="1980" y="99"/>
                </a:cubicBezTo>
                <a:cubicBezTo>
                  <a:pt x="1765" y="111"/>
                  <a:pt x="1718" y="122"/>
                  <a:pt x="1500" y="111"/>
                </a:cubicBezTo>
                <a:cubicBezTo>
                  <a:pt x="1471" y="101"/>
                  <a:pt x="1445" y="85"/>
                  <a:pt x="1416" y="75"/>
                </a:cubicBezTo>
                <a:cubicBezTo>
                  <a:pt x="1385" y="65"/>
                  <a:pt x="1320" y="51"/>
                  <a:pt x="1320" y="51"/>
                </a:cubicBezTo>
                <a:cubicBezTo>
                  <a:pt x="1243" y="0"/>
                  <a:pt x="1288" y="19"/>
                  <a:pt x="1128" y="39"/>
                </a:cubicBezTo>
                <a:cubicBezTo>
                  <a:pt x="1095" y="43"/>
                  <a:pt x="1065" y="58"/>
                  <a:pt x="1032" y="63"/>
                </a:cubicBezTo>
                <a:cubicBezTo>
                  <a:pt x="948" y="77"/>
                  <a:pt x="865" y="90"/>
                  <a:pt x="780" y="99"/>
                </a:cubicBezTo>
                <a:cubicBezTo>
                  <a:pt x="720" y="119"/>
                  <a:pt x="674" y="155"/>
                  <a:pt x="612" y="171"/>
                </a:cubicBezTo>
                <a:cubicBezTo>
                  <a:pt x="544" y="216"/>
                  <a:pt x="453" y="217"/>
                  <a:pt x="396" y="255"/>
                </a:cubicBezTo>
                <a:cubicBezTo>
                  <a:pt x="347" y="288"/>
                  <a:pt x="286" y="316"/>
                  <a:pt x="228" y="327"/>
                </a:cubicBezTo>
                <a:cubicBezTo>
                  <a:pt x="166" y="338"/>
                  <a:pt x="108" y="343"/>
                  <a:pt x="48" y="363"/>
                </a:cubicBezTo>
                <a:cubicBezTo>
                  <a:pt x="26" y="385"/>
                  <a:pt x="0" y="400"/>
                  <a:pt x="0" y="435"/>
                </a:cubicBezTo>
                <a:cubicBezTo>
                  <a:pt x="0" y="455"/>
                  <a:pt x="7" y="475"/>
                  <a:pt x="12" y="495"/>
                </a:cubicBezTo>
                <a:cubicBezTo>
                  <a:pt x="25" y="548"/>
                  <a:pt x="24" y="539"/>
                  <a:pt x="24" y="519"/>
                </a:cubicBezTo>
                <a:close/>
              </a:path>
            </a:pathLst>
          </a:custGeom>
          <a:solidFill>
            <a:srgbClr val="FFFFFF"/>
          </a:solidFill>
          <a:ln w="349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4053" name="Freeform 3"/>
          <p:cNvSpPr>
            <a:spLocks/>
          </p:cNvSpPr>
          <p:nvPr/>
        </p:nvSpPr>
        <p:spPr bwMode="auto">
          <a:xfrm flipV="1">
            <a:off x="1638300" y="1500188"/>
            <a:ext cx="4032250" cy="2944812"/>
          </a:xfrm>
          <a:custGeom>
            <a:avLst/>
            <a:gdLst>
              <a:gd name="T0" fmla="*/ 43358 w 2232"/>
              <a:gd name="T1" fmla="*/ 1700064 h 899"/>
              <a:gd name="T2" fmla="*/ 325181 w 2232"/>
              <a:gd name="T3" fmla="*/ 2014527 h 899"/>
              <a:gd name="T4" fmla="*/ 390218 w 2232"/>
              <a:gd name="T5" fmla="*/ 2093142 h 899"/>
              <a:gd name="T6" fmla="*/ 476933 w 2232"/>
              <a:gd name="T7" fmla="*/ 2328989 h 899"/>
              <a:gd name="T8" fmla="*/ 1062259 w 2232"/>
              <a:gd name="T9" fmla="*/ 2682760 h 899"/>
              <a:gd name="T10" fmla="*/ 1517513 w 2232"/>
              <a:gd name="T11" fmla="*/ 2761375 h 899"/>
              <a:gd name="T12" fmla="*/ 2904954 w 2232"/>
              <a:gd name="T13" fmla="*/ 2800683 h 899"/>
              <a:gd name="T14" fmla="*/ 3056705 w 2232"/>
              <a:gd name="T15" fmla="*/ 2722068 h 899"/>
              <a:gd name="T16" fmla="*/ 3121741 w 2232"/>
              <a:gd name="T17" fmla="*/ 2643452 h 899"/>
              <a:gd name="T18" fmla="*/ 3468602 w 2232"/>
              <a:gd name="T19" fmla="*/ 2446913 h 899"/>
              <a:gd name="T20" fmla="*/ 3772105 w 2232"/>
              <a:gd name="T21" fmla="*/ 2132450 h 899"/>
              <a:gd name="T22" fmla="*/ 3945535 w 2232"/>
              <a:gd name="T23" fmla="*/ 1739372 h 899"/>
              <a:gd name="T24" fmla="*/ 4032250 w 2232"/>
              <a:gd name="T25" fmla="*/ 638752 h 899"/>
              <a:gd name="T26" fmla="*/ 3576995 w 2232"/>
              <a:gd name="T27" fmla="*/ 324290 h 899"/>
              <a:gd name="T28" fmla="*/ 2709845 w 2232"/>
              <a:gd name="T29" fmla="*/ 363597 h 899"/>
              <a:gd name="T30" fmla="*/ 2558094 w 2232"/>
              <a:gd name="T31" fmla="*/ 245674 h 899"/>
              <a:gd name="T32" fmla="*/ 2384664 w 2232"/>
              <a:gd name="T33" fmla="*/ 167058 h 899"/>
              <a:gd name="T34" fmla="*/ 2037804 w 2232"/>
              <a:gd name="T35" fmla="*/ 127750 h 899"/>
              <a:gd name="T36" fmla="*/ 1864374 w 2232"/>
              <a:gd name="T37" fmla="*/ 206366 h 899"/>
              <a:gd name="T38" fmla="*/ 1409119 w 2232"/>
              <a:gd name="T39" fmla="*/ 324290 h 899"/>
              <a:gd name="T40" fmla="*/ 1105617 w 2232"/>
              <a:gd name="T41" fmla="*/ 560137 h 899"/>
              <a:gd name="T42" fmla="*/ 715399 w 2232"/>
              <a:gd name="T43" fmla="*/ 835291 h 899"/>
              <a:gd name="T44" fmla="*/ 411896 w 2232"/>
              <a:gd name="T45" fmla="*/ 1071139 h 899"/>
              <a:gd name="T46" fmla="*/ 86715 w 2232"/>
              <a:gd name="T47" fmla="*/ 1189062 h 899"/>
              <a:gd name="T48" fmla="*/ 0 w 2232"/>
              <a:gd name="T49" fmla="*/ 1424909 h 899"/>
              <a:gd name="T50" fmla="*/ 21679 w 2232"/>
              <a:gd name="T51" fmla="*/ 1621448 h 899"/>
              <a:gd name="T52" fmla="*/ 43358 w 2232"/>
              <a:gd name="T53" fmla="*/ 1700064 h 89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232"/>
              <a:gd name="T82" fmla="*/ 0 h 899"/>
              <a:gd name="T83" fmla="*/ 2232 w 2232"/>
              <a:gd name="T84" fmla="*/ 899 h 89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232" h="899">
                <a:moveTo>
                  <a:pt x="24" y="519"/>
                </a:moveTo>
                <a:cubicBezTo>
                  <a:pt x="75" y="553"/>
                  <a:pt x="128" y="581"/>
                  <a:pt x="180" y="615"/>
                </a:cubicBezTo>
                <a:cubicBezTo>
                  <a:pt x="192" y="623"/>
                  <a:pt x="216" y="639"/>
                  <a:pt x="216" y="639"/>
                </a:cubicBezTo>
                <a:cubicBezTo>
                  <a:pt x="232" y="663"/>
                  <a:pt x="240" y="695"/>
                  <a:pt x="264" y="711"/>
                </a:cubicBezTo>
                <a:cubicBezTo>
                  <a:pt x="363" y="777"/>
                  <a:pt x="469" y="806"/>
                  <a:pt x="588" y="819"/>
                </a:cubicBezTo>
                <a:cubicBezTo>
                  <a:pt x="672" y="828"/>
                  <a:pt x="840" y="843"/>
                  <a:pt x="840" y="843"/>
                </a:cubicBezTo>
                <a:cubicBezTo>
                  <a:pt x="1065" y="899"/>
                  <a:pt x="1416" y="859"/>
                  <a:pt x="1608" y="855"/>
                </a:cubicBezTo>
                <a:cubicBezTo>
                  <a:pt x="1623" y="851"/>
                  <a:pt x="1675" y="840"/>
                  <a:pt x="1692" y="831"/>
                </a:cubicBezTo>
                <a:cubicBezTo>
                  <a:pt x="1705" y="825"/>
                  <a:pt x="1715" y="813"/>
                  <a:pt x="1728" y="807"/>
                </a:cubicBezTo>
                <a:cubicBezTo>
                  <a:pt x="1788" y="781"/>
                  <a:pt x="1857" y="763"/>
                  <a:pt x="1920" y="747"/>
                </a:cubicBezTo>
                <a:cubicBezTo>
                  <a:pt x="2002" y="726"/>
                  <a:pt x="2018" y="674"/>
                  <a:pt x="2088" y="651"/>
                </a:cubicBezTo>
                <a:cubicBezTo>
                  <a:pt x="2126" y="613"/>
                  <a:pt x="2152" y="574"/>
                  <a:pt x="2184" y="531"/>
                </a:cubicBezTo>
                <a:cubicBezTo>
                  <a:pt x="2220" y="423"/>
                  <a:pt x="2218" y="307"/>
                  <a:pt x="2232" y="195"/>
                </a:cubicBezTo>
                <a:cubicBezTo>
                  <a:pt x="2156" y="144"/>
                  <a:pt x="2069" y="121"/>
                  <a:pt x="1980" y="99"/>
                </a:cubicBezTo>
                <a:cubicBezTo>
                  <a:pt x="1765" y="111"/>
                  <a:pt x="1718" y="122"/>
                  <a:pt x="1500" y="111"/>
                </a:cubicBezTo>
                <a:cubicBezTo>
                  <a:pt x="1471" y="101"/>
                  <a:pt x="1445" y="85"/>
                  <a:pt x="1416" y="75"/>
                </a:cubicBezTo>
                <a:cubicBezTo>
                  <a:pt x="1385" y="65"/>
                  <a:pt x="1320" y="51"/>
                  <a:pt x="1320" y="51"/>
                </a:cubicBezTo>
                <a:cubicBezTo>
                  <a:pt x="1243" y="0"/>
                  <a:pt x="1288" y="19"/>
                  <a:pt x="1128" y="39"/>
                </a:cubicBezTo>
                <a:cubicBezTo>
                  <a:pt x="1095" y="43"/>
                  <a:pt x="1065" y="58"/>
                  <a:pt x="1032" y="63"/>
                </a:cubicBezTo>
                <a:cubicBezTo>
                  <a:pt x="948" y="77"/>
                  <a:pt x="865" y="90"/>
                  <a:pt x="780" y="99"/>
                </a:cubicBezTo>
                <a:cubicBezTo>
                  <a:pt x="720" y="119"/>
                  <a:pt x="674" y="155"/>
                  <a:pt x="612" y="171"/>
                </a:cubicBezTo>
                <a:cubicBezTo>
                  <a:pt x="544" y="216"/>
                  <a:pt x="453" y="217"/>
                  <a:pt x="396" y="255"/>
                </a:cubicBezTo>
                <a:cubicBezTo>
                  <a:pt x="347" y="288"/>
                  <a:pt x="286" y="316"/>
                  <a:pt x="228" y="327"/>
                </a:cubicBezTo>
                <a:cubicBezTo>
                  <a:pt x="166" y="338"/>
                  <a:pt x="108" y="343"/>
                  <a:pt x="48" y="363"/>
                </a:cubicBezTo>
                <a:cubicBezTo>
                  <a:pt x="26" y="385"/>
                  <a:pt x="0" y="400"/>
                  <a:pt x="0" y="435"/>
                </a:cubicBezTo>
                <a:cubicBezTo>
                  <a:pt x="0" y="455"/>
                  <a:pt x="7" y="475"/>
                  <a:pt x="12" y="495"/>
                </a:cubicBezTo>
                <a:cubicBezTo>
                  <a:pt x="25" y="548"/>
                  <a:pt x="24" y="539"/>
                  <a:pt x="24" y="519"/>
                </a:cubicBezTo>
                <a:close/>
              </a:path>
            </a:pathLst>
          </a:custGeom>
          <a:solidFill>
            <a:srgbClr val="FFFFFF"/>
          </a:solidFill>
          <a:ln w="349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44034" name="Object 5"/>
          <p:cNvGraphicFramePr>
            <a:graphicFrameLocks noChangeAspect="1"/>
          </p:cNvGraphicFramePr>
          <p:nvPr/>
        </p:nvGraphicFramePr>
        <p:xfrm>
          <a:off x="3311525" y="2524125"/>
          <a:ext cx="850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50680" imgH="393480" progId="Equation.DSMT4">
                  <p:embed/>
                </p:oleObj>
              </mc:Choice>
              <mc:Fallback>
                <p:oleObj name="Equation" r:id="rId2" imgW="850680" imgH="393480" progId="Equation.DSMT4">
                  <p:embed/>
                  <p:pic>
                    <p:nvPicPr>
                      <p:cNvPr id="4403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525" y="2524125"/>
                        <a:ext cx="850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54" name="Line 6"/>
          <p:cNvSpPr>
            <a:spLocks noChangeShapeType="1"/>
          </p:cNvSpPr>
          <p:nvPr/>
        </p:nvSpPr>
        <p:spPr bwMode="auto">
          <a:xfrm>
            <a:off x="2774950" y="2314575"/>
            <a:ext cx="1968500" cy="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44035" name="Object 9"/>
          <p:cNvGraphicFramePr>
            <a:graphicFrameLocks noChangeAspect="1"/>
          </p:cNvGraphicFramePr>
          <p:nvPr/>
        </p:nvGraphicFramePr>
        <p:xfrm>
          <a:off x="3502025" y="1666875"/>
          <a:ext cx="342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2720" imgH="431640" progId="Equation.DSMT4">
                  <p:embed/>
                </p:oleObj>
              </mc:Choice>
              <mc:Fallback>
                <p:oleObj name="Equation" r:id="rId4" imgW="342720" imgH="431640" progId="Equation.DSMT4">
                  <p:embed/>
                  <p:pic>
                    <p:nvPicPr>
                      <p:cNvPr id="4403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2025" y="1666875"/>
                        <a:ext cx="342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55" name="Line 10"/>
          <p:cNvSpPr>
            <a:spLocks noChangeShapeType="1"/>
          </p:cNvSpPr>
          <p:nvPr/>
        </p:nvSpPr>
        <p:spPr bwMode="auto">
          <a:xfrm>
            <a:off x="3451226" y="2187575"/>
            <a:ext cx="4032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44036" name="Object 11"/>
          <p:cNvGraphicFramePr>
            <a:graphicFrameLocks noChangeAspect="1"/>
          </p:cNvGraphicFramePr>
          <p:nvPr/>
        </p:nvGraphicFramePr>
        <p:xfrm>
          <a:off x="2416175" y="2181225"/>
          <a:ext cx="152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280" imgH="317160" progId="Equation.DSMT4">
                  <p:embed/>
                </p:oleObj>
              </mc:Choice>
              <mc:Fallback>
                <p:oleObj name="Equation" r:id="rId6" imgW="152280" imgH="317160" progId="Equation.DSMT4">
                  <p:embed/>
                  <p:pic>
                    <p:nvPicPr>
                      <p:cNvPr id="4403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175" y="2181225"/>
                        <a:ext cx="152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56" name="Line 12"/>
          <p:cNvSpPr>
            <a:spLocks noChangeShapeType="1"/>
          </p:cNvSpPr>
          <p:nvPr/>
        </p:nvSpPr>
        <p:spPr bwMode="auto">
          <a:xfrm flipH="1">
            <a:off x="2765426" y="2119313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4057" name="Line 13"/>
          <p:cNvSpPr>
            <a:spLocks noChangeShapeType="1"/>
          </p:cNvSpPr>
          <p:nvPr/>
        </p:nvSpPr>
        <p:spPr bwMode="auto">
          <a:xfrm flipH="1">
            <a:off x="4733926" y="2106613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44037" name="Object 14"/>
          <p:cNvGraphicFramePr>
            <a:graphicFrameLocks noChangeAspect="1"/>
          </p:cNvGraphicFramePr>
          <p:nvPr/>
        </p:nvGraphicFramePr>
        <p:xfrm>
          <a:off x="4899025" y="2117725"/>
          <a:ext cx="215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5640" imgH="393480" progId="Equation.DSMT4">
                  <p:embed/>
                </p:oleObj>
              </mc:Choice>
              <mc:Fallback>
                <p:oleObj name="Equation" r:id="rId8" imgW="215640" imgH="393480" progId="Equation.DSMT4">
                  <p:embed/>
                  <p:pic>
                    <p:nvPicPr>
                      <p:cNvPr id="44037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9025" y="2117725"/>
                        <a:ext cx="215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58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LODFs</a:t>
            </a:r>
            <a:endParaRPr lang="en-US" altLang="zh-CN" dirty="0"/>
          </a:p>
        </p:txBody>
      </p:sp>
      <p:graphicFrame>
        <p:nvGraphicFramePr>
          <p:cNvPr id="44038" name="Object 21"/>
          <p:cNvGraphicFramePr>
            <a:graphicFrameLocks noChangeAspect="1"/>
          </p:cNvGraphicFramePr>
          <p:nvPr/>
        </p:nvGraphicFramePr>
        <p:xfrm>
          <a:off x="8337550" y="1749425"/>
          <a:ext cx="876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76240" imgH="431640" progId="Equation.DSMT4">
                  <p:embed/>
                </p:oleObj>
              </mc:Choice>
              <mc:Fallback>
                <p:oleObj name="Equation" r:id="rId10" imgW="876240" imgH="431640" progId="Equation.DSMT4">
                  <p:embed/>
                  <p:pic>
                    <p:nvPicPr>
                      <p:cNvPr id="44038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7550" y="1749425"/>
                        <a:ext cx="8763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9" name="Object 27"/>
          <p:cNvGraphicFramePr>
            <a:graphicFrameLocks noChangeAspect="1"/>
          </p:cNvGraphicFramePr>
          <p:nvPr/>
        </p:nvGraphicFramePr>
        <p:xfrm>
          <a:off x="3400425" y="3679825"/>
          <a:ext cx="876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76240" imgH="393480" progId="Equation.DSMT4">
                  <p:embed/>
                </p:oleObj>
              </mc:Choice>
              <mc:Fallback>
                <p:oleObj name="Equation" r:id="rId12" imgW="876240" imgH="393480" progId="Equation.DSMT4">
                  <p:embed/>
                  <p:pic>
                    <p:nvPicPr>
                      <p:cNvPr id="44039" name="Object 27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0425" y="3679825"/>
                        <a:ext cx="8763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59" name="Line 28"/>
          <p:cNvSpPr>
            <a:spLocks noChangeShapeType="1"/>
          </p:cNvSpPr>
          <p:nvPr/>
        </p:nvSpPr>
        <p:spPr bwMode="auto">
          <a:xfrm>
            <a:off x="2851150" y="3533775"/>
            <a:ext cx="1968500" cy="0"/>
          </a:xfrm>
          <a:prstGeom prst="line">
            <a:avLst/>
          </a:prstGeom>
          <a:noFill/>
          <a:ln w="349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44040" name="Object 29"/>
          <p:cNvGraphicFramePr>
            <a:graphicFrameLocks noChangeAspect="1"/>
          </p:cNvGraphicFramePr>
          <p:nvPr/>
        </p:nvGraphicFramePr>
        <p:xfrm>
          <a:off x="3552825" y="2860675"/>
          <a:ext cx="368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68280" imgH="431640" progId="Equation.DSMT4">
                  <p:embed/>
                </p:oleObj>
              </mc:Choice>
              <mc:Fallback>
                <p:oleObj name="Equation" r:id="rId14" imgW="368280" imgH="431640" progId="Equation.DSMT4">
                  <p:embed/>
                  <p:pic>
                    <p:nvPicPr>
                      <p:cNvPr id="44040" name="Object 29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2825" y="2860675"/>
                        <a:ext cx="3683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0" name="Line 30"/>
          <p:cNvSpPr>
            <a:spLocks noChangeShapeType="1"/>
          </p:cNvSpPr>
          <p:nvPr/>
        </p:nvSpPr>
        <p:spPr bwMode="auto">
          <a:xfrm>
            <a:off x="3527426" y="3406775"/>
            <a:ext cx="4032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44041" name="Object 31"/>
          <p:cNvGraphicFramePr>
            <a:graphicFrameLocks noChangeAspect="1"/>
          </p:cNvGraphicFramePr>
          <p:nvPr/>
        </p:nvGraphicFramePr>
        <p:xfrm>
          <a:off x="2505075" y="3330575"/>
          <a:ext cx="228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28600" imgH="330120" progId="Equation.DSMT4">
                  <p:embed/>
                </p:oleObj>
              </mc:Choice>
              <mc:Fallback>
                <p:oleObj name="Equation" r:id="rId16" imgW="228600" imgH="330120" progId="Equation.DSMT4">
                  <p:embed/>
                  <p:pic>
                    <p:nvPicPr>
                      <p:cNvPr id="44041" name="Object 31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075" y="3330575"/>
                        <a:ext cx="2286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1" name="Line 32"/>
          <p:cNvSpPr>
            <a:spLocks noChangeShapeType="1"/>
          </p:cNvSpPr>
          <p:nvPr/>
        </p:nvSpPr>
        <p:spPr bwMode="auto">
          <a:xfrm flipH="1">
            <a:off x="2841626" y="3338513"/>
            <a:ext cx="3175" cy="393700"/>
          </a:xfrm>
          <a:prstGeom prst="line">
            <a:avLst/>
          </a:prstGeom>
          <a:noFill/>
          <a:ln w="539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4062" name="Line 33"/>
          <p:cNvSpPr>
            <a:spLocks noChangeShapeType="1"/>
          </p:cNvSpPr>
          <p:nvPr/>
        </p:nvSpPr>
        <p:spPr bwMode="auto">
          <a:xfrm flipH="1">
            <a:off x="4810126" y="3325813"/>
            <a:ext cx="3175" cy="393700"/>
          </a:xfrm>
          <a:prstGeom prst="line">
            <a:avLst/>
          </a:prstGeom>
          <a:noFill/>
          <a:ln w="539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44042" name="Object 34"/>
          <p:cNvGraphicFramePr>
            <a:graphicFrameLocks noChangeAspect="1"/>
          </p:cNvGraphicFramePr>
          <p:nvPr/>
        </p:nvGraphicFramePr>
        <p:xfrm>
          <a:off x="4943475" y="3305175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79360" imgH="406080" progId="Equation.DSMT4">
                  <p:embed/>
                </p:oleObj>
              </mc:Choice>
              <mc:Fallback>
                <p:oleObj name="Equation" r:id="rId18" imgW="279360" imgH="406080" progId="Equation.DSMT4">
                  <p:embed/>
                  <p:pic>
                    <p:nvPicPr>
                      <p:cNvPr id="44042" name="Object 34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475" y="3305175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3" name="Object 37"/>
          <p:cNvGraphicFramePr>
            <a:graphicFrameLocks noChangeAspect="1"/>
          </p:cNvGraphicFramePr>
          <p:nvPr/>
        </p:nvGraphicFramePr>
        <p:xfrm>
          <a:off x="8023225" y="2524125"/>
          <a:ext cx="850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50680" imgH="393480" progId="Equation.DSMT4">
                  <p:embed/>
                </p:oleObj>
              </mc:Choice>
              <mc:Fallback>
                <p:oleObj name="Equation" r:id="rId20" imgW="850680" imgH="393480" progId="Equation.DSMT4">
                  <p:embed/>
                  <p:pic>
                    <p:nvPicPr>
                      <p:cNvPr id="44043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3225" y="2524125"/>
                        <a:ext cx="850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3" name="Line 38"/>
          <p:cNvSpPr>
            <a:spLocks noChangeShapeType="1"/>
          </p:cNvSpPr>
          <p:nvPr/>
        </p:nvSpPr>
        <p:spPr bwMode="auto">
          <a:xfrm>
            <a:off x="7486650" y="2314575"/>
            <a:ext cx="1968500" cy="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44044" name="Object 39"/>
          <p:cNvGraphicFramePr>
            <a:graphicFrameLocks noChangeAspect="1"/>
          </p:cNvGraphicFramePr>
          <p:nvPr/>
        </p:nvGraphicFramePr>
        <p:xfrm>
          <a:off x="7870825" y="1724025"/>
          <a:ext cx="342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42720" imgH="431640" progId="Equation.DSMT4">
                  <p:embed/>
                </p:oleObj>
              </mc:Choice>
              <mc:Fallback>
                <p:oleObj name="Equation" r:id="rId22" imgW="342720" imgH="431640" progId="Equation.DSMT4">
                  <p:embed/>
                  <p:pic>
                    <p:nvPicPr>
                      <p:cNvPr id="44044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0825" y="1724025"/>
                        <a:ext cx="342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4" name="Line 40"/>
          <p:cNvSpPr>
            <a:spLocks noChangeShapeType="1"/>
          </p:cNvSpPr>
          <p:nvPr/>
        </p:nvSpPr>
        <p:spPr bwMode="auto">
          <a:xfrm>
            <a:off x="8181975" y="2190750"/>
            <a:ext cx="4127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44045" name="Object 41"/>
          <p:cNvGraphicFramePr>
            <a:graphicFrameLocks noChangeAspect="1"/>
          </p:cNvGraphicFramePr>
          <p:nvPr/>
        </p:nvGraphicFramePr>
        <p:xfrm>
          <a:off x="7127875" y="2181225"/>
          <a:ext cx="152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52280" imgH="317160" progId="Equation.DSMT4">
                  <p:embed/>
                </p:oleObj>
              </mc:Choice>
              <mc:Fallback>
                <p:oleObj name="Equation" r:id="rId24" imgW="152280" imgH="317160" progId="Equation.DSMT4">
                  <p:embed/>
                  <p:pic>
                    <p:nvPicPr>
                      <p:cNvPr id="44045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75" y="2181225"/>
                        <a:ext cx="152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5" name="Line 42"/>
          <p:cNvSpPr>
            <a:spLocks noChangeShapeType="1"/>
          </p:cNvSpPr>
          <p:nvPr/>
        </p:nvSpPr>
        <p:spPr bwMode="auto">
          <a:xfrm flipH="1">
            <a:off x="7477126" y="2119313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4066" name="Line 43"/>
          <p:cNvSpPr>
            <a:spLocks noChangeShapeType="1"/>
          </p:cNvSpPr>
          <p:nvPr/>
        </p:nvSpPr>
        <p:spPr bwMode="auto">
          <a:xfrm flipH="1">
            <a:off x="9445626" y="2106613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44046" name="Object 44"/>
          <p:cNvGraphicFramePr>
            <a:graphicFrameLocks noChangeAspect="1"/>
          </p:cNvGraphicFramePr>
          <p:nvPr/>
        </p:nvGraphicFramePr>
        <p:xfrm>
          <a:off x="9610725" y="2117725"/>
          <a:ext cx="215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15640" imgH="393480" progId="Equation.DSMT4">
                  <p:embed/>
                </p:oleObj>
              </mc:Choice>
              <mc:Fallback>
                <p:oleObj name="Equation" r:id="rId26" imgW="215640" imgH="393480" progId="Equation.DSMT4">
                  <p:embed/>
                  <p:pic>
                    <p:nvPicPr>
                      <p:cNvPr id="44046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10725" y="2117725"/>
                        <a:ext cx="215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7" name="AutoShape 54"/>
          <p:cNvSpPr>
            <a:spLocks noChangeArrowheads="1"/>
          </p:cNvSpPr>
          <p:nvPr/>
        </p:nvSpPr>
        <p:spPr bwMode="auto">
          <a:xfrm>
            <a:off x="6122725" y="4152900"/>
            <a:ext cx="1828800" cy="584200"/>
          </a:xfrm>
          <a:prstGeom prst="wedgeRoundRectCallout">
            <a:avLst>
              <a:gd name="adj1" fmla="val 48859"/>
              <a:gd name="adj2" fmla="val -156878"/>
              <a:gd name="adj3" fmla="val 16667"/>
            </a:avLst>
          </a:prstGeom>
          <a:solidFill>
            <a:srgbClr val="FFFFFF"/>
          </a:solidFill>
          <a:ln w="222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i="1" dirty="0">
                <a:solidFill>
                  <a:schemeClr val="hlink"/>
                </a:solidFill>
                <a:ea typeface="SimSun" charset="-122"/>
                <a:cs typeface="Times New Roman" pitchFamily="18" charset="0"/>
              </a:rPr>
              <a:t>outaged</a:t>
            </a:r>
          </a:p>
        </p:txBody>
      </p:sp>
      <p:graphicFrame>
        <p:nvGraphicFramePr>
          <p:cNvPr id="44048" name="Object 57"/>
          <p:cNvGraphicFramePr>
            <a:graphicFrameLocks noChangeAspect="1"/>
          </p:cNvGraphicFramePr>
          <p:nvPr/>
        </p:nvGraphicFramePr>
        <p:xfrm>
          <a:off x="8124825" y="3565525"/>
          <a:ext cx="876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876240" imgH="393480" progId="Equation.DSMT4">
                  <p:embed/>
                </p:oleObj>
              </mc:Choice>
              <mc:Fallback>
                <p:oleObj name="Equation" r:id="rId28" imgW="876240" imgH="393480" progId="Equation.DSMT4">
                  <p:embed/>
                  <p:pic>
                    <p:nvPicPr>
                      <p:cNvPr id="44048" name="Object 57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4825" y="3565525"/>
                        <a:ext cx="8763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8" name="Line 58"/>
          <p:cNvSpPr>
            <a:spLocks noChangeShapeType="1"/>
          </p:cNvSpPr>
          <p:nvPr/>
        </p:nvSpPr>
        <p:spPr bwMode="auto">
          <a:xfrm>
            <a:off x="7575550" y="3419475"/>
            <a:ext cx="1968500" cy="0"/>
          </a:xfrm>
          <a:prstGeom prst="line">
            <a:avLst/>
          </a:prstGeom>
          <a:noFill/>
          <a:ln w="34925" cap="rnd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44049" name="Object 61"/>
          <p:cNvGraphicFramePr>
            <a:graphicFrameLocks noChangeAspect="1"/>
          </p:cNvGraphicFramePr>
          <p:nvPr/>
        </p:nvGraphicFramePr>
        <p:xfrm>
          <a:off x="7229475" y="3216275"/>
          <a:ext cx="228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228600" imgH="330120" progId="Equation.DSMT4">
                  <p:embed/>
                </p:oleObj>
              </mc:Choice>
              <mc:Fallback>
                <p:oleObj name="Equation" r:id="rId30" imgW="228600" imgH="330120" progId="Equation.DSMT4">
                  <p:embed/>
                  <p:pic>
                    <p:nvPicPr>
                      <p:cNvPr id="44049" name="Object 61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9475" y="3216275"/>
                        <a:ext cx="2286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9" name="Line 62"/>
          <p:cNvSpPr>
            <a:spLocks noChangeShapeType="1"/>
          </p:cNvSpPr>
          <p:nvPr/>
        </p:nvSpPr>
        <p:spPr bwMode="auto">
          <a:xfrm flipH="1">
            <a:off x="7566026" y="3224213"/>
            <a:ext cx="3175" cy="393700"/>
          </a:xfrm>
          <a:prstGeom prst="line">
            <a:avLst/>
          </a:prstGeom>
          <a:noFill/>
          <a:ln w="539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4070" name="Line 63"/>
          <p:cNvSpPr>
            <a:spLocks noChangeShapeType="1"/>
          </p:cNvSpPr>
          <p:nvPr/>
        </p:nvSpPr>
        <p:spPr bwMode="auto">
          <a:xfrm flipH="1">
            <a:off x="9534526" y="3211513"/>
            <a:ext cx="3175" cy="393700"/>
          </a:xfrm>
          <a:prstGeom prst="line">
            <a:avLst/>
          </a:prstGeom>
          <a:noFill/>
          <a:ln w="539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44050" name="Object 64"/>
          <p:cNvGraphicFramePr>
            <a:graphicFrameLocks noChangeAspect="1"/>
          </p:cNvGraphicFramePr>
          <p:nvPr/>
        </p:nvGraphicFramePr>
        <p:xfrm>
          <a:off x="9667875" y="3190875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279360" imgH="406080" progId="Equation.DSMT4">
                  <p:embed/>
                </p:oleObj>
              </mc:Choice>
              <mc:Fallback>
                <p:oleObj name="Equation" r:id="rId32" imgW="279360" imgH="406080" progId="Equation.DSMT4">
                  <p:embed/>
                  <p:pic>
                    <p:nvPicPr>
                      <p:cNvPr id="44050" name="Object 64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75" y="3190875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1" name="Object 66"/>
          <p:cNvGraphicFramePr>
            <a:graphicFrameLocks noChangeAspect="1"/>
          </p:cNvGraphicFramePr>
          <p:nvPr/>
        </p:nvGraphicFramePr>
        <p:xfrm>
          <a:off x="4586288" y="4902200"/>
          <a:ext cx="30734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3073320" imgH="1028520" progId="Equation.DSMT4">
                  <p:embed/>
                </p:oleObj>
              </mc:Choice>
              <mc:Fallback>
                <p:oleObj name="Equation" r:id="rId34" imgW="3073320" imgH="1028520" progId="Equation.DSMT4">
                  <p:embed/>
                  <p:pic>
                    <p:nvPicPr>
                      <p:cNvPr id="44051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6288" y="4902200"/>
                        <a:ext cx="30734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71" name="Text Box 67"/>
          <p:cNvSpPr txBox="1">
            <a:spLocks noChangeArrowheads="1"/>
          </p:cNvSpPr>
          <p:nvPr/>
        </p:nvSpPr>
        <p:spPr bwMode="auto">
          <a:xfrm>
            <a:off x="2765426" y="4456263"/>
            <a:ext cx="1965325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altLang="zh-CN" i="1" dirty="0">
                <a:solidFill>
                  <a:srgbClr val="0000FF"/>
                </a:solidFill>
                <a:ea typeface="SimSun" charset="-122"/>
                <a:cs typeface="Times New Roman" pitchFamily="18" charset="0"/>
              </a:rPr>
              <a:t>base case</a:t>
            </a:r>
          </a:p>
        </p:txBody>
      </p:sp>
      <p:sp>
        <p:nvSpPr>
          <p:cNvPr id="44072" name="Text Box 68"/>
          <p:cNvSpPr txBox="1">
            <a:spLocks noChangeArrowheads="1"/>
          </p:cNvSpPr>
          <p:nvPr/>
        </p:nvSpPr>
        <p:spPr bwMode="auto">
          <a:xfrm>
            <a:off x="7880350" y="4622800"/>
            <a:ext cx="230505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altLang="zh-CN" i="1" dirty="0">
                <a:solidFill>
                  <a:schemeClr val="hlink"/>
                </a:solidFill>
                <a:ea typeface="SimSun" charset="-122"/>
                <a:cs typeface="Times New Roman" pitchFamily="18" charset="0"/>
              </a:rPr>
              <a:t>outage case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14321" y="6005566"/>
            <a:ext cx="6550191" cy="461665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  <a:latin typeface="+mj-lt"/>
              </a:rPr>
              <a:t>Best reference is Chapter 7 of the course book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 altLang="zh-CN"/>
              <a:t>LODF Evaluation</a:t>
            </a:r>
            <a:endParaRPr lang="zh-CN" altLang="en-US" dirty="0"/>
          </a:p>
        </p:txBody>
      </p:sp>
      <p:sp>
        <p:nvSpPr>
          <p:cNvPr id="47120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/>
          <a:p>
            <a:r>
              <a:rPr lang="en-US" altLang="zh-CN"/>
              <a:t>We simulate the impact of the outage of line k by adding the basic transaction</a:t>
            </a:r>
            <a:endParaRPr lang="en-US" altLang="zh-CN" dirty="0"/>
          </a:p>
        </p:txBody>
      </p:sp>
      <p:graphicFrame>
        <p:nvGraphicFramePr>
          <p:cNvPr id="47117" name="Object 34"/>
          <p:cNvGraphicFramePr>
            <a:graphicFrameLocks noChangeAspect="1"/>
          </p:cNvGraphicFramePr>
          <p:nvPr/>
        </p:nvGraphicFramePr>
        <p:xfrm>
          <a:off x="6111875" y="1760435"/>
          <a:ext cx="24003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00120" imgH="507960" progId="Equation.DSMT4">
                  <p:embed/>
                </p:oleObj>
              </mc:Choice>
              <mc:Fallback>
                <p:oleObj name="Equation" r:id="rId2" imgW="2400120" imgH="507960" progId="Equation.DSMT4">
                  <p:embed/>
                  <p:pic>
                    <p:nvPicPr>
                      <p:cNvPr id="47117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75" y="1760435"/>
                        <a:ext cx="24003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44" name="Text Box 39"/>
          <p:cNvSpPr txBox="1">
            <a:spLocks noChangeArrowheads="1"/>
          </p:cNvSpPr>
          <p:nvPr/>
        </p:nvSpPr>
        <p:spPr bwMode="auto">
          <a:xfrm>
            <a:off x="6637320" y="2487050"/>
            <a:ext cx="3725881" cy="22467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dirty="0">
                <a:solidFill>
                  <a:srgbClr val="000000"/>
                </a:solidFill>
                <a:latin typeface="+mn-lt"/>
                <a:ea typeface="SimSun" charset="-122"/>
              </a:rPr>
              <a:t>and selecting </a:t>
            </a:r>
            <a:r>
              <a:rPr lang="en-US" altLang="zh-CN" dirty="0">
                <a:solidFill>
                  <a:srgbClr val="000000"/>
                </a:solidFill>
                <a:latin typeface="+mn-lt"/>
                <a:ea typeface="SimSun" charset="-122"/>
                <a:sym typeface="Symbol"/>
              </a:rPr>
              <a:t></a:t>
            </a:r>
            <a:r>
              <a:rPr lang="en-US" altLang="zh-CN" dirty="0" err="1">
                <a:solidFill>
                  <a:srgbClr val="000000"/>
                </a:solidFill>
                <a:latin typeface="+mn-lt"/>
                <a:ea typeface="SimSun" charset="-122"/>
                <a:sym typeface="Symbol"/>
              </a:rPr>
              <a:t>t</a:t>
            </a:r>
            <a:r>
              <a:rPr lang="en-US" altLang="zh-CN" baseline="-25000" dirty="0" err="1">
                <a:solidFill>
                  <a:srgbClr val="000000"/>
                </a:solidFill>
                <a:latin typeface="+mn-lt"/>
                <a:ea typeface="SimSun" charset="-122"/>
                <a:sym typeface="Symbol"/>
              </a:rPr>
              <a:t>k</a:t>
            </a:r>
            <a:r>
              <a:rPr lang="en-US" altLang="zh-CN" dirty="0">
                <a:solidFill>
                  <a:srgbClr val="000000"/>
                </a:solidFill>
                <a:latin typeface="+mn-lt"/>
                <a:ea typeface="SimSun" charset="-122"/>
                <a:sym typeface="Symbol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+mn-lt"/>
                <a:ea typeface="SimSun" charset="-122"/>
              </a:rPr>
              <a:t>in such a way that the flows on the dashed lines become exactly </a:t>
            </a:r>
            <a:r>
              <a:rPr lang="en-US" altLang="zh-CN" dirty="0">
                <a:solidFill>
                  <a:srgbClr val="000000"/>
                </a:solidFill>
                <a:latin typeface="+mn-lt"/>
                <a:ea typeface="SimSun" charset="-122"/>
                <a:cs typeface="Arial" panose="020B0604020202020204" pitchFamily="34" charset="0"/>
              </a:rPr>
              <a:t>zero</a:t>
            </a:r>
            <a:endParaRPr lang="en-US" altLang="zh-CN" i="1" dirty="0">
              <a:solidFill>
                <a:srgbClr val="000000"/>
              </a:solidFill>
              <a:latin typeface="+mn-lt"/>
              <a:ea typeface="SimSun" charset="-122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89226" y="2624138"/>
            <a:ext cx="3738563" cy="3778250"/>
            <a:chOff x="1165225" y="2624138"/>
            <a:chExt cx="3738563" cy="3778250"/>
          </a:xfrm>
        </p:grpSpPr>
        <p:sp>
          <p:nvSpPr>
            <p:cNvPr id="47121" name="Text Box 4"/>
            <p:cNvSpPr txBox="1">
              <a:spLocks noChangeArrowheads="1"/>
            </p:cNvSpPr>
            <p:nvPr/>
          </p:nvSpPr>
          <p:spPr bwMode="auto">
            <a:xfrm>
              <a:off x="3590925" y="5749925"/>
              <a:ext cx="1312863" cy="65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200">
                <a:ea typeface="SimSun" charset="-122"/>
              </a:endParaRPr>
            </a:p>
          </p:txBody>
        </p:sp>
        <p:sp>
          <p:nvSpPr>
            <p:cNvPr id="47122" name="Line 5"/>
            <p:cNvSpPr>
              <a:spLocks noChangeShapeType="1"/>
            </p:cNvSpPr>
            <p:nvPr/>
          </p:nvSpPr>
          <p:spPr bwMode="auto">
            <a:xfrm flipV="1">
              <a:off x="1938338" y="5308600"/>
              <a:ext cx="0" cy="506413"/>
            </a:xfrm>
            <a:prstGeom prst="line">
              <a:avLst/>
            </a:prstGeom>
            <a:noFill/>
            <a:ln w="34925">
              <a:solidFill>
                <a:srgbClr val="FF00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3" name="Line 6"/>
            <p:cNvSpPr>
              <a:spLocks noChangeShapeType="1"/>
            </p:cNvSpPr>
            <p:nvPr/>
          </p:nvSpPr>
          <p:spPr bwMode="auto">
            <a:xfrm rot="10800000" flipV="1">
              <a:off x="4135705" y="5265738"/>
              <a:ext cx="0" cy="506412"/>
            </a:xfrm>
            <a:prstGeom prst="line">
              <a:avLst/>
            </a:prstGeom>
            <a:noFill/>
            <a:ln w="34925">
              <a:solidFill>
                <a:srgbClr val="FF00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4" name="Text Box 7"/>
            <p:cNvSpPr txBox="1">
              <a:spLocks noChangeArrowheads="1"/>
            </p:cNvSpPr>
            <p:nvPr/>
          </p:nvSpPr>
          <p:spPr bwMode="auto">
            <a:xfrm>
              <a:off x="1976438" y="3325813"/>
              <a:ext cx="211455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 sz="1200">
                <a:ea typeface="SimSun" charset="-122"/>
              </a:endParaRPr>
            </a:p>
          </p:txBody>
        </p:sp>
        <p:sp>
          <p:nvSpPr>
            <p:cNvPr id="47125" name="Freeform 8"/>
            <p:cNvSpPr>
              <a:spLocks/>
            </p:cNvSpPr>
            <p:nvPr/>
          </p:nvSpPr>
          <p:spPr bwMode="auto">
            <a:xfrm>
              <a:off x="1165225" y="2624138"/>
              <a:ext cx="3636963" cy="1525587"/>
            </a:xfrm>
            <a:custGeom>
              <a:avLst/>
              <a:gdLst>
                <a:gd name="T0" fmla="*/ 39107 w 2232"/>
                <a:gd name="T1" fmla="*/ 880734 h 899"/>
                <a:gd name="T2" fmla="*/ 293303 w 2232"/>
                <a:gd name="T3" fmla="*/ 1043644 h 899"/>
                <a:gd name="T4" fmla="*/ 351964 w 2232"/>
                <a:gd name="T5" fmla="*/ 1084372 h 899"/>
                <a:gd name="T6" fmla="*/ 430178 w 2232"/>
                <a:gd name="T7" fmla="*/ 1206554 h 899"/>
                <a:gd name="T8" fmla="*/ 958125 w 2232"/>
                <a:gd name="T9" fmla="*/ 1389828 h 899"/>
                <a:gd name="T10" fmla="*/ 1368749 w 2232"/>
                <a:gd name="T11" fmla="*/ 1430556 h 899"/>
                <a:gd name="T12" fmla="*/ 2620177 w 2232"/>
                <a:gd name="T13" fmla="*/ 1450920 h 899"/>
                <a:gd name="T14" fmla="*/ 2757052 w 2232"/>
                <a:gd name="T15" fmla="*/ 1410192 h 899"/>
                <a:gd name="T16" fmla="*/ 2815713 w 2232"/>
                <a:gd name="T17" fmla="*/ 1369465 h 899"/>
                <a:gd name="T18" fmla="*/ 3128570 w 2232"/>
                <a:gd name="T19" fmla="*/ 1267646 h 899"/>
                <a:gd name="T20" fmla="*/ 3402320 w 2232"/>
                <a:gd name="T21" fmla="*/ 1104736 h 899"/>
                <a:gd name="T22" fmla="*/ 3558749 w 2232"/>
                <a:gd name="T23" fmla="*/ 901098 h 899"/>
                <a:gd name="T24" fmla="*/ 3636963 w 2232"/>
                <a:gd name="T25" fmla="*/ 330912 h 899"/>
                <a:gd name="T26" fmla="*/ 3226338 w 2232"/>
                <a:gd name="T27" fmla="*/ 168001 h 899"/>
                <a:gd name="T28" fmla="*/ 2444195 w 2232"/>
                <a:gd name="T29" fmla="*/ 188365 h 899"/>
                <a:gd name="T30" fmla="*/ 2307320 w 2232"/>
                <a:gd name="T31" fmla="*/ 127274 h 899"/>
                <a:gd name="T32" fmla="*/ 2150892 w 2232"/>
                <a:gd name="T33" fmla="*/ 86546 h 899"/>
                <a:gd name="T34" fmla="*/ 1838035 w 2232"/>
                <a:gd name="T35" fmla="*/ 66182 h 899"/>
                <a:gd name="T36" fmla="*/ 1681607 w 2232"/>
                <a:gd name="T37" fmla="*/ 106910 h 899"/>
                <a:gd name="T38" fmla="*/ 1270982 w 2232"/>
                <a:gd name="T39" fmla="*/ 168001 h 899"/>
                <a:gd name="T40" fmla="*/ 997232 w 2232"/>
                <a:gd name="T41" fmla="*/ 290184 h 899"/>
                <a:gd name="T42" fmla="*/ 645268 w 2232"/>
                <a:gd name="T43" fmla="*/ 432730 h 899"/>
                <a:gd name="T44" fmla="*/ 371518 w 2232"/>
                <a:gd name="T45" fmla="*/ 554913 h 899"/>
                <a:gd name="T46" fmla="*/ 78214 w 2232"/>
                <a:gd name="T47" fmla="*/ 616005 h 899"/>
                <a:gd name="T48" fmla="*/ 0 w 2232"/>
                <a:gd name="T49" fmla="*/ 738187 h 899"/>
                <a:gd name="T50" fmla="*/ 19554 w 2232"/>
                <a:gd name="T51" fmla="*/ 840006 h 899"/>
                <a:gd name="T52" fmla="*/ 39107 w 2232"/>
                <a:gd name="T53" fmla="*/ 880734 h 89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32"/>
                <a:gd name="T82" fmla="*/ 0 h 899"/>
                <a:gd name="T83" fmla="*/ 2232 w 2232"/>
                <a:gd name="T84" fmla="*/ 899 h 89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32" h="899">
                  <a:moveTo>
                    <a:pt x="24" y="519"/>
                  </a:moveTo>
                  <a:cubicBezTo>
                    <a:pt x="75" y="553"/>
                    <a:pt x="128" y="581"/>
                    <a:pt x="180" y="615"/>
                  </a:cubicBezTo>
                  <a:cubicBezTo>
                    <a:pt x="192" y="623"/>
                    <a:pt x="216" y="639"/>
                    <a:pt x="216" y="639"/>
                  </a:cubicBezTo>
                  <a:cubicBezTo>
                    <a:pt x="232" y="663"/>
                    <a:pt x="240" y="695"/>
                    <a:pt x="264" y="711"/>
                  </a:cubicBezTo>
                  <a:cubicBezTo>
                    <a:pt x="363" y="777"/>
                    <a:pt x="469" y="806"/>
                    <a:pt x="588" y="819"/>
                  </a:cubicBezTo>
                  <a:cubicBezTo>
                    <a:pt x="672" y="828"/>
                    <a:pt x="840" y="843"/>
                    <a:pt x="840" y="843"/>
                  </a:cubicBezTo>
                  <a:cubicBezTo>
                    <a:pt x="1065" y="899"/>
                    <a:pt x="1416" y="859"/>
                    <a:pt x="1608" y="855"/>
                  </a:cubicBezTo>
                  <a:cubicBezTo>
                    <a:pt x="1623" y="851"/>
                    <a:pt x="1675" y="840"/>
                    <a:pt x="1692" y="831"/>
                  </a:cubicBezTo>
                  <a:cubicBezTo>
                    <a:pt x="1705" y="825"/>
                    <a:pt x="1715" y="813"/>
                    <a:pt x="1728" y="807"/>
                  </a:cubicBezTo>
                  <a:cubicBezTo>
                    <a:pt x="1788" y="781"/>
                    <a:pt x="1857" y="763"/>
                    <a:pt x="1920" y="747"/>
                  </a:cubicBezTo>
                  <a:cubicBezTo>
                    <a:pt x="2002" y="726"/>
                    <a:pt x="2018" y="674"/>
                    <a:pt x="2088" y="651"/>
                  </a:cubicBezTo>
                  <a:cubicBezTo>
                    <a:pt x="2126" y="613"/>
                    <a:pt x="2152" y="574"/>
                    <a:pt x="2184" y="531"/>
                  </a:cubicBezTo>
                  <a:cubicBezTo>
                    <a:pt x="2220" y="423"/>
                    <a:pt x="2218" y="307"/>
                    <a:pt x="2232" y="195"/>
                  </a:cubicBezTo>
                  <a:cubicBezTo>
                    <a:pt x="2156" y="144"/>
                    <a:pt x="2069" y="121"/>
                    <a:pt x="1980" y="99"/>
                  </a:cubicBezTo>
                  <a:cubicBezTo>
                    <a:pt x="1765" y="111"/>
                    <a:pt x="1718" y="122"/>
                    <a:pt x="1500" y="111"/>
                  </a:cubicBezTo>
                  <a:cubicBezTo>
                    <a:pt x="1471" y="101"/>
                    <a:pt x="1445" y="85"/>
                    <a:pt x="1416" y="75"/>
                  </a:cubicBezTo>
                  <a:cubicBezTo>
                    <a:pt x="1385" y="65"/>
                    <a:pt x="1320" y="51"/>
                    <a:pt x="1320" y="51"/>
                  </a:cubicBezTo>
                  <a:cubicBezTo>
                    <a:pt x="1243" y="0"/>
                    <a:pt x="1288" y="19"/>
                    <a:pt x="1128" y="39"/>
                  </a:cubicBezTo>
                  <a:cubicBezTo>
                    <a:pt x="1095" y="43"/>
                    <a:pt x="1065" y="58"/>
                    <a:pt x="1032" y="63"/>
                  </a:cubicBezTo>
                  <a:cubicBezTo>
                    <a:pt x="948" y="77"/>
                    <a:pt x="865" y="90"/>
                    <a:pt x="780" y="99"/>
                  </a:cubicBezTo>
                  <a:cubicBezTo>
                    <a:pt x="720" y="119"/>
                    <a:pt x="674" y="155"/>
                    <a:pt x="612" y="171"/>
                  </a:cubicBezTo>
                  <a:cubicBezTo>
                    <a:pt x="544" y="216"/>
                    <a:pt x="453" y="217"/>
                    <a:pt x="396" y="255"/>
                  </a:cubicBezTo>
                  <a:cubicBezTo>
                    <a:pt x="347" y="288"/>
                    <a:pt x="286" y="316"/>
                    <a:pt x="228" y="327"/>
                  </a:cubicBezTo>
                  <a:cubicBezTo>
                    <a:pt x="166" y="338"/>
                    <a:pt x="108" y="343"/>
                    <a:pt x="48" y="363"/>
                  </a:cubicBezTo>
                  <a:cubicBezTo>
                    <a:pt x="26" y="385"/>
                    <a:pt x="0" y="400"/>
                    <a:pt x="0" y="435"/>
                  </a:cubicBezTo>
                  <a:cubicBezTo>
                    <a:pt x="0" y="455"/>
                    <a:pt x="7" y="475"/>
                    <a:pt x="12" y="495"/>
                  </a:cubicBezTo>
                  <a:cubicBezTo>
                    <a:pt x="25" y="548"/>
                    <a:pt x="24" y="539"/>
                    <a:pt x="24" y="519"/>
                  </a:cubicBezTo>
                  <a:close/>
                </a:path>
              </a:pathLst>
            </a:custGeom>
            <a:solidFill>
              <a:srgbClr val="FFFFFF"/>
            </a:solidFill>
            <a:ln w="349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6" name="Line 9"/>
            <p:cNvSpPr>
              <a:spLocks noChangeShapeType="1"/>
            </p:cNvSpPr>
            <p:nvPr/>
          </p:nvSpPr>
          <p:spPr bwMode="auto">
            <a:xfrm>
              <a:off x="2037815" y="3903663"/>
              <a:ext cx="96838" cy="346075"/>
            </a:xfrm>
            <a:prstGeom prst="line">
              <a:avLst/>
            </a:prstGeom>
            <a:noFill/>
            <a:ln w="349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Line 10"/>
            <p:cNvSpPr>
              <a:spLocks noChangeShapeType="1"/>
            </p:cNvSpPr>
            <p:nvPr/>
          </p:nvSpPr>
          <p:spPr bwMode="auto">
            <a:xfrm flipH="1">
              <a:off x="2134652" y="3906838"/>
              <a:ext cx="222785" cy="342900"/>
            </a:xfrm>
            <a:prstGeom prst="line">
              <a:avLst/>
            </a:prstGeom>
            <a:noFill/>
            <a:ln w="349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8" name="Line 11"/>
            <p:cNvSpPr>
              <a:spLocks noChangeShapeType="1"/>
            </p:cNvSpPr>
            <p:nvPr/>
          </p:nvSpPr>
          <p:spPr bwMode="auto">
            <a:xfrm>
              <a:off x="1868488" y="4267200"/>
              <a:ext cx="488950" cy="0"/>
            </a:xfrm>
            <a:prstGeom prst="line">
              <a:avLst/>
            </a:prstGeom>
            <a:noFill/>
            <a:ln w="349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9" name="Line 12"/>
            <p:cNvSpPr>
              <a:spLocks noChangeShapeType="1"/>
            </p:cNvSpPr>
            <p:nvPr/>
          </p:nvSpPr>
          <p:spPr bwMode="auto">
            <a:xfrm>
              <a:off x="3786188" y="3906838"/>
              <a:ext cx="210773" cy="323850"/>
            </a:xfrm>
            <a:prstGeom prst="line">
              <a:avLst/>
            </a:prstGeom>
            <a:noFill/>
            <a:ln w="349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0" name="Line 13"/>
            <p:cNvSpPr>
              <a:spLocks noChangeShapeType="1"/>
            </p:cNvSpPr>
            <p:nvPr/>
          </p:nvSpPr>
          <p:spPr bwMode="auto">
            <a:xfrm flipH="1">
              <a:off x="4008972" y="3830129"/>
              <a:ext cx="117475" cy="400560"/>
            </a:xfrm>
            <a:prstGeom prst="line">
              <a:avLst/>
            </a:prstGeom>
            <a:noFill/>
            <a:ln w="349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1" name="Line 14"/>
            <p:cNvSpPr>
              <a:spLocks noChangeShapeType="1"/>
            </p:cNvSpPr>
            <p:nvPr/>
          </p:nvSpPr>
          <p:spPr bwMode="auto">
            <a:xfrm flipV="1">
              <a:off x="3786188" y="4230688"/>
              <a:ext cx="469900" cy="0"/>
            </a:xfrm>
            <a:prstGeom prst="line">
              <a:avLst/>
            </a:prstGeom>
            <a:noFill/>
            <a:ln w="349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2" name="Line 15"/>
            <p:cNvSpPr>
              <a:spLocks noChangeShapeType="1"/>
            </p:cNvSpPr>
            <p:nvPr/>
          </p:nvSpPr>
          <p:spPr bwMode="auto">
            <a:xfrm>
              <a:off x="2146300" y="5776913"/>
              <a:ext cx="615950" cy="0"/>
            </a:xfrm>
            <a:prstGeom prst="line">
              <a:avLst/>
            </a:prstGeom>
            <a:noFill/>
            <a:ln w="34925">
              <a:solidFill>
                <a:schemeClr val="hlink"/>
              </a:solidFill>
              <a:round/>
              <a:headEnd/>
              <a:tailEnd type="non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3" name="Line 16"/>
            <p:cNvSpPr>
              <a:spLocks noChangeShapeType="1"/>
            </p:cNvSpPr>
            <p:nvPr/>
          </p:nvSpPr>
          <p:spPr bwMode="auto">
            <a:xfrm>
              <a:off x="2662238" y="5776913"/>
              <a:ext cx="1346734" cy="0"/>
            </a:xfrm>
            <a:prstGeom prst="line">
              <a:avLst/>
            </a:prstGeom>
            <a:noFill/>
            <a:ln w="349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4" name="Line 17"/>
            <p:cNvSpPr>
              <a:spLocks noChangeShapeType="1"/>
            </p:cNvSpPr>
            <p:nvPr/>
          </p:nvSpPr>
          <p:spPr bwMode="auto">
            <a:xfrm flipH="1">
              <a:off x="2133122" y="5305425"/>
              <a:ext cx="0" cy="484188"/>
            </a:xfrm>
            <a:prstGeom prst="line">
              <a:avLst/>
            </a:prstGeom>
            <a:noFill/>
            <a:ln w="349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5" name="Line 18"/>
            <p:cNvSpPr>
              <a:spLocks noChangeShapeType="1"/>
            </p:cNvSpPr>
            <p:nvPr/>
          </p:nvSpPr>
          <p:spPr bwMode="auto">
            <a:xfrm>
              <a:off x="4004267" y="5264150"/>
              <a:ext cx="0" cy="525463"/>
            </a:xfrm>
            <a:prstGeom prst="line">
              <a:avLst/>
            </a:prstGeom>
            <a:noFill/>
            <a:ln w="349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7106" name="Object 19"/>
            <p:cNvGraphicFramePr>
              <a:graphicFrameLocks noChangeAspect="1"/>
            </p:cNvGraphicFramePr>
            <p:nvPr/>
          </p:nvGraphicFramePr>
          <p:xfrm>
            <a:off x="2727325" y="3565525"/>
            <a:ext cx="8509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850680" imgH="393480" progId="Equation.DSMT4">
                    <p:embed/>
                  </p:oleObj>
                </mc:Choice>
                <mc:Fallback>
                  <p:oleObj name="Equation" r:id="rId4" imgW="850680" imgH="393480" progId="Equation.DSMT4">
                    <p:embed/>
                    <p:pic>
                      <p:nvPicPr>
                        <p:cNvPr id="47106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7325" y="3565525"/>
                          <a:ext cx="850900" cy="393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36" name="Line 20"/>
            <p:cNvSpPr>
              <a:spLocks noChangeShapeType="1"/>
            </p:cNvSpPr>
            <p:nvPr/>
          </p:nvSpPr>
          <p:spPr bwMode="auto">
            <a:xfrm>
              <a:off x="2152650" y="3470275"/>
              <a:ext cx="1968500" cy="0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7107" name="Object 21"/>
            <p:cNvGraphicFramePr>
              <a:graphicFrameLocks noChangeAspect="1"/>
            </p:cNvGraphicFramePr>
            <p:nvPr/>
          </p:nvGraphicFramePr>
          <p:xfrm>
            <a:off x="2301875" y="2828925"/>
            <a:ext cx="14478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447560" imgH="482400" progId="Equation.DSMT4">
                    <p:embed/>
                  </p:oleObj>
                </mc:Choice>
                <mc:Fallback>
                  <p:oleObj name="Equation" r:id="rId6" imgW="1447560" imgH="482400" progId="Equation.DSMT4">
                    <p:embed/>
                    <p:pic>
                      <p:nvPicPr>
                        <p:cNvPr id="47107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1875" y="2828925"/>
                          <a:ext cx="1447800" cy="482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37" name="Line 22"/>
            <p:cNvSpPr>
              <a:spLocks noChangeShapeType="1"/>
            </p:cNvSpPr>
            <p:nvPr/>
          </p:nvSpPr>
          <p:spPr bwMode="auto">
            <a:xfrm>
              <a:off x="2790825" y="3346450"/>
              <a:ext cx="3175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7108" name="Object 23"/>
            <p:cNvGraphicFramePr>
              <a:graphicFrameLocks noChangeAspect="1"/>
            </p:cNvGraphicFramePr>
            <p:nvPr/>
          </p:nvGraphicFramePr>
          <p:xfrm>
            <a:off x="1793875" y="3336925"/>
            <a:ext cx="1524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52280" imgH="317160" progId="Equation.DSMT4">
                    <p:embed/>
                  </p:oleObj>
                </mc:Choice>
                <mc:Fallback>
                  <p:oleObj name="Equation" r:id="rId8" imgW="152280" imgH="317160" progId="Equation.DSMT4">
                    <p:embed/>
                    <p:pic>
                      <p:nvPicPr>
                        <p:cNvPr id="47108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3875" y="3336925"/>
                          <a:ext cx="152400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38" name="Line 24"/>
            <p:cNvSpPr>
              <a:spLocks noChangeShapeType="1"/>
            </p:cNvSpPr>
            <p:nvPr/>
          </p:nvSpPr>
          <p:spPr bwMode="auto">
            <a:xfrm flipH="1">
              <a:off x="2143125" y="3275013"/>
              <a:ext cx="3175" cy="393700"/>
            </a:xfrm>
            <a:prstGeom prst="line">
              <a:avLst/>
            </a:prstGeom>
            <a:noFill/>
            <a:ln w="539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9" name="Line 25"/>
            <p:cNvSpPr>
              <a:spLocks noChangeShapeType="1"/>
            </p:cNvSpPr>
            <p:nvPr/>
          </p:nvSpPr>
          <p:spPr bwMode="auto">
            <a:xfrm flipH="1">
              <a:off x="4111625" y="3262313"/>
              <a:ext cx="3175" cy="393700"/>
            </a:xfrm>
            <a:prstGeom prst="line">
              <a:avLst/>
            </a:prstGeom>
            <a:noFill/>
            <a:ln w="539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7109" name="Object 26"/>
            <p:cNvGraphicFramePr>
              <a:graphicFrameLocks noChangeAspect="1"/>
            </p:cNvGraphicFramePr>
            <p:nvPr/>
          </p:nvGraphicFramePr>
          <p:xfrm>
            <a:off x="4276725" y="3273425"/>
            <a:ext cx="2159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215640" imgH="393480" progId="Equation.DSMT4">
                    <p:embed/>
                  </p:oleObj>
                </mc:Choice>
                <mc:Fallback>
                  <p:oleObj name="Equation" r:id="rId10" imgW="215640" imgH="393480" progId="Equation.DSMT4">
                    <p:embed/>
                    <p:pic>
                      <p:nvPicPr>
                        <p:cNvPr id="47109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6725" y="3273425"/>
                          <a:ext cx="215900" cy="393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10" name="Object 27"/>
            <p:cNvGraphicFramePr>
              <a:graphicFrameLocks noChangeAspect="1"/>
            </p:cNvGraphicFramePr>
            <p:nvPr/>
          </p:nvGraphicFramePr>
          <p:xfrm>
            <a:off x="2651125" y="5876925"/>
            <a:ext cx="8763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876240" imgH="393480" progId="Equation.DSMT4">
                    <p:embed/>
                  </p:oleObj>
                </mc:Choice>
                <mc:Fallback>
                  <p:oleObj name="Equation" r:id="rId12" imgW="876240" imgH="393480" progId="Equation.DSMT4">
                    <p:embed/>
                    <p:pic>
                      <p:nvPicPr>
                        <p:cNvPr id="47110" name="Object 27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1125" y="5876925"/>
                          <a:ext cx="876300" cy="393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11" name="Object 28"/>
            <p:cNvGraphicFramePr>
              <a:graphicFrameLocks noChangeAspect="1"/>
            </p:cNvGraphicFramePr>
            <p:nvPr/>
          </p:nvGraphicFramePr>
          <p:xfrm>
            <a:off x="1577975" y="4105275"/>
            <a:ext cx="2286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228600" imgH="330120" progId="Equation.DSMT4">
                    <p:embed/>
                  </p:oleObj>
                </mc:Choice>
                <mc:Fallback>
                  <p:oleObj name="Equation" r:id="rId14" imgW="228600" imgH="330120" progId="Equation.DSMT4">
                    <p:embed/>
                    <p:pic>
                      <p:nvPicPr>
                        <p:cNvPr id="47111" name="Object 28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7975" y="4105275"/>
                          <a:ext cx="228600" cy="330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12" name="Object 29"/>
            <p:cNvGraphicFramePr>
              <a:graphicFrameLocks noChangeAspect="1"/>
            </p:cNvGraphicFramePr>
            <p:nvPr/>
          </p:nvGraphicFramePr>
          <p:xfrm>
            <a:off x="4308475" y="3990975"/>
            <a:ext cx="279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279360" imgH="406080" progId="Equation.DSMT4">
                    <p:embed/>
                  </p:oleObj>
                </mc:Choice>
                <mc:Fallback>
                  <p:oleObj name="Equation" r:id="rId16" imgW="279360" imgH="406080" progId="Equation.DSMT4">
                    <p:embed/>
                    <p:pic>
                      <p:nvPicPr>
                        <p:cNvPr id="47112" name="Object 29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8475" y="3990975"/>
                          <a:ext cx="27940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13" name="Object 30"/>
            <p:cNvGraphicFramePr>
              <a:graphicFrameLocks noChangeAspect="1"/>
            </p:cNvGraphicFramePr>
            <p:nvPr/>
          </p:nvGraphicFramePr>
          <p:xfrm>
            <a:off x="1196975" y="5730875"/>
            <a:ext cx="6096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609480" imgH="431640" progId="Equation.DSMT4">
                    <p:embed/>
                  </p:oleObj>
                </mc:Choice>
                <mc:Fallback>
                  <p:oleObj name="Equation" r:id="rId18" imgW="609480" imgH="431640" progId="Equation.DSMT4">
                    <p:embed/>
                    <p:pic>
                      <p:nvPicPr>
                        <p:cNvPr id="47113" name="Object 30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6975" y="5730875"/>
                          <a:ext cx="609600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14" name="Object 31"/>
            <p:cNvGraphicFramePr>
              <a:graphicFrameLocks noChangeAspect="1"/>
            </p:cNvGraphicFramePr>
            <p:nvPr/>
          </p:nvGraphicFramePr>
          <p:xfrm>
            <a:off x="4168775" y="5692775"/>
            <a:ext cx="6096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609480" imgH="431640" progId="Equation.DSMT4">
                    <p:embed/>
                  </p:oleObj>
                </mc:Choice>
                <mc:Fallback>
                  <p:oleObj name="Equation" r:id="rId20" imgW="609480" imgH="431640" progId="Equation.DSMT4">
                    <p:embed/>
                    <p:pic>
                      <p:nvPicPr>
                        <p:cNvPr id="47114" name="Object 31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8775" y="5692775"/>
                          <a:ext cx="609600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15" name="Object 32"/>
            <p:cNvGraphicFramePr>
              <a:graphicFrameLocks noChangeAspect="1"/>
            </p:cNvGraphicFramePr>
            <p:nvPr/>
          </p:nvGraphicFramePr>
          <p:xfrm>
            <a:off x="2355850" y="5184775"/>
            <a:ext cx="13589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1358640" imgH="431640" progId="Equation.DSMT4">
                    <p:embed/>
                  </p:oleObj>
                </mc:Choice>
                <mc:Fallback>
                  <p:oleObj name="Equation" r:id="rId22" imgW="1358640" imgH="431640" progId="Equation.DSMT4">
                    <p:embed/>
                    <p:pic>
                      <p:nvPicPr>
                        <p:cNvPr id="47115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5850" y="5184775"/>
                          <a:ext cx="1358900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40" name="Line 35"/>
            <p:cNvSpPr>
              <a:spLocks noChangeShapeType="1"/>
            </p:cNvSpPr>
            <p:nvPr/>
          </p:nvSpPr>
          <p:spPr bwMode="auto">
            <a:xfrm>
              <a:off x="1817688" y="5299974"/>
              <a:ext cx="488950" cy="0"/>
            </a:xfrm>
            <a:prstGeom prst="line">
              <a:avLst/>
            </a:prstGeom>
            <a:noFill/>
            <a:ln w="349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1" name="Line 36"/>
            <p:cNvSpPr>
              <a:spLocks noChangeShapeType="1"/>
            </p:cNvSpPr>
            <p:nvPr/>
          </p:nvSpPr>
          <p:spPr bwMode="auto">
            <a:xfrm flipV="1">
              <a:off x="3735388" y="5267536"/>
              <a:ext cx="469900" cy="0"/>
            </a:xfrm>
            <a:prstGeom prst="line">
              <a:avLst/>
            </a:prstGeom>
            <a:noFill/>
            <a:ln w="349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2" name="Line 37"/>
            <p:cNvSpPr>
              <a:spLocks noChangeShapeType="1"/>
            </p:cNvSpPr>
            <p:nvPr/>
          </p:nvSpPr>
          <p:spPr bwMode="auto">
            <a:xfrm rot="5400000">
              <a:off x="1633538" y="4781550"/>
              <a:ext cx="1009650" cy="0"/>
            </a:xfrm>
            <a:prstGeom prst="line">
              <a:avLst/>
            </a:prstGeom>
            <a:noFill/>
            <a:ln w="34925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3" name="Line 38"/>
            <p:cNvSpPr>
              <a:spLocks noChangeShapeType="1"/>
            </p:cNvSpPr>
            <p:nvPr/>
          </p:nvSpPr>
          <p:spPr bwMode="auto">
            <a:xfrm rot="16200000" flipH="1">
              <a:off x="3487738" y="4781550"/>
              <a:ext cx="1035050" cy="0"/>
            </a:xfrm>
            <a:prstGeom prst="line">
              <a:avLst/>
            </a:prstGeom>
            <a:noFill/>
            <a:ln w="34925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5" name="Line 43"/>
            <p:cNvSpPr>
              <a:spLocks noChangeShapeType="1"/>
            </p:cNvSpPr>
            <p:nvPr/>
          </p:nvSpPr>
          <p:spPr bwMode="auto">
            <a:xfrm>
              <a:off x="2790825" y="5641975"/>
              <a:ext cx="31750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781421" y="4843246"/>
            <a:ext cx="3440365" cy="1200329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  <a:latin typeface="+mj-lt"/>
              </a:rPr>
              <a:t>In general this </a:t>
            </a:r>
            <a:r>
              <a:rPr lang="en-US" altLang="zh-CN" sz="2400" dirty="0">
                <a:solidFill>
                  <a:srgbClr val="000000"/>
                </a:solidFill>
                <a:latin typeface="+mj-lt"/>
                <a:ea typeface="SimSun" charset="-122"/>
                <a:sym typeface="Symbol"/>
              </a:rPr>
              <a:t></a:t>
            </a:r>
            <a:r>
              <a:rPr lang="en-US" altLang="zh-CN" sz="2400" dirty="0" err="1">
                <a:solidFill>
                  <a:srgbClr val="000000"/>
                </a:solidFill>
                <a:latin typeface="+mj-lt"/>
                <a:ea typeface="SimSun" charset="-122"/>
                <a:sym typeface="Symbol"/>
              </a:rPr>
              <a:t>t</a:t>
            </a:r>
            <a:r>
              <a:rPr lang="en-US" altLang="zh-CN" sz="2400" baseline="-25000" dirty="0" err="1">
                <a:solidFill>
                  <a:srgbClr val="000000"/>
                </a:solidFill>
                <a:latin typeface="+mj-lt"/>
                <a:ea typeface="SimSun" charset="-122"/>
                <a:sym typeface="Symbol"/>
              </a:rPr>
              <a:t>k</a:t>
            </a:r>
            <a:r>
              <a:rPr lang="en-US" altLang="zh-CN" sz="2400" dirty="0">
                <a:solidFill>
                  <a:srgbClr val="000000"/>
                </a:solidFill>
                <a:latin typeface="+mj-lt"/>
                <a:ea typeface="SimSun" charset="-122"/>
                <a:sym typeface="Symbol"/>
              </a:rPr>
              <a:t> is not</a:t>
            </a:r>
            <a:br>
              <a:rPr lang="en-US" altLang="zh-CN" sz="2400" dirty="0">
                <a:solidFill>
                  <a:srgbClr val="000000"/>
                </a:solidFill>
                <a:latin typeface="+mj-lt"/>
                <a:ea typeface="SimSun" charset="-122"/>
                <a:sym typeface="Symbol"/>
              </a:rPr>
            </a:br>
            <a:r>
              <a:rPr lang="en-US" altLang="zh-CN" sz="2400" dirty="0">
                <a:solidFill>
                  <a:srgbClr val="000000"/>
                </a:solidFill>
                <a:latin typeface="+mj-lt"/>
                <a:ea typeface="SimSun" charset="-122"/>
                <a:sym typeface="Symbol"/>
              </a:rPr>
              <a:t>equal to the original line</a:t>
            </a:r>
            <a:br>
              <a:rPr lang="en-US" altLang="zh-CN" sz="2400" dirty="0">
                <a:solidFill>
                  <a:srgbClr val="000000"/>
                </a:solidFill>
                <a:latin typeface="+mj-lt"/>
                <a:ea typeface="SimSun" charset="-122"/>
                <a:sym typeface="Symbol"/>
              </a:rPr>
            </a:br>
            <a:r>
              <a:rPr lang="en-US" altLang="zh-CN" sz="2400" dirty="0">
                <a:solidFill>
                  <a:srgbClr val="000000"/>
                </a:solidFill>
                <a:latin typeface="+mj-lt"/>
                <a:ea typeface="SimSun" charset="-122"/>
                <a:sym typeface="Symbol"/>
              </a:rPr>
              <a:t>flow</a:t>
            </a:r>
            <a:endParaRPr lang="en-US" sz="2400" dirty="0">
              <a:solidFill>
                <a:srgbClr val="1E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5" name="Rectangle 2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 altLang="zh-CN"/>
              <a:t>LODF Evaluation</a:t>
            </a:r>
            <a:endParaRPr lang="en-US" altLang="zh-CN" dirty="0"/>
          </a:p>
        </p:txBody>
      </p:sp>
      <p:sp>
        <p:nvSpPr>
          <p:cNvPr id="48136" name="Rectangle 37"/>
          <p:cNvSpPr>
            <a:spLocks noGrp="1" noChangeArrowheads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/>
          <a:p>
            <a:r>
              <a:rPr lang="en-US" altLang="zh-CN" dirty="0"/>
              <a:t>We select </a:t>
            </a:r>
            <a:r>
              <a:rPr lang="en-US" altLang="zh-CN" dirty="0">
                <a:sym typeface="Symbol"/>
              </a:rPr>
              <a:t></a:t>
            </a:r>
            <a:r>
              <a:rPr lang="en-US" altLang="zh-CN" dirty="0" err="1">
                <a:sym typeface="Symbol"/>
              </a:rPr>
              <a:t>tk</a:t>
            </a:r>
            <a:r>
              <a:rPr lang="en-US" altLang="zh-CN" dirty="0"/>
              <a:t> to be such that </a:t>
            </a:r>
            <a:br>
              <a:rPr lang="en-US" altLang="zh-CN" dirty="0"/>
            </a:br>
            <a:br>
              <a:rPr lang="en-US" altLang="zh-CN" dirty="0"/>
            </a:br>
            <a:endParaRPr lang="en-US" altLang="zh-CN" dirty="0"/>
          </a:p>
          <a:p>
            <a:r>
              <a:rPr lang="en-US" altLang="zh-CN" dirty="0"/>
              <a:t>	where </a:t>
            </a:r>
            <a:r>
              <a:rPr lang="en-US" altLang="zh-CN" dirty="0">
                <a:sym typeface="Symbol"/>
              </a:rPr>
              <a:t></a:t>
            </a:r>
            <a:r>
              <a:rPr lang="en-US" altLang="zh-CN" dirty="0"/>
              <a:t>ƒ k  is the active power flow change on the line k due to the transaction </a:t>
            </a:r>
            <a:r>
              <a:rPr lang="en-US" altLang="zh-CN" dirty="0" err="1"/>
              <a:t>wk</a:t>
            </a:r>
            <a:r>
              <a:rPr lang="en-US" altLang="zh-CN" dirty="0"/>
              <a:t>  </a:t>
            </a:r>
          </a:p>
          <a:p>
            <a:r>
              <a:rPr lang="en-US" altLang="zh-CN" dirty="0"/>
              <a:t>The line k flow from </a:t>
            </a:r>
            <a:r>
              <a:rPr lang="en-US" altLang="zh-CN" dirty="0" err="1"/>
              <a:t>wk</a:t>
            </a:r>
            <a:r>
              <a:rPr lang="en-US" altLang="zh-CN" dirty="0"/>
              <a:t> depends on its PTDF</a:t>
            </a:r>
          </a:p>
          <a:p>
            <a:endParaRPr lang="en-US" altLang="zh-CN" dirty="0"/>
          </a:p>
          <a:p>
            <a:r>
              <a:rPr lang="en-US" altLang="zh-CN" dirty="0"/>
              <a:t>	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/>
              <a:t>it follows that </a:t>
            </a:r>
          </a:p>
        </p:txBody>
      </p:sp>
      <p:graphicFrame>
        <p:nvGraphicFramePr>
          <p:cNvPr id="48130" name="Object 38"/>
          <p:cNvGraphicFramePr>
            <a:graphicFrameLocks noChangeAspect="1"/>
          </p:cNvGraphicFramePr>
          <p:nvPr/>
        </p:nvGraphicFramePr>
        <p:xfrm>
          <a:off x="2800350" y="1981200"/>
          <a:ext cx="3111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11480" imgH="457200" progId="Equation.DSMT4">
                  <p:embed/>
                </p:oleObj>
              </mc:Choice>
              <mc:Fallback>
                <p:oleObj name="Equation" r:id="rId2" imgW="3111480" imgH="457200" progId="Equation.DSMT4">
                  <p:embed/>
                  <p:pic>
                    <p:nvPicPr>
                      <p:cNvPr id="4813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350" y="1981200"/>
                        <a:ext cx="3111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2" name="Object 45"/>
          <p:cNvGraphicFramePr>
            <a:graphicFrameLocks noChangeAspect="1"/>
          </p:cNvGraphicFramePr>
          <p:nvPr/>
        </p:nvGraphicFramePr>
        <p:xfrm>
          <a:off x="3810000" y="4239511"/>
          <a:ext cx="2438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38280" imgH="533160" progId="Equation.DSMT4">
                  <p:embed/>
                </p:oleObj>
              </mc:Choice>
              <mc:Fallback>
                <p:oleObj name="Equation" r:id="rId4" imgW="2438280" imgH="533160" progId="Equation.DSMT4">
                  <p:embed/>
                  <p:pic>
                    <p:nvPicPr>
                      <p:cNvPr id="48132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239511"/>
                        <a:ext cx="2438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Grp="1" noChangeAspect="1"/>
          </p:cNvGraphicFramePr>
          <p:nvPr/>
        </p:nvGraphicFramePr>
        <p:xfrm>
          <a:off x="4648200" y="4851843"/>
          <a:ext cx="47244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079960" imgH="1130040" progId="Equation.DSMT4">
                  <p:embed/>
                </p:oleObj>
              </mc:Choice>
              <mc:Fallback>
                <p:oleObj name="Equation" r:id="rId6" imgW="5079960" imgH="1130040" progId="Equation.DSMT4">
                  <p:embed/>
                  <p:pic>
                    <p:nvPicPr>
                      <p:cNvPr id="4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851843"/>
                        <a:ext cx="4724400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 altLang="zh-CN"/>
              <a:t>LODF Evaluation</a:t>
            </a:r>
            <a:endParaRPr lang="en-US" altLang="zh-CN" dirty="0"/>
          </a:p>
        </p:txBody>
      </p:sp>
      <p:sp>
        <p:nvSpPr>
          <p:cNvPr id="50183" name="Rectangle 1029"/>
          <p:cNvSpPr>
            <a:spLocks noGrp="1" noChangeArrowheads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/>
          <a:p>
            <a:r>
              <a:rPr lang="en-US" altLang="zh-CN"/>
              <a:t>For the rest of the network, the impacts of the outage of line k are the same as the impacts of the additional basic transaction wk </a:t>
            </a:r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Therefore, by definition the LODF is</a:t>
            </a:r>
          </a:p>
          <a:p>
            <a:r>
              <a:rPr lang="en-US" altLang="zh-CN"/>
              <a:t>	</a:t>
            </a:r>
            <a:endParaRPr lang="en-US" altLang="zh-CN" dirty="0"/>
          </a:p>
        </p:txBody>
      </p:sp>
      <p:graphicFrame>
        <p:nvGraphicFramePr>
          <p:cNvPr id="50178" name="Object 1034"/>
          <p:cNvGraphicFramePr>
            <a:graphicFrameLocks noChangeAspect="1"/>
          </p:cNvGraphicFramePr>
          <p:nvPr/>
        </p:nvGraphicFramePr>
        <p:xfrm>
          <a:off x="2514600" y="2133600"/>
          <a:ext cx="54737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73440" imgH="1143000" progId="Equation.DSMT4">
                  <p:embed/>
                </p:oleObj>
              </mc:Choice>
              <mc:Fallback>
                <p:oleObj name="Equation" r:id="rId2" imgW="5473440" imgH="1143000" progId="Equation.DSMT4">
                  <p:embed/>
                  <p:pic>
                    <p:nvPicPr>
                      <p:cNvPr id="50178" name="Object 10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133600"/>
                        <a:ext cx="54737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1035"/>
          <p:cNvGraphicFramePr>
            <a:graphicFrameLocks noChangeAspect="1"/>
          </p:cNvGraphicFramePr>
          <p:nvPr/>
        </p:nvGraphicFramePr>
        <p:xfrm>
          <a:off x="3429000" y="3962400"/>
          <a:ext cx="35052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04960" imgH="1079280" progId="Equation.DSMT4">
                  <p:embed/>
                </p:oleObj>
              </mc:Choice>
              <mc:Fallback>
                <p:oleObj name="Equation" r:id="rId4" imgW="3504960" imgH="1079280" progId="Equation.DSMT4">
                  <p:embed/>
                  <p:pic>
                    <p:nvPicPr>
                      <p:cNvPr id="50179" name="Object 10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962400"/>
                        <a:ext cx="35052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Five Bus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/>
          <a:p>
            <a:r>
              <a:rPr lang="en-US"/>
              <a:t>Assume we wish to calculate the values for the outage of line 4 (between buses 2 and 3); this is line k</a:t>
            </a:r>
            <a:endParaRPr lang="en-US" dirty="0"/>
          </a:p>
        </p:txBody>
      </p:sp>
      <p:pic>
        <p:nvPicPr>
          <p:cNvPr id="395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6" r="18571" b="9999"/>
          <a:stretch/>
        </p:blipFill>
        <p:spPr bwMode="auto">
          <a:xfrm>
            <a:off x="2438400" y="2286000"/>
            <a:ext cx="603504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10598" y="2265908"/>
            <a:ext cx="2209801" cy="4154984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+mj-lt"/>
              </a:rPr>
              <a:t>Say we wish</a:t>
            </a:r>
            <a:br>
              <a:rPr lang="en-US" sz="2200" dirty="0">
                <a:solidFill>
                  <a:srgbClr val="000000"/>
                </a:solidFill>
                <a:latin typeface="+mj-lt"/>
              </a:rPr>
            </a:br>
            <a:r>
              <a:rPr lang="en-US" sz="2200" dirty="0">
                <a:solidFill>
                  <a:srgbClr val="000000"/>
                </a:solidFill>
                <a:latin typeface="+mj-lt"/>
              </a:rPr>
              <a:t>to know the change in flow </a:t>
            </a:r>
            <a:br>
              <a:rPr lang="en-US" sz="2200" dirty="0">
                <a:solidFill>
                  <a:srgbClr val="000000"/>
                </a:solidFill>
                <a:latin typeface="+mj-lt"/>
              </a:rPr>
            </a:br>
            <a:r>
              <a:rPr lang="en-US" sz="2200" dirty="0">
                <a:solidFill>
                  <a:srgbClr val="000000"/>
                </a:solidFill>
                <a:latin typeface="+mj-lt"/>
              </a:rPr>
              <a:t>on the line</a:t>
            </a:r>
            <a:br>
              <a:rPr lang="en-US" sz="2200" dirty="0">
                <a:solidFill>
                  <a:srgbClr val="000000"/>
                </a:solidFill>
                <a:latin typeface="+mj-lt"/>
              </a:rPr>
            </a:br>
            <a:r>
              <a:rPr lang="en-US" sz="2200" dirty="0">
                <a:solidFill>
                  <a:srgbClr val="000000"/>
                </a:solidFill>
                <a:latin typeface="+mj-lt"/>
              </a:rPr>
              <a:t>3  (Buses 3 to 4). PTDFs for</a:t>
            </a:r>
            <a:br>
              <a:rPr lang="en-US" sz="2200" dirty="0">
                <a:solidFill>
                  <a:srgbClr val="000000"/>
                </a:solidFill>
                <a:latin typeface="+mj-lt"/>
              </a:rPr>
            </a:br>
            <a:r>
              <a:rPr lang="en-US" sz="2200" dirty="0">
                <a:solidFill>
                  <a:srgbClr val="000000"/>
                </a:solidFill>
                <a:latin typeface="+mj-lt"/>
              </a:rPr>
              <a:t>a transaction</a:t>
            </a:r>
            <a:br>
              <a:rPr lang="en-US" sz="2200" dirty="0">
                <a:solidFill>
                  <a:srgbClr val="000000"/>
                </a:solidFill>
                <a:latin typeface="+mj-lt"/>
              </a:rPr>
            </a:br>
            <a:r>
              <a:rPr lang="en-US" sz="2200" dirty="0">
                <a:solidFill>
                  <a:srgbClr val="000000"/>
                </a:solidFill>
                <a:latin typeface="+mj-lt"/>
              </a:rPr>
              <a:t>from 2 to 3</a:t>
            </a:r>
            <a:br>
              <a:rPr lang="en-US" sz="2200" dirty="0">
                <a:solidFill>
                  <a:srgbClr val="000000"/>
                </a:solidFill>
                <a:latin typeface="+mj-lt"/>
              </a:rPr>
            </a:br>
            <a:r>
              <a:rPr lang="en-US" sz="2200" dirty="0">
                <a:solidFill>
                  <a:srgbClr val="000000"/>
                </a:solidFill>
                <a:latin typeface="+mj-lt"/>
              </a:rPr>
              <a:t>are 0.7273</a:t>
            </a:r>
            <a:br>
              <a:rPr lang="en-US" sz="2200" dirty="0">
                <a:solidFill>
                  <a:srgbClr val="000000"/>
                </a:solidFill>
                <a:latin typeface="+mj-lt"/>
              </a:rPr>
            </a:br>
            <a:r>
              <a:rPr lang="en-US" sz="2200" dirty="0">
                <a:solidFill>
                  <a:srgbClr val="000000"/>
                </a:solidFill>
                <a:latin typeface="+mj-lt"/>
              </a:rPr>
              <a:t>on line 4</a:t>
            </a:r>
            <a:br>
              <a:rPr lang="en-US" sz="2200" dirty="0">
                <a:solidFill>
                  <a:srgbClr val="000000"/>
                </a:solidFill>
                <a:latin typeface="+mj-lt"/>
              </a:rPr>
            </a:br>
            <a:r>
              <a:rPr lang="en-US" sz="2200" dirty="0">
                <a:solidFill>
                  <a:srgbClr val="000000"/>
                </a:solidFill>
                <a:latin typeface="+mj-lt"/>
              </a:rPr>
              <a:t>and 0.0909</a:t>
            </a:r>
            <a:br>
              <a:rPr lang="en-US" sz="2200" dirty="0">
                <a:solidFill>
                  <a:srgbClr val="000000"/>
                </a:solidFill>
                <a:latin typeface="+mj-lt"/>
              </a:rPr>
            </a:br>
            <a:r>
              <a:rPr lang="en-US" sz="2200" dirty="0">
                <a:solidFill>
                  <a:srgbClr val="000000"/>
                </a:solidFill>
                <a:latin typeface="+mj-lt"/>
              </a:rPr>
              <a:t>on line 3</a:t>
            </a:r>
          </a:p>
        </p:txBody>
      </p:sp>
    </p:spTree>
    <p:extLst>
      <p:ext uri="{BB962C8B-B14F-4D97-AF65-F5344CB8AC3E}">
        <p14:creationId xmlns:p14="http://schemas.microsoft.com/office/powerpoint/2010/main" val="3354536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Bus Example Reference</a:t>
            </a:r>
          </a:p>
        </p:txBody>
      </p:sp>
      <p:pic>
        <p:nvPicPr>
          <p:cNvPr id="311362" name="Picture 6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0" r="19424"/>
          <a:stretch/>
        </p:blipFill>
        <p:spPr bwMode="auto">
          <a:xfrm>
            <a:off x="2895600" y="1280160"/>
            <a:ext cx="658368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Five Bus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/>
          <a:p>
            <a:r>
              <a:rPr lang="en-US"/>
              <a:t>Hence we get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362200" y="3657600"/>
          <a:ext cx="641350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413400" imgH="1701720" progId="Equation.DSMT4">
                  <p:embed/>
                </p:oleObj>
              </mc:Choice>
              <mc:Fallback>
                <p:oleObj name="Equation" r:id="rId2" imgW="6413400" imgH="170172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657600"/>
                        <a:ext cx="6413500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Grp="1" noChangeAspect="1"/>
          </p:cNvGraphicFramePr>
          <p:nvPr/>
        </p:nvGraphicFramePr>
        <p:xfrm>
          <a:off x="2078039" y="2144713"/>
          <a:ext cx="5138737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524200" imgH="1104840" progId="Equation.DSMT4">
                  <p:embed/>
                </p:oleObj>
              </mc:Choice>
              <mc:Fallback>
                <p:oleObj name="Equation" r:id="rId4" imgW="5524200" imgH="1104840" progId="Equation.DSMT4">
                  <p:embed/>
                  <p:pic>
                    <p:nvPicPr>
                      <p:cNvPr id="6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8039" y="2144713"/>
                        <a:ext cx="5138737" cy="102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2283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Five Bus Example Compensated</a:t>
            </a:r>
            <a:endParaRPr lang="en-US" dirty="0"/>
          </a:p>
        </p:txBody>
      </p:sp>
      <p:pic>
        <p:nvPicPr>
          <p:cNvPr id="415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3" r="20618"/>
          <a:stretch/>
        </p:blipFill>
        <p:spPr bwMode="auto">
          <a:xfrm>
            <a:off x="1981200" y="1524000"/>
            <a:ext cx="585216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01000" y="1732508"/>
            <a:ext cx="2390398" cy="4154984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+mj-lt"/>
              </a:rPr>
              <a:t>Here is the</a:t>
            </a:r>
            <a:br>
              <a:rPr lang="en-US" sz="2400" dirty="0">
                <a:solidFill>
                  <a:srgbClr val="000000"/>
                </a:solidFill>
                <a:latin typeface="+mj-lt"/>
              </a:rPr>
            </a:br>
            <a:r>
              <a:rPr lang="en-US" sz="2400" dirty="0">
                <a:solidFill>
                  <a:srgbClr val="000000"/>
                </a:solidFill>
                <a:latin typeface="+mj-lt"/>
              </a:rPr>
              <a:t>system with the </a:t>
            </a:r>
            <a:br>
              <a:rPr lang="en-US" sz="2400" dirty="0">
                <a:solidFill>
                  <a:srgbClr val="000000"/>
                </a:solidFill>
                <a:latin typeface="+mj-lt"/>
              </a:rPr>
            </a:br>
            <a:r>
              <a:rPr lang="en-US" sz="2400" dirty="0">
                <a:solidFill>
                  <a:srgbClr val="000000"/>
                </a:solidFill>
                <a:latin typeface="+mj-lt"/>
              </a:rPr>
              <a:t>compensation</a:t>
            </a:r>
            <a:br>
              <a:rPr lang="en-US" sz="2400" dirty="0">
                <a:solidFill>
                  <a:srgbClr val="000000"/>
                </a:solidFill>
                <a:latin typeface="+mj-lt"/>
              </a:rPr>
            </a:br>
            <a:r>
              <a:rPr lang="en-US" sz="2400" dirty="0">
                <a:solidFill>
                  <a:srgbClr val="000000"/>
                </a:solidFill>
                <a:latin typeface="+mj-lt"/>
              </a:rPr>
              <a:t>added to bus</a:t>
            </a:r>
            <a:br>
              <a:rPr lang="en-US" sz="2400" dirty="0">
                <a:solidFill>
                  <a:srgbClr val="000000"/>
                </a:solidFill>
                <a:latin typeface="+mj-lt"/>
              </a:rPr>
            </a:br>
            <a:r>
              <a:rPr lang="en-US" sz="2400" dirty="0">
                <a:solidFill>
                  <a:srgbClr val="000000"/>
                </a:solidFill>
                <a:latin typeface="+mj-lt"/>
              </a:rPr>
              <a:t>2 and removed </a:t>
            </a:r>
            <a:br>
              <a:rPr lang="en-US" sz="2400" dirty="0">
                <a:solidFill>
                  <a:srgbClr val="000000"/>
                </a:solidFill>
                <a:latin typeface="+mj-lt"/>
              </a:rPr>
            </a:br>
            <a:r>
              <a:rPr lang="en-US" sz="2400" dirty="0">
                <a:solidFill>
                  <a:srgbClr val="000000"/>
                </a:solidFill>
                <a:latin typeface="+mj-lt"/>
              </a:rPr>
              <a:t>at bus 3; we</a:t>
            </a:r>
            <a:br>
              <a:rPr lang="en-US" sz="2400" dirty="0">
                <a:solidFill>
                  <a:srgbClr val="000000"/>
                </a:solidFill>
                <a:latin typeface="+mj-lt"/>
              </a:rPr>
            </a:br>
            <a:r>
              <a:rPr lang="en-US" sz="2400" dirty="0">
                <a:solidFill>
                  <a:srgbClr val="000000"/>
                </a:solidFill>
                <a:latin typeface="+mj-lt"/>
              </a:rPr>
              <a:t>are canceling</a:t>
            </a:r>
            <a:br>
              <a:rPr lang="en-US" sz="2400" dirty="0">
                <a:solidFill>
                  <a:srgbClr val="000000"/>
                </a:solidFill>
                <a:latin typeface="+mj-lt"/>
              </a:rPr>
            </a:br>
            <a:r>
              <a:rPr lang="en-US" sz="2400" dirty="0">
                <a:solidFill>
                  <a:srgbClr val="000000"/>
                </a:solidFill>
                <a:latin typeface="+mj-lt"/>
              </a:rPr>
              <a:t>the impact of</a:t>
            </a:r>
            <a:br>
              <a:rPr lang="en-US" sz="2400" dirty="0">
                <a:solidFill>
                  <a:srgbClr val="000000"/>
                </a:solidFill>
                <a:latin typeface="+mj-lt"/>
              </a:rPr>
            </a:br>
            <a:r>
              <a:rPr lang="en-US" sz="2400" dirty="0">
                <a:solidFill>
                  <a:srgbClr val="000000"/>
                </a:solidFill>
                <a:latin typeface="+mj-lt"/>
              </a:rPr>
              <a:t>the line 4 flow</a:t>
            </a:r>
            <a:br>
              <a:rPr lang="en-US" sz="2400" dirty="0">
                <a:solidFill>
                  <a:srgbClr val="000000"/>
                </a:solidFill>
                <a:latin typeface="+mj-lt"/>
              </a:rPr>
            </a:br>
            <a:r>
              <a:rPr lang="en-US" sz="2400" dirty="0">
                <a:solidFill>
                  <a:srgbClr val="000000"/>
                </a:solidFill>
                <a:latin typeface="+mj-lt"/>
              </a:rPr>
              <a:t>for the reset</a:t>
            </a:r>
            <a:br>
              <a:rPr lang="en-US" sz="2400" dirty="0">
                <a:solidFill>
                  <a:srgbClr val="000000"/>
                </a:solidFill>
                <a:latin typeface="+mj-lt"/>
              </a:rPr>
            </a:br>
            <a:r>
              <a:rPr lang="en-US" sz="2400" dirty="0">
                <a:solidFill>
                  <a:srgbClr val="000000"/>
                </a:solidFill>
                <a:latin typeface="+mj-lt"/>
              </a:rPr>
              <a:t>of the network.</a:t>
            </a:r>
          </a:p>
        </p:txBody>
      </p:sp>
    </p:spTree>
    <p:extLst>
      <p:ext uri="{BB962C8B-B14F-4D97-AF65-F5344CB8AC3E}">
        <p14:creationId xmlns:p14="http://schemas.microsoft.com/office/powerpoint/2010/main" val="2654747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Five Bus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/>
          <a:p>
            <a:r>
              <a:rPr lang="en-US"/>
              <a:t>Below we see the network with the line actually outaged</a:t>
            </a:r>
            <a:endParaRPr lang="en-US" dirty="0"/>
          </a:p>
        </p:txBody>
      </p:sp>
      <p:pic>
        <p:nvPicPr>
          <p:cNvPr id="397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4" t="-333" r="17776" b="4334"/>
          <a:stretch/>
        </p:blipFill>
        <p:spPr bwMode="auto">
          <a:xfrm>
            <a:off x="1905000" y="1981200"/>
            <a:ext cx="6126480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29600" y="2362200"/>
            <a:ext cx="2241867" cy="3416320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+mj-lt"/>
              </a:rPr>
              <a:t>The line 3</a:t>
            </a:r>
            <a:br>
              <a:rPr lang="en-US" sz="2400" dirty="0">
                <a:solidFill>
                  <a:srgbClr val="000000"/>
                </a:solidFill>
                <a:latin typeface="+mj-lt"/>
              </a:rPr>
            </a:br>
            <a:r>
              <a:rPr lang="en-US" sz="2400" dirty="0">
                <a:solidFill>
                  <a:srgbClr val="000000"/>
                </a:solidFill>
                <a:latin typeface="+mj-lt"/>
              </a:rPr>
              <a:t>flow changed</a:t>
            </a:r>
            <a:br>
              <a:rPr lang="en-US" sz="2400" dirty="0">
                <a:solidFill>
                  <a:srgbClr val="000000"/>
                </a:solidFill>
                <a:latin typeface="+mj-lt"/>
              </a:rPr>
            </a:br>
            <a:r>
              <a:rPr lang="en-US" sz="2400" dirty="0">
                <a:solidFill>
                  <a:srgbClr val="000000"/>
                </a:solidFill>
                <a:latin typeface="+mj-lt"/>
              </a:rPr>
              <a:t>from 63 MW</a:t>
            </a:r>
            <a:br>
              <a:rPr lang="en-US" sz="2400" dirty="0">
                <a:solidFill>
                  <a:srgbClr val="000000"/>
                </a:solidFill>
                <a:latin typeface="+mj-lt"/>
              </a:rPr>
            </a:br>
            <a:r>
              <a:rPr lang="en-US" sz="2400" dirty="0">
                <a:solidFill>
                  <a:srgbClr val="000000"/>
                </a:solidFill>
                <a:latin typeface="+mj-lt"/>
              </a:rPr>
              <a:t>to 106 MW,</a:t>
            </a:r>
            <a:br>
              <a:rPr lang="en-US" sz="2400" dirty="0">
                <a:solidFill>
                  <a:srgbClr val="000000"/>
                </a:solidFill>
                <a:latin typeface="+mj-lt"/>
              </a:rPr>
            </a:br>
            <a:r>
              <a:rPr lang="en-US" sz="2400" dirty="0">
                <a:solidFill>
                  <a:srgbClr val="000000"/>
                </a:solidFill>
                <a:latin typeface="+mj-lt"/>
              </a:rPr>
              <a:t>an increase</a:t>
            </a:r>
            <a:br>
              <a:rPr lang="en-US" sz="2400" dirty="0">
                <a:solidFill>
                  <a:srgbClr val="000000"/>
                </a:solidFill>
                <a:latin typeface="+mj-lt"/>
              </a:rPr>
            </a:br>
            <a:r>
              <a:rPr lang="en-US" sz="2400" dirty="0">
                <a:solidFill>
                  <a:srgbClr val="000000"/>
                </a:solidFill>
                <a:latin typeface="+mj-lt"/>
              </a:rPr>
              <a:t>of 43 MW,</a:t>
            </a:r>
            <a:br>
              <a:rPr lang="en-US" sz="2400" dirty="0">
                <a:solidFill>
                  <a:srgbClr val="000000"/>
                </a:solidFill>
                <a:latin typeface="+mj-lt"/>
              </a:rPr>
            </a:br>
            <a:r>
              <a:rPr lang="en-US" sz="2400" dirty="0">
                <a:solidFill>
                  <a:srgbClr val="000000"/>
                </a:solidFill>
                <a:latin typeface="+mj-lt"/>
              </a:rPr>
              <a:t>matching the</a:t>
            </a:r>
            <a:br>
              <a:rPr lang="en-US" sz="2400" dirty="0">
                <a:solidFill>
                  <a:srgbClr val="000000"/>
                </a:solidFill>
                <a:latin typeface="+mj-lt"/>
              </a:rPr>
            </a:br>
            <a:r>
              <a:rPr lang="en-US" sz="2400" dirty="0">
                <a:solidFill>
                  <a:srgbClr val="000000"/>
                </a:solidFill>
                <a:latin typeface="+mj-lt"/>
              </a:rPr>
              <a:t>LODF </a:t>
            </a:r>
            <a:br>
              <a:rPr lang="en-US" sz="2400" dirty="0">
                <a:solidFill>
                  <a:srgbClr val="000000"/>
                </a:solidFill>
                <a:latin typeface="+mj-lt"/>
              </a:rPr>
            </a:br>
            <a:r>
              <a:rPr lang="en-US" sz="2400" dirty="0">
                <a:solidFill>
                  <a:srgbClr val="000000"/>
                </a:solidFill>
                <a:latin typeface="+mj-lt"/>
              </a:rPr>
              <a:t>value</a:t>
            </a:r>
          </a:p>
        </p:txBody>
      </p:sp>
    </p:spTree>
    <p:extLst>
      <p:ext uri="{BB962C8B-B14F-4D97-AF65-F5344CB8AC3E}">
        <p14:creationId xmlns:p14="http://schemas.microsoft.com/office/powerpoint/2010/main" val="1096145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Developing a Critical Eye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/>
          <a:p>
            <a:r>
              <a:rPr lang="en-US" dirty="0"/>
              <a:t>In looking at the below formula you need to be thinking about what conditions will cause the formula to fail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  <a:p>
            <a:r>
              <a:rPr lang="en-US" dirty="0"/>
              <a:t>Here the obvious situation is when the denominator is zero</a:t>
            </a:r>
          </a:p>
          <a:p>
            <a:r>
              <a:rPr lang="en-US" dirty="0"/>
              <a:t>That corresponds to a situation in which the contingency causes system islanding</a:t>
            </a:r>
          </a:p>
          <a:p>
            <a:pPr lvl="1"/>
            <a:r>
              <a:rPr lang="en-US" dirty="0"/>
              <a:t>An example is line 6 (between buses 4 and 5)</a:t>
            </a:r>
          </a:p>
          <a:p>
            <a:pPr lvl="1"/>
            <a:r>
              <a:rPr lang="en-US" dirty="0"/>
              <a:t>Impact modeled by injections at the buses within each viable island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743200" y="2286000"/>
          <a:ext cx="54737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73440" imgH="1143000" progId="Equation.DSMT4">
                  <p:embed/>
                </p:oleObj>
              </mc:Choice>
              <mc:Fallback>
                <p:oleObj name="Equation" r:id="rId2" imgW="5473440" imgH="11430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286000"/>
                        <a:ext cx="54737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6840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44" name="Freeform 3"/>
          <p:cNvSpPr>
            <a:spLocks/>
          </p:cNvSpPr>
          <p:nvPr/>
        </p:nvSpPr>
        <p:spPr bwMode="auto">
          <a:xfrm flipV="1">
            <a:off x="6413500" y="1541463"/>
            <a:ext cx="4032250" cy="2944812"/>
          </a:xfrm>
          <a:custGeom>
            <a:avLst/>
            <a:gdLst>
              <a:gd name="T0" fmla="*/ 43358 w 2232"/>
              <a:gd name="T1" fmla="*/ 1700064 h 899"/>
              <a:gd name="T2" fmla="*/ 325181 w 2232"/>
              <a:gd name="T3" fmla="*/ 2014527 h 899"/>
              <a:gd name="T4" fmla="*/ 390218 w 2232"/>
              <a:gd name="T5" fmla="*/ 2093142 h 899"/>
              <a:gd name="T6" fmla="*/ 476933 w 2232"/>
              <a:gd name="T7" fmla="*/ 2328989 h 899"/>
              <a:gd name="T8" fmla="*/ 1062259 w 2232"/>
              <a:gd name="T9" fmla="*/ 2682760 h 899"/>
              <a:gd name="T10" fmla="*/ 1517513 w 2232"/>
              <a:gd name="T11" fmla="*/ 2761375 h 899"/>
              <a:gd name="T12" fmla="*/ 2904954 w 2232"/>
              <a:gd name="T13" fmla="*/ 2800683 h 899"/>
              <a:gd name="T14" fmla="*/ 3056705 w 2232"/>
              <a:gd name="T15" fmla="*/ 2722068 h 899"/>
              <a:gd name="T16" fmla="*/ 3121741 w 2232"/>
              <a:gd name="T17" fmla="*/ 2643452 h 899"/>
              <a:gd name="T18" fmla="*/ 3468602 w 2232"/>
              <a:gd name="T19" fmla="*/ 2446913 h 899"/>
              <a:gd name="T20" fmla="*/ 3772105 w 2232"/>
              <a:gd name="T21" fmla="*/ 2132450 h 899"/>
              <a:gd name="T22" fmla="*/ 3945535 w 2232"/>
              <a:gd name="T23" fmla="*/ 1739372 h 899"/>
              <a:gd name="T24" fmla="*/ 4032250 w 2232"/>
              <a:gd name="T25" fmla="*/ 638752 h 899"/>
              <a:gd name="T26" fmla="*/ 3576995 w 2232"/>
              <a:gd name="T27" fmla="*/ 324290 h 899"/>
              <a:gd name="T28" fmla="*/ 2709845 w 2232"/>
              <a:gd name="T29" fmla="*/ 363597 h 899"/>
              <a:gd name="T30" fmla="*/ 2558094 w 2232"/>
              <a:gd name="T31" fmla="*/ 245674 h 899"/>
              <a:gd name="T32" fmla="*/ 2384664 w 2232"/>
              <a:gd name="T33" fmla="*/ 167058 h 899"/>
              <a:gd name="T34" fmla="*/ 2037804 w 2232"/>
              <a:gd name="T35" fmla="*/ 127750 h 899"/>
              <a:gd name="T36" fmla="*/ 1864374 w 2232"/>
              <a:gd name="T37" fmla="*/ 206366 h 899"/>
              <a:gd name="T38" fmla="*/ 1409119 w 2232"/>
              <a:gd name="T39" fmla="*/ 324290 h 899"/>
              <a:gd name="T40" fmla="*/ 1105617 w 2232"/>
              <a:gd name="T41" fmla="*/ 560137 h 899"/>
              <a:gd name="T42" fmla="*/ 715399 w 2232"/>
              <a:gd name="T43" fmla="*/ 835291 h 899"/>
              <a:gd name="T44" fmla="*/ 411896 w 2232"/>
              <a:gd name="T45" fmla="*/ 1071139 h 899"/>
              <a:gd name="T46" fmla="*/ 86715 w 2232"/>
              <a:gd name="T47" fmla="*/ 1189062 h 899"/>
              <a:gd name="T48" fmla="*/ 0 w 2232"/>
              <a:gd name="T49" fmla="*/ 1424909 h 899"/>
              <a:gd name="T50" fmla="*/ 21679 w 2232"/>
              <a:gd name="T51" fmla="*/ 1621448 h 899"/>
              <a:gd name="T52" fmla="*/ 43358 w 2232"/>
              <a:gd name="T53" fmla="*/ 1700064 h 89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232"/>
              <a:gd name="T82" fmla="*/ 0 h 899"/>
              <a:gd name="T83" fmla="*/ 2232 w 2232"/>
              <a:gd name="T84" fmla="*/ 899 h 89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232" h="899">
                <a:moveTo>
                  <a:pt x="24" y="519"/>
                </a:moveTo>
                <a:cubicBezTo>
                  <a:pt x="75" y="553"/>
                  <a:pt x="128" y="581"/>
                  <a:pt x="180" y="615"/>
                </a:cubicBezTo>
                <a:cubicBezTo>
                  <a:pt x="192" y="623"/>
                  <a:pt x="216" y="639"/>
                  <a:pt x="216" y="639"/>
                </a:cubicBezTo>
                <a:cubicBezTo>
                  <a:pt x="232" y="663"/>
                  <a:pt x="240" y="695"/>
                  <a:pt x="264" y="711"/>
                </a:cubicBezTo>
                <a:cubicBezTo>
                  <a:pt x="363" y="777"/>
                  <a:pt x="469" y="806"/>
                  <a:pt x="588" y="819"/>
                </a:cubicBezTo>
                <a:cubicBezTo>
                  <a:pt x="672" y="828"/>
                  <a:pt x="840" y="843"/>
                  <a:pt x="840" y="843"/>
                </a:cubicBezTo>
                <a:cubicBezTo>
                  <a:pt x="1065" y="899"/>
                  <a:pt x="1416" y="859"/>
                  <a:pt x="1608" y="855"/>
                </a:cubicBezTo>
                <a:cubicBezTo>
                  <a:pt x="1623" y="851"/>
                  <a:pt x="1675" y="840"/>
                  <a:pt x="1692" y="831"/>
                </a:cubicBezTo>
                <a:cubicBezTo>
                  <a:pt x="1705" y="825"/>
                  <a:pt x="1715" y="813"/>
                  <a:pt x="1728" y="807"/>
                </a:cubicBezTo>
                <a:cubicBezTo>
                  <a:pt x="1788" y="781"/>
                  <a:pt x="1857" y="763"/>
                  <a:pt x="1920" y="747"/>
                </a:cubicBezTo>
                <a:cubicBezTo>
                  <a:pt x="2002" y="726"/>
                  <a:pt x="2018" y="674"/>
                  <a:pt x="2088" y="651"/>
                </a:cubicBezTo>
                <a:cubicBezTo>
                  <a:pt x="2126" y="613"/>
                  <a:pt x="2152" y="574"/>
                  <a:pt x="2184" y="531"/>
                </a:cubicBezTo>
                <a:cubicBezTo>
                  <a:pt x="2220" y="423"/>
                  <a:pt x="2218" y="307"/>
                  <a:pt x="2232" y="195"/>
                </a:cubicBezTo>
                <a:cubicBezTo>
                  <a:pt x="2156" y="144"/>
                  <a:pt x="2069" y="121"/>
                  <a:pt x="1980" y="99"/>
                </a:cubicBezTo>
                <a:cubicBezTo>
                  <a:pt x="1765" y="111"/>
                  <a:pt x="1718" y="122"/>
                  <a:pt x="1500" y="111"/>
                </a:cubicBezTo>
                <a:cubicBezTo>
                  <a:pt x="1471" y="101"/>
                  <a:pt x="1445" y="85"/>
                  <a:pt x="1416" y="75"/>
                </a:cubicBezTo>
                <a:cubicBezTo>
                  <a:pt x="1385" y="65"/>
                  <a:pt x="1320" y="51"/>
                  <a:pt x="1320" y="51"/>
                </a:cubicBezTo>
                <a:cubicBezTo>
                  <a:pt x="1243" y="0"/>
                  <a:pt x="1288" y="19"/>
                  <a:pt x="1128" y="39"/>
                </a:cubicBezTo>
                <a:cubicBezTo>
                  <a:pt x="1095" y="43"/>
                  <a:pt x="1065" y="58"/>
                  <a:pt x="1032" y="63"/>
                </a:cubicBezTo>
                <a:cubicBezTo>
                  <a:pt x="948" y="77"/>
                  <a:pt x="865" y="90"/>
                  <a:pt x="780" y="99"/>
                </a:cubicBezTo>
                <a:cubicBezTo>
                  <a:pt x="720" y="119"/>
                  <a:pt x="674" y="155"/>
                  <a:pt x="612" y="171"/>
                </a:cubicBezTo>
                <a:cubicBezTo>
                  <a:pt x="544" y="216"/>
                  <a:pt x="453" y="217"/>
                  <a:pt x="396" y="255"/>
                </a:cubicBezTo>
                <a:cubicBezTo>
                  <a:pt x="347" y="288"/>
                  <a:pt x="286" y="316"/>
                  <a:pt x="228" y="327"/>
                </a:cubicBezTo>
                <a:cubicBezTo>
                  <a:pt x="166" y="338"/>
                  <a:pt x="108" y="343"/>
                  <a:pt x="48" y="363"/>
                </a:cubicBezTo>
                <a:cubicBezTo>
                  <a:pt x="26" y="385"/>
                  <a:pt x="0" y="400"/>
                  <a:pt x="0" y="435"/>
                </a:cubicBezTo>
                <a:cubicBezTo>
                  <a:pt x="0" y="455"/>
                  <a:pt x="7" y="475"/>
                  <a:pt x="12" y="495"/>
                </a:cubicBezTo>
                <a:cubicBezTo>
                  <a:pt x="25" y="548"/>
                  <a:pt x="24" y="539"/>
                  <a:pt x="24" y="519"/>
                </a:cubicBezTo>
                <a:close/>
              </a:path>
            </a:pathLst>
          </a:custGeom>
          <a:solidFill>
            <a:srgbClr val="FFFFFF"/>
          </a:solidFill>
          <a:ln w="349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2226" name="Object 4"/>
          <p:cNvGraphicFramePr>
            <a:graphicFrameLocks noChangeAspect="1"/>
          </p:cNvGraphicFramePr>
          <p:nvPr/>
        </p:nvGraphicFramePr>
        <p:xfrm>
          <a:off x="8086725" y="2574925"/>
          <a:ext cx="850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50680" imgH="393480" progId="Equation.DSMT4">
                  <p:embed/>
                </p:oleObj>
              </mc:Choice>
              <mc:Fallback>
                <p:oleObj name="Equation" r:id="rId2" imgW="850680" imgH="393480" progId="Equation.DSMT4">
                  <p:embed/>
                  <p:pic>
                    <p:nvPicPr>
                      <p:cNvPr id="522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6725" y="2574925"/>
                        <a:ext cx="850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45" name="Line 5"/>
          <p:cNvSpPr>
            <a:spLocks noChangeShapeType="1"/>
          </p:cNvSpPr>
          <p:nvPr/>
        </p:nvSpPr>
        <p:spPr bwMode="auto">
          <a:xfrm>
            <a:off x="7550150" y="2365375"/>
            <a:ext cx="1968500" cy="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2227" name="Object 6"/>
          <p:cNvGraphicFramePr>
            <a:graphicFrameLocks noChangeAspect="1"/>
          </p:cNvGraphicFramePr>
          <p:nvPr/>
        </p:nvGraphicFramePr>
        <p:xfrm>
          <a:off x="7800975" y="1708150"/>
          <a:ext cx="342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2720" imgH="431640" progId="Equation.DSMT4">
                  <p:embed/>
                </p:oleObj>
              </mc:Choice>
              <mc:Fallback>
                <p:oleObj name="Equation" r:id="rId4" imgW="342720" imgH="431640" progId="Equation.DSMT4">
                  <p:embed/>
                  <p:pic>
                    <p:nvPicPr>
                      <p:cNvPr id="5222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0975" y="1708150"/>
                        <a:ext cx="342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46" name="Line 7"/>
          <p:cNvSpPr>
            <a:spLocks noChangeShapeType="1"/>
          </p:cNvSpPr>
          <p:nvPr/>
        </p:nvSpPr>
        <p:spPr bwMode="auto">
          <a:xfrm>
            <a:off x="8197851" y="2231502"/>
            <a:ext cx="4222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2228" name="Object 8"/>
          <p:cNvGraphicFramePr>
            <a:graphicFrameLocks noChangeAspect="1"/>
          </p:cNvGraphicFramePr>
          <p:nvPr/>
        </p:nvGraphicFramePr>
        <p:xfrm>
          <a:off x="7191375" y="2232025"/>
          <a:ext cx="152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280" imgH="317160" progId="Equation.DSMT4">
                  <p:embed/>
                </p:oleObj>
              </mc:Choice>
              <mc:Fallback>
                <p:oleObj name="Equation" r:id="rId6" imgW="152280" imgH="317160" progId="Equation.DSMT4">
                  <p:embed/>
                  <p:pic>
                    <p:nvPicPr>
                      <p:cNvPr id="522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75" y="2232025"/>
                        <a:ext cx="152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47" name="Line 9"/>
          <p:cNvSpPr>
            <a:spLocks noChangeShapeType="1"/>
          </p:cNvSpPr>
          <p:nvPr/>
        </p:nvSpPr>
        <p:spPr bwMode="auto">
          <a:xfrm flipH="1">
            <a:off x="7540626" y="2170113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8" name="Line 10"/>
          <p:cNvSpPr>
            <a:spLocks noChangeShapeType="1"/>
          </p:cNvSpPr>
          <p:nvPr/>
        </p:nvSpPr>
        <p:spPr bwMode="auto">
          <a:xfrm flipH="1">
            <a:off x="9509126" y="2157413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2229" name="Object 11"/>
          <p:cNvGraphicFramePr>
            <a:graphicFrameLocks noChangeAspect="1"/>
          </p:cNvGraphicFramePr>
          <p:nvPr/>
        </p:nvGraphicFramePr>
        <p:xfrm>
          <a:off x="9674225" y="2168525"/>
          <a:ext cx="215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5640" imgH="393480" progId="Equation.DSMT4">
                  <p:embed/>
                </p:oleObj>
              </mc:Choice>
              <mc:Fallback>
                <p:oleObj name="Equation" r:id="rId8" imgW="215640" imgH="393480" progId="Equation.DSMT4">
                  <p:embed/>
                  <p:pic>
                    <p:nvPicPr>
                      <p:cNvPr id="5222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74225" y="2168525"/>
                        <a:ext cx="215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49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Line Closure Distribution Factors (LCDFs)</a:t>
            </a:r>
            <a:endParaRPr lang="en-US" altLang="zh-CN" dirty="0"/>
          </a:p>
        </p:txBody>
      </p:sp>
      <p:graphicFrame>
        <p:nvGraphicFramePr>
          <p:cNvPr id="52230" name="Object 16"/>
          <p:cNvGraphicFramePr>
            <a:graphicFrameLocks noChangeAspect="1"/>
          </p:cNvGraphicFramePr>
          <p:nvPr/>
        </p:nvGraphicFramePr>
        <p:xfrm>
          <a:off x="8175625" y="3730625"/>
          <a:ext cx="876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76240" imgH="393480" progId="Equation.DSMT4">
                  <p:embed/>
                </p:oleObj>
              </mc:Choice>
              <mc:Fallback>
                <p:oleObj name="Equation" r:id="rId10" imgW="876240" imgH="393480" progId="Equation.DSMT4">
                  <p:embed/>
                  <p:pic>
                    <p:nvPicPr>
                      <p:cNvPr id="52230" name="Object 16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625" y="3730625"/>
                        <a:ext cx="8763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50" name="Line 17"/>
          <p:cNvSpPr>
            <a:spLocks noChangeShapeType="1"/>
          </p:cNvSpPr>
          <p:nvPr/>
        </p:nvSpPr>
        <p:spPr bwMode="auto">
          <a:xfrm>
            <a:off x="7626350" y="3584575"/>
            <a:ext cx="1968500" cy="0"/>
          </a:xfrm>
          <a:prstGeom prst="line">
            <a:avLst/>
          </a:prstGeom>
          <a:noFill/>
          <a:ln w="349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2231" name="Object 18"/>
          <p:cNvGraphicFramePr>
            <a:graphicFrameLocks noChangeAspect="1"/>
          </p:cNvGraphicFramePr>
          <p:nvPr/>
        </p:nvGraphicFramePr>
        <p:xfrm>
          <a:off x="8328025" y="2901950"/>
          <a:ext cx="368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68280" imgH="431640" progId="Equation.DSMT4">
                  <p:embed/>
                </p:oleObj>
              </mc:Choice>
              <mc:Fallback>
                <p:oleObj name="Equation" r:id="rId12" imgW="368280" imgH="431640" progId="Equation.DSMT4">
                  <p:embed/>
                  <p:pic>
                    <p:nvPicPr>
                      <p:cNvPr id="52231" name="Object 18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8025" y="2901950"/>
                        <a:ext cx="3683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51" name="Line 19"/>
          <p:cNvSpPr>
            <a:spLocks noChangeShapeType="1"/>
          </p:cNvSpPr>
          <p:nvPr/>
        </p:nvSpPr>
        <p:spPr bwMode="auto">
          <a:xfrm>
            <a:off x="8216901" y="3459704"/>
            <a:ext cx="4794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2232" name="Object 20"/>
          <p:cNvGraphicFramePr>
            <a:graphicFrameLocks noChangeAspect="1"/>
          </p:cNvGraphicFramePr>
          <p:nvPr/>
        </p:nvGraphicFramePr>
        <p:xfrm>
          <a:off x="7280275" y="3381375"/>
          <a:ext cx="228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28600" imgH="330120" progId="Equation.DSMT4">
                  <p:embed/>
                </p:oleObj>
              </mc:Choice>
              <mc:Fallback>
                <p:oleObj name="Equation" r:id="rId14" imgW="228600" imgH="330120" progId="Equation.DSMT4">
                  <p:embed/>
                  <p:pic>
                    <p:nvPicPr>
                      <p:cNvPr id="52232" name="Object 20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3381375"/>
                        <a:ext cx="2286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52" name="Line 21"/>
          <p:cNvSpPr>
            <a:spLocks noChangeShapeType="1"/>
          </p:cNvSpPr>
          <p:nvPr/>
        </p:nvSpPr>
        <p:spPr bwMode="auto">
          <a:xfrm flipH="1">
            <a:off x="7616826" y="3389313"/>
            <a:ext cx="3175" cy="393700"/>
          </a:xfrm>
          <a:prstGeom prst="line">
            <a:avLst/>
          </a:prstGeom>
          <a:noFill/>
          <a:ln w="539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53" name="Line 22"/>
          <p:cNvSpPr>
            <a:spLocks noChangeShapeType="1"/>
          </p:cNvSpPr>
          <p:nvPr/>
        </p:nvSpPr>
        <p:spPr bwMode="auto">
          <a:xfrm flipH="1">
            <a:off x="9585326" y="3376613"/>
            <a:ext cx="3175" cy="393700"/>
          </a:xfrm>
          <a:prstGeom prst="line">
            <a:avLst/>
          </a:prstGeom>
          <a:noFill/>
          <a:ln w="539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2233" name="Object 23"/>
          <p:cNvGraphicFramePr>
            <a:graphicFrameLocks noChangeAspect="1"/>
          </p:cNvGraphicFramePr>
          <p:nvPr/>
        </p:nvGraphicFramePr>
        <p:xfrm>
          <a:off x="9718675" y="3355975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79360" imgH="406080" progId="Equation.DSMT4">
                  <p:embed/>
                </p:oleObj>
              </mc:Choice>
              <mc:Fallback>
                <p:oleObj name="Equation" r:id="rId16" imgW="279360" imgH="406080" progId="Equation.DSMT4">
                  <p:embed/>
                  <p:pic>
                    <p:nvPicPr>
                      <p:cNvPr id="52233" name="Object 23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8675" y="3355975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54" name="AutoShape 33"/>
          <p:cNvSpPr>
            <a:spLocks noChangeArrowheads="1"/>
          </p:cNvSpPr>
          <p:nvPr/>
        </p:nvSpPr>
        <p:spPr bwMode="auto">
          <a:xfrm>
            <a:off x="5499100" y="3987800"/>
            <a:ext cx="2197100" cy="596900"/>
          </a:xfrm>
          <a:prstGeom prst="wedgeRoundRectCallout">
            <a:avLst>
              <a:gd name="adj1" fmla="val 86278"/>
              <a:gd name="adj2" fmla="val -89630"/>
              <a:gd name="adj3" fmla="val 16667"/>
            </a:avLst>
          </a:prstGeom>
          <a:solidFill>
            <a:srgbClr val="FFFFFF"/>
          </a:solidFill>
          <a:ln w="222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i="1" dirty="0">
                <a:solidFill>
                  <a:schemeClr val="hlink"/>
                </a:solidFill>
                <a:ea typeface="SimSun" charset="-122"/>
              </a:rPr>
              <a:t>Closed line</a:t>
            </a:r>
          </a:p>
        </p:txBody>
      </p:sp>
      <p:sp>
        <p:nvSpPr>
          <p:cNvPr id="52255" name="Freeform 41"/>
          <p:cNvSpPr>
            <a:spLocks/>
          </p:cNvSpPr>
          <p:nvPr/>
        </p:nvSpPr>
        <p:spPr bwMode="auto">
          <a:xfrm flipV="1">
            <a:off x="1727200" y="1363663"/>
            <a:ext cx="3930650" cy="2944812"/>
          </a:xfrm>
          <a:custGeom>
            <a:avLst/>
            <a:gdLst>
              <a:gd name="T0" fmla="*/ 42265 w 2232"/>
              <a:gd name="T1" fmla="*/ 1700064 h 899"/>
              <a:gd name="T2" fmla="*/ 316988 w 2232"/>
              <a:gd name="T3" fmla="*/ 2014527 h 899"/>
              <a:gd name="T4" fmla="*/ 380385 w 2232"/>
              <a:gd name="T5" fmla="*/ 2093142 h 899"/>
              <a:gd name="T6" fmla="*/ 464916 w 2232"/>
              <a:gd name="T7" fmla="*/ 2328989 h 899"/>
              <a:gd name="T8" fmla="*/ 1035494 w 2232"/>
              <a:gd name="T9" fmla="*/ 2682760 h 899"/>
              <a:gd name="T10" fmla="*/ 1479277 w 2232"/>
              <a:gd name="T11" fmla="*/ 2761375 h 899"/>
              <a:gd name="T12" fmla="*/ 2831758 w 2232"/>
              <a:gd name="T13" fmla="*/ 2800683 h 899"/>
              <a:gd name="T14" fmla="*/ 2979686 w 2232"/>
              <a:gd name="T15" fmla="*/ 2722068 h 899"/>
              <a:gd name="T16" fmla="*/ 3043083 w 2232"/>
              <a:gd name="T17" fmla="*/ 2643452 h 899"/>
              <a:gd name="T18" fmla="*/ 3381204 w 2232"/>
              <a:gd name="T19" fmla="*/ 2446913 h 899"/>
              <a:gd name="T20" fmla="*/ 3677060 w 2232"/>
              <a:gd name="T21" fmla="*/ 2132450 h 899"/>
              <a:gd name="T22" fmla="*/ 3846120 w 2232"/>
              <a:gd name="T23" fmla="*/ 1739372 h 899"/>
              <a:gd name="T24" fmla="*/ 3930650 w 2232"/>
              <a:gd name="T25" fmla="*/ 638752 h 899"/>
              <a:gd name="T26" fmla="*/ 3486866 w 2232"/>
              <a:gd name="T27" fmla="*/ 324290 h 899"/>
              <a:gd name="T28" fmla="*/ 2641566 w 2232"/>
              <a:gd name="T29" fmla="*/ 363597 h 899"/>
              <a:gd name="T30" fmla="*/ 2493638 w 2232"/>
              <a:gd name="T31" fmla="*/ 245674 h 899"/>
              <a:gd name="T32" fmla="*/ 2324578 w 2232"/>
              <a:gd name="T33" fmla="*/ 167058 h 899"/>
              <a:gd name="T34" fmla="*/ 1986458 w 2232"/>
              <a:gd name="T35" fmla="*/ 127750 h 899"/>
              <a:gd name="T36" fmla="*/ 1817397 w 2232"/>
              <a:gd name="T37" fmla="*/ 206366 h 899"/>
              <a:gd name="T38" fmla="*/ 1373614 w 2232"/>
              <a:gd name="T39" fmla="*/ 324290 h 899"/>
              <a:gd name="T40" fmla="*/ 1077759 w 2232"/>
              <a:gd name="T41" fmla="*/ 560137 h 899"/>
              <a:gd name="T42" fmla="*/ 697373 w 2232"/>
              <a:gd name="T43" fmla="*/ 835291 h 899"/>
              <a:gd name="T44" fmla="*/ 401518 w 2232"/>
              <a:gd name="T45" fmla="*/ 1071139 h 899"/>
              <a:gd name="T46" fmla="*/ 84530 w 2232"/>
              <a:gd name="T47" fmla="*/ 1189062 h 899"/>
              <a:gd name="T48" fmla="*/ 0 w 2232"/>
              <a:gd name="T49" fmla="*/ 1424909 h 899"/>
              <a:gd name="T50" fmla="*/ 21133 w 2232"/>
              <a:gd name="T51" fmla="*/ 1621448 h 899"/>
              <a:gd name="T52" fmla="*/ 42265 w 2232"/>
              <a:gd name="T53" fmla="*/ 1700064 h 89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232"/>
              <a:gd name="T82" fmla="*/ 0 h 899"/>
              <a:gd name="T83" fmla="*/ 2232 w 2232"/>
              <a:gd name="T84" fmla="*/ 899 h 89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232" h="899">
                <a:moveTo>
                  <a:pt x="24" y="519"/>
                </a:moveTo>
                <a:cubicBezTo>
                  <a:pt x="75" y="553"/>
                  <a:pt x="128" y="581"/>
                  <a:pt x="180" y="615"/>
                </a:cubicBezTo>
                <a:cubicBezTo>
                  <a:pt x="192" y="623"/>
                  <a:pt x="216" y="639"/>
                  <a:pt x="216" y="639"/>
                </a:cubicBezTo>
                <a:cubicBezTo>
                  <a:pt x="232" y="663"/>
                  <a:pt x="240" y="695"/>
                  <a:pt x="264" y="711"/>
                </a:cubicBezTo>
                <a:cubicBezTo>
                  <a:pt x="363" y="777"/>
                  <a:pt x="469" y="806"/>
                  <a:pt x="588" y="819"/>
                </a:cubicBezTo>
                <a:cubicBezTo>
                  <a:pt x="672" y="828"/>
                  <a:pt x="840" y="843"/>
                  <a:pt x="840" y="843"/>
                </a:cubicBezTo>
                <a:cubicBezTo>
                  <a:pt x="1065" y="899"/>
                  <a:pt x="1416" y="859"/>
                  <a:pt x="1608" y="855"/>
                </a:cubicBezTo>
                <a:cubicBezTo>
                  <a:pt x="1623" y="851"/>
                  <a:pt x="1675" y="840"/>
                  <a:pt x="1692" y="831"/>
                </a:cubicBezTo>
                <a:cubicBezTo>
                  <a:pt x="1705" y="825"/>
                  <a:pt x="1715" y="813"/>
                  <a:pt x="1728" y="807"/>
                </a:cubicBezTo>
                <a:cubicBezTo>
                  <a:pt x="1788" y="781"/>
                  <a:pt x="1857" y="763"/>
                  <a:pt x="1920" y="747"/>
                </a:cubicBezTo>
                <a:cubicBezTo>
                  <a:pt x="2002" y="726"/>
                  <a:pt x="2018" y="674"/>
                  <a:pt x="2088" y="651"/>
                </a:cubicBezTo>
                <a:cubicBezTo>
                  <a:pt x="2126" y="613"/>
                  <a:pt x="2152" y="574"/>
                  <a:pt x="2184" y="531"/>
                </a:cubicBezTo>
                <a:cubicBezTo>
                  <a:pt x="2220" y="423"/>
                  <a:pt x="2218" y="307"/>
                  <a:pt x="2232" y="195"/>
                </a:cubicBezTo>
                <a:cubicBezTo>
                  <a:pt x="2156" y="144"/>
                  <a:pt x="2069" y="121"/>
                  <a:pt x="1980" y="99"/>
                </a:cubicBezTo>
                <a:cubicBezTo>
                  <a:pt x="1765" y="111"/>
                  <a:pt x="1718" y="122"/>
                  <a:pt x="1500" y="111"/>
                </a:cubicBezTo>
                <a:cubicBezTo>
                  <a:pt x="1471" y="101"/>
                  <a:pt x="1445" y="85"/>
                  <a:pt x="1416" y="75"/>
                </a:cubicBezTo>
                <a:cubicBezTo>
                  <a:pt x="1385" y="65"/>
                  <a:pt x="1320" y="51"/>
                  <a:pt x="1320" y="51"/>
                </a:cubicBezTo>
                <a:cubicBezTo>
                  <a:pt x="1243" y="0"/>
                  <a:pt x="1288" y="19"/>
                  <a:pt x="1128" y="39"/>
                </a:cubicBezTo>
                <a:cubicBezTo>
                  <a:pt x="1095" y="43"/>
                  <a:pt x="1065" y="58"/>
                  <a:pt x="1032" y="63"/>
                </a:cubicBezTo>
                <a:cubicBezTo>
                  <a:pt x="948" y="77"/>
                  <a:pt x="865" y="90"/>
                  <a:pt x="780" y="99"/>
                </a:cubicBezTo>
                <a:cubicBezTo>
                  <a:pt x="720" y="119"/>
                  <a:pt x="674" y="155"/>
                  <a:pt x="612" y="171"/>
                </a:cubicBezTo>
                <a:cubicBezTo>
                  <a:pt x="544" y="216"/>
                  <a:pt x="453" y="217"/>
                  <a:pt x="396" y="255"/>
                </a:cubicBezTo>
                <a:cubicBezTo>
                  <a:pt x="347" y="288"/>
                  <a:pt x="286" y="316"/>
                  <a:pt x="228" y="327"/>
                </a:cubicBezTo>
                <a:cubicBezTo>
                  <a:pt x="166" y="338"/>
                  <a:pt x="108" y="343"/>
                  <a:pt x="48" y="363"/>
                </a:cubicBezTo>
                <a:cubicBezTo>
                  <a:pt x="26" y="385"/>
                  <a:pt x="0" y="400"/>
                  <a:pt x="0" y="435"/>
                </a:cubicBezTo>
                <a:cubicBezTo>
                  <a:pt x="0" y="455"/>
                  <a:pt x="7" y="475"/>
                  <a:pt x="12" y="495"/>
                </a:cubicBezTo>
                <a:cubicBezTo>
                  <a:pt x="25" y="548"/>
                  <a:pt x="24" y="539"/>
                  <a:pt x="24" y="519"/>
                </a:cubicBezTo>
                <a:close/>
              </a:path>
            </a:pathLst>
          </a:custGeom>
          <a:solidFill>
            <a:srgbClr val="FFFFFF"/>
          </a:solidFill>
          <a:ln w="349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2235" name="Object 42"/>
          <p:cNvGraphicFramePr>
            <a:graphicFrameLocks noChangeAspect="1"/>
          </p:cNvGraphicFramePr>
          <p:nvPr/>
        </p:nvGraphicFramePr>
        <p:xfrm>
          <a:off x="8296275" y="1720850"/>
          <a:ext cx="825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25480" imgH="431640" progId="Equation.DSMT4">
                  <p:embed/>
                </p:oleObj>
              </mc:Choice>
              <mc:Fallback>
                <p:oleObj name="Equation" r:id="rId18" imgW="825480" imgH="431640" progId="Equation.DSMT4">
                  <p:embed/>
                  <p:pic>
                    <p:nvPicPr>
                      <p:cNvPr id="52235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6275" y="1720850"/>
                        <a:ext cx="8255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6" name="Object 43"/>
          <p:cNvGraphicFramePr>
            <a:graphicFrameLocks noChangeAspect="1"/>
          </p:cNvGraphicFramePr>
          <p:nvPr/>
        </p:nvGraphicFramePr>
        <p:xfrm>
          <a:off x="3324225" y="2409825"/>
          <a:ext cx="850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50680" imgH="393480" progId="Equation.DSMT4">
                  <p:embed/>
                </p:oleObj>
              </mc:Choice>
              <mc:Fallback>
                <p:oleObj name="Equation" r:id="rId20" imgW="850680" imgH="393480" progId="Equation.DSMT4">
                  <p:embed/>
                  <p:pic>
                    <p:nvPicPr>
                      <p:cNvPr id="52236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4225" y="2409825"/>
                        <a:ext cx="850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56" name="Line 44"/>
          <p:cNvSpPr>
            <a:spLocks noChangeShapeType="1"/>
          </p:cNvSpPr>
          <p:nvPr/>
        </p:nvSpPr>
        <p:spPr bwMode="auto">
          <a:xfrm>
            <a:off x="2787650" y="2200275"/>
            <a:ext cx="1968500" cy="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2237" name="Object 45"/>
          <p:cNvGraphicFramePr>
            <a:graphicFrameLocks noChangeAspect="1"/>
          </p:cNvGraphicFramePr>
          <p:nvPr/>
        </p:nvGraphicFramePr>
        <p:xfrm>
          <a:off x="3171825" y="1533525"/>
          <a:ext cx="342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42720" imgH="431640" progId="Equation.DSMT4">
                  <p:embed/>
                </p:oleObj>
              </mc:Choice>
              <mc:Fallback>
                <p:oleObj name="Equation" r:id="rId22" imgW="342720" imgH="431640" progId="Equation.DSMT4">
                  <p:embed/>
                  <p:pic>
                    <p:nvPicPr>
                      <p:cNvPr id="52237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1825" y="1533525"/>
                        <a:ext cx="342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8" name="Object 47"/>
          <p:cNvGraphicFramePr>
            <a:graphicFrameLocks noChangeAspect="1"/>
          </p:cNvGraphicFramePr>
          <p:nvPr/>
        </p:nvGraphicFramePr>
        <p:xfrm>
          <a:off x="2428875" y="2066925"/>
          <a:ext cx="152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52280" imgH="317160" progId="Equation.DSMT4">
                  <p:embed/>
                </p:oleObj>
              </mc:Choice>
              <mc:Fallback>
                <p:oleObj name="Equation" r:id="rId24" imgW="152280" imgH="317160" progId="Equation.DSMT4">
                  <p:embed/>
                  <p:pic>
                    <p:nvPicPr>
                      <p:cNvPr id="52238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75" y="2066925"/>
                        <a:ext cx="152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58" name="Line 48"/>
          <p:cNvSpPr>
            <a:spLocks noChangeShapeType="1"/>
          </p:cNvSpPr>
          <p:nvPr/>
        </p:nvSpPr>
        <p:spPr bwMode="auto">
          <a:xfrm flipH="1">
            <a:off x="2778126" y="2005013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59" name="Line 49"/>
          <p:cNvSpPr>
            <a:spLocks noChangeShapeType="1"/>
          </p:cNvSpPr>
          <p:nvPr/>
        </p:nvSpPr>
        <p:spPr bwMode="auto">
          <a:xfrm flipH="1">
            <a:off x="4746626" y="1992313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2239" name="Object 50"/>
          <p:cNvGraphicFramePr>
            <a:graphicFrameLocks noChangeAspect="1"/>
          </p:cNvGraphicFramePr>
          <p:nvPr/>
        </p:nvGraphicFramePr>
        <p:xfrm>
          <a:off x="4911725" y="2003425"/>
          <a:ext cx="215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15640" imgH="393480" progId="Equation.DSMT4">
                  <p:embed/>
                </p:oleObj>
              </mc:Choice>
              <mc:Fallback>
                <p:oleObj name="Equation" r:id="rId26" imgW="215640" imgH="393480" progId="Equation.DSMT4">
                  <p:embed/>
                  <p:pic>
                    <p:nvPicPr>
                      <p:cNvPr id="52239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1725" y="2003425"/>
                        <a:ext cx="215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40" name="Object 53"/>
          <p:cNvGraphicFramePr>
            <a:graphicFrameLocks noChangeAspect="1"/>
          </p:cNvGraphicFramePr>
          <p:nvPr/>
        </p:nvGraphicFramePr>
        <p:xfrm>
          <a:off x="2530475" y="3101975"/>
          <a:ext cx="228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28600" imgH="330120" progId="Equation.DSMT4">
                  <p:embed/>
                </p:oleObj>
              </mc:Choice>
              <mc:Fallback>
                <p:oleObj name="Equation" r:id="rId28" imgW="228600" imgH="330120" progId="Equation.DSMT4">
                  <p:embed/>
                  <p:pic>
                    <p:nvPicPr>
                      <p:cNvPr id="52240" name="Object 53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0475" y="3101975"/>
                        <a:ext cx="2286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60" name="Line 54"/>
          <p:cNvSpPr>
            <a:spLocks noChangeShapeType="1"/>
          </p:cNvSpPr>
          <p:nvPr/>
        </p:nvSpPr>
        <p:spPr bwMode="auto">
          <a:xfrm flipH="1">
            <a:off x="2867026" y="3109913"/>
            <a:ext cx="3175" cy="393700"/>
          </a:xfrm>
          <a:prstGeom prst="line">
            <a:avLst/>
          </a:prstGeom>
          <a:noFill/>
          <a:ln w="539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61" name="Line 55"/>
          <p:cNvSpPr>
            <a:spLocks noChangeShapeType="1"/>
          </p:cNvSpPr>
          <p:nvPr/>
        </p:nvSpPr>
        <p:spPr bwMode="auto">
          <a:xfrm flipH="1">
            <a:off x="4835526" y="3097213"/>
            <a:ext cx="3175" cy="393700"/>
          </a:xfrm>
          <a:prstGeom prst="line">
            <a:avLst/>
          </a:prstGeom>
          <a:noFill/>
          <a:ln w="539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2241" name="Object 56"/>
          <p:cNvGraphicFramePr>
            <a:graphicFrameLocks noChangeAspect="1"/>
          </p:cNvGraphicFramePr>
          <p:nvPr/>
        </p:nvGraphicFramePr>
        <p:xfrm>
          <a:off x="4968875" y="3076575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279360" imgH="406080" progId="Equation.DSMT4">
                  <p:embed/>
                </p:oleObj>
              </mc:Choice>
              <mc:Fallback>
                <p:oleObj name="Equation" r:id="rId30" imgW="279360" imgH="406080" progId="Equation.DSMT4">
                  <p:embed/>
                  <p:pic>
                    <p:nvPicPr>
                      <p:cNvPr id="52241" name="Object 56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75" y="3076575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42" name="Object 58"/>
          <p:cNvGraphicFramePr>
            <a:graphicFrameLocks noChangeAspect="1"/>
          </p:cNvGraphicFramePr>
          <p:nvPr/>
        </p:nvGraphicFramePr>
        <p:xfrm>
          <a:off x="3992563" y="5494338"/>
          <a:ext cx="39751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3974760" imgH="1028520" progId="Equation.DSMT4">
                  <p:embed/>
                </p:oleObj>
              </mc:Choice>
              <mc:Fallback>
                <p:oleObj name="Equation" r:id="rId32" imgW="3974760" imgH="1028520" progId="Equation.DSMT4">
                  <p:embed/>
                  <p:pic>
                    <p:nvPicPr>
                      <p:cNvPr id="52242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2563" y="5494338"/>
                        <a:ext cx="39751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62" name="Text Box 59"/>
          <p:cNvSpPr txBox="1">
            <a:spLocks noChangeArrowheads="1"/>
          </p:cNvSpPr>
          <p:nvPr/>
        </p:nvSpPr>
        <p:spPr bwMode="auto">
          <a:xfrm>
            <a:off x="2625726" y="4699001"/>
            <a:ext cx="1965325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altLang="zh-CN" i="1" dirty="0">
                <a:solidFill>
                  <a:srgbClr val="0000FF"/>
                </a:solidFill>
                <a:ea typeface="SimSun" charset="-122"/>
              </a:rPr>
              <a:t>base case</a:t>
            </a:r>
          </a:p>
        </p:txBody>
      </p:sp>
      <p:sp>
        <p:nvSpPr>
          <p:cNvPr id="52263" name="Text Box 60"/>
          <p:cNvSpPr txBox="1">
            <a:spLocks noChangeArrowheads="1"/>
          </p:cNvSpPr>
          <p:nvPr/>
        </p:nvSpPr>
        <p:spPr bwMode="auto">
          <a:xfrm>
            <a:off x="5257801" y="4724400"/>
            <a:ext cx="485775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altLang="zh-CN" i="1" dirty="0">
                <a:solidFill>
                  <a:schemeClr val="hlink"/>
                </a:solidFill>
                <a:ea typeface="SimSun" charset="-122"/>
              </a:rPr>
              <a:t> line k addition case</a:t>
            </a:r>
          </a:p>
        </p:txBody>
      </p: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3225591" y="2062354"/>
            <a:ext cx="4222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69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3254" name="Text Box 11"/>
              <p:cNvSpPr txBox="1">
                <a:spLocks noChangeArrowheads="1"/>
              </p:cNvSpPr>
              <p:nvPr/>
            </p:nvSpPr>
            <p:spPr bwMode="auto">
              <a:xfrm>
                <a:off x="609600" y="1600200"/>
                <a:ext cx="10363200" cy="397031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0000"/>
                    </a:solidFill>
                    <a:latin typeface="+mj-lt"/>
                  </a:rPr>
                  <a:t>The line closure distribution factor (LCDF), </a:t>
                </a:r>
                <a:r>
                  <a:rPr lang="en-US" dirty="0" err="1">
                    <a:solidFill>
                      <a:srgbClr val="000000"/>
                    </a:solidFill>
                    <a:latin typeface="+mj-lt"/>
                  </a:rPr>
                  <a:t>LCDF</a:t>
                </a:r>
                <a14:m>
                  <m:oMath xmlns:m="http://schemas.openxmlformats.org/officeDocument/2006/math">
                    <m:r>
                      <a:rPr lang="en-US" b="0" i="1" baseline="-250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Euclid Extra"/>
                      </a:rPr>
                      <m:t>ℓ</m:t>
                    </m:r>
                  </m:oMath>
                </a14:m>
                <a:r>
                  <a:rPr lang="en-US" baseline="-25000" dirty="0" err="1">
                    <a:solidFill>
                      <a:srgbClr val="000000"/>
                    </a:solidFill>
                    <a:latin typeface="+mj-lt"/>
                    <a:sym typeface="Euclid Extra"/>
                  </a:rPr>
                  <a:t>,k</a:t>
                </a:r>
                <a:r>
                  <a:rPr lang="en-US" dirty="0">
                    <a:solidFill>
                      <a:srgbClr val="000000"/>
                    </a:solidFill>
                    <a:latin typeface="+mj-lt"/>
                  </a:rPr>
                  <a:t>, for the closure of line k (or its addition if it does not already exist) is the portion of the line active power flow on line k that is distributed to line </a:t>
                </a:r>
                <a:r>
                  <a:rPr lang="en-US" dirty="0">
                    <a:solidFill>
                      <a:srgbClr val="000000"/>
                    </a:solidFill>
                    <a:latin typeface="+mj-lt"/>
                    <a:sym typeface="Euclid Extra"/>
                  </a:rPr>
                  <a:t></a:t>
                </a:r>
                <a:r>
                  <a:rPr lang="en-US" dirty="0">
                    <a:latin typeface="+mj-lt"/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  <a:latin typeface="+mj-lt"/>
                  </a:rPr>
                  <a:t>due to the closure of line k</a:t>
                </a:r>
              </a:p>
              <a:p>
                <a:pPr marL="457200" indent="-457200">
                  <a:spcBef>
                    <a:spcPct val="5000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0000"/>
                    </a:solidFill>
                    <a:latin typeface="+mj-lt"/>
                  </a:rPr>
                  <a:t>Since line k is currently open, the obvious question is, "what flow on line k?"</a:t>
                </a:r>
              </a:p>
              <a:p>
                <a:pPr marL="457200" indent="-457200">
                  <a:spcBef>
                    <a:spcPct val="5000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0000"/>
                    </a:solidFill>
                    <a:latin typeface="+mj-lt"/>
                  </a:rPr>
                  <a:t>Answer (in a dc power flow sense) is the flow that will occur when the line is closed (which we do not know)</a:t>
                </a:r>
              </a:p>
            </p:txBody>
          </p:sp>
        </mc:Choice>
        <mc:Fallback xmlns="">
          <p:sp>
            <p:nvSpPr>
              <p:cNvPr id="53254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1600200"/>
                <a:ext cx="10363200" cy="3970318"/>
              </a:xfrm>
              <a:prstGeom prst="rect">
                <a:avLst/>
              </a:prstGeom>
              <a:blipFill>
                <a:blip r:embed="rId2"/>
                <a:stretch>
                  <a:fillRect l="-1059" t="-1690" b="-3226"/>
                </a:stretch>
              </a:blipFill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2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LCDF Definition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4887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LCDF Evaluation</a:t>
            </a:r>
            <a:endParaRPr lang="zh-CN" altLang="en-US" dirty="0"/>
          </a:p>
        </p:txBody>
      </p:sp>
      <p:sp>
        <p:nvSpPr>
          <p:cNvPr id="55311" name="Rectangle 26"/>
          <p:cNvSpPr>
            <a:spLocks noChangeArrowheads="1"/>
          </p:cNvSpPr>
          <p:nvPr/>
        </p:nvSpPr>
        <p:spPr bwMode="auto">
          <a:xfrm>
            <a:off x="1889760" y="1280160"/>
            <a:ext cx="8168640" cy="2012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457200" indent="-457200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+mj-lt"/>
                <a:ea typeface="SimSun" charset="-122"/>
              </a:rPr>
              <a:t>We simulate the impact of the closure of line k by imposing the additional basic transaction </a:t>
            </a:r>
          </a:p>
        </p:txBody>
      </p:sp>
      <p:sp>
        <p:nvSpPr>
          <p:cNvPr id="55312" name="Line 4"/>
          <p:cNvSpPr>
            <a:spLocks noChangeShapeType="1"/>
          </p:cNvSpPr>
          <p:nvPr/>
        </p:nvSpPr>
        <p:spPr bwMode="auto">
          <a:xfrm flipV="1">
            <a:off x="3228488" y="4942504"/>
            <a:ext cx="0" cy="506413"/>
          </a:xfrm>
          <a:prstGeom prst="line">
            <a:avLst/>
          </a:prstGeom>
          <a:noFill/>
          <a:ln w="34925">
            <a:solidFill>
              <a:srgbClr val="FF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5313" name="Line 5"/>
          <p:cNvSpPr>
            <a:spLocks noChangeShapeType="1"/>
          </p:cNvSpPr>
          <p:nvPr/>
        </p:nvSpPr>
        <p:spPr bwMode="auto">
          <a:xfrm rot="10800000" flipV="1">
            <a:off x="5249239" y="4903683"/>
            <a:ext cx="0" cy="567009"/>
          </a:xfrm>
          <a:prstGeom prst="line">
            <a:avLst/>
          </a:prstGeom>
          <a:noFill/>
          <a:ln w="34925">
            <a:solidFill>
              <a:srgbClr val="FF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5314" name="Text Box 6"/>
          <p:cNvSpPr txBox="1">
            <a:spLocks noChangeArrowheads="1"/>
          </p:cNvSpPr>
          <p:nvPr/>
        </p:nvSpPr>
        <p:spPr bwMode="auto">
          <a:xfrm>
            <a:off x="3129756" y="3996533"/>
            <a:ext cx="21145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zh-CN" altLang="en-US" sz="1200">
              <a:ea typeface="SimSun" charset="-122"/>
            </a:endParaRPr>
          </a:p>
        </p:txBody>
      </p:sp>
      <p:sp>
        <p:nvSpPr>
          <p:cNvPr id="55315" name="Freeform 7"/>
          <p:cNvSpPr>
            <a:spLocks/>
          </p:cNvSpPr>
          <p:nvPr/>
        </p:nvSpPr>
        <p:spPr bwMode="auto">
          <a:xfrm>
            <a:off x="2318544" y="3332958"/>
            <a:ext cx="3636963" cy="1525587"/>
          </a:xfrm>
          <a:custGeom>
            <a:avLst/>
            <a:gdLst>
              <a:gd name="T0" fmla="*/ 39107 w 2232"/>
              <a:gd name="T1" fmla="*/ 880734 h 899"/>
              <a:gd name="T2" fmla="*/ 293303 w 2232"/>
              <a:gd name="T3" fmla="*/ 1043644 h 899"/>
              <a:gd name="T4" fmla="*/ 351964 w 2232"/>
              <a:gd name="T5" fmla="*/ 1084372 h 899"/>
              <a:gd name="T6" fmla="*/ 430178 w 2232"/>
              <a:gd name="T7" fmla="*/ 1206554 h 899"/>
              <a:gd name="T8" fmla="*/ 958125 w 2232"/>
              <a:gd name="T9" fmla="*/ 1389828 h 899"/>
              <a:gd name="T10" fmla="*/ 1368749 w 2232"/>
              <a:gd name="T11" fmla="*/ 1430556 h 899"/>
              <a:gd name="T12" fmla="*/ 2620177 w 2232"/>
              <a:gd name="T13" fmla="*/ 1450920 h 899"/>
              <a:gd name="T14" fmla="*/ 2757052 w 2232"/>
              <a:gd name="T15" fmla="*/ 1410192 h 899"/>
              <a:gd name="T16" fmla="*/ 2815713 w 2232"/>
              <a:gd name="T17" fmla="*/ 1369465 h 899"/>
              <a:gd name="T18" fmla="*/ 3128570 w 2232"/>
              <a:gd name="T19" fmla="*/ 1267646 h 899"/>
              <a:gd name="T20" fmla="*/ 3402320 w 2232"/>
              <a:gd name="T21" fmla="*/ 1104736 h 899"/>
              <a:gd name="T22" fmla="*/ 3558749 w 2232"/>
              <a:gd name="T23" fmla="*/ 901098 h 899"/>
              <a:gd name="T24" fmla="*/ 3636963 w 2232"/>
              <a:gd name="T25" fmla="*/ 330912 h 899"/>
              <a:gd name="T26" fmla="*/ 3226338 w 2232"/>
              <a:gd name="T27" fmla="*/ 168001 h 899"/>
              <a:gd name="T28" fmla="*/ 2444195 w 2232"/>
              <a:gd name="T29" fmla="*/ 188365 h 899"/>
              <a:gd name="T30" fmla="*/ 2307320 w 2232"/>
              <a:gd name="T31" fmla="*/ 127274 h 899"/>
              <a:gd name="T32" fmla="*/ 2150892 w 2232"/>
              <a:gd name="T33" fmla="*/ 86546 h 899"/>
              <a:gd name="T34" fmla="*/ 1838035 w 2232"/>
              <a:gd name="T35" fmla="*/ 66182 h 899"/>
              <a:gd name="T36" fmla="*/ 1681607 w 2232"/>
              <a:gd name="T37" fmla="*/ 106910 h 899"/>
              <a:gd name="T38" fmla="*/ 1270982 w 2232"/>
              <a:gd name="T39" fmla="*/ 168001 h 899"/>
              <a:gd name="T40" fmla="*/ 997232 w 2232"/>
              <a:gd name="T41" fmla="*/ 290184 h 899"/>
              <a:gd name="T42" fmla="*/ 645268 w 2232"/>
              <a:gd name="T43" fmla="*/ 432730 h 899"/>
              <a:gd name="T44" fmla="*/ 371518 w 2232"/>
              <a:gd name="T45" fmla="*/ 554913 h 899"/>
              <a:gd name="T46" fmla="*/ 78214 w 2232"/>
              <a:gd name="T47" fmla="*/ 616005 h 899"/>
              <a:gd name="T48" fmla="*/ 0 w 2232"/>
              <a:gd name="T49" fmla="*/ 738187 h 899"/>
              <a:gd name="T50" fmla="*/ 19554 w 2232"/>
              <a:gd name="T51" fmla="*/ 840006 h 899"/>
              <a:gd name="T52" fmla="*/ 39107 w 2232"/>
              <a:gd name="T53" fmla="*/ 880734 h 89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232"/>
              <a:gd name="T82" fmla="*/ 0 h 899"/>
              <a:gd name="T83" fmla="*/ 2232 w 2232"/>
              <a:gd name="T84" fmla="*/ 899 h 89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232" h="899">
                <a:moveTo>
                  <a:pt x="24" y="519"/>
                </a:moveTo>
                <a:cubicBezTo>
                  <a:pt x="75" y="553"/>
                  <a:pt x="128" y="581"/>
                  <a:pt x="180" y="615"/>
                </a:cubicBezTo>
                <a:cubicBezTo>
                  <a:pt x="192" y="623"/>
                  <a:pt x="216" y="639"/>
                  <a:pt x="216" y="639"/>
                </a:cubicBezTo>
                <a:cubicBezTo>
                  <a:pt x="232" y="663"/>
                  <a:pt x="240" y="695"/>
                  <a:pt x="264" y="711"/>
                </a:cubicBezTo>
                <a:cubicBezTo>
                  <a:pt x="363" y="777"/>
                  <a:pt x="469" y="806"/>
                  <a:pt x="588" y="819"/>
                </a:cubicBezTo>
                <a:cubicBezTo>
                  <a:pt x="672" y="828"/>
                  <a:pt x="840" y="843"/>
                  <a:pt x="840" y="843"/>
                </a:cubicBezTo>
                <a:cubicBezTo>
                  <a:pt x="1065" y="899"/>
                  <a:pt x="1416" y="859"/>
                  <a:pt x="1608" y="855"/>
                </a:cubicBezTo>
                <a:cubicBezTo>
                  <a:pt x="1623" y="851"/>
                  <a:pt x="1675" y="840"/>
                  <a:pt x="1692" y="831"/>
                </a:cubicBezTo>
                <a:cubicBezTo>
                  <a:pt x="1705" y="825"/>
                  <a:pt x="1715" y="813"/>
                  <a:pt x="1728" y="807"/>
                </a:cubicBezTo>
                <a:cubicBezTo>
                  <a:pt x="1788" y="781"/>
                  <a:pt x="1857" y="763"/>
                  <a:pt x="1920" y="747"/>
                </a:cubicBezTo>
                <a:cubicBezTo>
                  <a:pt x="2002" y="726"/>
                  <a:pt x="2018" y="674"/>
                  <a:pt x="2088" y="651"/>
                </a:cubicBezTo>
                <a:cubicBezTo>
                  <a:pt x="2126" y="613"/>
                  <a:pt x="2152" y="574"/>
                  <a:pt x="2184" y="531"/>
                </a:cubicBezTo>
                <a:cubicBezTo>
                  <a:pt x="2220" y="423"/>
                  <a:pt x="2218" y="307"/>
                  <a:pt x="2232" y="195"/>
                </a:cubicBezTo>
                <a:cubicBezTo>
                  <a:pt x="2156" y="144"/>
                  <a:pt x="2069" y="121"/>
                  <a:pt x="1980" y="99"/>
                </a:cubicBezTo>
                <a:cubicBezTo>
                  <a:pt x="1765" y="111"/>
                  <a:pt x="1718" y="122"/>
                  <a:pt x="1500" y="111"/>
                </a:cubicBezTo>
                <a:cubicBezTo>
                  <a:pt x="1471" y="101"/>
                  <a:pt x="1445" y="85"/>
                  <a:pt x="1416" y="75"/>
                </a:cubicBezTo>
                <a:cubicBezTo>
                  <a:pt x="1385" y="65"/>
                  <a:pt x="1320" y="51"/>
                  <a:pt x="1320" y="51"/>
                </a:cubicBezTo>
                <a:cubicBezTo>
                  <a:pt x="1243" y="0"/>
                  <a:pt x="1288" y="19"/>
                  <a:pt x="1128" y="39"/>
                </a:cubicBezTo>
                <a:cubicBezTo>
                  <a:pt x="1095" y="43"/>
                  <a:pt x="1065" y="58"/>
                  <a:pt x="1032" y="63"/>
                </a:cubicBezTo>
                <a:cubicBezTo>
                  <a:pt x="948" y="77"/>
                  <a:pt x="865" y="90"/>
                  <a:pt x="780" y="99"/>
                </a:cubicBezTo>
                <a:cubicBezTo>
                  <a:pt x="720" y="119"/>
                  <a:pt x="674" y="155"/>
                  <a:pt x="612" y="171"/>
                </a:cubicBezTo>
                <a:cubicBezTo>
                  <a:pt x="544" y="216"/>
                  <a:pt x="453" y="217"/>
                  <a:pt x="396" y="255"/>
                </a:cubicBezTo>
                <a:cubicBezTo>
                  <a:pt x="347" y="288"/>
                  <a:pt x="286" y="316"/>
                  <a:pt x="228" y="327"/>
                </a:cubicBezTo>
                <a:cubicBezTo>
                  <a:pt x="166" y="338"/>
                  <a:pt x="108" y="343"/>
                  <a:pt x="48" y="363"/>
                </a:cubicBezTo>
                <a:cubicBezTo>
                  <a:pt x="26" y="385"/>
                  <a:pt x="0" y="400"/>
                  <a:pt x="0" y="435"/>
                </a:cubicBezTo>
                <a:cubicBezTo>
                  <a:pt x="0" y="455"/>
                  <a:pt x="7" y="475"/>
                  <a:pt x="12" y="495"/>
                </a:cubicBezTo>
                <a:cubicBezTo>
                  <a:pt x="25" y="548"/>
                  <a:pt x="24" y="539"/>
                  <a:pt x="24" y="519"/>
                </a:cubicBezTo>
                <a:close/>
              </a:path>
            </a:pathLst>
          </a:custGeom>
          <a:solidFill>
            <a:srgbClr val="FFFFFF"/>
          </a:solidFill>
          <a:ln w="349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6" name="Line 8"/>
          <p:cNvSpPr>
            <a:spLocks noChangeShapeType="1"/>
          </p:cNvSpPr>
          <p:nvPr/>
        </p:nvSpPr>
        <p:spPr bwMode="auto">
          <a:xfrm>
            <a:off x="3277393" y="4647407"/>
            <a:ext cx="96838" cy="273050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7" name="Line 9"/>
          <p:cNvSpPr>
            <a:spLocks noChangeShapeType="1"/>
          </p:cNvSpPr>
          <p:nvPr/>
        </p:nvSpPr>
        <p:spPr bwMode="auto">
          <a:xfrm flipH="1">
            <a:off x="3374231" y="4683919"/>
            <a:ext cx="176212" cy="254000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8" name="Line 10"/>
          <p:cNvSpPr>
            <a:spLocks noChangeShapeType="1"/>
          </p:cNvSpPr>
          <p:nvPr/>
        </p:nvSpPr>
        <p:spPr bwMode="auto">
          <a:xfrm>
            <a:off x="3136106" y="4937919"/>
            <a:ext cx="488950" cy="0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9" name="Line 11"/>
          <p:cNvSpPr>
            <a:spLocks noChangeShapeType="1"/>
          </p:cNvSpPr>
          <p:nvPr/>
        </p:nvSpPr>
        <p:spPr bwMode="auto">
          <a:xfrm>
            <a:off x="4908445" y="4664869"/>
            <a:ext cx="155575" cy="236538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0" name="Line 12"/>
          <p:cNvSpPr>
            <a:spLocks noChangeShapeType="1"/>
          </p:cNvSpPr>
          <p:nvPr/>
        </p:nvSpPr>
        <p:spPr bwMode="auto">
          <a:xfrm flipH="1">
            <a:off x="5076032" y="4574383"/>
            <a:ext cx="117475" cy="327025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1" name="Line 13"/>
          <p:cNvSpPr>
            <a:spLocks noChangeShapeType="1"/>
          </p:cNvSpPr>
          <p:nvPr/>
        </p:nvSpPr>
        <p:spPr bwMode="auto">
          <a:xfrm flipV="1">
            <a:off x="4825206" y="4914107"/>
            <a:ext cx="469900" cy="0"/>
          </a:xfrm>
          <a:prstGeom prst="line">
            <a:avLst/>
          </a:prstGeom>
          <a:noFill/>
          <a:ln w="349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5298" name="Object 14"/>
          <p:cNvGraphicFramePr>
            <a:graphicFrameLocks noChangeAspect="1"/>
          </p:cNvGraphicFramePr>
          <p:nvPr/>
        </p:nvGraphicFramePr>
        <p:xfrm>
          <a:off x="3880643" y="4236244"/>
          <a:ext cx="850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50680" imgH="393480" progId="Equation.DSMT4">
                  <p:embed/>
                </p:oleObj>
              </mc:Choice>
              <mc:Fallback>
                <p:oleObj name="Equation" r:id="rId2" imgW="850680" imgH="393480" progId="Equation.DSMT4">
                  <p:embed/>
                  <p:pic>
                    <p:nvPicPr>
                      <p:cNvPr id="5529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0643" y="4236244"/>
                        <a:ext cx="850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22" name="Line 15"/>
          <p:cNvSpPr>
            <a:spLocks noChangeShapeType="1"/>
          </p:cNvSpPr>
          <p:nvPr/>
        </p:nvSpPr>
        <p:spPr bwMode="auto">
          <a:xfrm>
            <a:off x="3305968" y="4140994"/>
            <a:ext cx="1968500" cy="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5299" name="Object 16"/>
          <p:cNvGraphicFramePr>
            <a:graphicFrameLocks noChangeAspect="1"/>
          </p:cNvGraphicFramePr>
          <p:nvPr/>
        </p:nvGraphicFramePr>
        <p:xfrm>
          <a:off x="3721893" y="3534569"/>
          <a:ext cx="1219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18960" imgH="431640" progId="Equation.DSMT4">
                  <p:embed/>
                </p:oleObj>
              </mc:Choice>
              <mc:Fallback>
                <p:oleObj name="Equation" r:id="rId4" imgW="1218960" imgH="431640" progId="Equation.DSMT4">
                  <p:embed/>
                  <p:pic>
                    <p:nvPicPr>
                      <p:cNvPr id="55299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1893" y="3534569"/>
                        <a:ext cx="12192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23" name="Line 17"/>
          <p:cNvSpPr>
            <a:spLocks noChangeShapeType="1"/>
          </p:cNvSpPr>
          <p:nvPr/>
        </p:nvSpPr>
        <p:spPr bwMode="auto">
          <a:xfrm>
            <a:off x="4020344" y="4013994"/>
            <a:ext cx="4222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5300" name="Object 18"/>
          <p:cNvGraphicFramePr>
            <a:graphicFrameLocks noChangeAspect="1"/>
          </p:cNvGraphicFramePr>
          <p:nvPr/>
        </p:nvGraphicFramePr>
        <p:xfrm>
          <a:off x="2947193" y="4007644"/>
          <a:ext cx="152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280" imgH="317160" progId="Equation.DSMT4">
                  <p:embed/>
                </p:oleObj>
              </mc:Choice>
              <mc:Fallback>
                <p:oleObj name="Equation" r:id="rId6" imgW="152280" imgH="317160" progId="Equation.DSMT4">
                  <p:embed/>
                  <p:pic>
                    <p:nvPicPr>
                      <p:cNvPr id="5530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193" y="4007644"/>
                        <a:ext cx="152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24" name="Line 19"/>
          <p:cNvSpPr>
            <a:spLocks noChangeShapeType="1"/>
          </p:cNvSpPr>
          <p:nvPr/>
        </p:nvSpPr>
        <p:spPr bwMode="auto">
          <a:xfrm flipH="1">
            <a:off x="3296444" y="3945732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5" name="Line 20"/>
          <p:cNvSpPr>
            <a:spLocks noChangeShapeType="1"/>
          </p:cNvSpPr>
          <p:nvPr/>
        </p:nvSpPr>
        <p:spPr bwMode="auto">
          <a:xfrm flipH="1">
            <a:off x="5264944" y="3933032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5301" name="Object 21"/>
          <p:cNvGraphicFramePr>
            <a:graphicFrameLocks noChangeAspect="1"/>
          </p:cNvGraphicFramePr>
          <p:nvPr/>
        </p:nvGraphicFramePr>
        <p:xfrm>
          <a:off x="5430043" y="3944144"/>
          <a:ext cx="215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5640" imgH="393480" progId="Equation.DSMT4">
                  <p:embed/>
                </p:oleObj>
              </mc:Choice>
              <mc:Fallback>
                <p:oleObj name="Equation" r:id="rId8" imgW="215640" imgH="393480" progId="Equation.DSMT4">
                  <p:embed/>
                  <p:pic>
                    <p:nvPicPr>
                      <p:cNvPr id="5530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0043" y="3944144"/>
                        <a:ext cx="215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22"/>
          <p:cNvGraphicFramePr>
            <a:graphicFrameLocks noChangeAspect="1"/>
          </p:cNvGraphicFramePr>
          <p:nvPr/>
        </p:nvGraphicFramePr>
        <p:xfrm>
          <a:off x="2731293" y="4810498"/>
          <a:ext cx="228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8600" imgH="330120" progId="Equation.DSMT4">
                  <p:embed/>
                </p:oleObj>
              </mc:Choice>
              <mc:Fallback>
                <p:oleObj name="Equation" r:id="rId10" imgW="228600" imgH="330120" progId="Equation.DSMT4">
                  <p:embed/>
                  <p:pic>
                    <p:nvPicPr>
                      <p:cNvPr id="55302" name="Object 22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1293" y="4810498"/>
                        <a:ext cx="2286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23"/>
          <p:cNvGraphicFramePr>
            <a:graphicFrameLocks noChangeAspect="1"/>
          </p:cNvGraphicFramePr>
          <p:nvPr/>
        </p:nvGraphicFramePr>
        <p:xfrm>
          <a:off x="5461793" y="4704824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79360" imgH="406080" progId="Equation.DSMT4">
                  <p:embed/>
                </p:oleObj>
              </mc:Choice>
              <mc:Fallback>
                <p:oleObj name="Equation" r:id="rId12" imgW="279360" imgH="406080" progId="Equation.DSMT4">
                  <p:embed/>
                  <p:pic>
                    <p:nvPicPr>
                      <p:cNvPr id="55303" name="Object 23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793" y="4704824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4" name="Object 24"/>
          <p:cNvGraphicFramePr>
            <a:graphicFrameLocks noChangeAspect="1"/>
          </p:cNvGraphicFramePr>
          <p:nvPr/>
        </p:nvGraphicFramePr>
        <p:xfrm>
          <a:off x="2615406" y="5372894"/>
          <a:ext cx="520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20560" imgH="406080" progId="Equation.DSMT4">
                  <p:embed/>
                </p:oleObj>
              </mc:Choice>
              <mc:Fallback>
                <p:oleObj name="Equation" r:id="rId14" imgW="520560" imgH="406080" progId="Equation.DSMT4">
                  <p:embed/>
                  <p:pic>
                    <p:nvPicPr>
                      <p:cNvPr id="55304" name="Object 24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5406" y="5372894"/>
                        <a:ext cx="5207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5" name="Object 25"/>
          <p:cNvGraphicFramePr>
            <a:graphicFrameLocks noChangeAspect="1"/>
          </p:cNvGraphicFramePr>
          <p:nvPr/>
        </p:nvGraphicFramePr>
        <p:xfrm>
          <a:off x="5304955" y="5386072"/>
          <a:ext cx="520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20560" imgH="406080" progId="Equation.DSMT4">
                  <p:embed/>
                </p:oleObj>
              </mc:Choice>
              <mc:Fallback>
                <p:oleObj name="Equation" r:id="rId16" imgW="520560" imgH="406080" progId="Equation.DSMT4">
                  <p:embed/>
                  <p:pic>
                    <p:nvPicPr>
                      <p:cNvPr id="55305" name="Object 25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4955" y="5386072"/>
                        <a:ext cx="5207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7" name="Object 35"/>
          <p:cNvGraphicFramePr>
            <a:graphicFrameLocks noChangeAspect="1"/>
          </p:cNvGraphicFramePr>
          <p:nvPr/>
        </p:nvGraphicFramePr>
        <p:xfrm>
          <a:off x="4999038" y="2508250"/>
          <a:ext cx="24003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400120" imgH="507960" progId="Equation.DSMT4">
                  <p:embed/>
                </p:oleObj>
              </mc:Choice>
              <mc:Fallback>
                <p:oleObj name="Equation" r:id="rId18" imgW="2400120" imgH="507960" progId="Equation.DSMT4">
                  <p:embed/>
                  <p:pic>
                    <p:nvPicPr>
                      <p:cNvPr id="55307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9038" y="2508250"/>
                        <a:ext cx="24003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26" name="Text Box 36"/>
          <p:cNvSpPr txBox="1">
            <a:spLocks noChangeArrowheads="1"/>
          </p:cNvSpPr>
          <p:nvPr/>
        </p:nvSpPr>
        <p:spPr bwMode="auto">
          <a:xfrm>
            <a:off x="6175079" y="3371305"/>
            <a:ext cx="3959522" cy="138499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dirty="0">
                <a:solidFill>
                  <a:srgbClr val="000000"/>
                </a:solidFill>
                <a:latin typeface="+mj-lt"/>
                <a:ea typeface="SimSun" charset="-122"/>
              </a:rPr>
              <a:t>on the base case network and we select </a:t>
            </a:r>
            <a:r>
              <a:rPr lang="en-US" altLang="zh-CN" dirty="0">
                <a:solidFill>
                  <a:srgbClr val="000000"/>
                </a:solidFill>
                <a:latin typeface="+mj-lt"/>
                <a:ea typeface="SimSun" charset="-122"/>
                <a:sym typeface="Symbol"/>
              </a:rPr>
              <a:t></a:t>
            </a:r>
            <a:r>
              <a:rPr lang="en-US" altLang="zh-CN" dirty="0" err="1">
                <a:solidFill>
                  <a:srgbClr val="000000"/>
                </a:solidFill>
                <a:latin typeface="+mj-lt"/>
                <a:ea typeface="SimSun" charset="-122"/>
                <a:sym typeface="Symbol"/>
              </a:rPr>
              <a:t>t</a:t>
            </a:r>
            <a:r>
              <a:rPr lang="en-US" altLang="zh-CN" baseline="-25000" dirty="0" err="1">
                <a:solidFill>
                  <a:srgbClr val="000000"/>
                </a:solidFill>
                <a:latin typeface="+mj-lt"/>
                <a:ea typeface="SimSun" charset="-122"/>
                <a:sym typeface="Symbol"/>
              </a:rPr>
              <a:t>k</a:t>
            </a:r>
            <a:r>
              <a:rPr lang="en-US" altLang="zh-CN" dirty="0">
                <a:solidFill>
                  <a:srgbClr val="000000"/>
                </a:solidFill>
                <a:latin typeface="+mj-lt"/>
                <a:ea typeface="SimSun" charset="-122"/>
                <a:sym typeface="Symbol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+mj-lt"/>
                <a:ea typeface="SimSun" charset="-122"/>
              </a:rPr>
              <a:t>so that </a:t>
            </a:r>
            <a:endParaRPr lang="en-US" altLang="zh-CN" i="1" dirty="0">
              <a:solidFill>
                <a:srgbClr val="000000"/>
              </a:solidFill>
              <a:latin typeface="+mj-lt"/>
              <a:ea typeface="SimSun" charset="-122"/>
            </a:endParaRPr>
          </a:p>
        </p:txBody>
      </p:sp>
      <p:graphicFrame>
        <p:nvGraphicFramePr>
          <p:cNvPr id="55309" name="Object 38"/>
          <p:cNvGraphicFramePr>
            <a:graphicFrameLocks noChangeAspect="1"/>
          </p:cNvGraphicFramePr>
          <p:nvPr/>
        </p:nvGraphicFramePr>
        <p:xfrm>
          <a:off x="7073900" y="4892675"/>
          <a:ext cx="1625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625400" imgH="431640" progId="Equation.DSMT4">
                  <p:embed/>
                </p:oleObj>
              </mc:Choice>
              <mc:Fallback>
                <p:oleObj name="Equation" r:id="rId20" imgW="1625400" imgH="431640" progId="Equation.DSMT4">
                  <p:embed/>
                  <p:pic>
                    <p:nvPicPr>
                      <p:cNvPr id="55309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3900" y="4892675"/>
                        <a:ext cx="1625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610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 altLang="zh-CN"/>
              <a:t>LCDF Evaluation</a:t>
            </a:r>
            <a:endParaRPr lang="en-US" altLang="zh-CN" dirty="0"/>
          </a:p>
        </p:txBody>
      </p:sp>
      <p:sp>
        <p:nvSpPr>
          <p:cNvPr id="5632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/>
          <a:p>
            <a:r>
              <a:rPr lang="en-US" altLang="zh-CN" dirty="0"/>
              <a:t>For the other parts of the network, the impacts of the addition of line k are the same as the impacts of adding the basic transaction </a:t>
            </a:r>
            <a:r>
              <a:rPr lang="en-US" altLang="zh-CN" dirty="0" err="1"/>
              <a:t>wk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Therefore, the definition is</a:t>
            </a:r>
            <a:br>
              <a:rPr lang="en-US" altLang="zh-CN" dirty="0"/>
            </a:br>
            <a:endParaRPr lang="en-US" altLang="zh-CN" dirty="0"/>
          </a:p>
          <a:p>
            <a:br>
              <a:rPr lang="en-US" altLang="zh-CN" dirty="0"/>
            </a:br>
            <a:endParaRPr lang="en-US" altLang="zh-CN" dirty="0"/>
          </a:p>
          <a:p>
            <a:r>
              <a:rPr lang="en-US" altLang="zh-CN" dirty="0"/>
              <a:t>The post-closure flow </a:t>
            </a:r>
            <a:r>
              <a:rPr lang="en-US" altLang="zh-CN" dirty="0" err="1"/>
              <a:t>ƒk</a:t>
            </a:r>
            <a:r>
              <a:rPr lang="en-US" altLang="zh-CN" dirty="0"/>
              <a:t> is determined (in a dc power flow sense) as the flow that would occur from the angle difference divided by (1 + 	         )</a:t>
            </a:r>
          </a:p>
        </p:txBody>
      </p:sp>
      <p:graphicFrame>
        <p:nvGraphicFramePr>
          <p:cNvPr id="56322" name="Object 13"/>
          <p:cNvGraphicFramePr>
            <a:graphicFrameLocks noChangeAspect="1"/>
          </p:cNvGraphicFramePr>
          <p:nvPr/>
        </p:nvGraphicFramePr>
        <p:xfrm>
          <a:off x="3200400" y="2286000"/>
          <a:ext cx="4597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97200" imgH="533160" progId="Equation.DSMT4">
                  <p:embed/>
                </p:oleObj>
              </mc:Choice>
              <mc:Fallback>
                <p:oleObj name="Equation" r:id="rId2" imgW="4597200" imgH="533160" progId="Equation.DSMT4">
                  <p:embed/>
                  <p:pic>
                    <p:nvPicPr>
                      <p:cNvPr id="5632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286000"/>
                        <a:ext cx="4597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Object 16"/>
          <p:cNvGraphicFramePr>
            <a:graphicFrameLocks noChangeAspect="1"/>
          </p:cNvGraphicFramePr>
          <p:nvPr/>
        </p:nvGraphicFramePr>
        <p:xfrm>
          <a:off x="3594100" y="3061987"/>
          <a:ext cx="3810000" cy="976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012920" imgH="1028520" progId="Equation.DSMT4">
                  <p:embed/>
                </p:oleObj>
              </mc:Choice>
              <mc:Fallback>
                <p:oleObj name="Equation" r:id="rId4" imgW="4012920" imgH="1028520" progId="Equation.DSMT4">
                  <p:embed/>
                  <p:pic>
                    <p:nvPicPr>
                      <p:cNvPr id="5632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100" y="3061987"/>
                        <a:ext cx="3810000" cy="9766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964166"/>
              </p:ext>
            </p:extLst>
          </p:nvPr>
        </p:nvGraphicFramePr>
        <p:xfrm>
          <a:off x="9296400" y="4495800"/>
          <a:ext cx="749298" cy="533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49160" imgH="533160" progId="Equation.DSMT4">
                  <p:embed/>
                </p:oleObj>
              </mc:Choice>
              <mc:Fallback>
                <p:oleObj name="Equation" r:id="rId6" imgW="749160" imgH="53316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6400" y="4495800"/>
                        <a:ext cx="749298" cy="5333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60812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 altLang="zh-CN"/>
              <a:t>Outage Transfer Distribution Factor</a:t>
            </a:r>
            <a:endParaRPr lang="en-US" altLang="zh-CN" dirty="0"/>
          </a:p>
        </p:txBody>
      </p:sp>
      <p:sp>
        <p:nvSpPr>
          <p:cNvPr id="58375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/>
          <a:p>
            <a:r>
              <a:rPr lang="en-US" altLang="zh-CN"/>
              <a:t>The outage transfer distribution factor (OTDF) is defined as the PTDF with the line k outaged</a:t>
            </a:r>
          </a:p>
          <a:p>
            <a:r>
              <a:rPr lang="en-US" altLang="zh-CN"/>
              <a:t>The OTDF applies only to the post-contingency configuration of the system since its evaluation explicitly considers the line k outage</a:t>
            </a:r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This is a quite important value since power system operation is usually contingency constrained</a:t>
            </a:r>
            <a:endParaRPr lang="en-US" altLang="zh-CN" dirty="0"/>
          </a:p>
        </p:txBody>
      </p:sp>
      <p:graphicFrame>
        <p:nvGraphicFramePr>
          <p:cNvPr id="5837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565205"/>
              </p:ext>
            </p:extLst>
          </p:nvPr>
        </p:nvGraphicFramePr>
        <p:xfrm>
          <a:off x="5257800" y="3029836"/>
          <a:ext cx="1447800" cy="875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91880" imgH="660240" progId="Equation.DSMT4">
                  <p:embed/>
                </p:oleObj>
              </mc:Choice>
              <mc:Fallback>
                <p:oleObj name="Equation" r:id="rId2" imgW="1091880" imgH="660240" progId="Equation.DSMT4">
                  <p:embed/>
                  <p:pic>
                    <p:nvPicPr>
                      <p:cNvPr id="5837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029836"/>
                        <a:ext cx="1447800" cy="8754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42972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61" name="Freeform 3"/>
          <p:cNvSpPr>
            <a:spLocks/>
          </p:cNvSpPr>
          <p:nvPr/>
        </p:nvSpPr>
        <p:spPr bwMode="auto">
          <a:xfrm flipV="1">
            <a:off x="3111500" y="1757363"/>
            <a:ext cx="5797550" cy="2703512"/>
          </a:xfrm>
          <a:custGeom>
            <a:avLst/>
            <a:gdLst>
              <a:gd name="T0" fmla="*/ 62339 w 2232"/>
              <a:gd name="T1" fmla="*/ 1560760 h 899"/>
              <a:gd name="T2" fmla="*/ 467544 w 2232"/>
              <a:gd name="T3" fmla="*/ 1849455 h 899"/>
              <a:gd name="T4" fmla="*/ 561053 w 2232"/>
              <a:gd name="T5" fmla="*/ 1921629 h 899"/>
              <a:gd name="T6" fmla="*/ 685732 w 2232"/>
              <a:gd name="T7" fmla="*/ 2138150 h 899"/>
              <a:gd name="T8" fmla="*/ 1527312 w 2232"/>
              <a:gd name="T9" fmla="*/ 2462933 h 899"/>
              <a:gd name="T10" fmla="*/ 2181873 w 2232"/>
              <a:gd name="T11" fmla="*/ 2535106 h 899"/>
              <a:gd name="T12" fmla="*/ 4176729 w 2232"/>
              <a:gd name="T13" fmla="*/ 2571193 h 899"/>
              <a:gd name="T14" fmla="*/ 4394916 w 2232"/>
              <a:gd name="T15" fmla="*/ 2499019 h 899"/>
              <a:gd name="T16" fmla="*/ 4488425 w 2232"/>
              <a:gd name="T17" fmla="*/ 2426846 h 899"/>
              <a:gd name="T18" fmla="*/ 4987139 w 2232"/>
              <a:gd name="T19" fmla="*/ 2246411 h 899"/>
              <a:gd name="T20" fmla="*/ 5423515 w 2232"/>
              <a:gd name="T21" fmla="*/ 1957716 h 899"/>
              <a:gd name="T22" fmla="*/ 5672872 w 2232"/>
              <a:gd name="T23" fmla="*/ 1596847 h 899"/>
              <a:gd name="T24" fmla="*/ 5797550 w 2232"/>
              <a:gd name="T25" fmla="*/ 586413 h 899"/>
              <a:gd name="T26" fmla="*/ 5142987 w 2232"/>
              <a:gd name="T27" fmla="*/ 297717 h 899"/>
              <a:gd name="T28" fmla="*/ 3896203 w 2232"/>
              <a:gd name="T29" fmla="*/ 333804 h 899"/>
              <a:gd name="T30" fmla="*/ 3678015 w 2232"/>
              <a:gd name="T31" fmla="*/ 225543 h 899"/>
              <a:gd name="T32" fmla="*/ 3428658 w 2232"/>
              <a:gd name="T33" fmla="*/ 153369 h 899"/>
              <a:gd name="T34" fmla="*/ 2929945 w 2232"/>
              <a:gd name="T35" fmla="*/ 117283 h 899"/>
              <a:gd name="T36" fmla="*/ 2680588 w 2232"/>
              <a:gd name="T37" fmla="*/ 189456 h 899"/>
              <a:gd name="T38" fmla="*/ 2026025 w 2232"/>
              <a:gd name="T39" fmla="*/ 297717 h 899"/>
              <a:gd name="T40" fmla="*/ 1589651 w 2232"/>
              <a:gd name="T41" fmla="*/ 514239 h 899"/>
              <a:gd name="T42" fmla="*/ 1028597 w 2232"/>
              <a:gd name="T43" fmla="*/ 766847 h 899"/>
              <a:gd name="T44" fmla="*/ 592223 w 2232"/>
              <a:gd name="T45" fmla="*/ 983369 h 899"/>
              <a:gd name="T46" fmla="*/ 124678 w 2232"/>
              <a:gd name="T47" fmla="*/ 1091629 h 899"/>
              <a:gd name="T48" fmla="*/ 0 w 2232"/>
              <a:gd name="T49" fmla="*/ 1308151 h 899"/>
              <a:gd name="T50" fmla="*/ 31170 w 2232"/>
              <a:gd name="T51" fmla="*/ 1488586 h 899"/>
              <a:gd name="T52" fmla="*/ 62339 w 2232"/>
              <a:gd name="T53" fmla="*/ 1560760 h 89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232"/>
              <a:gd name="T82" fmla="*/ 0 h 899"/>
              <a:gd name="T83" fmla="*/ 2232 w 2232"/>
              <a:gd name="T84" fmla="*/ 899 h 89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232" h="899">
                <a:moveTo>
                  <a:pt x="24" y="519"/>
                </a:moveTo>
                <a:cubicBezTo>
                  <a:pt x="75" y="553"/>
                  <a:pt x="128" y="581"/>
                  <a:pt x="180" y="615"/>
                </a:cubicBezTo>
                <a:cubicBezTo>
                  <a:pt x="192" y="623"/>
                  <a:pt x="216" y="639"/>
                  <a:pt x="216" y="639"/>
                </a:cubicBezTo>
                <a:cubicBezTo>
                  <a:pt x="232" y="663"/>
                  <a:pt x="240" y="695"/>
                  <a:pt x="264" y="711"/>
                </a:cubicBezTo>
                <a:cubicBezTo>
                  <a:pt x="363" y="777"/>
                  <a:pt x="469" y="806"/>
                  <a:pt x="588" y="819"/>
                </a:cubicBezTo>
                <a:cubicBezTo>
                  <a:pt x="672" y="828"/>
                  <a:pt x="840" y="843"/>
                  <a:pt x="840" y="843"/>
                </a:cubicBezTo>
                <a:cubicBezTo>
                  <a:pt x="1065" y="899"/>
                  <a:pt x="1416" y="859"/>
                  <a:pt x="1608" y="855"/>
                </a:cubicBezTo>
                <a:cubicBezTo>
                  <a:pt x="1623" y="851"/>
                  <a:pt x="1675" y="840"/>
                  <a:pt x="1692" y="831"/>
                </a:cubicBezTo>
                <a:cubicBezTo>
                  <a:pt x="1705" y="825"/>
                  <a:pt x="1715" y="813"/>
                  <a:pt x="1728" y="807"/>
                </a:cubicBezTo>
                <a:cubicBezTo>
                  <a:pt x="1788" y="781"/>
                  <a:pt x="1857" y="763"/>
                  <a:pt x="1920" y="747"/>
                </a:cubicBezTo>
                <a:cubicBezTo>
                  <a:pt x="2002" y="726"/>
                  <a:pt x="2018" y="674"/>
                  <a:pt x="2088" y="651"/>
                </a:cubicBezTo>
                <a:cubicBezTo>
                  <a:pt x="2126" y="613"/>
                  <a:pt x="2152" y="574"/>
                  <a:pt x="2184" y="531"/>
                </a:cubicBezTo>
                <a:cubicBezTo>
                  <a:pt x="2220" y="423"/>
                  <a:pt x="2218" y="307"/>
                  <a:pt x="2232" y="195"/>
                </a:cubicBezTo>
                <a:cubicBezTo>
                  <a:pt x="2156" y="144"/>
                  <a:pt x="2069" y="121"/>
                  <a:pt x="1980" y="99"/>
                </a:cubicBezTo>
                <a:cubicBezTo>
                  <a:pt x="1765" y="111"/>
                  <a:pt x="1718" y="122"/>
                  <a:pt x="1500" y="111"/>
                </a:cubicBezTo>
                <a:cubicBezTo>
                  <a:pt x="1471" y="101"/>
                  <a:pt x="1445" y="85"/>
                  <a:pt x="1416" y="75"/>
                </a:cubicBezTo>
                <a:cubicBezTo>
                  <a:pt x="1385" y="65"/>
                  <a:pt x="1320" y="51"/>
                  <a:pt x="1320" y="51"/>
                </a:cubicBezTo>
                <a:cubicBezTo>
                  <a:pt x="1243" y="0"/>
                  <a:pt x="1288" y="19"/>
                  <a:pt x="1128" y="39"/>
                </a:cubicBezTo>
                <a:cubicBezTo>
                  <a:pt x="1095" y="43"/>
                  <a:pt x="1065" y="58"/>
                  <a:pt x="1032" y="63"/>
                </a:cubicBezTo>
                <a:cubicBezTo>
                  <a:pt x="948" y="77"/>
                  <a:pt x="865" y="90"/>
                  <a:pt x="780" y="99"/>
                </a:cubicBezTo>
                <a:cubicBezTo>
                  <a:pt x="720" y="119"/>
                  <a:pt x="674" y="155"/>
                  <a:pt x="612" y="171"/>
                </a:cubicBezTo>
                <a:cubicBezTo>
                  <a:pt x="544" y="216"/>
                  <a:pt x="453" y="217"/>
                  <a:pt x="396" y="255"/>
                </a:cubicBezTo>
                <a:cubicBezTo>
                  <a:pt x="347" y="288"/>
                  <a:pt x="286" y="316"/>
                  <a:pt x="228" y="327"/>
                </a:cubicBezTo>
                <a:cubicBezTo>
                  <a:pt x="166" y="338"/>
                  <a:pt x="108" y="343"/>
                  <a:pt x="48" y="363"/>
                </a:cubicBezTo>
                <a:cubicBezTo>
                  <a:pt x="26" y="385"/>
                  <a:pt x="0" y="400"/>
                  <a:pt x="0" y="435"/>
                </a:cubicBezTo>
                <a:cubicBezTo>
                  <a:pt x="0" y="455"/>
                  <a:pt x="7" y="475"/>
                  <a:pt x="12" y="495"/>
                </a:cubicBezTo>
                <a:cubicBezTo>
                  <a:pt x="25" y="548"/>
                  <a:pt x="24" y="539"/>
                  <a:pt x="24" y="519"/>
                </a:cubicBezTo>
                <a:close/>
              </a:path>
            </a:pathLst>
          </a:custGeom>
          <a:solidFill>
            <a:srgbClr val="FFFFFF"/>
          </a:solidFill>
          <a:ln w="349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2" name="Line 4"/>
          <p:cNvSpPr>
            <a:spLocks noChangeShapeType="1"/>
          </p:cNvSpPr>
          <p:nvPr/>
        </p:nvSpPr>
        <p:spPr bwMode="auto">
          <a:xfrm>
            <a:off x="7814575" y="2384101"/>
            <a:ext cx="428625" cy="0"/>
          </a:xfrm>
          <a:prstGeom prst="line">
            <a:avLst/>
          </a:prstGeom>
          <a:noFill/>
          <a:ln w="539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7346" name="Object 5"/>
          <p:cNvGraphicFramePr>
            <a:graphicFrameLocks noChangeAspect="1"/>
          </p:cNvGraphicFramePr>
          <p:nvPr/>
        </p:nvGraphicFramePr>
        <p:xfrm>
          <a:off x="5559425" y="2981325"/>
          <a:ext cx="850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50680" imgH="393480" progId="Equation.DSMT4">
                  <p:embed/>
                </p:oleObj>
              </mc:Choice>
              <mc:Fallback>
                <p:oleObj name="Equation" r:id="rId2" imgW="850680" imgH="393480" progId="Equation.DSMT4">
                  <p:embed/>
                  <p:pic>
                    <p:nvPicPr>
                      <p:cNvPr id="5734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9425" y="2981325"/>
                        <a:ext cx="850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3" name="Line 6"/>
          <p:cNvSpPr>
            <a:spLocks noChangeShapeType="1"/>
          </p:cNvSpPr>
          <p:nvPr/>
        </p:nvSpPr>
        <p:spPr bwMode="auto">
          <a:xfrm>
            <a:off x="5022850" y="2771775"/>
            <a:ext cx="1968500" cy="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4" name="Line 7"/>
          <p:cNvSpPr>
            <a:spLocks noChangeShapeType="1"/>
          </p:cNvSpPr>
          <p:nvPr/>
        </p:nvSpPr>
        <p:spPr bwMode="auto">
          <a:xfrm rot="10800000" flipH="1">
            <a:off x="8033649" y="1715763"/>
            <a:ext cx="0" cy="660400"/>
          </a:xfrm>
          <a:prstGeom prst="line">
            <a:avLst/>
          </a:prstGeom>
          <a:noFill/>
          <a:ln w="34925">
            <a:solidFill>
              <a:srgbClr val="FF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7347" name="Object 8"/>
          <p:cNvGraphicFramePr>
            <a:graphicFrameLocks noChangeAspect="1"/>
          </p:cNvGraphicFramePr>
          <p:nvPr/>
        </p:nvGraphicFramePr>
        <p:xfrm>
          <a:off x="8046708" y="2509479"/>
          <a:ext cx="228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8600" imgH="241200" progId="Equation.DSMT4">
                  <p:embed/>
                </p:oleObj>
              </mc:Choice>
              <mc:Fallback>
                <p:oleObj name="Equation" r:id="rId4" imgW="228600" imgH="241200" progId="Equation.DSMT4">
                  <p:embed/>
                  <p:pic>
                    <p:nvPicPr>
                      <p:cNvPr id="5734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6708" y="2509479"/>
                        <a:ext cx="2286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8" name="Object 9"/>
          <p:cNvGraphicFramePr>
            <a:graphicFrameLocks noChangeAspect="1"/>
          </p:cNvGraphicFramePr>
          <p:nvPr/>
        </p:nvGraphicFramePr>
        <p:xfrm>
          <a:off x="5321300" y="2060575"/>
          <a:ext cx="342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2720" imgH="431640" progId="Equation.DSMT4">
                  <p:embed/>
                </p:oleObj>
              </mc:Choice>
              <mc:Fallback>
                <p:oleObj name="Equation" r:id="rId6" imgW="342720" imgH="431640" progId="Equation.DSMT4">
                  <p:embed/>
                  <p:pic>
                    <p:nvPicPr>
                      <p:cNvPr id="5734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1300" y="2060575"/>
                        <a:ext cx="342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5" name="Line 10"/>
          <p:cNvSpPr>
            <a:spLocks noChangeShapeType="1"/>
          </p:cNvSpPr>
          <p:nvPr/>
        </p:nvSpPr>
        <p:spPr bwMode="auto">
          <a:xfrm>
            <a:off x="5670550" y="2638425"/>
            <a:ext cx="431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7349" name="Object 11"/>
          <p:cNvGraphicFramePr>
            <a:graphicFrameLocks noChangeAspect="1"/>
          </p:cNvGraphicFramePr>
          <p:nvPr/>
        </p:nvGraphicFramePr>
        <p:xfrm>
          <a:off x="4664075" y="2638425"/>
          <a:ext cx="152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280" imgH="317160" progId="Equation.DSMT4">
                  <p:embed/>
                </p:oleObj>
              </mc:Choice>
              <mc:Fallback>
                <p:oleObj name="Equation" r:id="rId8" imgW="152280" imgH="317160" progId="Equation.DSMT4">
                  <p:embed/>
                  <p:pic>
                    <p:nvPicPr>
                      <p:cNvPr id="5734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4075" y="2638425"/>
                        <a:ext cx="152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6" name="Line 12"/>
          <p:cNvSpPr>
            <a:spLocks noChangeShapeType="1"/>
          </p:cNvSpPr>
          <p:nvPr/>
        </p:nvSpPr>
        <p:spPr bwMode="auto">
          <a:xfrm flipH="1">
            <a:off x="5013326" y="2576513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7" name="Line 13"/>
          <p:cNvSpPr>
            <a:spLocks noChangeShapeType="1"/>
          </p:cNvSpPr>
          <p:nvPr/>
        </p:nvSpPr>
        <p:spPr bwMode="auto">
          <a:xfrm flipH="1">
            <a:off x="6981826" y="2563813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7350" name="Object 14"/>
          <p:cNvGraphicFramePr>
            <a:graphicFrameLocks noChangeAspect="1"/>
          </p:cNvGraphicFramePr>
          <p:nvPr/>
        </p:nvGraphicFramePr>
        <p:xfrm>
          <a:off x="7146925" y="2574925"/>
          <a:ext cx="215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5640" imgH="393480" progId="Equation.DSMT4">
                  <p:embed/>
                </p:oleObj>
              </mc:Choice>
              <mc:Fallback>
                <p:oleObj name="Equation" r:id="rId10" imgW="215640" imgH="393480" progId="Equation.DSMT4">
                  <p:embed/>
                  <p:pic>
                    <p:nvPicPr>
                      <p:cNvPr id="5735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6925" y="2574925"/>
                        <a:ext cx="215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8" name="Line 15"/>
          <p:cNvSpPr>
            <a:spLocks noChangeShapeType="1"/>
          </p:cNvSpPr>
          <p:nvPr/>
        </p:nvSpPr>
        <p:spPr bwMode="auto">
          <a:xfrm>
            <a:off x="4356101" y="2398713"/>
            <a:ext cx="428625" cy="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9" name="Line 16"/>
          <p:cNvSpPr>
            <a:spLocks noChangeShapeType="1"/>
          </p:cNvSpPr>
          <p:nvPr/>
        </p:nvSpPr>
        <p:spPr bwMode="auto">
          <a:xfrm>
            <a:off x="4575175" y="1743075"/>
            <a:ext cx="0" cy="6477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7351" name="Object 17"/>
          <p:cNvGraphicFramePr>
            <a:graphicFrameLocks noChangeAspect="1"/>
          </p:cNvGraphicFramePr>
          <p:nvPr/>
        </p:nvGraphicFramePr>
        <p:xfrm>
          <a:off x="4238625" y="1368425"/>
          <a:ext cx="165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4880" imgH="279360" progId="Equation.DSMT4">
                  <p:embed/>
                </p:oleObj>
              </mc:Choice>
              <mc:Fallback>
                <p:oleObj name="Equation" r:id="rId12" imgW="164880" imgH="279360" progId="Equation.DSMT4">
                  <p:embed/>
                  <p:pic>
                    <p:nvPicPr>
                      <p:cNvPr id="5735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25" y="1368425"/>
                        <a:ext cx="165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2" name="Object 18"/>
          <p:cNvGraphicFramePr>
            <a:graphicFrameLocks noChangeAspect="1"/>
          </p:cNvGraphicFramePr>
          <p:nvPr/>
        </p:nvGraphicFramePr>
        <p:xfrm>
          <a:off x="4191000" y="2490699"/>
          <a:ext cx="330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30120" imgH="241200" progId="Equation.DSMT4">
                  <p:embed/>
                </p:oleObj>
              </mc:Choice>
              <mc:Fallback>
                <p:oleObj name="Equation" r:id="rId14" imgW="330120" imgH="241200" progId="Equation.DSMT4">
                  <p:embed/>
                  <p:pic>
                    <p:nvPicPr>
                      <p:cNvPr id="5735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490699"/>
                        <a:ext cx="330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3" name="Object 19"/>
          <p:cNvGraphicFramePr>
            <a:graphicFrameLocks noChangeAspect="1"/>
          </p:cNvGraphicFramePr>
          <p:nvPr/>
        </p:nvGraphicFramePr>
        <p:xfrm>
          <a:off x="7671699" y="1417313"/>
          <a:ext cx="165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4880" imgH="279360" progId="Equation.DSMT4">
                  <p:embed/>
                </p:oleObj>
              </mc:Choice>
              <mc:Fallback>
                <p:oleObj name="Equation" r:id="rId16" imgW="164880" imgH="279360" progId="Equation.DSMT4">
                  <p:embed/>
                  <p:pic>
                    <p:nvPicPr>
                      <p:cNvPr id="5735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1699" y="1417313"/>
                        <a:ext cx="165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70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Outage Transfer Distribution Factor (OTDF)</a:t>
            </a:r>
            <a:endParaRPr lang="en-US" altLang="zh-CN" dirty="0"/>
          </a:p>
        </p:txBody>
      </p:sp>
      <p:graphicFrame>
        <p:nvGraphicFramePr>
          <p:cNvPr id="57354" name="Object 21"/>
          <p:cNvGraphicFramePr>
            <a:graphicFrameLocks noChangeAspect="1"/>
          </p:cNvGraphicFramePr>
          <p:nvPr/>
        </p:nvGraphicFramePr>
        <p:xfrm>
          <a:off x="5762625" y="2085975"/>
          <a:ext cx="876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76240" imgH="431640" progId="Equation.DSMT4">
                  <p:embed/>
                </p:oleObj>
              </mc:Choice>
              <mc:Fallback>
                <p:oleObj name="Equation" r:id="rId18" imgW="876240" imgH="431640" progId="Equation.DSMT4">
                  <p:embed/>
                  <p:pic>
                    <p:nvPicPr>
                      <p:cNvPr id="57354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25" y="2085975"/>
                        <a:ext cx="8763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5" name="Object 22"/>
          <p:cNvGraphicFramePr>
            <a:graphicFrameLocks noChangeAspect="1"/>
          </p:cNvGraphicFramePr>
          <p:nvPr/>
        </p:nvGraphicFramePr>
        <p:xfrm>
          <a:off x="4391025" y="1320800"/>
          <a:ext cx="736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36560" imgH="368280" progId="Equation.DSMT4">
                  <p:embed/>
                </p:oleObj>
              </mc:Choice>
              <mc:Fallback>
                <p:oleObj name="Equation" r:id="rId20" imgW="736560" imgH="368280" progId="Equation.DSMT4">
                  <p:embed/>
                  <p:pic>
                    <p:nvPicPr>
                      <p:cNvPr id="57355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1025" y="1320800"/>
                        <a:ext cx="7366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6" name="Object 23"/>
          <p:cNvGraphicFramePr>
            <a:graphicFrameLocks noChangeAspect="1"/>
          </p:cNvGraphicFramePr>
          <p:nvPr/>
        </p:nvGraphicFramePr>
        <p:xfrm>
          <a:off x="7824099" y="1379213"/>
          <a:ext cx="736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36560" imgH="368280" progId="Equation.DSMT4">
                  <p:embed/>
                </p:oleObj>
              </mc:Choice>
              <mc:Fallback>
                <p:oleObj name="Equation" r:id="rId22" imgW="736560" imgH="368280" progId="Equation.DSMT4">
                  <p:embed/>
                  <p:pic>
                    <p:nvPicPr>
                      <p:cNvPr id="57356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4099" y="1379213"/>
                        <a:ext cx="7366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71" name="AutoShape 34"/>
          <p:cNvSpPr>
            <a:spLocks noChangeArrowheads="1"/>
          </p:cNvSpPr>
          <p:nvPr/>
        </p:nvSpPr>
        <p:spPr bwMode="auto">
          <a:xfrm>
            <a:off x="3556000" y="4318000"/>
            <a:ext cx="1587500" cy="711200"/>
          </a:xfrm>
          <a:prstGeom prst="wedgeRoundRectCallout">
            <a:avLst>
              <a:gd name="adj1" fmla="val 83500"/>
              <a:gd name="adj2" fmla="val -127903"/>
              <a:gd name="adj3" fmla="val 16667"/>
            </a:avLst>
          </a:prstGeom>
          <a:solidFill>
            <a:srgbClr val="FFFFFF"/>
          </a:solidFill>
          <a:ln w="222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altLang="zh-CN" sz="2400" i="1">
                <a:solidFill>
                  <a:schemeClr val="hlink"/>
                </a:solidFill>
                <a:ea typeface="SimSun" charset="-122"/>
              </a:rPr>
              <a:t>outaged</a:t>
            </a:r>
          </a:p>
          <a:p>
            <a:pPr eaLnBrk="1" hangingPunct="1">
              <a:lnSpc>
                <a:spcPct val="75000"/>
              </a:lnSpc>
            </a:pPr>
            <a:r>
              <a:rPr lang="en-US" altLang="zh-CN" sz="2400" i="1">
                <a:solidFill>
                  <a:schemeClr val="hlink"/>
                </a:solidFill>
                <a:ea typeface="SimSun" charset="-122"/>
              </a:rPr>
              <a:t>line</a:t>
            </a:r>
          </a:p>
        </p:txBody>
      </p:sp>
      <p:graphicFrame>
        <p:nvGraphicFramePr>
          <p:cNvPr id="57357" name="Object 35"/>
          <p:cNvGraphicFramePr>
            <a:graphicFrameLocks noChangeAspect="1"/>
          </p:cNvGraphicFramePr>
          <p:nvPr/>
        </p:nvGraphicFramePr>
        <p:xfrm>
          <a:off x="5838825" y="3794125"/>
          <a:ext cx="876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76240" imgH="393480" progId="Equation.DSMT4">
                  <p:embed/>
                </p:oleObj>
              </mc:Choice>
              <mc:Fallback>
                <p:oleObj name="Equation" r:id="rId24" imgW="876240" imgH="393480" progId="Equation.DSMT4">
                  <p:embed/>
                  <p:pic>
                    <p:nvPicPr>
                      <p:cNvPr id="57357" name="Object 35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8825" y="3794125"/>
                        <a:ext cx="8763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72" name="Line 36"/>
          <p:cNvSpPr>
            <a:spLocks noChangeShapeType="1"/>
          </p:cNvSpPr>
          <p:nvPr/>
        </p:nvSpPr>
        <p:spPr bwMode="auto">
          <a:xfrm>
            <a:off x="5289550" y="3648075"/>
            <a:ext cx="1968500" cy="0"/>
          </a:xfrm>
          <a:prstGeom prst="line">
            <a:avLst/>
          </a:prstGeom>
          <a:noFill/>
          <a:ln w="34925" cap="rnd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7358" name="Object 37"/>
          <p:cNvGraphicFramePr>
            <a:graphicFrameLocks noChangeAspect="1"/>
          </p:cNvGraphicFramePr>
          <p:nvPr/>
        </p:nvGraphicFramePr>
        <p:xfrm>
          <a:off x="4943475" y="3444875"/>
          <a:ext cx="228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28600" imgH="330120" progId="Equation.DSMT4">
                  <p:embed/>
                </p:oleObj>
              </mc:Choice>
              <mc:Fallback>
                <p:oleObj name="Equation" r:id="rId26" imgW="228600" imgH="330120" progId="Equation.DSMT4">
                  <p:embed/>
                  <p:pic>
                    <p:nvPicPr>
                      <p:cNvPr id="57358" name="Object 37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475" y="3444875"/>
                        <a:ext cx="2286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73" name="Line 38"/>
          <p:cNvSpPr>
            <a:spLocks noChangeShapeType="1"/>
          </p:cNvSpPr>
          <p:nvPr/>
        </p:nvSpPr>
        <p:spPr bwMode="auto">
          <a:xfrm flipH="1">
            <a:off x="5280026" y="3452813"/>
            <a:ext cx="3175" cy="393700"/>
          </a:xfrm>
          <a:prstGeom prst="line">
            <a:avLst/>
          </a:prstGeom>
          <a:noFill/>
          <a:ln w="539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74" name="Line 39"/>
          <p:cNvSpPr>
            <a:spLocks noChangeShapeType="1"/>
          </p:cNvSpPr>
          <p:nvPr/>
        </p:nvSpPr>
        <p:spPr bwMode="auto">
          <a:xfrm flipH="1">
            <a:off x="7248526" y="3440113"/>
            <a:ext cx="3175" cy="393700"/>
          </a:xfrm>
          <a:prstGeom prst="line">
            <a:avLst/>
          </a:prstGeom>
          <a:noFill/>
          <a:ln w="539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7359" name="Object 40"/>
          <p:cNvGraphicFramePr>
            <a:graphicFrameLocks noChangeAspect="1"/>
          </p:cNvGraphicFramePr>
          <p:nvPr/>
        </p:nvGraphicFramePr>
        <p:xfrm>
          <a:off x="7381875" y="3419475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79360" imgH="406080" progId="Equation.DSMT4">
                  <p:embed/>
                </p:oleObj>
              </mc:Choice>
              <mc:Fallback>
                <p:oleObj name="Equation" r:id="rId28" imgW="279360" imgH="406080" progId="Equation.DSMT4">
                  <p:embed/>
                  <p:pic>
                    <p:nvPicPr>
                      <p:cNvPr id="57359" name="Object 40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875" y="3419475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60" name="Object 44"/>
          <p:cNvGraphicFramePr>
            <a:graphicFrameLocks noChangeAspect="1"/>
          </p:cNvGraphicFramePr>
          <p:nvPr/>
        </p:nvGraphicFramePr>
        <p:xfrm>
          <a:off x="4295775" y="5429250"/>
          <a:ext cx="34036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3403440" imgH="1091880" progId="Equation.DSMT4">
                  <p:embed/>
                </p:oleObj>
              </mc:Choice>
              <mc:Fallback>
                <p:oleObj name="Equation" r:id="rId30" imgW="3403440" imgH="1091880" progId="Equation.DSMT4">
                  <p:embed/>
                  <p:pic>
                    <p:nvPicPr>
                      <p:cNvPr id="5736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5775" y="5429250"/>
                        <a:ext cx="34036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8659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Five Bus ISF, Line 4, Bus 2 (to Slack) </a:t>
            </a:r>
            <a:endParaRPr lang="en-US" dirty="0"/>
          </a:p>
        </p:txBody>
      </p:sp>
      <p:pic>
        <p:nvPicPr>
          <p:cNvPr id="4" name="Picture 14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8" r="19224"/>
          <a:stretch/>
        </p:blipFill>
        <p:spPr bwMode="auto">
          <a:xfrm>
            <a:off x="2895600" y="1280160"/>
            <a:ext cx="658368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534400" y="4403282"/>
          <a:ext cx="2133600" cy="1174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14600" imgH="1384200" progId="Equation.DSMT4">
                  <p:embed/>
                </p:oleObj>
              </mc:Choice>
              <mc:Fallback>
                <p:oleObj name="Equation" r:id="rId3" imgW="2514600" imgH="1384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4403282"/>
                        <a:ext cx="2133600" cy="1174558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95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57071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OTDF Evaluation</a:t>
            </a:r>
            <a:endParaRPr lang="en-US" altLang="zh-CN" dirty="0"/>
          </a:p>
        </p:txBody>
      </p:sp>
      <p:sp>
        <p:nvSpPr>
          <p:cNvPr id="59422" name="Freeform 11"/>
          <p:cNvSpPr>
            <a:spLocks/>
          </p:cNvSpPr>
          <p:nvPr/>
        </p:nvSpPr>
        <p:spPr bwMode="auto">
          <a:xfrm>
            <a:off x="4441826" y="1366839"/>
            <a:ext cx="3636963" cy="2408237"/>
          </a:xfrm>
          <a:custGeom>
            <a:avLst/>
            <a:gdLst>
              <a:gd name="T0" fmla="*/ 39107 w 2232"/>
              <a:gd name="T1" fmla="*/ 1390295 h 899"/>
              <a:gd name="T2" fmla="*/ 293303 w 2232"/>
              <a:gd name="T3" fmla="*/ 1647459 h 899"/>
              <a:gd name="T4" fmla="*/ 351964 w 2232"/>
              <a:gd name="T5" fmla="*/ 1711750 h 899"/>
              <a:gd name="T6" fmla="*/ 430178 w 2232"/>
              <a:gd name="T7" fmla="*/ 1904624 h 899"/>
              <a:gd name="T8" fmla="*/ 958125 w 2232"/>
              <a:gd name="T9" fmla="*/ 2193933 h 899"/>
              <a:gd name="T10" fmla="*/ 1368749 w 2232"/>
              <a:gd name="T11" fmla="*/ 2258225 h 899"/>
              <a:gd name="T12" fmla="*/ 2620177 w 2232"/>
              <a:gd name="T13" fmla="*/ 2290370 h 899"/>
              <a:gd name="T14" fmla="*/ 2757052 w 2232"/>
              <a:gd name="T15" fmla="*/ 2226079 h 899"/>
              <a:gd name="T16" fmla="*/ 2815713 w 2232"/>
              <a:gd name="T17" fmla="*/ 2161788 h 899"/>
              <a:gd name="T18" fmla="*/ 3128570 w 2232"/>
              <a:gd name="T19" fmla="*/ 2001060 h 899"/>
              <a:gd name="T20" fmla="*/ 3402320 w 2232"/>
              <a:gd name="T21" fmla="*/ 1743896 h 899"/>
              <a:gd name="T22" fmla="*/ 3558749 w 2232"/>
              <a:gd name="T23" fmla="*/ 1422441 h 899"/>
              <a:gd name="T24" fmla="*/ 3636963 w 2232"/>
              <a:gd name="T25" fmla="*/ 522365 h 899"/>
              <a:gd name="T26" fmla="*/ 3226338 w 2232"/>
              <a:gd name="T27" fmla="*/ 265201 h 899"/>
              <a:gd name="T28" fmla="*/ 2444195 w 2232"/>
              <a:gd name="T29" fmla="*/ 297346 h 899"/>
              <a:gd name="T30" fmla="*/ 2307320 w 2232"/>
              <a:gd name="T31" fmla="*/ 200910 h 899"/>
              <a:gd name="T32" fmla="*/ 2150892 w 2232"/>
              <a:gd name="T33" fmla="*/ 136619 h 899"/>
              <a:gd name="T34" fmla="*/ 1838035 w 2232"/>
              <a:gd name="T35" fmla="*/ 104473 h 899"/>
              <a:gd name="T36" fmla="*/ 1681607 w 2232"/>
              <a:gd name="T37" fmla="*/ 168764 h 899"/>
              <a:gd name="T38" fmla="*/ 1270982 w 2232"/>
              <a:gd name="T39" fmla="*/ 265201 h 899"/>
              <a:gd name="T40" fmla="*/ 997232 w 2232"/>
              <a:gd name="T41" fmla="*/ 458074 h 899"/>
              <a:gd name="T42" fmla="*/ 645268 w 2232"/>
              <a:gd name="T43" fmla="*/ 683093 h 899"/>
              <a:gd name="T44" fmla="*/ 371518 w 2232"/>
              <a:gd name="T45" fmla="*/ 875966 h 899"/>
              <a:gd name="T46" fmla="*/ 78214 w 2232"/>
              <a:gd name="T47" fmla="*/ 972403 h 899"/>
              <a:gd name="T48" fmla="*/ 0 w 2232"/>
              <a:gd name="T49" fmla="*/ 1165276 h 899"/>
              <a:gd name="T50" fmla="*/ 19554 w 2232"/>
              <a:gd name="T51" fmla="*/ 1326004 h 899"/>
              <a:gd name="T52" fmla="*/ 39107 w 2232"/>
              <a:gd name="T53" fmla="*/ 1390295 h 89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232"/>
              <a:gd name="T82" fmla="*/ 0 h 899"/>
              <a:gd name="T83" fmla="*/ 2232 w 2232"/>
              <a:gd name="T84" fmla="*/ 899 h 89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232" h="899">
                <a:moveTo>
                  <a:pt x="24" y="519"/>
                </a:moveTo>
                <a:cubicBezTo>
                  <a:pt x="75" y="553"/>
                  <a:pt x="128" y="581"/>
                  <a:pt x="180" y="615"/>
                </a:cubicBezTo>
                <a:cubicBezTo>
                  <a:pt x="192" y="623"/>
                  <a:pt x="216" y="639"/>
                  <a:pt x="216" y="639"/>
                </a:cubicBezTo>
                <a:cubicBezTo>
                  <a:pt x="232" y="663"/>
                  <a:pt x="240" y="695"/>
                  <a:pt x="264" y="711"/>
                </a:cubicBezTo>
                <a:cubicBezTo>
                  <a:pt x="363" y="777"/>
                  <a:pt x="469" y="806"/>
                  <a:pt x="588" y="819"/>
                </a:cubicBezTo>
                <a:cubicBezTo>
                  <a:pt x="672" y="828"/>
                  <a:pt x="840" y="843"/>
                  <a:pt x="840" y="843"/>
                </a:cubicBezTo>
                <a:cubicBezTo>
                  <a:pt x="1065" y="899"/>
                  <a:pt x="1416" y="859"/>
                  <a:pt x="1608" y="855"/>
                </a:cubicBezTo>
                <a:cubicBezTo>
                  <a:pt x="1623" y="851"/>
                  <a:pt x="1675" y="840"/>
                  <a:pt x="1692" y="831"/>
                </a:cubicBezTo>
                <a:cubicBezTo>
                  <a:pt x="1705" y="825"/>
                  <a:pt x="1715" y="813"/>
                  <a:pt x="1728" y="807"/>
                </a:cubicBezTo>
                <a:cubicBezTo>
                  <a:pt x="1788" y="781"/>
                  <a:pt x="1857" y="763"/>
                  <a:pt x="1920" y="747"/>
                </a:cubicBezTo>
                <a:cubicBezTo>
                  <a:pt x="2002" y="726"/>
                  <a:pt x="2018" y="674"/>
                  <a:pt x="2088" y="651"/>
                </a:cubicBezTo>
                <a:cubicBezTo>
                  <a:pt x="2126" y="613"/>
                  <a:pt x="2152" y="574"/>
                  <a:pt x="2184" y="531"/>
                </a:cubicBezTo>
                <a:cubicBezTo>
                  <a:pt x="2220" y="423"/>
                  <a:pt x="2218" y="307"/>
                  <a:pt x="2232" y="195"/>
                </a:cubicBezTo>
                <a:cubicBezTo>
                  <a:pt x="2156" y="144"/>
                  <a:pt x="2069" y="121"/>
                  <a:pt x="1980" y="99"/>
                </a:cubicBezTo>
                <a:cubicBezTo>
                  <a:pt x="1765" y="111"/>
                  <a:pt x="1718" y="122"/>
                  <a:pt x="1500" y="111"/>
                </a:cubicBezTo>
                <a:cubicBezTo>
                  <a:pt x="1471" y="101"/>
                  <a:pt x="1445" y="85"/>
                  <a:pt x="1416" y="75"/>
                </a:cubicBezTo>
                <a:cubicBezTo>
                  <a:pt x="1385" y="65"/>
                  <a:pt x="1320" y="51"/>
                  <a:pt x="1320" y="51"/>
                </a:cubicBezTo>
                <a:cubicBezTo>
                  <a:pt x="1243" y="0"/>
                  <a:pt x="1288" y="19"/>
                  <a:pt x="1128" y="39"/>
                </a:cubicBezTo>
                <a:cubicBezTo>
                  <a:pt x="1095" y="43"/>
                  <a:pt x="1065" y="58"/>
                  <a:pt x="1032" y="63"/>
                </a:cubicBezTo>
                <a:cubicBezTo>
                  <a:pt x="948" y="77"/>
                  <a:pt x="865" y="90"/>
                  <a:pt x="780" y="99"/>
                </a:cubicBezTo>
                <a:cubicBezTo>
                  <a:pt x="720" y="119"/>
                  <a:pt x="674" y="155"/>
                  <a:pt x="612" y="171"/>
                </a:cubicBezTo>
                <a:cubicBezTo>
                  <a:pt x="544" y="216"/>
                  <a:pt x="453" y="217"/>
                  <a:pt x="396" y="255"/>
                </a:cubicBezTo>
                <a:cubicBezTo>
                  <a:pt x="347" y="288"/>
                  <a:pt x="286" y="316"/>
                  <a:pt x="228" y="327"/>
                </a:cubicBezTo>
                <a:cubicBezTo>
                  <a:pt x="166" y="338"/>
                  <a:pt x="108" y="343"/>
                  <a:pt x="48" y="363"/>
                </a:cubicBezTo>
                <a:cubicBezTo>
                  <a:pt x="26" y="385"/>
                  <a:pt x="0" y="400"/>
                  <a:pt x="0" y="435"/>
                </a:cubicBezTo>
                <a:cubicBezTo>
                  <a:pt x="0" y="455"/>
                  <a:pt x="7" y="475"/>
                  <a:pt x="12" y="495"/>
                </a:cubicBezTo>
                <a:cubicBezTo>
                  <a:pt x="25" y="548"/>
                  <a:pt x="24" y="539"/>
                  <a:pt x="24" y="519"/>
                </a:cubicBezTo>
                <a:close/>
              </a:path>
            </a:pathLst>
          </a:custGeom>
          <a:solidFill>
            <a:srgbClr val="FFFFFF"/>
          </a:solidFill>
          <a:ln w="349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9394" name="Object 18"/>
          <p:cNvGraphicFramePr>
            <a:graphicFrameLocks noChangeAspect="1"/>
          </p:cNvGraphicFramePr>
          <p:nvPr/>
        </p:nvGraphicFramePr>
        <p:xfrm>
          <a:off x="6003925" y="2587625"/>
          <a:ext cx="850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50680" imgH="393480" progId="Equation.DSMT4">
                  <p:embed/>
                </p:oleObj>
              </mc:Choice>
              <mc:Fallback>
                <p:oleObj name="Equation" r:id="rId2" imgW="850680" imgH="393480" progId="Equation.DSMT4">
                  <p:embed/>
                  <p:pic>
                    <p:nvPicPr>
                      <p:cNvPr id="5939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3925" y="2587625"/>
                        <a:ext cx="850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23" name="Line 19"/>
          <p:cNvSpPr>
            <a:spLocks noChangeShapeType="1"/>
          </p:cNvSpPr>
          <p:nvPr/>
        </p:nvSpPr>
        <p:spPr bwMode="auto">
          <a:xfrm>
            <a:off x="5429250" y="2492375"/>
            <a:ext cx="1968500" cy="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9395" name="Object 20"/>
          <p:cNvGraphicFramePr>
            <a:graphicFrameLocks noChangeAspect="1"/>
          </p:cNvGraphicFramePr>
          <p:nvPr/>
        </p:nvGraphicFramePr>
        <p:xfrm>
          <a:off x="6172200" y="1849456"/>
          <a:ext cx="571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71320" imgH="431640" progId="Equation.DSMT4">
                  <p:embed/>
                </p:oleObj>
              </mc:Choice>
              <mc:Fallback>
                <p:oleObj name="Equation" r:id="rId4" imgW="571320" imgH="431640" progId="Equation.DSMT4">
                  <p:embed/>
                  <p:pic>
                    <p:nvPicPr>
                      <p:cNvPr id="5939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849456"/>
                        <a:ext cx="5715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24" name="Line 21"/>
          <p:cNvSpPr>
            <a:spLocks noChangeShapeType="1"/>
          </p:cNvSpPr>
          <p:nvPr/>
        </p:nvSpPr>
        <p:spPr bwMode="auto">
          <a:xfrm>
            <a:off x="6181725" y="2357456"/>
            <a:ext cx="4127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9396" name="Object 22"/>
          <p:cNvGraphicFramePr>
            <a:graphicFrameLocks noChangeAspect="1"/>
          </p:cNvGraphicFramePr>
          <p:nvPr/>
        </p:nvGraphicFramePr>
        <p:xfrm>
          <a:off x="5070475" y="2359025"/>
          <a:ext cx="152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280" imgH="317160" progId="Equation.DSMT4">
                  <p:embed/>
                </p:oleObj>
              </mc:Choice>
              <mc:Fallback>
                <p:oleObj name="Equation" r:id="rId6" imgW="152280" imgH="317160" progId="Equation.DSMT4">
                  <p:embed/>
                  <p:pic>
                    <p:nvPicPr>
                      <p:cNvPr id="5939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0475" y="2359025"/>
                        <a:ext cx="152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25" name="Line 23"/>
          <p:cNvSpPr>
            <a:spLocks noChangeShapeType="1"/>
          </p:cNvSpPr>
          <p:nvPr/>
        </p:nvSpPr>
        <p:spPr bwMode="auto">
          <a:xfrm flipH="1">
            <a:off x="5419726" y="2297113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26" name="Line 24"/>
          <p:cNvSpPr>
            <a:spLocks noChangeShapeType="1"/>
          </p:cNvSpPr>
          <p:nvPr/>
        </p:nvSpPr>
        <p:spPr bwMode="auto">
          <a:xfrm flipH="1">
            <a:off x="7388226" y="2284413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9397" name="Object 25"/>
          <p:cNvGraphicFramePr>
            <a:graphicFrameLocks noChangeAspect="1"/>
          </p:cNvGraphicFramePr>
          <p:nvPr/>
        </p:nvGraphicFramePr>
        <p:xfrm>
          <a:off x="7553325" y="2295525"/>
          <a:ext cx="215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5640" imgH="393480" progId="Equation.DSMT4">
                  <p:embed/>
                </p:oleObj>
              </mc:Choice>
              <mc:Fallback>
                <p:oleObj name="Equation" r:id="rId8" imgW="215640" imgH="393480" progId="Equation.DSMT4">
                  <p:embed/>
                  <p:pic>
                    <p:nvPicPr>
                      <p:cNvPr id="59397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3325" y="2295525"/>
                        <a:ext cx="215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8" name="Object 26"/>
          <p:cNvGraphicFramePr>
            <a:graphicFrameLocks noChangeAspect="1"/>
          </p:cNvGraphicFramePr>
          <p:nvPr/>
        </p:nvGraphicFramePr>
        <p:xfrm>
          <a:off x="5121275" y="2949575"/>
          <a:ext cx="228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8600" imgH="330120" progId="Equation.DSMT4">
                  <p:embed/>
                </p:oleObj>
              </mc:Choice>
              <mc:Fallback>
                <p:oleObj name="Equation" r:id="rId10" imgW="228600" imgH="330120" progId="Equation.DSMT4">
                  <p:embed/>
                  <p:pic>
                    <p:nvPicPr>
                      <p:cNvPr id="59398" name="Object 26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1275" y="2949575"/>
                        <a:ext cx="2286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9" name="Object 27"/>
          <p:cNvGraphicFramePr>
            <a:graphicFrameLocks noChangeAspect="1"/>
          </p:cNvGraphicFramePr>
          <p:nvPr/>
        </p:nvGraphicFramePr>
        <p:xfrm>
          <a:off x="7483475" y="2860675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79360" imgH="406080" progId="Equation.DSMT4">
                  <p:embed/>
                </p:oleObj>
              </mc:Choice>
              <mc:Fallback>
                <p:oleObj name="Equation" r:id="rId12" imgW="279360" imgH="406080" progId="Equation.DSMT4">
                  <p:embed/>
                  <p:pic>
                    <p:nvPicPr>
                      <p:cNvPr id="59399" name="Object 27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3475" y="2860675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27" name="Line 72"/>
          <p:cNvSpPr>
            <a:spLocks noChangeShapeType="1"/>
          </p:cNvSpPr>
          <p:nvPr/>
        </p:nvSpPr>
        <p:spPr bwMode="auto">
          <a:xfrm>
            <a:off x="6959601" y="1903413"/>
            <a:ext cx="428625" cy="0"/>
          </a:xfrm>
          <a:prstGeom prst="line">
            <a:avLst/>
          </a:prstGeom>
          <a:noFill/>
          <a:ln w="539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28" name="Line 73"/>
          <p:cNvSpPr>
            <a:spLocks noChangeShapeType="1"/>
          </p:cNvSpPr>
          <p:nvPr/>
        </p:nvSpPr>
        <p:spPr bwMode="auto">
          <a:xfrm rot="10800000" flipH="1">
            <a:off x="7178675" y="1235075"/>
            <a:ext cx="0" cy="660400"/>
          </a:xfrm>
          <a:prstGeom prst="line">
            <a:avLst/>
          </a:prstGeom>
          <a:noFill/>
          <a:ln w="34925">
            <a:solidFill>
              <a:srgbClr val="FF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9400" name="Object 74"/>
          <p:cNvGraphicFramePr>
            <a:graphicFrameLocks noChangeAspect="1"/>
          </p:cNvGraphicFramePr>
          <p:nvPr/>
        </p:nvGraphicFramePr>
        <p:xfrm>
          <a:off x="7483475" y="1749425"/>
          <a:ext cx="228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28600" imgH="241200" progId="Equation.DSMT4">
                  <p:embed/>
                </p:oleObj>
              </mc:Choice>
              <mc:Fallback>
                <p:oleObj name="Equation" r:id="rId14" imgW="228600" imgH="241200" progId="Equation.DSMT4">
                  <p:embed/>
                  <p:pic>
                    <p:nvPicPr>
                      <p:cNvPr id="5940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3475" y="1749425"/>
                        <a:ext cx="2286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29" name="Line 75"/>
          <p:cNvSpPr>
            <a:spLocks noChangeShapeType="1"/>
          </p:cNvSpPr>
          <p:nvPr/>
        </p:nvSpPr>
        <p:spPr bwMode="auto">
          <a:xfrm>
            <a:off x="5473701" y="1966913"/>
            <a:ext cx="428625" cy="0"/>
          </a:xfrm>
          <a:prstGeom prst="line">
            <a:avLst/>
          </a:prstGeom>
          <a:noFill/>
          <a:ln w="539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30" name="Line 76"/>
          <p:cNvSpPr>
            <a:spLocks noChangeShapeType="1"/>
          </p:cNvSpPr>
          <p:nvPr/>
        </p:nvSpPr>
        <p:spPr bwMode="auto">
          <a:xfrm>
            <a:off x="5692775" y="1311275"/>
            <a:ext cx="0" cy="647700"/>
          </a:xfrm>
          <a:prstGeom prst="line">
            <a:avLst/>
          </a:prstGeom>
          <a:noFill/>
          <a:ln w="34925">
            <a:solidFill>
              <a:srgbClr val="FF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9401" name="Object 78"/>
          <p:cNvGraphicFramePr>
            <a:graphicFrameLocks noChangeAspect="1"/>
          </p:cNvGraphicFramePr>
          <p:nvPr/>
        </p:nvGraphicFramePr>
        <p:xfrm>
          <a:off x="5946775" y="1698625"/>
          <a:ext cx="330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30120" imgH="241200" progId="Equation.DSMT4">
                  <p:embed/>
                </p:oleObj>
              </mc:Choice>
              <mc:Fallback>
                <p:oleObj name="Equation" r:id="rId16" imgW="330120" imgH="241200" progId="Equation.DSMT4">
                  <p:embed/>
                  <p:pic>
                    <p:nvPicPr>
                      <p:cNvPr id="59401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6775" y="1698625"/>
                        <a:ext cx="330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2" name="Object 80"/>
          <p:cNvGraphicFramePr>
            <a:graphicFrameLocks noChangeAspect="1"/>
          </p:cNvGraphicFramePr>
          <p:nvPr/>
        </p:nvGraphicFramePr>
        <p:xfrm>
          <a:off x="4924425" y="1250950"/>
          <a:ext cx="431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31640" imgH="380880" progId="Equation.DSMT4">
                  <p:embed/>
                </p:oleObj>
              </mc:Choice>
              <mc:Fallback>
                <p:oleObj name="Equation" r:id="rId18" imgW="431640" imgH="380880" progId="Equation.DSMT4">
                  <p:embed/>
                  <p:pic>
                    <p:nvPicPr>
                      <p:cNvPr id="59402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4425" y="1250950"/>
                        <a:ext cx="431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3" name="Object 81"/>
          <p:cNvGraphicFramePr>
            <a:graphicFrameLocks noChangeAspect="1"/>
          </p:cNvGraphicFramePr>
          <p:nvPr/>
        </p:nvGraphicFramePr>
        <p:xfrm>
          <a:off x="7312025" y="1184275"/>
          <a:ext cx="431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31640" imgH="380880" progId="Equation.DSMT4">
                  <p:embed/>
                </p:oleObj>
              </mc:Choice>
              <mc:Fallback>
                <p:oleObj name="Equation" r:id="rId20" imgW="431640" imgH="380880" progId="Equation.DSMT4">
                  <p:embed/>
                  <p:pic>
                    <p:nvPicPr>
                      <p:cNvPr id="59403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2025" y="1184275"/>
                        <a:ext cx="431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4" name="Object 82"/>
          <p:cNvGraphicFramePr>
            <a:graphicFrameLocks noChangeAspect="1"/>
          </p:cNvGraphicFramePr>
          <p:nvPr/>
        </p:nvGraphicFramePr>
        <p:xfrm>
          <a:off x="5959475" y="3178175"/>
          <a:ext cx="914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914400" imgH="406080" progId="Equation.DSMT4">
                  <p:embed/>
                </p:oleObj>
              </mc:Choice>
              <mc:Fallback>
                <p:oleObj name="Equation" r:id="rId22" imgW="914400" imgH="406080" progId="Equation.DSMT4">
                  <p:embed/>
                  <p:pic>
                    <p:nvPicPr>
                      <p:cNvPr id="59404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9475" y="3178175"/>
                        <a:ext cx="914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31" name="Line 87"/>
          <p:cNvSpPr>
            <a:spLocks noChangeShapeType="1"/>
          </p:cNvSpPr>
          <p:nvPr/>
        </p:nvSpPr>
        <p:spPr bwMode="auto">
          <a:xfrm flipH="1">
            <a:off x="5407026" y="2894013"/>
            <a:ext cx="3175" cy="393700"/>
          </a:xfrm>
          <a:prstGeom prst="line">
            <a:avLst/>
          </a:prstGeom>
          <a:noFill/>
          <a:ln w="539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32" name="Line 88"/>
          <p:cNvSpPr>
            <a:spLocks noChangeShapeType="1"/>
          </p:cNvSpPr>
          <p:nvPr/>
        </p:nvSpPr>
        <p:spPr bwMode="auto">
          <a:xfrm flipH="1">
            <a:off x="7375526" y="2881313"/>
            <a:ext cx="3175" cy="393700"/>
          </a:xfrm>
          <a:prstGeom prst="line">
            <a:avLst/>
          </a:prstGeom>
          <a:noFill/>
          <a:ln w="539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33" name="Line 90"/>
          <p:cNvSpPr>
            <a:spLocks noChangeShapeType="1"/>
          </p:cNvSpPr>
          <p:nvPr/>
        </p:nvSpPr>
        <p:spPr bwMode="auto">
          <a:xfrm>
            <a:off x="5416550" y="3076575"/>
            <a:ext cx="1968500" cy="0"/>
          </a:xfrm>
          <a:prstGeom prst="line">
            <a:avLst/>
          </a:prstGeom>
          <a:noFill/>
          <a:ln w="34925" cap="rnd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34" name="Text Box 92"/>
          <p:cNvSpPr txBox="1">
            <a:spLocks noChangeArrowheads="1"/>
          </p:cNvSpPr>
          <p:nvPr/>
        </p:nvSpPr>
        <p:spPr bwMode="auto">
          <a:xfrm>
            <a:off x="8383588" y="2216151"/>
            <a:ext cx="925512" cy="8239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800">
                <a:ea typeface="SimSun" charset="-122"/>
              </a:rPr>
              <a:t>=</a:t>
            </a:r>
          </a:p>
        </p:txBody>
      </p:sp>
      <p:sp>
        <p:nvSpPr>
          <p:cNvPr id="59435" name="Freeform 93"/>
          <p:cNvSpPr>
            <a:spLocks/>
          </p:cNvSpPr>
          <p:nvPr/>
        </p:nvSpPr>
        <p:spPr bwMode="auto">
          <a:xfrm>
            <a:off x="1901826" y="4208464"/>
            <a:ext cx="3636963" cy="2408237"/>
          </a:xfrm>
          <a:custGeom>
            <a:avLst/>
            <a:gdLst>
              <a:gd name="T0" fmla="*/ 39107 w 2232"/>
              <a:gd name="T1" fmla="*/ 1390295 h 899"/>
              <a:gd name="T2" fmla="*/ 293303 w 2232"/>
              <a:gd name="T3" fmla="*/ 1647459 h 899"/>
              <a:gd name="T4" fmla="*/ 351964 w 2232"/>
              <a:gd name="T5" fmla="*/ 1711750 h 899"/>
              <a:gd name="T6" fmla="*/ 430178 w 2232"/>
              <a:gd name="T7" fmla="*/ 1904624 h 899"/>
              <a:gd name="T8" fmla="*/ 958125 w 2232"/>
              <a:gd name="T9" fmla="*/ 2193933 h 899"/>
              <a:gd name="T10" fmla="*/ 1368749 w 2232"/>
              <a:gd name="T11" fmla="*/ 2258225 h 899"/>
              <a:gd name="T12" fmla="*/ 2620177 w 2232"/>
              <a:gd name="T13" fmla="*/ 2290370 h 899"/>
              <a:gd name="T14" fmla="*/ 2757052 w 2232"/>
              <a:gd name="T15" fmla="*/ 2226079 h 899"/>
              <a:gd name="T16" fmla="*/ 2815713 w 2232"/>
              <a:gd name="T17" fmla="*/ 2161788 h 899"/>
              <a:gd name="T18" fmla="*/ 3128570 w 2232"/>
              <a:gd name="T19" fmla="*/ 2001060 h 899"/>
              <a:gd name="T20" fmla="*/ 3402320 w 2232"/>
              <a:gd name="T21" fmla="*/ 1743896 h 899"/>
              <a:gd name="T22" fmla="*/ 3558749 w 2232"/>
              <a:gd name="T23" fmla="*/ 1422441 h 899"/>
              <a:gd name="T24" fmla="*/ 3636963 w 2232"/>
              <a:gd name="T25" fmla="*/ 522365 h 899"/>
              <a:gd name="T26" fmla="*/ 3226338 w 2232"/>
              <a:gd name="T27" fmla="*/ 265201 h 899"/>
              <a:gd name="T28" fmla="*/ 2444195 w 2232"/>
              <a:gd name="T29" fmla="*/ 297346 h 899"/>
              <a:gd name="T30" fmla="*/ 2307320 w 2232"/>
              <a:gd name="T31" fmla="*/ 200910 h 899"/>
              <a:gd name="T32" fmla="*/ 2150892 w 2232"/>
              <a:gd name="T33" fmla="*/ 136619 h 899"/>
              <a:gd name="T34" fmla="*/ 1838035 w 2232"/>
              <a:gd name="T35" fmla="*/ 104473 h 899"/>
              <a:gd name="T36" fmla="*/ 1681607 w 2232"/>
              <a:gd name="T37" fmla="*/ 168764 h 899"/>
              <a:gd name="T38" fmla="*/ 1270982 w 2232"/>
              <a:gd name="T39" fmla="*/ 265201 h 899"/>
              <a:gd name="T40" fmla="*/ 997232 w 2232"/>
              <a:gd name="T41" fmla="*/ 458074 h 899"/>
              <a:gd name="T42" fmla="*/ 645268 w 2232"/>
              <a:gd name="T43" fmla="*/ 683093 h 899"/>
              <a:gd name="T44" fmla="*/ 371518 w 2232"/>
              <a:gd name="T45" fmla="*/ 875966 h 899"/>
              <a:gd name="T46" fmla="*/ 78214 w 2232"/>
              <a:gd name="T47" fmla="*/ 972403 h 899"/>
              <a:gd name="T48" fmla="*/ 0 w 2232"/>
              <a:gd name="T49" fmla="*/ 1165276 h 899"/>
              <a:gd name="T50" fmla="*/ 19554 w 2232"/>
              <a:gd name="T51" fmla="*/ 1326004 h 899"/>
              <a:gd name="T52" fmla="*/ 39107 w 2232"/>
              <a:gd name="T53" fmla="*/ 1390295 h 89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232"/>
              <a:gd name="T82" fmla="*/ 0 h 899"/>
              <a:gd name="T83" fmla="*/ 2232 w 2232"/>
              <a:gd name="T84" fmla="*/ 899 h 89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232" h="899">
                <a:moveTo>
                  <a:pt x="24" y="519"/>
                </a:moveTo>
                <a:cubicBezTo>
                  <a:pt x="75" y="553"/>
                  <a:pt x="128" y="581"/>
                  <a:pt x="180" y="615"/>
                </a:cubicBezTo>
                <a:cubicBezTo>
                  <a:pt x="192" y="623"/>
                  <a:pt x="216" y="639"/>
                  <a:pt x="216" y="639"/>
                </a:cubicBezTo>
                <a:cubicBezTo>
                  <a:pt x="232" y="663"/>
                  <a:pt x="240" y="695"/>
                  <a:pt x="264" y="711"/>
                </a:cubicBezTo>
                <a:cubicBezTo>
                  <a:pt x="363" y="777"/>
                  <a:pt x="469" y="806"/>
                  <a:pt x="588" y="819"/>
                </a:cubicBezTo>
                <a:cubicBezTo>
                  <a:pt x="672" y="828"/>
                  <a:pt x="840" y="843"/>
                  <a:pt x="840" y="843"/>
                </a:cubicBezTo>
                <a:cubicBezTo>
                  <a:pt x="1065" y="899"/>
                  <a:pt x="1416" y="859"/>
                  <a:pt x="1608" y="855"/>
                </a:cubicBezTo>
                <a:cubicBezTo>
                  <a:pt x="1623" y="851"/>
                  <a:pt x="1675" y="840"/>
                  <a:pt x="1692" y="831"/>
                </a:cubicBezTo>
                <a:cubicBezTo>
                  <a:pt x="1705" y="825"/>
                  <a:pt x="1715" y="813"/>
                  <a:pt x="1728" y="807"/>
                </a:cubicBezTo>
                <a:cubicBezTo>
                  <a:pt x="1788" y="781"/>
                  <a:pt x="1857" y="763"/>
                  <a:pt x="1920" y="747"/>
                </a:cubicBezTo>
                <a:cubicBezTo>
                  <a:pt x="2002" y="726"/>
                  <a:pt x="2018" y="674"/>
                  <a:pt x="2088" y="651"/>
                </a:cubicBezTo>
                <a:cubicBezTo>
                  <a:pt x="2126" y="613"/>
                  <a:pt x="2152" y="574"/>
                  <a:pt x="2184" y="531"/>
                </a:cubicBezTo>
                <a:cubicBezTo>
                  <a:pt x="2220" y="423"/>
                  <a:pt x="2218" y="307"/>
                  <a:pt x="2232" y="195"/>
                </a:cubicBezTo>
                <a:cubicBezTo>
                  <a:pt x="2156" y="144"/>
                  <a:pt x="2069" y="121"/>
                  <a:pt x="1980" y="99"/>
                </a:cubicBezTo>
                <a:cubicBezTo>
                  <a:pt x="1765" y="111"/>
                  <a:pt x="1718" y="122"/>
                  <a:pt x="1500" y="111"/>
                </a:cubicBezTo>
                <a:cubicBezTo>
                  <a:pt x="1471" y="101"/>
                  <a:pt x="1445" y="85"/>
                  <a:pt x="1416" y="75"/>
                </a:cubicBezTo>
                <a:cubicBezTo>
                  <a:pt x="1385" y="65"/>
                  <a:pt x="1320" y="51"/>
                  <a:pt x="1320" y="51"/>
                </a:cubicBezTo>
                <a:cubicBezTo>
                  <a:pt x="1243" y="0"/>
                  <a:pt x="1288" y="19"/>
                  <a:pt x="1128" y="39"/>
                </a:cubicBezTo>
                <a:cubicBezTo>
                  <a:pt x="1095" y="43"/>
                  <a:pt x="1065" y="58"/>
                  <a:pt x="1032" y="63"/>
                </a:cubicBezTo>
                <a:cubicBezTo>
                  <a:pt x="948" y="77"/>
                  <a:pt x="865" y="90"/>
                  <a:pt x="780" y="99"/>
                </a:cubicBezTo>
                <a:cubicBezTo>
                  <a:pt x="720" y="119"/>
                  <a:pt x="674" y="155"/>
                  <a:pt x="612" y="171"/>
                </a:cubicBezTo>
                <a:cubicBezTo>
                  <a:pt x="544" y="216"/>
                  <a:pt x="453" y="217"/>
                  <a:pt x="396" y="255"/>
                </a:cubicBezTo>
                <a:cubicBezTo>
                  <a:pt x="347" y="288"/>
                  <a:pt x="286" y="316"/>
                  <a:pt x="228" y="327"/>
                </a:cubicBezTo>
                <a:cubicBezTo>
                  <a:pt x="166" y="338"/>
                  <a:pt x="108" y="343"/>
                  <a:pt x="48" y="363"/>
                </a:cubicBezTo>
                <a:cubicBezTo>
                  <a:pt x="26" y="385"/>
                  <a:pt x="0" y="400"/>
                  <a:pt x="0" y="435"/>
                </a:cubicBezTo>
                <a:cubicBezTo>
                  <a:pt x="0" y="455"/>
                  <a:pt x="7" y="475"/>
                  <a:pt x="12" y="495"/>
                </a:cubicBezTo>
                <a:cubicBezTo>
                  <a:pt x="25" y="548"/>
                  <a:pt x="24" y="539"/>
                  <a:pt x="24" y="519"/>
                </a:cubicBezTo>
                <a:close/>
              </a:path>
            </a:pathLst>
          </a:custGeom>
          <a:solidFill>
            <a:srgbClr val="FFFFFF"/>
          </a:solidFill>
          <a:ln w="349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36" name="Line 95"/>
          <p:cNvSpPr>
            <a:spLocks noChangeShapeType="1"/>
          </p:cNvSpPr>
          <p:nvPr/>
        </p:nvSpPr>
        <p:spPr bwMode="auto">
          <a:xfrm>
            <a:off x="2889250" y="5334000"/>
            <a:ext cx="1968500" cy="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9405" name="Object 96"/>
          <p:cNvGraphicFramePr>
            <a:graphicFrameLocks noChangeAspect="1"/>
          </p:cNvGraphicFramePr>
          <p:nvPr/>
        </p:nvGraphicFramePr>
        <p:xfrm>
          <a:off x="3495675" y="4649806"/>
          <a:ext cx="863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63280" imgH="533160" progId="Equation.DSMT4">
                  <p:embed/>
                </p:oleObj>
              </mc:Choice>
              <mc:Fallback>
                <p:oleObj name="Equation" r:id="rId24" imgW="863280" imgH="533160" progId="Equation.DSMT4">
                  <p:embed/>
                  <p:pic>
                    <p:nvPicPr>
                      <p:cNvPr id="59405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5675" y="4649806"/>
                        <a:ext cx="8636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37" name="Line 97"/>
          <p:cNvSpPr>
            <a:spLocks noChangeShapeType="1"/>
          </p:cNvSpPr>
          <p:nvPr/>
        </p:nvSpPr>
        <p:spPr bwMode="auto">
          <a:xfrm>
            <a:off x="3489326" y="5189556"/>
            <a:ext cx="4032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9406" name="Object 98"/>
          <p:cNvGraphicFramePr>
            <a:graphicFrameLocks noChangeAspect="1"/>
          </p:cNvGraphicFramePr>
          <p:nvPr/>
        </p:nvGraphicFramePr>
        <p:xfrm>
          <a:off x="2530475" y="5200650"/>
          <a:ext cx="152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52280" imgH="317160" progId="Equation.DSMT4">
                  <p:embed/>
                </p:oleObj>
              </mc:Choice>
              <mc:Fallback>
                <p:oleObj name="Equation" r:id="rId26" imgW="152280" imgH="317160" progId="Equation.DSMT4">
                  <p:embed/>
                  <p:pic>
                    <p:nvPicPr>
                      <p:cNvPr id="59406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0475" y="5200650"/>
                        <a:ext cx="152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38" name="Line 99"/>
          <p:cNvSpPr>
            <a:spLocks noChangeShapeType="1"/>
          </p:cNvSpPr>
          <p:nvPr/>
        </p:nvSpPr>
        <p:spPr bwMode="auto">
          <a:xfrm flipH="1">
            <a:off x="2879726" y="5138738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39" name="Line 100"/>
          <p:cNvSpPr>
            <a:spLocks noChangeShapeType="1"/>
          </p:cNvSpPr>
          <p:nvPr/>
        </p:nvSpPr>
        <p:spPr bwMode="auto">
          <a:xfrm flipH="1">
            <a:off x="4848226" y="5126038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9407" name="Object 101"/>
          <p:cNvGraphicFramePr>
            <a:graphicFrameLocks noChangeAspect="1"/>
          </p:cNvGraphicFramePr>
          <p:nvPr/>
        </p:nvGraphicFramePr>
        <p:xfrm>
          <a:off x="5013325" y="5137150"/>
          <a:ext cx="215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15640" imgH="393480" progId="Equation.DSMT4">
                  <p:embed/>
                </p:oleObj>
              </mc:Choice>
              <mc:Fallback>
                <p:oleObj name="Equation" r:id="rId28" imgW="215640" imgH="393480" progId="Equation.DSMT4">
                  <p:embed/>
                  <p:pic>
                    <p:nvPicPr>
                      <p:cNvPr id="59407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3325" y="5137150"/>
                        <a:ext cx="215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8" name="Object 102"/>
          <p:cNvGraphicFramePr>
            <a:graphicFrameLocks noChangeAspect="1"/>
          </p:cNvGraphicFramePr>
          <p:nvPr/>
        </p:nvGraphicFramePr>
        <p:xfrm>
          <a:off x="2581275" y="5892800"/>
          <a:ext cx="228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228600" imgH="330120" progId="Equation.DSMT4">
                  <p:embed/>
                </p:oleObj>
              </mc:Choice>
              <mc:Fallback>
                <p:oleObj name="Equation" r:id="rId30" imgW="228600" imgH="330120" progId="Equation.DSMT4">
                  <p:embed/>
                  <p:pic>
                    <p:nvPicPr>
                      <p:cNvPr id="59408" name="Object 102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1275" y="5892800"/>
                        <a:ext cx="2286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9" name="Object 103"/>
          <p:cNvGraphicFramePr>
            <a:graphicFrameLocks noChangeAspect="1"/>
          </p:cNvGraphicFramePr>
          <p:nvPr/>
        </p:nvGraphicFramePr>
        <p:xfrm>
          <a:off x="4943475" y="58039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279360" imgH="406080" progId="Equation.DSMT4">
                  <p:embed/>
                </p:oleObj>
              </mc:Choice>
              <mc:Fallback>
                <p:oleObj name="Equation" r:id="rId32" imgW="279360" imgH="406080" progId="Equation.DSMT4">
                  <p:embed/>
                  <p:pic>
                    <p:nvPicPr>
                      <p:cNvPr id="59409" name="Object 103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475" y="58039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40" name="Line 104"/>
          <p:cNvSpPr>
            <a:spLocks noChangeShapeType="1"/>
          </p:cNvSpPr>
          <p:nvPr/>
        </p:nvSpPr>
        <p:spPr bwMode="auto">
          <a:xfrm>
            <a:off x="4419601" y="4745038"/>
            <a:ext cx="428625" cy="0"/>
          </a:xfrm>
          <a:prstGeom prst="line">
            <a:avLst/>
          </a:prstGeom>
          <a:noFill/>
          <a:ln w="539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41" name="Line 105"/>
          <p:cNvSpPr>
            <a:spLocks noChangeShapeType="1"/>
          </p:cNvSpPr>
          <p:nvPr/>
        </p:nvSpPr>
        <p:spPr bwMode="auto">
          <a:xfrm rot="10800000" flipH="1">
            <a:off x="4638675" y="4076700"/>
            <a:ext cx="0" cy="660400"/>
          </a:xfrm>
          <a:prstGeom prst="line">
            <a:avLst/>
          </a:prstGeom>
          <a:noFill/>
          <a:ln w="34925">
            <a:solidFill>
              <a:srgbClr val="FF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9410" name="Object 106"/>
          <p:cNvGraphicFramePr>
            <a:graphicFrameLocks noChangeAspect="1"/>
          </p:cNvGraphicFramePr>
          <p:nvPr/>
        </p:nvGraphicFramePr>
        <p:xfrm>
          <a:off x="4943475" y="4591050"/>
          <a:ext cx="228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228600" imgH="241200" progId="Equation.DSMT4">
                  <p:embed/>
                </p:oleObj>
              </mc:Choice>
              <mc:Fallback>
                <p:oleObj name="Equation" r:id="rId34" imgW="228600" imgH="241200" progId="Equation.DSMT4">
                  <p:embed/>
                  <p:pic>
                    <p:nvPicPr>
                      <p:cNvPr id="59410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475" y="4591050"/>
                        <a:ext cx="2286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11" name="Object 113"/>
          <p:cNvGraphicFramePr>
            <a:graphicFrameLocks noChangeAspect="1"/>
          </p:cNvGraphicFramePr>
          <p:nvPr/>
        </p:nvGraphicFramePr>
        <p:xfrm>
          <a:off x="4902200" y="3937000"/>
          <a:ext cx="431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431640" imgH="380880" progId="Equation.DSMT4">
                  <p:embed/>
                </p:oleObj>
              </mc:Choice>
              <mc:Fallback>
                <p:oleObj name="Equation" r:id="rId35" imgW="431640" imgH="380880" progId="Equation.DSMT4">
                  <p:embed/>
                  <p:pic>
                    <p:nvPicPr>
                      <p:cNvPr id="59411" name="Object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3937000"/>
                        <a:ext cx="431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42" name="Line 115"/>
          <p:cNvSpPr>
            <a:spLocks noChangeShapeType="1"/>
          </p:cNvSpPr>
          <p:nvPr/>
        </p:nvSpPr>
        <p:spPr bwMode="auto">
          <a:xfrm flipH="1">
            <a:off x="2867026" y="5837238"/>
            <a:ext cx="3175" cy="393700"/>
          </a:xfrm>
          <a:prstGeom prst="line">
            <a:avLst/>
          </a:prstGeom>
          <a:noFill/>
          <a:ln w="539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43" name="Line 116"/>
          <p:cNvSpPr>
            <a:spLocks noChangeShapeType="1"/>
          </p:cNvSpPr>
          <p:nvPr/>
        </p:nvSpPr>
        <p:spPr bwMode="auto">
          <a:xfrm flipH="1">
            <a:off x="4835526" y="5824538"/>
            <a:ext cx="3175" cy="393700"/>
          </a:xfrm>
          <a:prstGeom prst="line">
            <a:avLst/>
          </a:prstGeom>
          <a:noFill/>
          <a:ln w="539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44" name="Line 117"/>
          <p:cNvSpPr>
            <a:spLocks noChangeShapeType="1"/>
          </p:cNvSpPr>
          <p:nvPr/>
        </p:nvSpPr>
        <p:spPr bwMode="auto">
          <a:xfrm>
            <a:off x="2876550" y="6019800"/>
            <a:ext cx="1968500" cy="0"/>
          </a:xfrm>
          <a:prstGeom prst="line">
            <a:avLst/>
          </a:prstGeom>
          <a:noFill/>
          <a:ln w="349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45" name="Freeform 118"/>
          <p:cNvSpPr>
            <a:spLocks/>
          </p:cNvSpPr>
          <p:nvPr/>
        </p:nvSpPr>
        <p:spPr bwMode="auto">
          <a:xfrm>
            <a:off x="6410326" y="4208464"/>
            <a:ext cx="3636963" cy="2408237"/>
          </a:xfrm>
          <a:custGeom>
            <a:avLst/>
            <a:gdLst>
              <a:gd name="T0" fmla="*/ 39107 w 2232"/>
              <a:gd name="T1" fmla="*/ 1390295 h 899"/>
              <a:gd name="T2" fmla="*/ 293303 w 2232"/>
              <a:gd name="T3" fmla="*/ 1647459 h 899"/>
              <a:gd name="T4" fmla="*/ 351964 w 2232"/>
              <a:gd name="T5" fmla="*/ 1711750 h 899"/>
              <a:gd name="T6" fmla="*/ 430178 w 2232"/>
              <a:gd name="T7" fmla="*/ 1904624 h 899"/>
              <a:gd name="T8" fmla="*/ 958125 w 2232"/>
              <a:gd name="T9" fmla="*/ 2193933 h 899"/>
              <a:gd name="T10" fmla="*/ 1368749 w 2232"/>
              <a:gd name="T11" fmla="*/ 2258225 h 899"/>
              <a:gd name="T12" fmla="*/ 2620177 w 2232"/>
              <a:gd name="T13" fmla="*/ 2290370 h 899"/>
              <a:gd name="T14" fmla="*/ 2757052 w 2232"/>
              <a:gd name="T15" fmla="*/ 2226079 h 899"/>
              <a:gd name="T16" fmla="*/ 2815713 w 2232"/>
              <a:gd name="T17" fmla="*/ 2161788 h 899"/>
              <a:gd name="T18" fmla="*/ 3128570 w 2232"/>
              <a:gd name="T19" fmla="*/ 2001060 h 899"/>
              <a:gd name="T20" fmla="*/ 3402320 w 2232"/>
              <a:gd name="T21" fmla="*/ 1743896 h 899"/>
              <a:gd name="T22" fmla="*/ 3558749 w 2232"/>
              <a:gd name="T23" fmla="*/ 1422441 h 899"/>
              <a:gd name="T24" fmla="*/ 3636963 w 2232"/>
              <a:gd name="T25" fmla="*/ 522365 h 899"/>
              <a:gd name="T26" fmla="*/ 3226338 w 2232"/>
              <a:gd name="T27" fmla="*/ 265201 h 899"/>
              <a:gd name="T28" fmla="*/ 2444195 w 2232"/>
              <a:gd name="T29" fmla="*/ 297346 h 899"/>
              <a:gd name="T30" fmla="*/ 2307320 w 2232"/>
              <a:gd name="T31" fmla="*/ 200910 h 899"/>
              <a:gd name="T32" fmla="*/ 2150892 w 2232"/>
              <a:gd name="T33" fmla="*/ 136619 h 899"/>
              <a:gd name="T34" fmla="*/ 1838035 w 2232"/>
              <a:gd name="T35" fmla="*/ 104473 h 899"/>
              <a:gd name="T36" fmla="*/ 1681607 w 2232"/>
              <a:gd name="T37" fmla="*/ 168764 h 899"/>
              <a:gd name="T38" fmla="*/ 1270982 w 2232"/>
              <a:gd name="T39" fmla="*/ 265201 h 899"/>
              <a:gd name="T40" fmla="*/ 997232 w 2232"/>
              <a:gd name="T41" fmla="*/ 458074 h 899"/>
              <a:gd name="T42" fmla="*/ 645268 w 2232"/>
              <a:gd name="T43" fmla="*/ 683093 h 899"/>
              <a:gd name="T44" fmla="*/ 371518 w 2232"/>
              <a:gd name="T45" fmla="*/ 875966 h 899"/>
              <a:gd name="T46" fmla="*/ 78214 w 2232"/>
              <a:gd name="T47" fmla="*/ 972403 h 899"/>
              <a:gd name="T48" fmla="*/ 0 w 2232"/>
              <a:gd name="T49" fmla="*/ 1165276 h 899"/>
              <a:gd name="T50" fmla="*/ 19554 w 2232"/>
              <a:gd name="T51" fmla="*/ 1326004 h 899"/>
              <a:gd name="T52" fmla="*/ 39107 w 2232"/>
              <a:gd name="T53" fmla="*/ 1390295 h 89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232"/>
              <a:gd name="T82" fmla="*/ 0 h 899"/>
              <a:gd name="T83" fmla="*/ 2232 w 2232"/>
              <a:gd name="T84" fmla="*/ 899 h 89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232" h="899">
                <a:moveTo>
                  <a:pt x="24" y="519"/>
                </a:moveTo>
                <a:cubicBezTo>
                  <a:pt x="75" y="553"/>
                  <a:pt x="128" y="581"/>
                  <a:pt x="180" y="615"/>
                </a:cubicBezTo>
                <a:cubicBezTo>
                  <a:pt x="192" y="623"/>
                  <a:pt x="216" y="639"/>
                  <a:pt x="216" y="639"/>
                </a:cubicBezTo>
                <a:cubicBezTo>
                  <a:pt x="232" y="663"/>
                  <a:pt x="240" y="695"/>
                  <a:pt x="264" y="711"/>
                </a:cubicBezTo>
                <a:cubicBezTo>
                  <a:pt x="363" y="777"/>
                  <a:pt x="469" y="806"/>
                  <a:pt x="588" y="819"/>
                </a:cubicBezTo>
                <a:cubicBezTo>
                  <a:pt x="672" y="828"/>
                  <a:pt x="840" y="843"/>
                  <a:pt x="840" y="843"/>
                </a:cubicBezTo>
                <a:cubicBezTo>
                  <a:pt x="1065" y="899"/>
                  <a:pt x="1416" y="859"/>
                  <a:pt x="1608" y="855"/>
                </a:cubicBezTo>
                <a:cubicBezTo>
                  <a:pt x="1623" y="851"/>
                  <a:pt x="1675" y="840"/>
                  <a:pt x="1692" y="831"/>
                </a:cubicBezTo>
                <a:cubicBezTo>
                  <a:pt x="1705" y="825"/>
                  <a:pt x="1715" y="813"/>
                  <a:pt x="1728" y="807"/>
                </a:cubicBezTo>
                <a:cubicBezTo>
                  <a:pt x="1788" y="781"/>
                  <a:pt x="1857" y="763"/>
                  <a:pt x="1920" y="747"/>
                </a:cubicBezTo>
                <a:cubicBezTo>
                  <a:pt x="2002" y="726"/>
                  <a:pt x="2018" y="674"/>
                  <a:pt x="2088" y="651"/>
                </a:cubicBezTo>
                <a:cubicBezTo>
                  <a:pt x="2126" y="613"/>
                  <a:pt x="2152" y="574"/>
                  <a:pt x="2184" y="531"/>
                </a:cubicBezTo>
                <a:cubicBezTo>
                  <a:pt x="2220" y="423"/>
                  <a:pt x="2218" y="307"/>
                  <a:pt x="2232" y="195"/>
                </a:cubicBezTo>
                <a:cubicBezTo>
                  <a:pt x="2156" y="144"/>
                  <a:pt x="2069" y="121"/>
                  <a:pt x="1980" y="99"/>
                </a:cubicBezTo>
                <a:cubicBezTo>
                  <a:pt x="1765" y="111"/>
                  <a:pt x="1718" y="122"/>
                  <a:pt x="1500" y="111"/>
                </a:cubicBezTo>
                <a:cubicBezTo>
                  <a:pt x="1471" y="101"/>
                  <a:pt x="1445" y="85"/>
                  <a:pt x="1416" y="75"/>
                </a:cubicBezTo>
                <a:cubicBezTo>
                  <a:pt x="1385" y="65"/>
                  <a:pt x="1320" y="51"/>
                  <a:pt x="1320" y="51"/>
                </a:cubicBezTo>
                <a:cubicBezTo>
                  <a:pt x="1243" y="0"/>
                  <a:pt x="1288" y="19"/>
                  <a:pt x="1128" y="39"/>
                </a:cubicBezTo>
                <a:cubicBezTo>
                  <a:pt x="1095" y="43"/>
                  <a:pt x="1065" y="58"/>
                  <a:pt x="1032" y="63"/>
                </a:cubicBezTo>
                <a:cubicBezTo>
                  <a:pt x="948" y="77"/>
                  <a:pt x="865" y="90"/>
                  <a:pt x="780" y="99"/>
                </a:cubicBezTo>
                <a:cubicBezTo>
                  <a:pt x="720" y="119"/>
                  <a:pt x="674" y="155"/>
                  <a:pt x="612" y="171"/>
                </a:cubicBezTo>
                <a:cubicBezTo>
                  <a:pt x="544" y="216"/>
                  <a:pt x="453" y="217"/>
                  <a:pt x="396" y="255"/>
                </a:cubicBezTo>
                <a:cubicBezTo>
                  <a:pt x="347" y="288"/>
                  <a:pt x="286" y="316"/>
                  <a:pt x="228" y="327"/>
                </a:cubicBezTo>
                <a:cubicBezTo>
                  <a:pt x="166" y="338"/>
                  <a:pt x="108" y="343"/>
                  <a:pt x="48" y="363"/>
                </a:cubicBezTo>
                <a:cubicBezTo>
                  <a:pt x="26" y="385"/>
                  <a:pt x="0" y="400"/>
                  <a:pt x="0" y="435"/>
                </a:cubicBezTo>
                <a:cubicBezTo>
                  <a:pt x="0" y="455"/>
                  <a:pt x="7" y="475"/>
                  <a:pt x="12" y="495"/>
                </a:cubicBezTo>
                <a:cubicBezTo>
                  <a:pt x="25" y="548"/>
                  <a:pt x="24" y="539"/>
                  <a:pt x="24" y="519"/>
                </a:cubicBezTo>
                <a:close/>
              </a:path>
            </a:pathLst>
          </a:custGeom>
          <a:solidFill>
            <a:srgbClr val="FFFFFF"/>
          </a:solidFill>
          <a:ln w="349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46" name="Line 120"/>
          <p:cNvSpPr>
            <a:spLocks noChangeShapeType="1"/>
          </p:cNvSpPr>
          <p:nvPr/>
        </p:nvSpPr>
        <p:spPr bwMode="auto">
          <a:xfrm>
            <a:off x="7397750" y="5334000"/>
            <a:ext cx="1968500" cy="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9412" name="Object 121"/>
          <p:cNvGraphicFramePr>
            <a:graphicFrameLocks noChangeAspect="1"/>
          </p:cNvGraphicFramePr>
          <p:nvPr/>
        </p:nvGraphicFramePr>
        <p:xfrm>
          <a:off x="7912100" y="4575175"/>
          <a:ext cx="876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876240" imgH="533160" progId="Equation.DSMT4">
                  <p:embed/>
                </p:oleObj>
              </mc:Choice>
              <mc:Fallback>
                <p:oleObj name="Equation" r:id="rId37" imgW="876240" imgH="533160" progId="Equation.DSMT4">
                  <p:embed/>
                  <p:pic>
                    <p:nvPicPr>
                      <p:cNvPr id="59412" name="Object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2100" y="4575175"/>
                        <a:ext cx="8763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47" name="Line 122"/>
          <p:cNvSpPr>
            <a:spLocks noChangeShapeType="1"/>
          </p:cNvSpPr>
          <p:nvPr/>
        </p:nvSpPr>
        <p:spPr bwMode="auto">
          <a:xfrm>
            <a:off x="7959726" y="5180554"/>
            <a:ext cx="441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9413" name="Object 123"/>
          <p:cNvGraphicFramePr>
            <a:graphicFrameLocks noChangeAspect="1"/>
          </p:cNvGraphicFramePr>
          <p:nvPr/>
        </p:nvGraphicFramePr>
        <p:xfrm>
          <a:off x="7038975" y="5200650"/>
          <a:ext cx="152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152280" imgH="317160" progId="Equation.DSMT4">
                  <p:embed/>
                </p:oleObj>
              </mc:Choice>
              <mc:Fallback>
                <p:oleObj name="Equation" r:id="rId39" imgW="152280" imgH="317160" progId="Equation.DSMT4">
                  <p:embed/>
                  <p:pic>
                    <p:nvPicPr>
                      <p:cNvPr id="59413" name="Object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8975" y="5200650"/>
                        <a:ext cx="152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48" name="Line 124"/>
          <p:cNvSpPr>
            <a:spLocks noChangeShapeType="1"/>
          </p:cNvSpPr>
          <p:nvPr/>
        </p:nvSpPr>
        <p:spPr bwMode="auto">
          <a:xfrm flipH="1">
            <a:off x="7388226" y="5138738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49" name="Line 125"/>
          <p:cNvSpPr>
            <a:spLocks noChangeShapeType="1"/>
          </p:cNvSpPr>
          <p:nvPr/>
        </p:nvSpPr>
        <p:spPr bwMode="auto">
          <a:xfrm flipH="1">
            <a:off x="9356726" y="5126038"/>
            <a:ext cx="3175" cy="393700"/>
          </a:xfrm>
          <a:prstGeom prst="line">
            <a:avLst/>
          </a:prstGeom>
          <a:noFill/>
          <a:ln w="539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9414" name="Object 126"/>
          <p:cNvGraphicFramePr>
            <a:graphicFrameLocks noChangeAspect="1"/>
          </p:cNvGraphicFramePr>
          <p:nvPr/>
        </p:nvGraphicFramePr>
        <p:xfrm>
          <a:off x="9521825" y="5137150"/>
          <a:ext cx="215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215640" imgH="393480" progId="Equation.DSMT4">
                  <p:embed/>
                </p:oleObj>
              </mc:Choice>
              <mc:Fallback>
                <p:oleObj name="Equation" r:id="rId41" imgW="215640" imgH="393480" progId="Equation.DSMT4">
                  <p:embed/>
                  <p:pic>
                    <p:nvPicPr>
                      <p:cNvPr id="59414" name="Object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1825" y="5137150"/>
                        <a:ext cx="215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15" name="Object 127"/>
          <p:cNvGraphicFramePr>
            <a:graphicFrameLocks noChangeAspect="1"/>
          </p:cNvGraphicFramePr>
          <p:nvPr/>
        </p:nvGraphicFramePr>
        <p:xfrm>
          <a:off x="7089775" y="5791200"/>
          <a:ext cx="228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228600" imgH="330120" progId="Equation.DSMT4">
                  <p:embed/>
                </p:oleObj>
              </mc:Choice>
              <mc:Fallback>
                <p:oleObj name="Equation" r:id="rId43" imgW="228600" imgH="330120" progId="Equation.DSMT4">
                  <p:embed/>
                  <p:pic>
                    <p:nvPicPr>
                      <p:cNvPr id="59415" name="Object 127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9775" y="5791200"/>
                        <a:ext cx="2286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16" name="Object 128"/>
          <p:cNvGraphicFramePr>
            <a:graphicFrameLocks noChangeAspect="1"/>
          </p:cNvGraphicFramePr>
          <p:nvPr/>
        </p:nvGraphicFramePr>
        <p:xfrm>
          <a:off x="9451975" y="57023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279360" imgH="406080" progId="Equation.DSMT4">
                  <p:embed/>
                </p:oleObj>
              </mc:Choice>
              <mc:Fallback>
                <p:oleObj name="Equation" r:id="rId45" imgW="279360" imgH="406080" progId="Equation.DSMT4">
                  <p:embed/>
                  <p:pic>
                    <p:nvPicPr>
                      <p:cNvPr id="59416" name="Object 128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1975" y="57023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50" name="Line 140"/>
          <p:cNvSpPr>
            <a:spLocks noChangeShapeType="1"/>
          </p:cNvSpPr>
          <p:nvPr/>
        </p:nvSpPr>
        <p:spPr bwMode="auto">
          <a:xfrm flipH="1">
            <a:off x="7375526" y="5735638"/>
            <a:ext cx="3175" cy="393700"/>
          </a:xfrm>
          <a:prstGeom prst="line">
            <a:avLst/>
          </a:prstGeom>
          <a:noFill/>
          <a:ln w="539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51" name="Line 141"/>
          <p:cNvSpPr>
            <a:spLocks noChangeShapeType="1"/>
          </p:cNvSpPr>
          <p:nvPr/>
        </p:nvSpPr>
        <p:spPr bwMode="auto">
          <a:xfrm flipH="1">
            <a:off x="9344026" y="5722938"/>
            <a:ext cx="3175" cy="393700"/>
          </a:xfrm>
          <a:prstGeom prst="line">
            <a:avLst/>
          </a:prstGeom>
          <a:noFill/>
          <a:ln w="539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52" name="Line 142"/>
          <p:cNvSpPr>
            <a:spLocks noChangeShapeType="1"/>
          </p:cNvSpPr>
          <p:nvPr/>
        </p:nvSpPr>
        <p:spPr bwMode="auto">
          <a:xfrm>
            <a:off x="7385050" y="5918200"/>
            <a:ext cx="1968500" cy="0"/>
          </a:xfrm>
          <a:prstGeom prst="line">
            <a:avLst/>
          </a:prstGeom>
          <a:noFill/>
          <a:ln w="34925" cap="rnd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9417" name="Object 143"/>
          <p:cNvGraphicFramePr>
            <a:graphicFrameLocks noChangeAspect="1"/>
          </p:cNvGraphicFramePr>
          <p:nvPr/>
        </p:nvGraphicFramePr>
        <p:xfrm>
          <a:off x="3527425" y="5594350"/>
          <a:ext cx="596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596880" imgH="431640" progId="Equation.DSMT4">
                  <p:embed/>
                </p:oleObj>
              </mc:Choice>
              <mc:Fallback>
                <p:oleObj name="Equation" r:id="rId47" imgW="596880" imgH="431640" progId="Equation.DSMT4">
                  <p:embed/>
                  <p:pic>
                    <p:nvPicPr>
                      <p:cNvPr id="59417" name="Object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5594350"/>
                        <a:ext cx="596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53" name="Text Box 144"/>
          <p:cNvSpPr txBox="1">
            <a:spLocks noChangeArrowheads="1"/>
          </p:cNvSpPr>
          <p:nvPr/>
        </p:nvSpPr>
        <p:spPr bwMode="auto">
          <a:xfrm>
            <a:off x="5500688" y="5048251"/>
            <a:ext cx="925512" cy="8239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800" dirty="0">
                <a:ea typeface="SimSun" charset="-122"/>
              </a:rPr>
              <a:t>+</a:t>
            </a:r>
          </a:p>
        </p:txBody>
      </p:sp>
      <p:sp>
        <p:nvSpPr>
          <p:cNvPr id="59454" name="Line 145"/>
          <p:cNvSpPr>
            <a:spLocks noChangeShapeType="1"/>
          </p:cNvSpPr>
          <p:nvPr/>
        </p:nvSpPr>
        <p:spPr bwMode="auto">
          <a:xfrm>
            <a:off x="2959101" y="4748213"/>
            <a:ext cx="428625" cy="0"/>
          </a:xfrm>
          <a:prstGeom prst="line">
            <a:avLst/>
          </a:prstGeom>
          <a:noFill/>
          <a:ln w="5397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55" name="Line 146"/>
          <p:cNvSpPr>
            <a:spLocks noChangeShapeType="1"/>
          </p:cNvSpPr>
          <p:nvPr/>
        </p:nvSpPr>
        <p:spPr bwMode="auto">
          <a:xfrm>
            <a:off x="3178175" y="4092575"/>
            <a:ext cx="0" cy="647700"/>
          </a:xfrm>
          <a:prstGeom prst="line">
            <a:avLst/>
          </a:prstGeom>
          <a:noFill/>
          <a:ln w="34925">
            <a:solidFill>
              <a:srgbClr val="FF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9418" name="Object 147"/>
          <p:cNvGraphicFramePr>
            <a:graphicFrameLocks noChangeAspect="1"/>
          </p:cNvGraphicFramePr>
          <p:nvPr/>
        </p:nvGraphicFramePr>
        <p:xfrm>
          <a:off x="3432175" y="4479925"/>
          <a:ext cx="330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330120" imgH="241200" progId="Equation.DSMT4">
                  <p:embed/>
                </p:oleObj>
              </mc:Choice>
              <mc:Fallback>
                <p:oleObj name="Equation" r:id="rId49" imgW="330120" imgH="241200" progId="Equation.DSMT4">
                  <p:embed/>
                  <p:pic>
                    <p:nvPicPr>
                      <p:cNvPr id="59418" name="Object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2175" y="4479925"/>
                        <a:ext cx="330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19" name="Object 148"/>
          <p:cNvGraphicFramePr>
            <a:graphicFrameLocks noChangeAspect="1"/>
          </p:cNvGraphicFramePr>
          <p:nvPr/>
        </p:nvGraphicFramePr>
        <p:xfrm>
          <a:off x="2409825" y="4032250"/>
          <a:ext cx="431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431640" imgH="380880" progId="Equation.DSMT4">
                  <p:embed/>
                </p:oleObj>
              </mc:Choice>
              <mc:Fallback>
                <p:oleObj name="Equation" r:id="rId50" imgW="431640" imgH="380880" progId="Equation.DSMT4">
                  <p:embed/>
                  <p:pic>
                    <p:nvPicPr>
                      <p:cNvPr id="59419" name="Object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9825" y="4032250"/>
                        <a:ext cx="431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99105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 altLang="zh-CN"/>
              <a:t>OTDF  Evaluation</a:t>
            </a:r>
            <a:endParaRPr lang="en-US" altLang="zh-CN" dirty="0"/>
          </a:p>
        </p:txBody>
      </p:sp>
      <p:sp>
        <p:nvSpPr>
          <p:cNvPr id="60422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/>
          <a:p>
            <a:r>
              <a:rPr lang="en-US" altLang="zh-CN" dirty="0"/>
              <a:t>Since</a:t>
            </a:r>
          </a:p>
          <a:p>
            <a:r>
              <a:rPr lang="en-US" altLang="zh-CN" dirty="0"/>
              <a:t>                                         </a:t>
            </a:r>
          </a:p>
          <a:p>
            <a:r>
              <a:rPr lang="en-US" altLang="zh-CN" dirty="0"/>
              <a:t>	and</a:t>
            </a:r>
          </a:p>
          <a:p>
            <a:r>
              <a:rPr lang="en-US" altLang="zh-CN" dirty="0"/>
              <a:t>	then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/>
              <a:t>so that</a:t>
            </a:r>
          </a:p>
          <a:p>
            <a:endParaRPr lang="en-US" altLang="zh-CN" dirty="0"/>
          </a:p>
        </p:txBody>
      </p:sp>
      <p:graphicFrame>
        <p:nvGraphicFramePr>
          <p:cNvPr id="60418" name="Object 8"/>
          <p:cNvGraphicFramePr>
            <a:graphicFrameLocks noChangeAspect="1"/>
          </p:cNvGraphicFramePr>
          <p:nvPr/>
        </p:nvGraphicFramePr>
        <p:xfrm>
          <a:off x="3429000" y="1295400"/>
          <a:ext cx="2476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76440" imgH="533160" progId="Equation.DSMT4">
                  <p:embed/>
                </p:oleObj>
              </mc:Choice>
              <mc:Fallback>
                <p:oleObj name="Equation" r:id="rId2" imgW="2476440" imgH="533160" progId="Equation.DSMT4">
                  <p:embed/>
                  <p:pic>
                    <p:nvPicPr>
                      <p:cNvPr id="6041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295400"/>
                        <a:ext cx="24765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9" name="Object 9"/>
          <p:cNvGraphicFramePr>
            <a:graphicFrameLocks noChangeAspect="1"/>
          </p:cNvGraphicFramePr>
          <p:nvPr/>
        </p:nvGraphicFramePr>
        <p:xfrm>
          <a:off x="3365500" y="2133600"/>
          <a:ext cx="2222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22280" imgH="533160" progId="Equation.DSMT4">
                  <p:embed/>
                </p:oleObj>
              </mc:Choice>
              <mc:Fallback>
                <p:oleObj name="Equation" r:id="rId4" imgW="2222280" imgH="533160" progId="Equation.DSMT4">
                  <p:embed/>
                  <p:pic>
                    <p:nvPicPr>
                      <p:cNvPr id="6041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0" y="2133600"/>
                        <a:ext cx="22225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0" name="Object 10"/>
          <p:cNvGraphicFramePr>
            <a:graphicFrameLocks noChangeAspect="1"/>
          </p:cNvGraphicFramePr>
          <p:nvPr/>
        </p:nvGraphicFramePr>
        <p:xfrm>
          <a:off x="3327400" y="2819400"/>
          <a:ext cx="4648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647960" imgH="533160" progId="Equation.DSMT4">
                  <p:embed/>
                </p:oleObj>
              </mc:Choice>
              <mc:Fallback>
                <p:oleObj name="Equation" r:id="rId6" imgW="4647960" imgH="533160" progId="Equation.DSMT4">
                  <p:embed/>
                  <p:pic>
                    <p:nvPicPr>
                      <p:cNvPr id="6042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2819400"/>
                        <a:ext cx="46482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597150" y="4343400"/>
          <a:ext cx="65405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540480" imgH="596880" progId="Equation.DSMT4">
                  <p:embed/>
                </p:oleObj>
              </mc:Choice>
              <mc:Fallback>
                <p:oleObj name="Equation" r:id="rId8" imgW="6540480" imgH="59688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7150" y="4343400"/>
                        <a:ext cx="65405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103564" y="5334000"/>
          <a:ext cx="418147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581280" imgH="723600" progId="Equation.DSMT4">
                  <p:embed/>
                </p:oleObj>
              </mc:Choice>
              <mc:Fallback>
                <p:oleObj name="Equation" r:id="rId10" imgW="3581280" imgH="7236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4" y="5334000"/>
                        <a:ext cx="4181475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83866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Five Bus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/>
          <a:p>
            <a:r>
              <a:rPr lang="en-US"/>
              <a:t>Say we would like to know the PTDF on line 1 for a transaction between buses 2 and 3 with line 2 out  </a:t>
            </a:r>
            <a:endParaRPr lang="en-US" dirty="0"/>
          </a:p>
        </p:txBody>
      </p:sp>
      <p:pic>
        <p:nvPicPr>
          <p:cNvPr id="4229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1" r="20786"/>
          <a:stretch/>
        </p:blipFill>
        <p:spPr bwMode="auto">
          <a:xfrm>
            <a:off x="2971800" y="2286000"/>
            <a:ext cx="5469128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133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Five Bus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/>
          <a:p>
            <a:r>
              <a:rPr lang="en-US"/>
              <a:t>Hence we want to calculate these values without having to explicitly outage line 2</a:t>
            </a:r>
            <a:endParaRPr lang="en-US" dirty="0"/>
          </a:p>
        </p:txBody>
      </p:sp>
      <p:pic>
        <p:nvPicPr>
          <p:cNvPr id="4239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1" r="19991"/>
          <a:stretch/>
        </p:blipFill>
        <p:spPr bwMode="auto">
          <a:xfrm>
            <a:off x="2514600" y="2286000"/>
            <a:ext cx="5343144" cy="4047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29600" y="2286000"/>
            <a:ext cx="1693092" cy="1938992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  <a:latin typeface="+mj-lt"/>
              </a:rPr>
              <a:t>Hence the </a:t>
            </a:r>
            <a:br>
              <a:rPr lang="en-US" sz="2400" dirty="0">
                <a:solidFill>
                  <a:srgbClr val="1E0000"/>
                </a:solidFill>
                <a:latin typeface="+mj-lt"/>
              </a:rPr>
            </a:br>
            <a:r>
              <a:rPr lang="en-US" sz="2400" dirty="0">
                <a:solidFill>
                  <a:srgbClr val="1E0000"/>
                </a:solidFill>
                <a:latin typeface="+mj-lt"/>
              </a:rPr>
              <a:t>value we</a:t>
            </a:r>
            <a:br>
              <a:rPr lang="en-US" sz="2400" dirty="0">
                <a:solidFill>
                  <a:srgbClr val="1E0000"/>
                </a:solidFill>
                <a:latin typeface="+mj-lt"/>
              </a:rPr>
            </a:br>
            <a:r>
              <a:rPr lang="en-US" sz="2400" dirty="0">
                <a:solidFill>
                  <a:srgbClr val="1E0000"/>
                </a:solidFill>
                <a:latin typeface="+mj-lt"/>
              </a:rPr>
              <a:t>are looking</a:t>
            </a:r>
            <a:br>
              <a:rPr lang="en-US" sz="2400" dirty="0">
                <a:solidFill>
                  <a:srgbClr val="1E0000"/>
                </a:solidFill>
                <a:latin typeface="+mj-lt"/>
              </a:rPr>
            </a:br>
            <a:r>
              <a:rPr lang="en-US" sz="2400" dirty="0">
                <a:solidFill>
                  <a:srgbClr val="1E0000"/>
                </a:solidFill>
                <a:latin typeface="+mj-lt"/>
              </a:rPr>
              <a:t>for is 0.2</a:t>
            </a:r>
            <a:br>
              <a:rPr lang="en-US" sz="2400" dirty="0">
                <a:solidFill>
                  <a:srgbClr val="1E0000"/>
                </a:solidFill>
                <a:latin typeface="+mj-lt"/>
              </a:rPr>
            </a:br>
            <a:r>
              <a:rPr lang="en-US" sz="2400" dirty="0">
                <a:solidFill>
                  <a:srgbClr val="1E0000"/>
                </a:solidFill>
                <a:latin typeface="+mj-lt"/>
              </a:rPr>
              <a:t>(20%) </a:t>
            </a:r>
          </a:p>
        </p:txBody>
      </p:sp>
    </p:spTree>
    <p:extLst>
      <p:ext uri="{BB962C8B-B14F-4D97-AF65-F5344CB8AC3E}">
        <p14:creationId xmlns:p14="http://schemas.microsoft.com/office/powerpoint/2010/main" val="30196045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Five Bus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/>
          <a:p>
            <a:r>
              <a:rPr lang="en-US" dirty="0"/>
              <a:t>Evaluating: the PTDF for the bus 2 to 3 transaction on line 1 is 0.2727; it is 0.1818 on line 2 (from buses 1 to 3); the LODF is on line 1 for the outage of line 2 is -0.4</a:t>
            </a:r>
          </a:p>
          <a:p>
            <a:r>
              <a:rPr lang="en-US" dirty="0"/>
              <a:t>Hence</a:t>
            </a:r>
          </a:p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For line 4 (buses 2 to 3) the value is 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581400" y="2819401"/>
          <a:ext cx="5722938" cy="140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02120" imgH="1257120" progId="Equation.DSMT4">
                  <p:embed/>
                </p:oleObj>
              </mc:Choice>
              <mc:Fallback>
                <p:oleObj name="Equation" r:id="rId2" imgW="4902120" imgH="125712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819401"/>
                        <a:ext cx="5722938" cy="1401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414553" y="5562600"/>
          <a:ext cx="54864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698720" imgH="393480" progId="Equation.DSMT4">
                  <p:embed/>
                </p:oleObj>
              </mc:Choice>
              <mc:Fallback>
                <p:oleObj name="Equation" r:id="rId4" imgW="469872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4553" y="5562600"/>
                        <a:ext cx="5486400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84309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E70BF-CC3C-4255-A09A-27C55855B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 dirty="0"/>
              <a:t>Summary of Sensitivity Calculations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1A2673-7E09-448B-8FBB-221384C73B18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10896600" cy="5181600"/>
              </a:xfrm>
            </p:spPr>
            <p:txBody>
              <a:bodyPr/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branch </a:t>
                </a:r>
                <a:r>
                  <a:rPr lang="en-US" dirty="0" err="1"/>
                  <a:t>susceptance</a:t>
                </a:r>
                <a:r>
                  <a:rPr lang="en-US" dirty="0"/>
                  <a:t> matrix and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network incidence matrix</a:t>
                </a:r>
              </a:p>
              <a:p>
                <a:r>
                  <a:rPr lang="en-US" dirty="0"/>
                  <a:t>Network </a:t>
                </a:r>
                <a:r>
                  <a:rPr lang="en-US" dirty="0" err="1"/>
                  <a:t>susceptance</a:t>
                </a:r>
                <a:r>
                  <a:rPr lang="en-US" dirty="0"/>
                  <a:t>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Injection shift factors 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Ψ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PTDFs for transaction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𝑖𝑗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dirty="0"/>
                  <a:t> on line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ℓ,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ℓ,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LODFs for outage of line k on line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/>
                  <a:t>/(1-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LCDFs for closure of line k on line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𝐿𝐶𝐷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smtClean="0">
                        <a:latin typeface="Cambria Math" panose="02040503050406030204" pitchFamily="18" charset="0"/>
                      </a:rPr>
                      <m:t>=−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  <m:sup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sup>
                    </m:sSubSup>
                  </m:oMath>
                </a14:m>
                <a:endParaRPr lang="en-US" dirty="0"/>
              </a:p>
              <a:p>
                <a:r>
                  <a:rPr lang="en-US" dirty="0"/>
                  <a:t>OTDFs for PTDF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bSup>
                  </m:oMath>
                </a14:m>
                <a:r>
                  <a:rPr lang="en-US" dirty="0"/>
                  <a:t> under line outage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  <m:sup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sup>
                    </m:sSubSup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1A2673-7E09-448B-8FBB-221384C73B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10896600" cy="5181600"/>
              </a:xfrm>
              <a:blipFill>
                <a:blip r:embed="rId2"/>
                <a:stretch>
                  <a:fillRect l="-783" t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46947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Eastern Interconnect Example: Wisconsin Utility to TVA PTDFs</a:t>
            </a:r>
            <a:endParaRPr lang="en-US" dirty="0"/>
          </a:p>
        </p:txBody>
      </p:sp>
      <p:pic>
        <p:nvPicPr>
          <p:cNvPr id="4" name="Picture 3" descr="WETVAPTDF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484" y="1280160"/>
            <a:ext cx="7010400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18047" y="1524000"/>
            <a:ext cx="1749954" cy="3416320"/>
          </a:xfrm>
          <a:prstGeom prst="rect">
            <a:avLst/>
          </a:prstGeom>
          <a:solidFill>
            <a:srgbClr val="D6D2C4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  <a:latin typeface="+mj-lt"/>
              </a:rPr>
              <a:t>In this</a:t>
            </a:r>
            <a:br>
              <a:rPr lang="en-US" sz="2400" dirty="0">
                <a:solidFill>
                  <a:srgbClr val="1E0000"/>
                </a:solidFill>
                <a:latin typeface="+mj-lt"/>
              </a:rPr>
            </a:br>
            <a:r>
              <a:rPr lang="en-US" sz="2400" dirty="0">
                <a:solidFill>
                  <a:srgbClr val="1E0000"/>
                </a:solidFill>
                <a:latin typeface="+mj-lt"/>
              </a:rPr>
              <a:t>example</a:t>
            </a:r>
            <a:br>
              <a:rPr lang="en-US" sz="2400" dirty="0">
                <a:solidFill>
                  <a:srgbClr val="1E0000"/>
                </a:solidFill>
                <a:latin typeface="+mj-lt"/>
              </a:rPr>
            </a:br>
            <a:r>
              <a:rPr lang="en-US" sz="2400" dirty="0">
                <a:solidFill>
                  <a:srgbClr val="1E0000"/>
                </a:solidFill>
                <a:latin typeface="+mj-lt"/>
              </a:rPr>
              <a:t>multiple</a:t>
            </a:r>
            <a:br>
              <a:rPr lang="en-US" sz="2400" dirty="0">
                <a:solidFill>
                  <a:srgbClr val="1E0000"/>
                </a:solidFill>
                <a:latin typeface="+mj-lt"/>
              </a:rPr>
            </a:br>
            <a:r>
              <a:rPr lang="en-US" sz="2400" dirty="0">
                <a:solidFill>
                  <a:srgbClr val="1E0000"/>
                </a:solidFill>
                <a:latin typeface="+mj-lt"/>
              </a:rPr>
              <a:t>generators</a:t>
            </a:r>
            <a:br>
              <a:rPr lang="en-US" sz="2400" dirty="0">
                <a:solidFill>
                  <a:srgbClr val="1E0000"/>
                </a:solidFill>
                <a:latin typeface="+mj-lt"/>
              </a:rPr>
            </a:br>
            <a:r>
              <a:rPr lang="en-US" sz="2400" dirty="0">
                <a:solidFill>
                  <a:srgbClr val="1E0000"/>
                </a:solidFill>
                <a:latin typeface="+mj-lt"/>
              </a:rPr>
              <a:t>contribute</a:t>
            </a:r>
            <a:br>
              <a:rPr lang="en-US" sz="2400" dirty="0">
                <a:solidFill>
                  <a:srgbClr val="1E0000"/>
                </a:solidFill>
                <a:latin typeface="+mj-lt"/>
              </a:rPr>
            </a:br>
            <a:r>
              <a:rPr lang="en-US" sz="2400" dirty="0">
                <a:solidFill>
                  <a:srgbClr val="1E0000"/>
                </a:solidFill>
                <a:latin typeface="+mj-lt"/>
              </a:rPr>
              <a:t>for both </a:t>
            </a:r>
            <a:br>
              <a:rPr lang="en-US" sz="2400" dirty="0">
                <a:solidFill>
                  <a:srgbClr val="1E0000"/>
                </a:solidFill>
                <a:latin typeface="+mj-lt"/>
              </a:rPr>
            </a:br>
            <a:r>
              <a:rPr lang="en-US" sz="2400" dirty="0">
                <a:solidFill>
                  <a:srgbClr val="1E0000"/>
                </a:solidFill>
                <a:latin typeface="+mj-lt"/>
              </a:rPr>
              <a:t>the seller</a:t>
            </a:r>
            <a:br>
              <a:rPr lang="en-US" sz="2400" dirty="0">
                <a:solidFill>
                  <a:srgbClr val="1E0000"/>
                </a:solidFill>
                <a:latin typeface="+mj-lt"/>
              </a:rPr>
            </a:br>
            <a:r>
              <a:rPr lang="en-US" sz="2400" dirty="0">
                <a:solidFill>
                  <a:srgbClr val="1E0000"/>
                </a:solidFill>
                <a:latin typeface="+mj-lt"/>
              </a:rPr>
              <a:t>and the</a:t>
            </a:r>
            <a:br>
              <a:rPr lang="en-US" sz="2400" dirty="0">
                <a:solidFill>
                  <a:srgbClr val="1E0000"/>
                </a:solidFill>
                <a:latin typeface="+mj-lt"/>
              </a:rPr>
            </a:br>
            <a:r>
              <a:rPr lang="en-US" sz="2400" dirty="0">
                <a:solidFill>
                  <a:srgbClr val="1E0000"/>
                </a:solidFill>
                <a:latin typeface="+mj-lt"/>
              </a:rPr>
              <a:t>buyer </a:t>
            </a:r>
          </a:p>
        </p:txBody>
      </p:sp>
      <p:sp>
        <p:nvSpPr>
          <p:cNvPr id="6" name="Rectangle 5"/>
          <p:cNvSpPr/>
          <p:nvPr/>
        </p:nvSpPr>
        <p:spPr>
          <a:xfrm>
            <a:off x="1862443" y="5860212"/>
            <a:ext cx="7848600" cy="830997"/>
          </a:xfrm>
          <a:prstGeom prst="rect">
            <a:avLst/>
          </a:prstGeom>
          <a:solidFill>
            <a:srgbClr val="D6D2C4"/>
          </a:solidFill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1E0000"/>
                </a:solidFill>
                <a:latin typeface="+mj-lt"/>
              </a:rPr>
              <a:t>Contours show lines that would carry at least 2% of a power transfer from Wisconsin to TVA</a:t>
            </a:r>
          </a:p>
        </p:txBody>
      </p:sp>
    </p:spTree>
    <p:extLst>
      <p:ext uri="{BB962C8B-B14F-4D97-AF65-F5344CB8AC3E}">
        <p14:creationId xmlns:p14="http://schemas.microsoft.com/office/powerpoint/2010/main" val="16687165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 altLang="zh-CN"/>
              <a:t>Additional Comments</a:t>
            </a:r>
            <a:endParaRPr lang="en-US" altLang="zh-CN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/>
          <a:p>
            <a:r>
              <a:rPr lang="en-US" altLang="zh-CN" dirty="0"/>
              <a:t>Distribution factors are defined as small signal sensitivities, but in practice, they are also used for simulating large signal cases</a:t>
            </a:r>
          </a:p>
          <a:p>
            <a:r>
              <a:rPr lang="en-US" altLang="zh-CN" dirty="0"/>
              <a:t>Distribution factors are widely used in the operation of the electricity markets where the rapid evaluation of the impacts of each transaction on the line flows is required</a:t>
            </a:r>
          </a:p>
          <a:p>
            <a:r>
              <a:rPr lang="en-US" altLang="zh-CN" dirty="0"/>
              <a:t>Applications to actual system show that the distribution factors provide satisfactory results in terms of accuracy</a:t>
            </a:r>
          </a:p>
          <a:p>
            <a:r>
              <a:rPr lang="en-US" dirty="0"/>
              <a:t>For multiple applications that require fast turn around time, distribution factors are used very widely, particularly, in the market environment</a:t>
            </a:r>
          </a:p>
          <a:p>
            <a:r>
              <a:rPr lang="en-US" dirty="0"/>
              <a:t>They do not work well with reactive power!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215931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0A7BC-48BC-4945-9A70-29FFE9756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0FEFE7-B109-41EE-BC32-0F5105729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19200"/>
            <a:ext cx="6705600" cy="53528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EA1624-EEAF-4C2E-81D8-05BD3F3EE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550" y="1447800"/>
            <a:ext cx="4895850" cy="467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908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Five Bus Example</a:t>
            </a:r>
            <a:endParaRPr lang="en-US" altLang="zh-CN" dirty="0"/>
          </a:p>
        </p:txBody>
      </p:sp>
      <p:graphicFrame>
        <p:nvGraphicFramePr>
          <p:cNvPr id="32771" name="Object 4"/>
          <p:cNvGraphicFramePr>
            <a:graphicFrameLocks noChangeAspect="1"/>
          </p:cNvGraphicFramePr>
          <p:nvPr/>
        </p:nvGraphicFramePr>
        <p:xfrm>
          <a:off x="1619250" y="2057400"/>
          <a:ext cx="4851400" cy="402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851360" imgH="4025880" progId="Equation.DSMT4">
                  <p:embed/>
                </p:oleObj>
              </mc:Choice>
              <mc:Fallback>
                <p:oleObj name="Equation" r:id="rId2" imgW="4851360" imgH="4025880" progId="Equation.DSMT4">
                  <p:embed/>
                  <p:pic>
                    <p:nvPicPr>
                      <p:cNvPr id="3277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057400"/>
                        <a:ext cx="4851400" cy="402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781800" y="1808192"/>
            <a:ext cx="5086350" cy="4524315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1E0000"/>
                </a:solidFill>
                <a:latin typeface="+mj-lt"/>
              </a:rPr>
              <a:t>The row of </a:t>
            </a:r>
            <a:r>
              <a:rPr lang="en-US" sz="2400" b="1" dirty="0">
                <a:solidFill>
                  <a:srgbClr val="1E0000"/>
                </a:solidFill>
                <a:latin typeface="+mj-lt"/>
              </a:rPr>
              <a:t>A </a:t>
            </a:r>
            <a:r>
              <a:rPr lang="en-US" sz="2400" dirty="0">
                <a:solidFill>
                  <a:srgbClr val="1E0000"/>
                </a:solidFill>
                <a:latin typeface="+mj-lt"/>
              </a:rPr>
              <a:t>correspond to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1E0000"/>
                </a:solidFill>
                <a:latin typeface="+mj-lt"/>
              </a:rPr>
              <a:t> the lines and transformers,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1E0000"/>
                </a:solidFill>
                <a:latin typeface="+mj-lt"/>
              </a:rPr>
              <a:t>the columns correspond to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1E0000"/>
                </a:solidFill>
                <a:latin typeface="+mj-lt"/>
              </a:rPr>
              <a:t>the non-slack buses (buses 2 </a:t>
            </a:r>
            <a:endParaRPr lang="en-US" sz="800" dirty="0">
              <a:solidFill>
                <a:srgbClr val="1E0000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1E0000"/>
                </a:solidFill>
                <a:latin typeface="+mj-lt"/>
              </a:rPr>
              <a:t>to 5); for each line there</a:t>
            </a:r>
            <a:endParaRPr lang="en-US" sz="1050" dirty="0">
              <a:solidFill>
                <a:srgbClr val="1E0000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1E0000"/>
                </a:solidFill>
                <a:latin typeface="+mj-lt"/>
              </a:rPr>
              <a:t>is a 1 at one end, a -1 at the </a:t>
            </a:r>
            <a:endParaRPr lang="en-US" sz="1050" dirty="0">
              <a:solidFill>
                <a:srgbClr val="1E0000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1E0000"/>
                </a:solidFill>
                <a:latin typeface="+mj-lt"/>
              </a:rPr>
              <a:t>other end (hence an </a:t>
            </a:r>
            <a:endParaRPr lang="en-US" sz="1050" dirty="0">
              <a:solidFill>
                <a:srgbClr val="1E0000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1E0000"/>
                </a:solidFill>
                <a:latin typeface="+mj-lt"/>
              </a:rPr>
              <a:t>assumed sign convention!).   </a:t>
            </a:r>
            <a:endParaRPr lang="en-US" sz="1050" dirty="0">
              <a:solidFill>
                <a:srgbClr val="1E0000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1E0000"/>
                </a:solidFill>
                <a:latin typeface="+mj-lt"/>
              </a:rPr>
              <a:t>Here we put a 1 for the </a:t>
            </a:r>
            <a:endParaRPr lang="en-US" sz="1000" dirty="0">
              <a:solidFill>
                <a:srgbClr val="1E0000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1E0000"/>
                </a:solidFill>
                <a:latin typeface="+mj-lt"/>
              </a:rPr>
              <a:t>lower numbered bus, so positive flow is assumed from the lower numbered bus to the higher number</a:t>
            </a:r>
          </a:p>
        </p:txBody>
      </p:sp>
      <p:graphicFrame>
        <p:nvGraphicFramePr>
          <p:cNvPr id="32770" name="Object 3"/>
          <p:cNvGraphicFramePr>
            <a:graphicFrameLocks noChangeAspect="1"/>
          </p:cNvGraphicFramePr>
          <p:nvPr/>
        </p:nvGraphicFramePr>
        <p:xfrm>
          <a:off x="1981200" y="1295401"/>
          <a:ext cx="7080250" cy="479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505640" imgH="507960" progId="Equation.DSMT4">
                  <p:embed/>
                </p:oleObj>
              </mc:Choice>
              <mc:Fallback>
                <p:oleObj name="Equation" r:id="rId4" imgW="7505640" imgH="507960" progId="Equation.DSMT4">
                  <p:embed/>
                  <p:pic>
                    <p:nvPicPr>
                      <p:cNvPr id="3277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295401"/>
                        <a:ext cx="7080250" cy="4792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Five Bus Example</a:t>
            </a:r>
            <a:endParaRPr lang="en-US" altLang="zh-CN" dirty="0"/>
          </a:p>
        </p:txBody>
      </p:sp>
      <p:graphicFrame>
        <p:nvGraphicFramePr>
          <p:cNvPr id="33794" name="Object 1028"/>
          <p:cNvGraphicFramePr>
            <a:graphicFrameLocks noChangeAspect="1"/>
          </p:cNvGraphicFramePr>
          <p:nvPr/>
        </p:nvGraphicFramePr>
        <p:xfrm>
          <a:off x="2375336" y="1295400"/>
          <a:ext cx="6950075" cy="1897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581600" imgH="2070000" progId="Equation.DSMT4">
                  <p:embed/>
                </p:oleObj>
              </mc:Choice>
              <mc:Fallback>
                <p:oleObj name="Equation" r:id="rId2" imgW="7581600" imgH="2070000" progId="Equation.DSMT4">
                  <p:embed/>
                  <p:pic>
                    <p:nvPicPr>
                      <p:cNvPr id="33794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5336" y="1295400"/>
                        <a:ext cx="6950075" cy="18975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1029"/>
          <p:cNvGraphicFramePr>
            <a:graphicFrameLocks noChangeAspect="1"/>
          </p:cNvGraphicFramePr>
          <p:nvPr/>
        </p:nvGraphicFramePr>
        <p:xfrm>
          <a:off x="2639218" y="3429000"/>
          <a:ext cx="6913563" cy="264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534160" imgH="3136680" progId="Equation.DSMT4">
                  <p:embed/>
                </p:oleObj>
              </mc:Choice>
              <mc:Fallback>
                <p:oleObj name="Equation" r:id="rId4" imgW="8534160" imgH="3136680" progId="Equation.DSMT4">
                  <p:embed/>
                  <p:pic>
                    <p:nvPicPr>
                      <p:cNvPr id="33795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9218" y="3429000"/>
                        <a:ext cx="6913563" cy="264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Oval 1030"/>
          <p:cNvSpPr>
            <a:spLocks noChangeArrowheads="1"/>
          </p:cNvSpPr>
          <p:nvPr/>
        </p:nvSpPr>
        <p:spPr bwMode="auto">
          <a:xfrm>
            <a:off x="4772250" y="4648200"/>
            <a:ext cx="1295400" cy="546100"/>
          </a:xfrm>
          <a:prstGeom prst="ellipse">
            <a:avLst/>
          </a:prstGeom>
          <a:noFill/>
          <a:ln w="25400">
            <a:solidFill>
              <a:srgbClr val="D628B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841102" y="6152495"/>
            <a:ext cx="8018542" cy="461665"/>
          </a:xfrm>
          <a:prstGeom prst="rect">
            <a:avLst/>
          </a:prstGeom>
          <a:solidFill>
            <a:srgbClr val="D6D2C4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1E0000"/>
                </a:solidFill>
                <a:latin typeface="+mj-lt"/>
              </a:rPr>
              <a:t>With bus 1 as the slack, the buses (columns) go for 2 to 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Five Bus Example Comments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10896600" cy="5181600"/>
              </a:xfrm>
            </p:spPr>
            <p:txBody>
              <a:bodyPr/>
              <a:lstStyle/>
              <a:p>
                <a:r>
                  <a:rPr lang="en-US" dirty="0"/>
                  <a:t>At first glance the numerically determined value of (128-118)/20=0.5 does not match closely with the analytic value of 0.5455; however, in doing the subtraction we are losing numeric accuracy</a:t>
                </a:r>
              </a:p>
              <a:p>
                <a:pPr lvl="1"/>
                <a:r>
                  <a:rPr lang="en-US" dirty="0"/>
                  <a:t>Adding more digits helps (128.40 – 117.55)/20 = 0.5425</a:t>
                </a:r>
              </a:p>
              <a:p>
                <a:r>
                  <a:rPr lang="en-US" dirty="0"/>
                  <a:t>The previous matrix derivation isn’t intended for actual computation;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dirty="0" smtClean="0">
                        <a:latin typeface="Cambria Math" panose="02040503050406030204" pitchFamily="18" charset="0"/>
                        <a:sym typeface="Euclid Symbol"/>
                      </a:rPr>
                      <m:t>Ψ</m:t>
                    </m:r>
                  </m:oMath>
                </a14:m>
                <a:r>
                  <a:rPr lang="en-US" altLang="zh-CN" dirty="0">
                    <a:sym typeface="Euclid Symbol"/>
                  </a:rPr>
                  <a:t> is a full matrix so we would seldom compute all of its values</a:t>
                </a:r>
              </a:p>
              <a:p>
                <a:r>
                  <a:rPr lang="en-US" dirty="0">
                    <a:sym typeface="Euclid Symbol"/>
                  </a:rPr>
                  <a:t>Sparse vector methods can be used if we are only interested in the ISFs for certain lines and certain buses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10896600" cy="5181600"/>
              </a:xfrm>
              <a:blipFill>
                <a:blip r:embed="rId2"/>
                <a:stretch>
                  <a:fillRect l="-783" t="-824" r="-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5084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 altLang="zh-CN"/>
              <a:t>Distribution Factors</a:t>
            </a:r>
            <a:endParaRPr lang="en-US" altLang="zh-CN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/>
          <a:p>
            <a:r>
              <a:rPr lang="en-US" altLang="zh-CN" dirty="0"/>
              <a:t>Various additional distribution factors may be defined </a:t>
            </a:r>
          </a:p>
          <a:p>
            <a:pPr lvl="1"/>
            <a:r>
              <a:rPr lang="en-US" altLang="zh-CN" dirty="0"/>
              <a:t>power transfer distribution factor (PTDF)</a:t>
            </a:r>
          </a:p>
          <a:p>
            <a:pPr lvl="1"/>
            <a:r>
              <a:rPr lang="en-US" altLang="zh-CN" dirty="0"/>
              <a:t>line outage distribution factor (LODF)</a:t>
            </a:r>
          </a:p>
          <a:p>
            <a:pPr lvl="1"/>
            <a:r>
              <a:rPr lang="en-US" altLang="zh-CN" dirty="0"/>
              <a:t>line closure distribution factor (LCDF)</a:t>
            </a:r>
          </a:p>
          <a:p>
            <a:pPr lvl="1"/>
            <a:r>
              <a:rPr lang="en-US" altLang="zh-CN" dirty="0"/>
              <a:t>outage transfer distribution factor (OTDF)</a:t>
            </a:r>
          </a:p>
          <a:p>
            <a:r>
              <a:rPr lang="en-US" altLang="zh-CN" dirty="0"/>
              <a:t>These factors may be derived from the ISFs making judicious use of the superposition principle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Definition: Basic Transaction</a:t>
            </a:r>
            <a:endParaRPr lang="en-US" dirty="0"/>
          </a:p>
        </p:txBody>
      </p:sp>
      <p:sp>
        <p:nvSpPr>
          <p:cNvPr id="34823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/>
          <a:p>
            <a:r>
              <a:rPr lang="en-US" altLang="zh-CN"/>
              <a:t>A basic transaction involves the transfer of a specified amount of power t from an injection node m to a withdrawal node n </a:t>
            </a:r>
          </a:p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590801" y="3048000"/>
            <a:ext cx="6715125" cy="3073400"/>
            <a:chOff x="1379538" y="3584575"/>
            <a:chExt cx="6715125" cy="3073400"/>
          </a:xfrm>
        </p:grpSpPr>
        <p:sp>
          <p:nvSpPr>
            <p:cNvPr id="34824" name="Freeform 5"/>
            <p:cNvSpPr>
              <a:spLocks/>
            </p:cNvSpPr>
            <p:nvPr/>
          </p:nvSpPr>
          <p:spPr bwMode="auto">
            <a:xfrm flipV="1">
              <a:off x="1379538" y="4081463"/>
              <a:ext cx="6715125" cy="2576512"/>
            </a:xfrm>
            <a:custGeom>
              <a:avLst/>
              <a:gdLst>
                <a:gd name="T0" fmla="*/ 72206 w 2232"/>
                <a:gd name="T1" fmla="*/ 1487442 h 899"/>
                <a:gd name="T2" fmla="*/ 541542 w 2232"/>
                <a:gd name="T3" fmla="*/ 1762575 h 899"/>
                <a:gd name="T4" fmla="*/ 649851 w 2232"/>
                <a:gd name="T5" fmla="*/ 1831359 h 899"/>
                <a:gd name="T6" fmla="*/ 794262 w 2232"/>
                <a:gd name="T7" fmla="*/ 2037709 h 899"/>
                <a:gd name="T8" fmla="*/ 1769038 w 2232"/>
                <a:gd name="T9" fmla="*/ 2347234 h 899"/>
                <a:gd name="T10" fmla="*/ 2527197 w 2232"/>
                <a:gd name="T11" fmla="*/ 2416017 h 899"/>
                <a:gd name="T12" fmla="*/ 4837778 w 2232"/>
                <a:gd name="T13" fmla="*/ 2450409 h 899"/>
                <a:gd name="T14" fmla="*/ 5090497 w 2232"/>
                <a:gd name="T15" fmla="*/ 2381626 h 899"/>
                <a:gd name="T16" fmla="*/ 5198806 w 2232"/>
                <a:gd name="T17" fmla="*/ 2312842 h 899"/>
                <a:gd name="T18" fmla="*/ 5776451 w 2232"/>
                <a:gd name="T19" fmla="*/ 2140884 h 899"/>
                <a:gd name="T20" fmla="*/ 6281891 w 2232"/>
                <a:gd name="T21" fmla="*/ 1865750 h 899"/>
                <a:gd name="T22" fmla="*/ 6570714 w 2232"/>
                <a:gd name="T23" fmla="*/ 1521833 h 899"/>
                <a:gd name="T24" fmla="*/ 6715125 w 2232"/>
                <a:gd name="T25" fmla="*/ 558865 h 899"/>
                <a:gd name="T26" fmla="*/ 5956965 w 2232"/>
                <a:gd name="T27" fmla="*/ 283732 h 899"/>
                <a:gd name="T28" fmla="*/ 4512852 w 2232"/>
                <a:gd name="T29" fmla="*/ 318123 h 899"/>
                <a:gd name="T30" fmla="*/ 4260133 w 2232"/>
                <a:gd name="T31" fmla="*/ 214948 h 899"/>
                <a:gd name="T32" fmla="*/ 3971310 w 2232"/>
                <a:gd name="T33" fmla="*/ 146165 h 899"/>
                <a:gd name="T34" fmla="*/ 3393665 w 2232"/>
                <a:gd name="T35" fmla="*/ 111773 h 899"/>
                <a:gd name="T36" fmla="*/ 3104843 w 2232"/>
                <a:gd name="T37" fmla="*/ 180556 h 899"/>
                <a:gd name="T38" fmla="*/ 2346683 w 2232"/>
                <a:gd name="T39" fmla="*/ 283732 h 899"/>
                <a:gd name="T40" fmla="*/ 1841244 w 2232"/>
                <a:gd name="T41" fmla="*/ 490082 h 899"/>
                <a:gd name="T42" fmla="*/ 1191393 w 2232"/>
                <a:gd name="T43" fmla="*/ 730824 h 899"/>
                <a:gd name="T44" fmla="*/ 685954 w 2232"/>
                <a:gd name="T45" fmla="*/ 937174 h 899"/>
                <a:gd name="T46" fmla="*/ 144411 w 2232"/>
                <a:gd name="T47" fmla="*/ 1040349 h 899"/>
                <a:gd name="T48" fmla="*/ 0 w 2232"/>
                <a:gd name="T49" fmla="*/ 1246699 h 899"/>
                <a:gd name="T50" fmla="*/ 36103 w 2232"/>
                <a:gd name="T51" fmla="*/ 1418658 h 899"/>
                <a:gd name="T52" fmla="*/ 72206 w 2232"/>
                <a:gd name="T53" fmla="*/ 1487442 h 89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32"/>
                <a:gd name="T82" fmla="*/ 0 h 899"/>
                <a:gd name="T83" fmla="*/ 2232 w 2232"/>
                <a:gd name="T84" fmla="*/ 899 h 89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32" h="899">
                  <a:moveTo>
                    <a:pt x="24" y="519"/>
                  </a:moveTo>
                  <a:cubicBezTo>
                    <a:pt x="75" y="553"/>
                    <a:pt x="128" y="581"/>
                    <a:pt x="180" y="615"/>
                  </a:cubicBezTo>
                  <a:cubicBezTo>
                    <a:pt x="192" y="623"/>
                    <a:pt x="216" y="639"/>
                    <a:pt x="216" y="639"/>
                  </a:cubicBezTo>
                  <a:cubicBezTo>
                    <a:pt x="232" y="663"/>
                    <a:pt x="240" y="695"/>
                    <a:pt x="264" y="711"/>
                  </a:cubicBezTo>
                  <a:cubicBezTo>
                    <a:pt x="363" y="777"/>
                    <a:pt x="469" y="806"/>
                    <a:pt x="588" y="819"/>
                  </a:cubicBezTo>
                  <a:cubicBezTo>
                    <a:pt x="672" y="828"/>
                    <a:pt x="840" y="843"/>
                    <a:pt x="840" y="843"/>
                  </a:cubicBezTo>
                  <a:cubicBezTo>
                    <a:pt x="1065" y="899"/>
                    <a:pt x="1416" y="859"/>
                    <a:pt x="1608" y="855"/>
                  </a:cubicBezTo>
                  <a:cubicBezTo>
                    <a:pt x="1623" y="851"/>
                    <a:pt x="1675" y="840"/>
                    <a:pt x="1692" y="831"/>
                  </a:cubicBezTo>
                  <a:cubicBezTo>
                    <a:pt x="1705" y="825"/>
                    <a:pt x="1715" y="813"/>
                    <a:pt x="1728" y="807"/>
                  </a:cubicBezTo>
                  <a:cubicBezTo>
                    <a:pt x="1788" y="781"/>
                    <a:pt x="1857" y="763"/>
                    <a:pt x="1920" y="747"/>
                  </a:cubicBezTo>
                  <a:cubicBezTo>
                    <a:pt x="2002" y="726"/>
                    <a:pt x="2018" y="674"/>
                    <a:pt x="2088" y="651"/>
                  </a:cubicBezTo>
                  <a:cubicBezTo>
                    <a:pt x="2126" y="613"/>
                    <a:pt x="2152" y="574"/>
                    <a:pt x="2184" y="531"/>
                  </a:cubicBezTo>
                  <a:cubicBezTo>
                    <a:pt x="2220" y="423"/>
                    <a:pt x="2218" y="307"/>
                    <a:pt x="2232" y="195"/>
                  </a:cubicBezTo>
                  <a:cubicBezTo>
                    <a:pt x="2156" y="144"/>
                    <a:pt x="2069" y="121"/>
                    <a:pt x="1980" y="99"/>
                  </a:cubicBezTo>
                  <a:cubicBezTo>
                    <a:pt x="1765" y="111"/>
                    <a:pt x="1718" y="122"/>
                    <a:pt x="1500" y="111"/>
                  </a:cubicBezTo>
                  <a:cubicBezTo>
                    <a:pt x="1471" y="101"/>
                    <a:pt x="1445" y="85"/>
                    <a:pt x="1416" y="75"/>
                  </a:cubicBezTo>
                  <a:cubicBezTo>
                    <a:pt x="1385" y="65"/>
                    <a:pt x="1320" y="51"/>
                    <a:pt x="1320" y="51"/>
                  </a:cubicBezTo>
                  <a:cubicBezTo>
                    <a:pt x="1243" y="0"/>
                    <a:pt x="1288" y="19"/>
                    <a:pt x="1128" y="39"/>
                  </a:cubicBezTo>
                  <a:cubicBezTo>
                    <a:pt x="1095" y="43"/>
                    <a:pt x="1065" y="58"/>
                    <a:pt x="1032" y="63"/>
                  </a:cubicBezTo>
                  <a:cubicBezTo>
                    <a:pt x="948" y="77"/>
                    <a:pt x="865" y="90"/>
                    <a:pt x="780" y="99"/>
                  </a:cubicBezTo>
                  <a:cubicBezTo>
                    <a:pt x="720" y="119"/>
                    <a:pt x="674" y="155"/>
                    <a:pt x="612" y="171"/>
                  </a:cubicBezTo>
                  <a:cubicBezTo>
                    <a:pt x="544" y="216"/>
                    <a:pt x="453" y="217"/>
                    <a:pt x="396" y="255"/>
                  </a:cubicBezTo>
                  <a:cubicBezTo>
                    <a:pt x="347" y="288"/>
                    <a:pt x="286" y="316"/>
                    <a:pt x="228" y="327"/>
                  </a:cubicBezTo>
                  <a:cubicBezTo>
                    <a:pt x="166" y="338"/>
                    <a:pt x="108" y="343"/>
                    <a:pt x="48" y="363"/>
                  </a:cubicBezTo>
                  <a:cubicBezTo>
                    <a:pt x="26" y="385"/>
                    <a:pt x="0" y="400"/>
                    <a:pt x="0" y="435"/>
                  </a:cubicBezTo>
                  <a:cubicBezTo>
                    <a:pt x="0" y="455"/>
                    <a:pt x="7" y="475"/>
                    <a:pt x="12" y="495"/>
                  </a:cubicBezTo>
                  <a:cubicBezTo>
                    <a:pt x="25" y="548"/>
                    <a:pt x="24" y="539"/>
                    <a:pt x="24" y="519"/>
                  </a:cubicBezTo>
                  <a:close/>
                </a:path>
              </a:pathLst>
            </a:custGeom>
            <a:solidFill>
              <a:srgbClr val="FFFFFF"/>
            </a:solidFill>
            <a:ln w="317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190806" y="3584575"/>
              <a:ext cx="5492060" cy="1594859"/>
              <a:chOff x="2190806" y="3584575"/>
              <a:chExt cx="5492060" cy="1594859"/>
            </a:xfrm>
          </p:grpSpPr>
          <p:graphicFrame>
            <p:nvGraphicFramePr>
              <p:cNvPr id="34818" name="Object 8"/>
              <p:cNvGraphicFramePr>
                <a:graphicFrameLocks noChangeAspect="1"/>
              </p:cNvGraphicFramePr>
              <p:nvPr/>
            </p:nvGraphicFramePr>
            <p:xfrm>
              <a:off x="7508241" y="3624263"/>
              <a:ext cx="174625" cy="3857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164880" imgH="279360" progId="Equation.DSMT4">
                      <p:embed/>
                    </p:oleObj>
                  </mc:Choice>
                  <mc:Fallback>
                    <p:oleObj name="Equation" r:id="rId2" imgW="164880" imgH="279360" progId="Equation.DSMT4">
                      <p:embed/>
                      <p:pic>
                        <p:nvPicPr>
                          <p:cNvPr id="34818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508241" y="3624263"/>
                            <a:ext cx="174625" cy="3857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54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4825" name="Line 6"/>
              <p:cNvSpPr>
                <a:spLocks noChangeShapeType="1"/>
              </p:cNvSpPr>
              <p:nvPr/>
            </p:nvSpPr>
            <p:spPr bwMode="auto">
              <a:xfrm>
                <a:off x="6869113" y="5003800"/>
                <a:ext cx="711200" cy="1588"/>
              </a:xfrm>
              <a:prstGeom prst="line">
                <a:avLst/>
              </a:prstGeom>
              <a:noFill/>
              <a:ln w="508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26" name="Line 7"/>
              <p:cNvSpPr>
                <a:spLocks noChangeShapeType="1"/>
              </p:cNvSpPr>
              <p:nvPr/>
            </p:nvSpPr>
            <p:spPr bwMode="auto">
              <a:xfrm flipV="1">
                <a:off x="7213600" y="3822700"/>
                <a:ext cx="12700" cy="1155700"/>
              </a:xfrm>
              <a:prstGeom prst="line">
                <a:avLst/>
              </a:prstGeom>
              <a:noFill/>
              <a:ln w="44450">
                <a:solidFill>
                  <a:srgbClr val="FF00FF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34819" name="Object 9"/>
              <p:cNvGraphicFramePr>
                <a:graphicFrameLocks noChangeAspect="1"/>
              </p:cNvGraphicFramePr>
              <p:nvPr/>
            </p:nvGraphicFramePr>
            <p:xfrm>
              <a:off x="6453225" y="4876222"/>
              <a:ext cx="349250" cy="3032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228600" imgH="241200" progId="Equation.DSMT4">
                      <p:embed/>
                    </p:oleObj>
                  </mc:Choice>
                  <mc:Fallback>
                    <p:oleObj name="Equation" r:id="rId4" imgW="228600" imgH="241200" progId="Equation.DSMT4">
                      <p:embed/>
                      <p:pic>
                        <p:nvPicPr>
                          <p:cNvPr id="34819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53225" y="4876222"/>
                            <a:ext cx="349250" cy="3032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54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4827" name="Line 10"/>
              <p:cNvSpPr>
                <a:spLocks noChangeShapeType="1"/>
              </p:cNvSpPr>
              <p:nvPr/>
            </p:nvSpPr>
            <p:spPr bwMode="auto">
              <a:xfrm>
                <a:off x="2724150" y="4889500"/>
                <a:ext cx="709613" cy="1588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28" name="Line 11"/>
              <p:cNvSpPr>
                <a:spLocks noChangeShapeType="1"/>
              </p:cNvSpPr>
              <p:nvPr/>
            </p:nvSpPr>
            <p:spPr bwMode="auto">
              <a:xfrm>
                <a:off x="3030538" y="3689350"/>
                <a:ext cx="14287" cy="1179513"/>
              </a:xfrm>
              <a:prstGeom prst="line">
                <a:avLst/>
              </a:prstGeom>
              <a:noFill/>
              <a:ln w="44450">
                <a:solidFill>
                  <a:srgbClr val="0000FF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34820" name="Object 12"/>
              <p:cNvGraphicFramePr>
                <a:graphicFrameLocks noChangeAspect="1"/>
              </p:cNvGraphicFramePr>
              <p:nvPr/>
            </p:nvGraphicFramePr>
            <p:xfrm>
              <a:off x="3255366" y="3584575"/>
              <a:ext cx="161925" cy="3587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164880" imgH="279360" progId="Equation.DSMT4">
                      <p:embed/>
                    </p:oleObj>
                  </mc:Choice>
                  <mc:Fallback>
                    <p:oleObj name="Equation" r:id="rId6" imgW="164880" imgH="279360" progId="Equation.DSMT4">
                      <p:embed/>
                      <p:pic>
                        <p:nvPicPr>
                          <p:cNvPr id="34820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55366" y="3584575"/>
                            <a:ext cx="161925" cy="3587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54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4821" name="Object 13"/>
              <p:cNvGraphicFramePr>
                <a:graphicFrameLocks noChangeAspect="1"/>
              </p:cNvGraphicFramePr>
              <p:nvPr/>
            </p:nvGraphicFramePr>
            <p:xfrm>
              <a:off x="2190806" y="4764685"/>
              <a:ext cx="350837" cy="271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330120" imgH="241200" progId="Equation.DSMT4">
                      <p:embed/>
                    </p:oleObj>
                  </mc:Choice>
                  <mc:Fallback>
                    <p:oleObj name="Equation" r:id="rId8" imgW="330120" imgH="241200" progId="Equation.DSMT4">
                      <p:embed/>
                      <p:pic>
                        <p:nvPicPr>
                          <p:cNvPr id="34821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90806" y="4764685"/>
                            <a:ext cx="350837" cy="2714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54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1027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Definition: Basic Transaction</a:t>
            </a:r>
            <a:endParaRPr lang="en-US" altLang="zh-CN" dirty="0"/>
          </a:p>
        </p:txBody>
      </p:sp>
      <p:sp>
        <p:nvSpPr>
          <p:cNvPr id="35843" name="Rectangle 1026"/>
          <p:cNvSpPr>
            <a:spLocks noGrp="1" noChangeArrowheads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/>
          <a:p>
            <a:r>
              <a:rPr lang="en-US" altLang="zh-CN" dirty="0"/>
              <a:t>We use the notation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to denote a basic transaction                  </a:t>
            </a:r>
          </a:p>
          <a:p>
            <a:endParaRPr lang="zh-CN" altLang="en-US" dirty="0"/>
          </a:p>
        </p:txBody>
      </p:sp>
      <p:sp>
        <p:nvSpPr>
          <p:cNvPr id="35845" name="AutoShape 1028"/>
          <p:cNvSpPr>
            <a:spLocks noChangeArrowheads="1"/>
          </p:cNvSpPr>
          <p:nvPr/>
        </p:nvSpPr>
        <p:spPr bwMode="auto">
          <a:xfrm>
            <a:off x="2447925" y="3830638"/>
            <a:ext cx="2103438" cy="1116012"/>
          </a:xfrm>
          <a:prstGeom prst="wedgeRoundRectCallout">
            <a:avLst>
              <a:gd name="adj1" fmla="val 105926"/>
              <a:gd name="adj2" fmla="val -133356"/>
              <a:gd name="adj3" fmla="val 16667"/>
            </a:avLst>
          </a:prstGeom>
          <a:noFill/>
          <a:ln w="22225" algn="ctr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i="1">
                <a:solidFill>
                  <a:srgbClr val="0000FF"/>
                </a:solidFill>
                <a:ea typeface="SimSun" charset="-122"/>
              </a:rPr>
              <a:t>injection node</a:t>
            </a:r>
          </a:p>
        </p:txBody>
      </p:sp>
      <p:sp>
        <p:nvSpPr>
          <p:cNvPr id="35846" name="AutoShape 1029"/>
          <p:cNvSpPr>
            <a:spLocks noChangeArrowheads="1"/>
          </p:cNvSpPr>
          <p:nvPr/>
        </p:nvSpPr>
        <p:spPr bwMode="auto">
          <a:xfrm>
            <a:off x="4914901" y="4206875"/>
            <a:ext cx="2333625" cy="1066800"/>
          </a:xfrm>
          <a:prstGeom prst="wedgeRoundRectCallout">
            <a:avLst>
              <a:gd name="adj1" fmla="val 7685"/>
              <a:gd name="adj2" fmla="val -176787"/>
              <a:gd name="adj3" fmla="val 16667"/>
            </a:avLst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i="1">
                <a:solidFill>
                  <a:srgbClr val="0000FF"/>
                </a:solidFill>
                <a:ea typeface="SimSun" charset="-122"/>
              </a:rPr>
              <a:t>withdrawal node</a:t>
            </a:r>
          </a:p>
        </p:txBody>
      </p:sp>
      <p:sp>
        <p:nvSpPr>
          <p:cNvPr id="35847" name="AutoShape 1030"/>
          <p:cNvSpPr>
            <a:spLocks noChangeArrowheads="1"/>
          </p:cNvSpPr>
          <p:nvPr/>
        </p:nvSpPr>
        <p:spPr bwMode="auto">
          <a:xfrm>
            <a:off x="7942264" y="4495800"/>
            <a:ext cx="1919287" cy="755650"/>
          </a:xfrm>
          <a:prstGeom prst="wedgeRoundRectCallout">
            <a:avLst>
              <a:gd name="adj1" fmla="val -108976"/>
              <a:gd name="adj2" fmla="val -266877"/>
              <a:gd name="adj3" fmla="val 16667"/>
            </a:avLst>
          </a:prstGeom>
          <a:noFill/>
          <a:ln w="22225" algn="ctr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i="1">
                <a:solidFill>
                  <a:srgbClr val="0000FF"/>
                </a:solidFill>
                <a:ea typeface="SimSun" charset="-122"/>
              </a:rPr>
              <a:t>quantity</a:t>
            </a:r>
          </a:p>
        </p:txBody>
      </p:sp>
      <p:graphicFrame>
        <p:nvGraphicFramePr>
          <p:cNvPr id="35842" name="Object 1040"/>
          <p:cNvGraphicFramePr>
            <a:graphicFrameLocks noChangeAspect="1"/>
          </p:cNvGraphicFramePr>
          <p:nvPr/>
        </p:nvGraphicFramePr>
        <p:xfrm>
          <a:off x="4386263" y="2259013"/>
          <a:ext cx="2716212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47840" imgH="495000" progId="Equation.DSMT4">
                  <p:embed/>
                </p:oleObj>
              </mc:Choice>
              <mc:Fallback>
                <p:oleObj name="Equation" r:id="rId2" imgW="2247840" imgH="495000" progId="Equation.DSMT4">
                  <p:embed/>
                  <p:pic>
                    <p:nvPicPr>
                      <p:cNvPr id="35842" name="Object 10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6263" y="2259013"/>
                        <a:ext cx="2716212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5">
      <a:dk1>
        <a:srgbClr val="000000"/>
      </a:dk1>
      <a:lt1>
        <a:srgbClr val="FFFFFF"/>
      </a:lt1>
      <a:dk2>
        <a:srgbClr val="500000"/>
      </a:dk2>
      <a:lt2>
        <a:srgbClr val="D1C394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500000"/>
      </a:hlink>
      <a:folHlink>
        <a:srgbClr val="5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Surface_Mine_Workshop_Sept2022.pptx" id="{DE0D6E1C-3CAD-4B57-84BB-D59B3FEB6B24}" vid="{9CBBB78E-6A6C-4950-9BC1-3466FF9327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486</TotalTime>
  <Words>1630</Words>
  <Application>Microsoft Office PowerPoint</Application>
  <PresentationFormat>Widescreen</PresentationFormat>
  <Paragraphs>171</Paragraphs>
  <Slides>38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Cambria Math</vt:lpstr>
      <vt:lpstr>Helvetica</vt:lpstr>
      <vt:lpstr>Times New Roman</vt:lpstr>
      <vt:lpstr>Wingdings</vt:lpstr>
      <vt:lpstr>Capsules</vt:lpstr>
      <vt:lpstr>Equation</vt:lpstr>
      <vt:lpstr>ECEN 615, Fall 2023 Methods of Electric Power System Analysis</vt:lpstr>
      <vt:lpstr>Five Bus Example Reference</vt:lpstr>
      <vt:lpstr>Five Bus ISF, Line 4, Bus 2 (to Slack) </vt:lpstr>
      <vt:lpstr>Five Bus Example</vt:lpstr>
      <vt:lpstr>Five Bus Example</vt:lpstr>
      <vt:lpstr>Five Bus Example Comments</vt:lpstr>
      <vt:lpstr>Distribution Factors</vt:lpstr>
      <vt:lpstr>Definition: Basic Transaction</vt:lpstr>
      <vt:lpstr>Definition: Basic Transaction</vt:lpstr>
      <vt:lpstr>Definition: PTDF</vt:lpstr>
      <vt:lpstr>PTDFs</vt:lpstr>
      <vt:lpstr>PTDF Evaluation in Two Parts</vt:lpstr>
      <vt:lpstr>PTDF Evaluation</vt:lpstr>
      <vt:lpstr>Line Outage Distribution Factors (LODFs)</vt:lpstr>
      <vt:lpstr>LODFs</vt:lpstr>
      <vt:lpstr>LODF Evaluation</vt:lpstr>
      <vt:lpstr>LODF Evaluation</vt:lpstr>
      <vt:lpstr>LODF Evaluation</vt:lpstr>
      <vt:lpstr>Five Bus Example</vt:lpstr>
      <vt:lpstr>Five Bus Example</vt:lpstr>
      <vt:lpstr>Five Bus Example Compensated</vt:lpstr>
      <vt:lpstr>Five Bus Example</vt:lpstr>
      <vt:lpstr>Developing a Critical Eye</vt:lpstr>
      <vt:lpstr>Line Closure Distribution Factors (LCDFs)</vt:lpstr>
      <vt:lpstr>LCDF Definition</vt:lpstr>
      <vt:lpstr>LCDF Evaluation</vt:lpstr>
      <vt:lpstr>LCDF Evaluation</vt:lpstr>
      <vt:lpstr>Outage Transfer Distribution Factor</vt:lpstr>
      <vt:lpstr>Outage Transfer Distribution Factor (OTDF)</vt:lpstr>
      <vt:lpstr>OTDF Evaluation</vt:lpstr>
      <vt:lpstr>OTDF  Evaluation</vt:lpstr>
      <vt:lpstr>Five Bus Example</vt:lpstr>
      <vt:lpstr>Five Bus Example</vt:lpstr>
      <vt:lpstr>Five Bus Example</vt:lpstr>
      <vt:lpstr>Summary of Sensitivity Calculations</vt:lpstr>
      <vt:lpstr>Eastern Interconnect Example: Wisconsin Utility to TVA PTDFs</vt:lpstr>
      <vt:lpstr>Additional Comments</vt:lpstr>
      <vt:lpstr>Assignment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Birchfield, Adam Barlow</dc:creator>
  <cp:lastModifiedBy>Birchfield, Adam Barlow</cp:lastModifiedBy>
  <cp:revision>45</cp:revision>
  <cp:lastPrinted>2011-08-22T16:49:24Z</cp:lastPrinted>
  <dcterms:created xsi:type="dcterms:W3CDTF">2023-08-17T20:43:05Z</dcterms:created>
  <dcterms:modified xsi:type="dcterms:W3CDTF">2023-10-30T18:47:38Z</dcterms:modified>
</cp:coreProperties>
</file>