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72"/>
  </p:notesMasterIdLst>
  <p:handoutMasterIdLst>
    <p:handoutMasterId r:id="rId73"/>
  </p:handoutMasterIdLst>
  <p:sldIdLst>
    <p:sldId id="356" r:id="rId2"/>
    <p:sldId id="357" r:id="rId3"/>
    <p:sldId id="358" r:id="rId4"/>
    <p:sldId id="592" r:id="rId5"/>
    <p:sldId id="593" r:id="rId6"/>
    <p:sldId id="594" r:id="rId7"/>
    <p:sldId id="595" r:id="rId8"/>
    <p:sldId id="596" r:id="rId9"/>
    <p:sldId id="597" r:id="rId10"/>
    <p:sldId id="598" r:id="rId11"/>
    <p:sldId id="599" r:id="rId12"/>
    <p:sldId id="600" r:id="rId13"/>
    <p:sldId id="601" r:id="rId14"/>
    <p:sldId id="605" r:id="rId15"/>
    <p:sldId id="606" r:id="rId16"/>
    <p:sldId id="607" r:id="rId17"/>
    <p:sldId id="608" r:id="rId18"/>
    <p:sldId id="609" r:id="rId19"/>
    <p:sldId id="610" r:id="rId20"/>
    <p:sldId id="620" r:id="rId21"/>
    <p:sldId id="621" r:id="rId22"/>
    <p:sldId id="622" r:id="rId23"/>
    <p:sldId id="623" r:id="rId24"/>
    <p:sldId id="624" r:id="rId25"/>
    <p:sldId id="625" r:id="rId26"/>
    <p:sldId id="626" r:id="rId27"/>
    <p:sldId id="630" r:id="rId28"/>
    <p:sldId id="631" r:id="rId29"/>
    <p:sldId id="632" r:id="rId30"/>
    <p:sldId id="633" r:id="rId31"/>
    <p:sldId id="634" r:id="rId32"/>
    <p:sldId id="635" r:id="rId33"/>
    <p:sldId id="636" r:id="rId34"/>
    <p:sldId id="637" r:id="rId35"/>
    <p:sldId id="638" r:id="rId36"/>
    <p:sldId id="639" r:id="rId37"/>
    <p:sldId id="640" r:id="rId38"/>
    <p:sldId id="641" r:id="rId39"/>
    <p:sldId id="642" r:id="rId40"/>
    <p:sldId id="643" r:id="rId41"/>
    <p:sldId id="644" r:id="rId42"/>
    <p:sldId id="645" r:id="rId43"/>
    <p:sldId id="646" r:id="rId44"/>
    <p:sldId id="647" r:id="rId45"/>
    <p:sldId id="648" r:id="rId46"/>
    <p:sldId id="653" r:id="rId47"/>
    <p:sldId id="654" r:id="rId48"/>
    <p:sldId id="655" r:id="rId49"/>
    <p:sldId id="656" r:id="rId50"/>
    <p:sldId id="657" r:id="rId51"/>
    <p:sldId id="658" r:id="rId52"/>
    <p:sldId id="659" r:id="rId53"/>
    <p:sldId id="660" r:id="rId54"/>
    <p:sldId id="661" r:id="rId55"/>
    <p:sldId id="671" r:id="rId56"/>
    <p:sldId id="680" r:id="rId57"/>
    <p:sldId id="681" r:id="rId58"/>
    <p:sldId id="682" r:id="rId59"/>
    <p:sldId id="683" r:id="rId60"/>
    <p:sldId id="684" r:id="rId61"/>
    <p:sldId id="685" r:id="rId62"/>
    <p:sldId id="686" r:id="rId63"/>
    <p:sldId id="687" r:id="rId64"/>
    <p:sldId id="688" r:id="rId65"/>
    <p:sldId id="689" r:id="rId66"/>
    <p:sldId id="690" r:id="rId67"/>
    <p:sldId id="701" r:id="rId68"/>
    <p:sldId id="652" r:id="rId69"/>
    <p:sldId id="697" r:id="rId70"/>
    <p:sldId id="700" r:id="rId71"/>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FFFFFF"/>
    <a:srgbClr val="500000"/>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5088" autoAdjust="0"/>
  </p:normalViewPr>
  <p:slideViewPr>
    <p:cSldViewPr>
      <p:cViewPr>
        <p:scale>
          <a:sx n="100" d="100"/>
          <a:sy n="100" d="100"/>
        </p:scale>
        <p:origin x="864" y="312"/>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3" Type="http://schemas.openxmlformats.org/officeDocument/2006/relationships/slide" Target="slides/slide41.xml"/><Relationship Id="rId7" Type="http://schemas.openxmlformats.org/officeDocument/2006/relationships/slide" Target="slides/slide63.xml"/><Relationship Id="rId2" Type="http://schemas.openxmlformats.org/officeDocument/2006/relationships/slide" Target="slides/slide32.xml"/><Relationship Id="rId1" Type="http://schemas.openxmlformats.org/officeDocument/2006/relationships/slide" Target="slides/slide20.xml"/><Relationship Id="rId6" Type="http://schemas.openxmlformats.org/officeDocument/2006/relationships/slide" Target="slides/slide59.xml"/><Relationship Id="rId5" Type="http://schemas.openxmlformats.org/officeDocument/2006/relationships/slide" Target="slides/slide50.xml"/><Relationship Id="rId4"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10/23/2023</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E9E464-B35D-43B2-BF7C-ADEA1F80F1E2}" type="slidenum">
              <a:rPr lang="en-US" smtClean="0"/>
              <a:pPr>
                <a:defRPr/>
              </a:pPr>
              <a:t>43</a:t>
            </a:fld>
            <a:endParaRPr lang="en-US" dirty="0"/>
          </a:p>
        </p:txBody>
      </p:sp>
    </p:spTree>
    <p:extLst>
      <p:ext uri="{BB962C8B-B14F-4D97-AF65-F5344CB8AC3E}">
        <p14:creationId xmlns:p14="http://schemas.microsoft.com/office/powerpoint/2010/main" val="2723502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Maroon">
    <p:spTree>
      <p:nvGrpSpPr>
        <p:cNvPr id="1" name=""/>
        <p:cNvGrpSpPr/>
        <p:nvPr/>
      </p:nvGrpSpPr>
      <p:grpSpPr>
        <a:xfrm>
          <a:off x="0" y="0"/>
          <a:ext cx="0" cy="0"/>
          <a:chOff x="0" y="0"/>
          <a:chExt cx="0" cy="0"/>
        </a:xfrm>
      </p:grpSpPr>
      <p:pic>
        <p:nvPicPr>
          <p:cNvPr id="7" name="Picture 6" descr="AcademicBdlg.jpg">
            <a:extLst>
              <a:ext uri="{FF2B5EF4-FFF2-40B4-BE49-F238E27FC236}">
                <a16:creationId xmlns:a16="http://schemas.microsoft.com/office/drawing/2014/main" id="{291CFCBA-1F96-463C-80AD-CB053744AE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9569" y="0"/>
            <a:ext cx="12393807" cy="6858000"/>
          </a:xfrm>
          <a:prstGeom prst="rect">
            <a:avLst/>
          </a:prstGeom>
        </p:spPr>
      </p:pic>
      <p:sp>
        <p:nvSpPr>
          <p:cNvPr id="9" name="Text Placeholder 2">
            <a:extLst>
              <a:ext uri="{FF2B5EF4-FFF2-40B4-BE49-F238E27FC236}">
                <a16:creationId xmlns:a16="http://schemas.microsoft.com/office/drawing/2014/main" id="{D0245A0C-8404-4951-B877-1AC79D97B1A7}"/>
              </a:ext>
            </a:extLst>
          </p:cNvPr>
          <p:cNvSpPr>
            <a:spLocks noGrp="1"/>
          </p:cNvSpPr>
          <p:nvPr>
            <p:ph type="body" sz="quarter" idx="11" hasCustomPrompt="1"/>
          </p:nvPr>
        </p:nvSpPr>
        <p:spPr>
          <a:xfrm>
            <a:off x="929640" y="3172207"/>
            <a:ext cx="10332720" cy="3457194"/>
          </a:xfrm>
        </p:spPr>
        <p:txBody>
          <a:bodyPr anchor="t"/>
          <a:lstStyle>
            <a:lvl1pPr marL="0" indent="0" algn="ctr">
              <a:buNone/>
              <a:defRPr sz="2400">
                <a:solidFill>
                  <a:schemeClr val="bg1"/>
                </a:solidFill>
              </a:defRPr>
            </a:lvl1pPr>
          </a:lstStyle>
          <a:p>
            <a:pPr lvl="0"/>
            <a:r>
              <a:rPr lang="en-US" dirty="0"/>
              <a:t>Click to edit Master subtitle slide</a:t>
            </a:r>
          </a:p>
        </p:txBody>
      </p:sp>
      <p:pic>
        <p:nvPicPr>
          <p:cNvPr id="8" name="Picture 7">
            <a:extLst>
              <a:ext uri="{FF2B5EF4-FFF2-40B4-BE49-F238E27FC236}">
                <a16:creationId xmlns:a16="http://schemas.microsoft.com/office/drawing/2014/main" id="{805ADD26-7DDA-451D-B219-5F9C4B2BF2C1}"/>
              </a:ext>
            </a:extLst>
          </p:cNvPr>
          <p:cNvPicPr>
            <a:picLocks noChangeAspect="1"/>
          </p:cNvPicPr>
          <p:nvPr userDrawn="1"/>
        </p:nvPicPr>
        <p:blipFill>
          <a:blip r:embed="rId3"/>
          <a:srcRect/>
          <a:stretch/>
        </p:blipFill>
        <p:spPr>
          <a:xfrm>
            <a:off x="4038600" y="304800"/>
            <a:ext cx="4118060" cy="966677"/>
          </a:xfrm>
          <a:prstGeom prst="rect">
            <a:avLst/>
          </a:prstGeom>
        </p:spPr>
      </p:pic>
      <p:sp>
        <p:nvSpPr>
          <p:cNvPr id="3" name="Text Placeholder 2">
            <a:extLst>
              <a:ext uri="{FF2B5EF4-FFF2-40B4-BE49-F238E27FC236}">
                <a16:creationId xmlns:a16="http://schemas.microsoft.com/office/drawing/2014/main" id="{E4251DAF-E35C-43F0-8D99-81B0C90F07F2}"/>
              </a:ext>
            </a:extLst>
          </p:cNvPr>
          <p:cNvSpPr>
            <a:spLocks noGrp="1"/>
          </p:cNvSpPr>
          <p:nvPr>
            <p:ph type="body" sz="quarter" idx="10" hasCustomPrompt="1"/>
          </p:nvPr>
        </p:nvSpPr>
        <p:spPr>
          <a:xfrm>
            <a:off x="929640" y="1495803"/>
            <a:ext cx="10332720" cy="1552190"/>
          </a:xfrm>
        </p:spPr>
        <p:txBody>
          <a:bodyPr anchor="ctr"/>
          <a:lstStyle>
            <a:lvl1pPr marL="0" indent="0" algn="ctr">
              <a:buNone/>
              <a:defRPr sz="3600">
                <a:solidFill>
                  <a:schemeClr val="bg1"/>
                </a:solidFill>
              </a:defRPr>
            </a:lvl1pPr>
          </a:lstStyle>
          <a:p>
            <a:pPr lvl="0"/>
            <a:r>
              <a:rPr lang="en-US" dirty="0"/>
              <a:t>Click to edit Master title slide</a:t>
            </a:r>
          </a:p>
        </p:txBody>
      </p:sp>
    </p:spTree>
    <p:extLst>
      <p:ext uri="{BB962C8B-B14F-4D97-AF65-F5344CB8AC3E}">
        <p14:creationId xmlns:p14="http://schemas.microsoft.com/office/powerpoint/2010/main" val="268120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B0AB98-EF66-4D1A-9E78-9FBD453E9B25}"/>
              </a:ext>
            </a:extLst>
          </p:cNvPr>
          <p:cNvSpPr/>
          <p:nvPr userDrawn="1"/>
        </p:nvSpPr>
        <p:spPr bwMode="auto">
          <a:xfrm>
            <a:off x="0" y="685800"/>
            <a:ext cx="121920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4" name="Rectangle 3">
            <a:extLst>
              <a:ext uri="{FF2B5EF4-FFF2-40B4-BE49-F238E27FC236}">
                <a16:creationId xmlns:a16="http://schemas.microsoft.com/office/drawing/2014/main" id="{0BACBCCD-32E9-4C7F-9F65-C7539BE5EB9D}"/>
              </a:ext>
            </a:extLst>
          </p:cNvPr>
          <p:cNvSpPr/>
          <p:nvPr userDrawn="1"/>
        </p:nvSpPr>
        <p:spPr bwMode="auto">
          <a:xfrm>
            <a:off x="0" y="6096000"/>
            <a:ext cx="121920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96975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50" r:id="rId1"/>
    <p:sldLayoutId id="2147483733" r:id="rId2"/>
    <p:sldLayoutId id="2147483723" r:id="rId3"/>
    <p:sldLayoutId id="2147483734" r:id="rId4"/>
    <p:sldLayoutId id="2147483727" r:id="rId5"/>
    <p:sldLayoutId id="2147483751" r:id="rId6"/>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2.bin"/><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3.bin"/><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4.wmf"/><Relationship Id="rId5" Type="http://schemas.openxmlformats.org/officeDocument/2006/relationships/oleObject" Target="../embeddings/oleObject5.bin"/><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7.bin"/><Relationship Id="rId1" Type="http://schemas.openxmlformats.org/officeDocument/2006/relationships/slideLayout" Target="../slideLayouts/slideLayout3.xml"/><Relationship Id="rId6" Type="http://schemas.openxmlformats.org/officeDocument/2006/relationships/oleObject" Target="../embeddings/oleObject9.bin"/><Relationship Id="rId5" Type="http://schemas.openxmlformats.org/officeDocument/2006/relationships/image" Target="../media/image17.wmf"/><Relationship Id="rId4" Type="http://schemas.openxmlformats.org/officeDocument/2006/relationships/oleObject" Target="../embeddings/oleObject8.bin"/><Relationship Id="rId9"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1.bin"/><Relationship Id="rId1" Type="http://schemas.openxmlformats.org/officeDocument/2006/relationships/slideLayout" Target="../slideLayouts/slideLayout3.xml"/><Relationship Id="rId5" Type="http://schemas.openxmlformats.org/officeDocument/2006/relationships/image" Target="../media/image21.w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3.bin"/><Relationship Id="rId1" Type="http://schemas.openxmlformats.org/officeDocument/2006/relationships/slideLayout" Target="../slideLayouts/slideLayout3.xml"/><Relationship Id="rId6" Type="http://schemas.openxmlformats.org/officeDocument/2006/relationships/oleObject" Target="../embeddings/oleObject15.bin"/><Relationship Id="rId5" Type="http://schemas.openxmlformats.org/officeDocument/2006/relationships/image" Target="../media/image23.wmf"/><Relationship Id="rId4" Type="http://schemas.openxmlformats.org/officeDocument/2006/relationships/oleObject" Target="../embeddings/oleObject14.bin"/><Relationship Id="rId9" Type="http://schemas.openxmlformats.org/officeDocument/2006/relationships/image" Target="../media/image25.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17.bin"/><Relationship Id="rId1" Type="http://schemas.openxmlformats.org/officeDocument/2006/relationships/slideLayout" Target="../slideLayouts/slideLayout5.xml"/><Relationship Id="rId6" Type="http://schemas.openxmlformats.org/officeDocument/2006/relationships/oleObject" Target="../embeddings/oleObject19.bin"/><Relationship Id="rId5" Type="http://schemas.openxmlformats.org/officeDocument/2006/relationships/image" Target="../media/image27.wmf"/><Relationship Id="rId4" Type="http://schemas.openxmlformats.org/officeDocument/2006/relationships/oleObject" Target="../embeddings/oleObject18.bin"/><Relationship Id="rId9" Type="http://schemas.openxmlformats.org/officeDocument/2006/relationships/image" Target="../media/image29.wmf"/></Relationships>
</file>

<file path=ppt/slides/_rels/slide2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1.bin"/><Relationship Id="rId1" Type="http://schemas.openxmlformats.org/officeDocument/2006/relationships/slideLayout" Target="../slideLayouts/slideLayout3.xml"/><Relationship Id="rId5" Type="http://schemas.openxmlformats.org/officeDocument/2006/relationships/image" Target="../media/image31.wmf"/><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3.bin"/><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24.bin"/><Relationship Id="rId1" Type="http://schemas.openxmlformats.org/officeDocument/2006/relationships/slideLayout" Target="../slideLayouts/slideLayout3.xml"/><Relationship Id="rId5" Type="http://schemas.openxmlformats.org/officeDocument/2006/relationships/image" Target="../media/image34.wmf"/><Relationship Id="rId4"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26.bin"/><Relationship Id="rId1" Type="http://schemas.openxmlformats.org/officeDocument/2006/relationships/slideLayout" Target="../slideLayouts/slideLayout3.xml"/><Relationship Id="rId5" Type="http://schemas.openxmlformats.org/officeDocument/2006/relationships/image" Target="../media/image36.wmf"/><Relationship Id="rId4" Type="http://schemas.openxmlformats.org/officeDocument/2006/relationships/oleObject" Target="../embeddings/oleObject27.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28.bin"/><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image" Target="../media/image38.wmf"/><Relationship Id="rId7" Type="http://schemas.openxmlformats.org/officeDocument/2006/relationships/image" Target="../media/image40.wmf"/><Relationship Id="rId2" Type="http://schemas.openxmlformats.org/officeDocument/2006/relationships/oleObject" Target="../embeddings/oleObject29.bin"/><Relationship Id="rId1" Type="http://schemas.openxmlformats.org/officeDocument/2006/relationships/slideLayout" Target="../slideLayouts/slideLayout3.xml"/><Relationship Id="rId6" Type="http://schemas.openxmlformats.org/officeDocument/2006/relationships/oleObject" Target="../embeddings/oleObject31.bin"/><Relationship Id="rId11" Type="http://schemas.openxmlformats.org/officeDocument/2006/relationships/image" Target="../media/image42.wmf"/><Relationship Id="rId5" Type="http://schemas.openxmlformats.org/officeDocument/2006/relationships/image" Target="../media/image39.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41.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45.wmf"/><Relationship Id="rId5" Type="http://schemas.openxmlformats.org/officeDocument/2006/relationships/oleObject" Target="../embeddings/oleObject35.bin"/><Relationship Id="rId4" Type="http://schemas.openxmlformats.org/officeDocument/2006/relationships/image" Target="../media/image4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36.bin"/><Relationship Id="rId1" Type="http://schemas.openxmlformats.org/officeDocument/2006/relationships/slideLayout" Target="../slideLayouts/slideLayout3.xml"/><Relationship Id="rId5" Type="http://schemas.openxmlformats.org/officeDocument/2006/relationships/image" Target="../media/image47.wmf"/><Relationship Id="rId4" Type="http://schemas.openxmlformats.org/officeDocument/2006/relationships/oleObject" Target="../embeddings/oleObject37.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49.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55.wmf"/><Relationship Id="rId18" Type="http://schemas.openxmlformats.org/officeDocument/2006/relationships/image" Target="../media/image58.wmf"/><Relationship Id="rId3" Type="http://schemas.openxmlformats.org/officeDocument/2006/relationships/image" Target="../media/image50.wmf"/><Relationship Id="rId21" Type="http://schemas.openxmlformats.org/officeDocument/2006/relationships/oleObject" Target="../embeddings/oleObject48.bin"/><Relationship Id="rId7" Type="http://schemas.openxmlformats.org/officeDocument/2006/relationships/image" Target="../media/image52.wmf"/><Relationship Id="rId12" Type="http://schemas.openxmlformats.org/officeDocument/2006/relationships/oleObject" Target="../embeddings/oleObject44.bin"/><Relationship Id="rId17" Type="http://schemas.openxmlformats.org/officeDocument/2006/relationships/oleObject" Target="../embeddings/oleObject46.bin"/><Relationship Id="rId2" Type="http://schemas.openxmlformats.org/officeDocument/2006/relationships/oleObject" Target="../embeddings/oleObject39.bin"/><Relationship Id="rId16" Type="http://schemas.openxmlformats.org/officeDocument/2006/relationships/image" Target="../media/image57.png"/><Relationship Id="rId20" Type="http://schemas.openxmlformats.org/officeDocument/2006/relationships/image" Target="../media/image59.wmf"/><Relationship Id="rId1" Type="http://schemas.openxmlformats.org/officeDocument/2006/relationships/slideLayout" Target="../slideLayouts/slideLayout3.xml"/><Relationship Id="rId6" Type="http://schemas.openxmlformats.org/officeDocument/2006/relationships/oleObject" Target="../embeddings/oleObject41.bin"/><Relationship Id="rId11" Type="http://schemas.openxmlformats.org/officeDocument/2006/relationships/image" Target="../media/image54.wmf"/><Relationship Id="rId5" Type="http://schemas.openxmlformats.org/officeDocument/2006/relationships/image" Target="../media/image51.wmf"/><Relationship Id="rId15" Type="http://schemas.openxmlformats.org/officeDocument/2006/relationships/image" Target="../media/image56.wmf"/><Relationship Id="rId10" Type="http://schemas.openxmlformats.org/officeDocument/2006/relationships/oleObject" Target="../embeddings/oleObject43.bin"/><Relationship Id="rId19" Type="http://schemas.openxmlformats.org/officeDocument/2006/relationships/oleObject" Target="../embeddings/oleObject47.bin"/><Relationship Id="rId4" Type="http://schemas.openxmlformats.org/officeDocument/2006/relationships/oleObject" Target="../embeddings/oleObject40.bin"/><Relationship Id="rId9" Type="http://schemas.openxmlformats.org/officeDocument/2006/relationships/image" Target="../media/image53.wmf"/><Relationship Id="rId14" Type="http://schemas.openxmlformats.org/officeDocument/2006/relationships/oleObject" Target="../embeddings/oleObject45.bin"/><Relationship Id="rId22" Type="http://schemas.openxmlformats.org/officeDocument/2006/relationships/image" Target="../media/image60.wmf"/></Relationships>
</file>

<file path=ppt/slides/_rels/slide33.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66.wmf"/><Relationship Id="rId2" Type="http://schemas.openxmlformats.org/officeDocument/2006/relationships/image" Target="../media/image61.png"/><Relationship Id="rId1" Type="http://schemas.openxmlformats.org/officeDocument/2006/relationships/slideLayout" Target="../slideLayouts/slideLayout3.xml"/><Relationship Id="rId6" Type="http://schemas.openxmlformats.org/officeDocument/2006/relationships/image" Target="../media/image63.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52.bin"/></Relationships>
</file>

<file path=ppt/slides/_rels/slide34.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image" Target="../media/image68.emf"/><Relationship Id="rId1" Type="http://schemas.openxmlformats.org/officeDocument/2006/relationships/slideLayout" Target="../slideLayouts/slideLayout5.xml"/><Relationship Id="rId4" Type="http://schemas.openxmlformats.org/officeDocument/2006/relationships/image" Target="../media/image69.wmf"/></Relationships>
</file>

<file path=ppt/slides/_rels/slide36.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55.bin"/><Relationship Id="rId1" Type="http://schemas.openxmlformats.org/officeDocument/2006/relationships/slideLayout" Target="../slideLayouts/slideLayout5.xml"/><Relationship Id="rId5" Type="http://schemas.openxmlformats.org/officeDocument/2006/relationships/image" Target="../media/image71.wmf"/><Relationship Id="rId4" Type="http://schemas.openxmlformats.org/officeDocument/2006/relationships/oleObject" Target="../embeddings/oleObject56.bin"/></Relationships>
</file>

<file path=ppt/slides/_rels/slide37.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57.bin"/><Relationship Id="rId1" Type="http://schemas.openxmlformats.org/officeDocument/2006/relationships/slideLayout" Target="../slideLayouts/slideLayout5.xml"/><Relationship Id="rId5" Type="http://schemas.openxmlformats.org/officeDocument/2006/relationships/image" Target="../media/image73.wmf"/><Relationship Id="rId4" Type="http://schemas.openxmlformats.org/officeDocument/2006/relationships/oleObject" Target="../embeddings/oleObject58.bin"/></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image" Target="../media/image75.wmf"/><Relationship Id="rId7" Type="http://schemas.openxmlformats.org/officeDocument/2006/relationships/image" Target="../media/image76.wmf"/><Relationship Id="rId2" Type="http://schemas.openxmlformats.org/officeDocument/2006/relationships/oleObject" Target="../embeddings/oleObject59.bin"/><Relationship Id="rId1" Type="http://schemas.openxmlformats.org/officeDocument/2006/relationships/slideLayout" Target="../slideLayouts/slideLayout3.xml"/><Relationship Id="rId6" Type="http://schemas.openxmlformats.org/officeDocument/2006/relationships/oleObject" Target="../embeddings/oleObject61.bin"/><Relationship Id="rId5" Type="http://schemas.openxmlformats.org/officeDocument/2006/relationships/image" Target="../media/image52.wmf"/><Relationship Id="rId4" Type="http://schemas.openxmlformats.org/officeDocument/2006/relationships/oleObject" Target="../embeddings/oleObject60.bin"/><Relationship Id="rId9" Type="http://schemas.openxmlformats.org/officeDocument/2006/relationships/image" Target="../media/image77.wmf"/></Relationships>
</file>

<file path=ppt/slides/_rels/slide41.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oleObject" Target="../embeddings/oleObject63.bin"/><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image" Target="../media/image79.png"/><Relationship Id="rId1" Type="http://schemas.openxmlformats.org/officeDocument/2006/relationships/slideLayout" Target="../slideLayouts/slideLayout3.xml"/><Relationship Id="rId4" Type="http://schemas.openxmlformats.org/officeDocument/2006/relationships/image" Target="../media/image80.wmf"/></Relationships>
</file>

<file path=ppt/slides/_rels/slide43.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70.bin"/><Relationship Id="rId18" Type="http://schemas.openxmlformats.org/officeDocument/2006/relationships/image" Target="../media/image87.wmf"/><Relationship Id="rId26" Type="http://schemas.openxmlformats.org/officeDocument/2006/relationships/image" Target="../media/image91.wmf"/><Relationship Id="rId3" Type="http://schemas.openxmlformats.org/officeDocument/2006/relationships/oleObject" Target="../embeddings/oleObject65.bin"/><Relationship Id="rId21" Type="http://schemas.openxmlformats.org/officeDocument/2006/relationships/oleObject" Target="../embeddings/oleObject74.bin"/><Relationship Id="rId7" Type="http://schemas.openxmlformats.org/officeDocument/2006/relationships/oleObject" Target="../embeddings/oleObject67.bin"/><Relationship Id="rId12" Type="http://schemas.openxmlformats.org/officeDocument/2006/relationships/image" Target="../media/image84.wmf"/><Relationship Id="rId17" Type="http://schemas.openxmlformats.org/officeDocument/2006/relationships/oleObject" Target="../embeddings/oleObject72.bin"/><Relationship Id="rId25" Type="http://schemas.openxmlformats.org/officeDocument/2006/relationships/oleObject" Target="../embeddings/oleObject76.bin"/><Relationship Id="rId2" Type="http://schemas.openxmlformats.org/officeDocument/2006/relationships/notesSlide" Target="../notesSlides/notesSlide2.xml"/><Relationship Id="rId16" Type="http://schemas.openxmlformats.org/officeDocument/2006/relationships/image" Target="../media/image86.wmf"/><Relationship Id="rId20" Type="http://schemas.openxmlformats.org/officeDocument/2006/relationships/image" Target="../media/image88.wmf"/><Relationship Id="rId1" Type="http://schemas.openxmlformats.org/officeDocument/2006/relationships/slideLayout" Target="../slideLayouts/slideLayout5.xml"/><Relationship Id="rId6" Type="http://schemas.openxmlformats.org/officeDocument/2006/relationships/image" Target="../media/image52.wmf"/><Relationship Id="rId11" Type="http://schemas.openxmlformats.org/officeDocument/2006/relationships/oleObject" Target="../embeddings/oleObject69.bin"/><Relationship Id="rId24" Type="http://schemas.openxmlformats.org/officeDocument/2006/relationships/image" Target="../media/image90.wmf"/><Relationship Id="rId5" Type="http://schemas.openxmlformats.org/officeDocument/2006/relationships/oleObject" Target="../embeddings/oleObject66.bin"/><Relationship Id="rId15" Type="http://schemas.openxmlformats.org/officeDocument/2006/relationships/oleObject" Target="../embeddings/oleObject71.bin"/><Relationship Id="rId23" Type="http://schemas.openxmlformats.org/officeDocument/2006/relationships/oleObject" Target="../embeddings/oleObject75.bin"/><Relationship Id="rId10" Type="http://schemas.openxmlformats.org/officeDocument/2006/relationships/image" Target="../media/image83.wmf"/><Relationship Id="rId19" Type="http://schemas.openxmlformats.org/officeDocument/2006/relationships/oleObject" Target="../embeddings/oleObject73.bin"/><Relationship Id="rId4" Type="http://schemas.openxmlformats.org/officeDocument/2006/relationships/image" Target="../media/image81.wmf"/><Relationship Id="rId9" Type="http://schemas.openxmlformats.org/officeDocument/2006/relationships/oleObject" Target="../embeddings/oleObject68.bin"/><Relationship Id="rId14" Type="http://schemas.openxmlformats.org/officeDocument/2006/relationships/image" Target="../media/image85.wmf"/><Relationship Id="rId22" Type="http://schemas.openxmlformats.org/officeDocument/2006/relationships/image" Target="../media/image89.wmf"/></Relationships>
</file>

<file path=ppt/slides/_rels/slide44.xml.rels><?xml version="1.0" encoding="UTF-8" standalone="yes"?>
<Relationships xmlns="http://schemas.openxmlformats.org/package/2006/relationships"><Relationship Id="rId13" Type="http://schemas.openxmlformats.org/officeDocument/2006/relationships/image" Target="../media/image96.wmf"/><Relationship Id="rId18" Type="http://schemas.openxmlformats.org/officeDocument/2006/relationships/oleObject" Target="../embeddings/oleObject85.bin"/><Relationship Id="rId26" Type="http://schemas.openxmlformats.org/officeDocument/2006/relationships/image" Target="../media/image102.wmf"/><Relationship Id="rId39" Type="http://schemas.openxmlformats.org/officeDocument/2006/relationships/oleObject" Target="../embeddings/oleObject97.bin"/><Relationship Id="rId21" Type="http://schemas.openxmlformats.org/officeDocument/2006/relationships/image" Target="../media/image100.wmf"/><Relationship Id="rId34" Type="http://schemas.openxmlformats.org/officeDocument/2006/relationships/oleObject" Target="../embeddings/oleObject94.bin"/><Relationship Id="rId7" Type="http://schemas.openxmlformats.org/officeDocument/2006/relationships/image" Target="../media/image94.wmf"/><Relationship Id="rId2" Type="http://schemas.openxmlformats.org/officeDocument/2006/relationships/oleObject" Target="../embeddings/oleObject77.bin"/><Relationship Id="rId16" Type="http://schemas.openxmlformats.org/officeDocument/2006/relationships/oleObject" Target="../embeddings/oleObject84.bin"/><Relationship Id="rId20" Type="http://schemas.openxmlformats.org/officeDocument/2006/relationships/oleObject" Target="../embeddings/oleObject86.bin"/><Relationship Id="rId29" Type="http://schemas.openxmlformats.org/officeDocument/2006/relationships/oleObject" Target="../embeddings/oleObject91.bin"/><Relationship Id="rId41" Type="http://schemas.openxmlformats.org/officeDocument/2006/relationships/oleObject" Target="../embeddings/oleObject98.bin"/><Relationship Id="rId1" Type="http://schemas.openxmlformats.org/officeDocument/2006/relationships/slideLayout" Target="../slideLayouts/slideLayout5.xml"/><Relationship Id="rId6" Type="http://schemas.openxmlformats.org/officeDocument/2006/relationships/oleObject" Target="../embeddings/oleObject79.bin"/><Relationship Id="rId11" Type="http://schemas.openxmlformats.org/officeDocument/2006/relationships/image" Target="../media/image52.wmf"/><Relationship Id="rId24" Type="http://schemas.openxmlformats.org/officeDocument/2006/relationships/oleObject" Target="../embeddings/oleObject88.bin"/><Relationship Id="rId32" Type="http://schemas.openxmlformats.org/officeDocument/2006/relationships/oleObject" Target="../embeddings/oleObject93.bin"/><Relationship Id="rId37" Type="http://schemas.openxmlformats.org/officeDocument/2006/relationships/oleObject" Target="../embeddings/oleObject96.bin"/><Relationship Id="rId40" Type="http://schemas.openxmlformats.org/officeDocument/2006/relationships/image" Target="../media/image108.wmf"/><Relationship Id="rId5" Type="http://schemas.openxmlformats.org/officeDocument/2006/relationships/image" Target="../media/image93.wmf"/><Relationship Id="rId15" Type="http://schemas.openxmlformats.org/officeDocument/2006/relationships/image" Target="../media/image97.wmf"/><Relationship Id="rId23" Type="http://schemas.openxmlformats.org/officeDocument/2006/relationships/image" Target="../media/image101.wmf"/><Relationship Id="rId28" Type="http://schemas.openxmlformats.org/officeDocument/2006/relationships/image" Target="../media/image103.wmf"/><Relationship Id="rId36" Type="http://schemas.openxmlformats.org/officeDocument/2006/relationships/image" Target="../media/image106.wmf"/><Relationship Id="rId10" Type="http://schemas.openxmlformats.org/officeDocument/2006/relationships/oleObject" Target="../embeddings/oleObject81.bin"/><Relationship Id="rId19" Type="http://schemas.openxmlformats.org/officeDocument/2006/relationships/image" Target="../media/image99.wmf"/><Relationship Id="rId31" Type="http://schemas.openxmlformats.org/officeDocument/2006/relationships/image" Target="../media/image104.wmf"/><Relationship Id="rId4" Type="http://schemas.openxmlformats.org/officeDocument/2006/relationships/oleObject" Target="../embeddings/oleObject78.bin"/><Relationship Id="rId9" Type="http://schemas.openxmlformats.org/officeDocument/2006/relationships/image" Target="../media/image95.wmf"/><Relationship Id="rId14" Type="http://schemas.openxmlformats.org/officeDocument/2006/relationships/oleObject" Target="../embeddings/oleObject83.bin"/><Relationship Id="rId22" Type="http://schemas.openxmlformats.org/officeDocument/2006/relationships/oleObject" Target="../embeddings/oleObject87.bin"/><Relationship Id="rId27" Type="http://schemas.openxmlformats.org/officeDocument/2006/relationships/oleObject" Target="../embeddings/oleObject90.bin"/><Relationship Id="rId30" Type="http://schemas.openxmlformats.org/officeDocument/2006/relationships/oleObject" Target="../embeddings/oleObject92.bin"/><Relationship Id="rId35" Type="http://schemas.openxmlformats.org/officeDocument/2006/relationships/oleObject" Target="../embeddings/oleObject95.bin"/><Relationship Id="rId8" Type="http://schemas.openxmlformats.org/officeDocument/2006/relationships/oleObject" Target="../embeddings/oleObject80.bin"/><Relationship Id="rId3" Type="http://schemas.openxmlformats.org/officeDocument/2006/relationships/image" Target="../media/image92.wmf"/><Relationship Id="rId12" Type="http://schemas.openxmlformats.org/officeDocument/2006/relationships/oleObject" Target="../embeddings/oleObject82.bin"/><Relationship Id="rId17" Type="http://schemas.openxmlformats.org/officeDocument/2006/relationships/image" Target="../media/image98.wmf"/><Relationship Id="rId25" Type="http://schemas.openxmlformats.org/officeDocument/2006/relationships/oleObject" Target="../embeddings/oleObject89.bin"/><Relationship Id="rId33" Type="http://schemas.openxmlformats.org/officeDocument/2006/relationships/image" Target="../media/image105.wmf"/><Relationship Id="rId38" Type="http://schemas.openxmlformats.org/officeDocument/2006/relationships/image" Target="../media/image107.wmf"/></Relationships>
</file>

<file path=ppt/slides/_rels/slide45.xml.rels><?xml version="1.0" encoding="UTF-8" standalone="yes"?>
<Relationships xmlns="http://schemas.openxmlformats.org/package/2006/relationships"><Relationship Id="rId13" Type="http://schemas.openxmlformats.org/officeDocument/2006/relationships/image" Target="../media/image85.wmf"/><Relationship Id="rId18" Type="http://schemas.openxmlformats.org/officeDocument/2006/relationships/oleObject" Target="../embeddings/oleObject107.bin"/><Relationship Id="rId26" Type="http://schemas.openxmlformats.org/officeDocument/2006/relationships/oleObject" Target="../embeddings/oleObject111.bin"/><Relationship Id="rId3" Type="http://schemas.openxmlformats.org/officeDocument/2006/relationships/image" Target="../media/image109.wmf"/><Relationship Id="rId21" Type="http://schemas.openxmlformats.org/officeDocument/2006/relationships/image" Target="../media/image114.wmf"/><Relationship Id="rId7" Type="http://schemas.openxmlformats.org/officeDocument/2006/relationships/image" Target="../media/image110.wmf"/><Relationship Id="rId12" Type="http://schemas.openxmlformats.org/officeDocument/2006/relationships/oleObject" Target="../embeddings/oleObject104.bin"/><Relationship Id="rId17" Type="http://schemas.openxmlformats.org/officeDocument/2006/relationships/image" Target="../media/image87.wmf"/><Relationship Id="rId25" Type="http://schemas.openxmlformats.org/officeDocument/2006/relationships/image" Target="../media/image116.wmf"/><Relationship Id="rId33" Type="http://schemas.openxmlformats.org/officeDocument/2006/relationships/image" Target="../media/image119.wmf"/><Relationship Id="rId2" Type="http://schemas.openxmlformats.org/officeDocument/2006/relationships/oleObject" Target="../embeddings/oleObject99.bin"/><Relationship Id="rId16" Type="http://schemas.openxmlformats.org/officeDocument/2006/relationships/oleObject" Target="../embeddings/oleObject106.bin"/><Relationship Id="rId20" Type="http://schemas.openxmlformats.org/officeDocument/2006/relationships/oleObject" Target="../embeddings/oleObject108.bin"/><Relationship Id="rId29" Type="http://schemas.openxmlformats.org/officeDocument/2006/relationships/image" Target="../media/image118.wmf"/><Relationship Id="rId1" Type="http://schemas.openxmlformats.org/officeDocument/2006/relationships/slideLayout" Target="../slideLayouts/slideLayout5.xml"/><Relationship Id="rId6" Type="http://schemas.openxmlformats.org/officeDocument/2006/relationships/oleObject" Target="../embeddings/oleObject101.bin"/><Relationship Id="rId11" Type="http://schemas.openxmlformats.org/officeDocument/2006/relationships/image" Target="../media/image112.wmf"/><Relationship Id="rId24" Type="http://schemas.openxmlformats.org/officeDocument/2006/relationships/oleObject" Target="../embeddings/oleObject110.bin"/><Relationship Id="rId32" Type="http://schemas.openxmlformats.org/officeDocument/2006/relationships/oleObject" Target="../embeddings/oleObject114.bin"/><Relationship Id="rId5" Type="http://schemas.openxmlformats.org/officeDocument/2006/relationships/image" Target="../media/image52.wmf"/><Relationship Id="rId15" Type="http://schemas.openxmlformats.org/officeDocument/2006/relationships/image" Target="../media/image86.wmf"/><Relationship Id="rId23" Type="http://schemas.openxmlformats.org/officeDocument/2006/relationships/image" Target="../media/image115.wmf"/><Relationship Id="rId28" Type="http://schemas.openxmlformats.org/officeDocument/2006/relationships/oleObject" Target="../embeddings/oleObject112.bin"/><Relationship Id="rId10" Type="http://schemas.openxmlformats.org/officeDocument/2006/relationships/oleObject" Target="../embeddings/oleObject103.bin"/><Relationship Id="rId19" Type="http://schemas.openxmlformats.org/officeDocument/2006/relationships/image" Target="../media/image113.wmf"/><Relationship Id="rId31" Type="http://schemas.openxmlformats.org/officeDocument/2006/relationships/image" Target="../media/image97.wmf"/><Relationship Id="rId4" Type="http://schemas.openxmlformats.org/officeDocument/2006/relationships/oleObject" Target="../embeddings/oleObject100.bin"/><Relationship Id="rId9" Type="http://schemas.openxmlformats.org/officeDocument/2006/relationships/image" Target="../media/image111.wmf"/><Relationship Id="rId14" Type="http://schemas.openxmlformats.org/officeDocument/2006/relationships/oleObject" Target="../embeddings/oleObject105.bin"/><Relationship Id="rId22" Type="http://schemas.openxmlformats.org/officeDocument/2006/relationships/oleObject" Target="../embeddings/oleObject109.bin"/><Relationship Id="rId27" Type="http://schemas.openxmlformats.org/officeDocument/2006/relationships/image" Target="../media/image117.wmf"/><Relationship Id="rId30" Type="http://schemas.openxmlformats.org/officeDocument/2006/relationships/oleObject" Target="../embeddings/oleObject113.bin"/><Relationship Id="rId8" Type="http://schemas.openxmlformats.org/officeDocument/2006/relationships/oleObject" Target="../embeddings/oleObject102.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image" Target="../media/image120.png"/><Relationship Id="rId1" Type="http://schemas.openxmlformats.org/officeDocument/2006/relationships/slideLayout" Target="../slideLayouts/slideLayout3.xml"/><Relationship Id="rId4" Type="http://schemas.openxmlformats.org/officeDocument/2006/relationships/image" Target="../media/image121.wmf"/></Relationships>
</file>

<file path=ppt/slides/_rels/slide47.xml.rels><?xml version="1.0" encoding="UTF-8" standalone="yes"?>
<Relationships xmlns="http://schemas.openxmlformats.org/package/2006/relationships"><Relationship Id="rId13" Type="http://schemas.openxmlformats.org/officeDocument/2006/relationships/image" Target="../media/image127.wmf"/><Relationship Id="rId18" Type="http://schemas.openxmlformats.org/officeDocument/2006/relationships/oleObject" Target="../embeddings/oleObject124.bin"/><Relationship Id="rId26" Type="http://schemas.openxmlformats.org/officeDocument/2006/relationships/oleObject" Target="../embeddings/oleObject128.bin"/><Relationship Id="rId3" Type="http://schemas.openxmlformats.org/officeDocument/2006/relationships/image" Target="../media/image122.wmf"/><Relationship Id="rId21" Type="http://schemas.openxmlformats.org/officeDocument/2006/relationships/image" Target="../media/image131.wmf"/><Relationship Id="rId34" Type="http://schemas.openxmlformats.org/officeDocument/2006/relationships/oleObject" Target="../embeddings/oleObject132.bin"/><Relationship Id="rId7" Type="http://schemas.openxmlformats.org/officeDocument/2006/relationships/image" Target="../media/image124.wmf"/><Relationship Id="rId12" Type="http://schemas.openxmlformats.org/officeDocument/2006/relationships/oleObject" Target="../embeddings/oleObject121.bin"/><Relationship Id="rId17" Type="http://schemas.openxmlformats.org/officeDocument/2006/relationships/image" Target="../media/image129.wmf"/><Relationship Id="rId25" Type="http://schemas.openxmlformats.org/officeDocument/2006/relationships/image" Target="../media/image133.wmf"/><Relationship Id="rId33" Type="http://schemas.openxmlformats.org/officeDocument/2006/relationships/image" Target="../media/image137.wmf"/><Relationship Id="rId2" Type="http://schemas.openxmlformats.org/officeDocument/2006/relationships/oleObject" Target="../embeddings/oleObject116.bin"/><Relationship Id="rId16" Type="http://schemas.openxmlformats.org/officeDocument/2006/relationships/oleObject" Target="../embeddings/oleObject123.bin"/><Relationship Id="rId20" Type="http://schemas.openxmlformats.org/officeDocument/2006/relationships/oleObject" Target="../embeddings/oleObject125.bin"/><Relationship Id="rId29" Type="http://schemas.openxmlformats.org/officeDocument/2006/relationships/image" Target="../media/image135.wmf"/><Relationship Id="rId1" Type="http://schemas.openxmlformats.org/officeDocument/2006/relationships/slideLayout" Target="../slideLayouts/slideLayout5.xml"/><Relationship Id="rId6" Type="http://schemas.openxmlformats.org/officeDocument/2006/relationships/oleObject" Target="../embeddings/oleObject118.bin"/><Relationship Id="rId11" Type="http://schemas.openxmlformats.org/officeDocument/2006/relationships/image" Target="../media/image126.wmf"/><Relationship Id="rId24" Type="http://schemas.openxmlformats.org/officeDocument/2006/relationships/oleObject" Target="../embeddings/oleObject127.bin"/><Relationship Id="rId32" Type="http://schemas.openxmlformats.org/officeDocument/2006/relationships/oleObject" Target="../embeddings/oleObject131.bin"/><Relationship Id="rId5" Type="http://schemas.openxmlformats.org/officeDocument/2006/relationships/image" Target="../media/image123.wmf"/><Relationship Id="rId15" Type="http://schemas.openxmlformats.org/officeDocument/2006/relationships/image" Target="../media/image128.wmf"/><Relationship Id="rId23" Type="http://schemas.openxmlformats.org/officeDocument/2006/relationships/image" Target="../media/image132.wmf"/><Relationship Id="rId28" Type="http://schemas.openxmlformats.org/officeDocument/2006/relationships/oleObject" Target="../embeddings/oleObject129.bin"/><Relationship Id="rId10" Type="http://schemas.openxmlformats.org/officeDocument/2006/relationships/oleObject" Target="../embeddings/oleObject120.bin"/><Relationship Id="rId19" Type="http://schemas.openxmlformats.org/officeDocument/2006/relationships/image" Target="../media/image130.wmf"/><Relationship Id="rId31" Type="http://schemas.openxmlformats.org/officeDocument/2006/relationships/image" Target="../media/image136.wmf"/><Relationship Id="rId4" Type="http://schemas.openxmlformats.org/officeDocument/2006/relationships/oleObject" Target="../embeddings/oleObject117.bin"/><Relationship Id="rId9" Type="http://schemas.openxmlformats.org/officeDocument/2006/relationships/image" Target="../media/image125.wmf"/><Relationship Id="rId14" Type="http://schemas.openxmlformats.org/officeDocument/2006/relationships/oleObject" Target="../embeddings/oleObject122.bin"/><Relationship Id="rId22" Type="http://schemas.openxmlformats.org/officeDocument/2006/relationships/oleObject" Target="../embeddings/oleObject126.bin"/><Relationship Id="rId27" Type="http://schemas.openxmlformats.org/officeDocument/2006/relationships/image" Target="../media/image134.wmf"/><Relationship Id="rId30" Type="http://schemas.openxmlformats.org/officeDocument/2006/relationships/oleObject" Target="../embeddings/oleObject130.bin"/><Relationship Id="rId35" Type="http://schemas.openxmlformats.org/officeDocument/2006/relationships/image" Target="../media/image138.wmf"/><Relationship Id="rId8" Type="http://schemas.openxmlformats.org/officeDocument/2006/relationships/oleObject" Target="../embeddings/oleObject119.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36.bin"/><Relationship Id="rId13" Type="http://schemas.openxmlformats.org/officeDocument/2006/relationships/image" Target="../media/image144.wmf"/><Relationship Id="rId18" Type="http://schemas.openxmlformats.org/officeDocument/2006/relationships/oleObject" Target="../embeddings/oleObject141.bin"/><Relationship Id="rId3" Type="http://schemas.openxmlformats.org/officeDocument/2006/relationships/image" Target="../media/image139.wmf"/><Relationship Id="rId21" Type="http://schemas.openxmlformats.org/officeDocument/2006/relationships/image" Target="../media/image148.wmf"/><Relationship Id="rId7" Type="http://schemas.openxmlformats.org/officeDocument/2006/relationships/image" Target="../media/image141.wmf"/><Relationship Id="rId12" Type="http://schemas.openxmlformats.org/officeDocument/2006/relationships/oleObject" Target="../embeddings/oleObject138.bin"/><Relationship Id="rId17" Type="http://schemas.openxmlformats.org/officeDocument/2006/relationships/image" Target="../media/image146.wmf"/><Relationship Id="rId2" Type="http://schemas.openxmlformats.org/officeDocument/2006/relationships/oleObject" Target="../embeddings/oleObject133.bin"/><Relationship Id="rId16" Type="http://schemas.openxmlformats.org/officeDocument/2006/relationships/oleObject" Target="../embeddings/oleObject140.bin"/><Relationship Id="rId20" Type="http://schemas.openxmlformats.org/officeDocument/2006/relationships/oleObject" Target="../embeddings/oleObject142.bin"/><Relationship Id="rId1" Type="http://schemas.openxmlformats.org/officeDocument/2006/relationships/slideLayout" Target="../slideLayouts/slideLayout3.xml"/><Relationship Id="rId6" Type="http://schemas.openxmlformats.org/officeDocument/2006/relationships/oleObject" Target="../embeddings/oleObject135.bin"/><Relationship Id="rId11" Type="http://schemas.openxmlformats.org/officeDocument/2006/relationships/image" Target="../media/image143.wmf"/><Relationship Id="rId5" Type="http://schemas.openxmlformats.org/officeDocument/2006/relationships/image" Target="../media/image140.wmf"/><Relationship Id="rId15" Type="http://schemas.openxmlformats.org/officeDocument/2006/relationships/image" Target="../media/image145.wmf"/><Relationship Id="rId23" Type="http://schemas.openxmlformats.org/officeDocument/2006/relationships/image" Target="../media/image149.wmf"/><Relationship Id="rId10" Type="http://schemas.openxmlformats.org/officeDocument/2006/relationships/oleObject" Target="../embeddings/oleObject137.bin"/><Relationship Id="rId19" Type="http://schemas.openxmlformats.org/officeDocument/2006/relationships/image" Target="../media/image147.wmf"/><Relationship Id="rId4" Type="http://schemas.openxmlformats.org/officeDocument/2006/relationships/oleObject" Target="../embeddings/oleObject134.bin"/><Relationship Id="rId9" Type="http://schemas.openxmlformats.org/officeDocument/2006/relationships/image" Target="../media/image142.wmf"/><Relationship Id="rId14" Type="http://schemas.openxmlformats.org/officeDocument/2006/relationships/oleObject" Target="../embeddings/oleObject139.bin"/><Relationship Id="rId22" Type="http://schemas.openxmlformats.org/officeDocument/2006/relationships/oleObject" Target="../embeddings/oleObject143.bin"/></Relationships>
</file>

<file path=ppt/slides/_rels/slide49.xml.rels><?xml version="1.0" encoding="UTF-8" standalone="yes"?>
<Relationships xmlns="http://schemas.openxmlformats.org/package/2006/relationships"><Relationship Id="rId3" Type="http://schemas.openxmlformats.org/officeDocument/2006/relationships/image" Target="../media/image150.wmf"/><Relationship Id="rId7" Type="http://schemas.openxmlformats.org/officeDocument/2006/relationships/image" Target="../media/image152.wmf"/><Relationship Id="rId2" Type="http://schemas.openxmlformats.org/officeDocument/2006/relationships/oleObject" Target="../embeddings/oleObject144.bin"/><Relationship Id="rId1" Type="http://schemas.openxmlformats.org/officeDocument/2006/relationships/slideLayout" Target="../slideLayouts/slideLayout3.xml"/><Relationship Id="rId6" Type="http://schemas.openxmlformats.org/officeDocument/2006/relationships/oleObject" Target="../embeddings/oleObject146.bin"/><Relationship Id="rId5" Type="http://schemas.openxmlformats.org/officeDocument/2006/relationships/image" Target="../media/image151.wmf"/><Relationship Id="rId4" Type="http://schemas.openxmlformats.org/officeDocument/2006/relationships/oleObject" Target="../embeddings/oleObject14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oleObject" Target="../embeddings/oleObject147.bin"/><Relationship Id="rId1" Type="http://schemas.openxmlformats.org/officeDocument/2006/relationships/slideLayout" Target="../slideLayouts/slideLayout3.xml"/><Relationship Id="rId5" Type="http://schemas.openxmlformats.org/officeDocument/2006/relationships/image" Target="../media/image154.wmf"/><Relationship Id="rId4" Type="http://schemas.openxmlformats.org/officeDocument/2006/relationships/oleObject" Target="../embeddings/oleObject148.bin"/></Relationships>
</file>

<file path=ppt/slides/_rels/slide51.xml.rels><?xml version="1.0" encoding="UTF-8" standalone="yes"?>
<Relationships xmlns="http://schemas.openxmlformats.org/package/2006/relationships"><Relationship Id="rId2" Type="http://schemas.openxmlformats.org/officeDocument/2006/relationships/image" Target="../media/image155.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oleObject" Target="../embeddings/oleObject149.bin"/><Relationship Id="rId1" Type="http://schemas.openxmlformats.org/officeDocument/2006/relationships/slideLayout" Target="../slideLayouts/slideLayout3.xml"/><Relationship Id="rId5" Type="http://schemas.openxmlformats.org/officeDocument/2006/relationships/image" Target="../media/image157.wmf"/><Relationship Id="rId4" Type="http://schemas.openxmlformats.org/officeDocument/2006/relationships/oleObject" Target="../embeddings/oleObject150.bin"/></Relationships>
</file>

<file path=ppt/slides/_rels/slide53.xml.rels><?xml version="1.0" encoding="UTF-8" standalone="yes"?>
<Relationships xmlns="http://schemas.openxmlformats.org/package/2006/relationships"><Relationship Id="rId2" Type="http://schemas.openxmlformats.org/officeDocument/2006/relationships/image" Target="../media/image158.emf"/><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59.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oleObject" Target="../embeddings/oleObject151.bin"/><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3" Type="http://schemas.openxmlformats.org/officeDocument/2006/relationships/image" Target="../media/image166.wmf"/><Relationship Id="rId18" Type="http://schemas.openxmlformats.org/officeDocument/2006/relationships/oleObject" Target="../embeddings/oleObject160.bin"/><Relationship Id="rId26" Type="http://schemas.openxmlformats.org/officeDocument/2006/relationships/oleObject" Target="../embeddings/oleObject164.bin"/><Relationship Id="rId3" Type="http://schemas.openxmlformats.org/officeDocument/2006/relationships/image" Target="../media/image161.wmf"/><Relationship Id="rId21" Type="http://schemas.openxmlformats.org/officeDocument/2006/relationships/image" Target="../media/image170.wmf"/><Relationship Id="rId7" Type="http://schemas.openxmlformats.org/officeDocument/2006/relationships/image" Target="../media/image163.wmf"/><Relationship Id="rId12" Type="http://schemas.openxmlformats.org/officeDocument/2006/relationships/oleObject" Target="../embeddings/oleObject157.bin"/><Relationship Id="rId17" Type="http://schemas.openxmlformats.org/officeDocument/2006/relationships/image" Target="../media/image168.wmf"/><Relationship Id="rId25" Type="http://schemas.openxmlformats.org/officeDocument/2006/relationships/image" Target="../media/image172.wmf"/><Relationship Id="rId33" Type="http://schemas.openxmlformats.org/officeDocument/2006/relationships/image" Target="../media/image176.wmf"/><Relationship Id="rId2" Type="http://schemas.openxmlformats.org/officeDocument/2006/relationships/oleObject" Target="../embeddings/oleObject152.bin"/><Relationship Id="rId16" Type="http://schemas.openxmlformats.org/officeDocument/2006/relationships/oleObject" Target="../embeddings/oleObject159.bin"/><Relationship Id="rId20" Type="http://schemas.openxmlformats.org/officeDocument/2006/relationships/oleObject" Target="../embeddings/oleObject161.bin"/><Relationship Id="rId29" Type="http://schemas.openxmlformats.org/officeDocument/2006/relationships/image" Target="../media/image174.wmf"/><Relationship Id="rId1" Type="http://schemas.openxmlformats.org/officeDocument/2006/relationships/slideLayout" Target="../slideLayouts/slideLayout5.xml"/><Relationship Id="rId6" Type="http://schemas.openxmlformats.org/officeDocument/2006/relationships/oleObject" Target="../embeddings/oleObject154.bin"/><Relationship Id="rId11" Type="http://schemas.openxmlformats.org/officeDocument/2006/relationships/image" Target="../media/image165.wmf"/><Relationship Id="rId24" Type="http://schemas.openxmlformats.org/officeDocument/2006/relationships/oleObject" Target="../embeddings/oleObject163.bin"/><Relationship Id="rId32" Type="http://schemas.openxmlformats.org/officeDocument/2006/relationships/oleObject" Target="../embeddings/oleObject167.bin"/><Relationship Id="rId5" Type="http://schemas.openxmlformats.org/officeDocument/2006/relationships/image" Target="../media/image162.wmf"/><Relationship Id="rId15" Type="http://schemas.openxmlformats.org/officeDocument/2006/relationships/image" Target="../media/image167.wmf"/><Relationship Id="rId23" Type="http://schemas.openxmlformats.org/officeDocument/2006/relationships/image" Target="../media/image171.wmf"/><Relationship Id="rId28" Type="http://schemas.openxmlformats.org/officeDocument/2006/relationships/oleObject" Target="../embeddings/oleObject165.bin"/><Relationship Id="rId10" Type="http://schemas.openxmlformats.org/officeDocument/2006/relationships/oleObject" Target="../embeddings/oleObject156.bin"/><Relationship Id="rId19" Type="http://schemas.openxmlformats.org/officeDocument/2006/relationships/image" Target="../media/image169.wmf"/><Relationship Id="rId31" Type="http://schemas.openxmlformats.org/officeDocument/2006/relationships/image" Target="../media/image175.wmf"/><Relationship Id="rId4" Type="http://schemas.openxmlformats.org/officeDocument/2006/relationships/oleObject" Target="../embeddings/oleObject153.bin"/><Relationship Id="rId9" Type="http://schemas.openxmlformats.org/officeDocument/2006/relationships/image" Target="../media/image164.wmf"/><Relationship Id="rId14" Type="http://schemas.openxmlformats.org/officeDocument/2006/relationships/oleObject" Target="../embeddings/oleObject158.bin"/><Relationship Id="rId22" Type="http://schemas.openxmlformats.org/officeDocument/2006/relationships/oleObject" Target="../embeddings/oleObject162.bin"/><Relationship Id="rId27" Type="http://schemas.openxmlformats.org/officeDocument/2006/relationships/image" Target="../media/image173.wmf"/><Relationship Id="rId30" Type="http://schemas.openxmlformats.org/officeDocument/2006/relationships/oleObject" Target="../embeddings/oleObject166.bin"/><Relationship Id="rId8" Type="http://schemas.openxmlformats.org/officeDocument/2006/relationships/oleObject" Target="../embeddings/oleObject155.bin"/></Relationships>
</file>

<file path=ppt/slides/_rels/slide57.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71.bin"/><Relationship Id="rId13" Type="http://schemas.openxmlformats.org/officeDocument/2006/relationships/image" Target="../media/image182.wmf"/><Relationship Id="rId18" Type="http://schemas.openxmlformats.org/officeDocument/2006/relationships/oleObject" Target="../embeddings/oleObject176.bin"/><Relationship Id="rId3" Type="http://schemas.openxmlformats.org/officeDocument/2006/relationships/image" Target="../media/image177.wmf"/><Relationship Id="rId21" Type="http://schemas.openxmlformats.org/officeDocument/2006/relationships/image" Target="../media/image186.wmf"/><Relationship Id="rId7" Type="http://schemas.openxmlformats.org/officeDocument/2006/relationships/image" Target="../media/image179.wmf"/><Relationship Id="rId12" Type="http://schemas.openxmlformats.org/officeDocument/2006/relationships/oleObject" Target="../embeddings/oleObject173.bin"/><Relationship Id="rId17" Type="http://schemas.openxmlformats.org/officeDocument/2006/relationships/image" Target="../media/image184.wmf"/><Relationship Id="rId2" Type="http://schemas.openxmlformats.org/officeDocument/2006/relationships/oleObject" Target="../embeddings/oleObject168.bin"/><Relationship Id="rId16" Type="http://schemas.openxmlformats.org/officeDocument/2006/relationships/oleObject" Target="../embeddings/oleObject175.bin"/><Relationship Id="rId20" Type="http://schemas.openxmlformats.org/officeDocument/2006/relationships/oleObject" Target="../embeddings/oleObject177.bin"/><Relationship Id="rId1" Type="http://schemas.openxmlformats.org/officeDocument/2006/relationships/slideLayout" Target="../slideLayouts/slideLayout5.xml"/><Relationship Id="rId6" Type="http://schemas.openxmlformats.org/officeDocument/2006/relationships/oleObject" Target="../embeddings/oleObject170.bin"/><Relationship Id="rId11" Type="http://schemas.openxmlformats.org/officeDocument/2006/relationships/image" Target="../media/image181.wmf"/><Relationship Id="rId5" Type="http://schemas.openxmlformats.org/officeDocument/2006/relationships/image" Target="../media/image178.wmf"/><Relationship Id="rId15" Type="http://schemas.openxmlformats.org/officeDocument/2006/relationships/image" Target="../media/image183.wmf"/><Relationship Id="rId10" Type="http://schemas.openxmlformats.org/officeDocument/2006/relationships/oleObject" Target="../embeddings/oleObject172.bin"/><Relationship Id="rId19" Type="http://schemas.openxmlformats.org/officeDocument/2006/relationships/image" Target="../media/image185.wmf"/><Relationship Id="rId4" Type="http://schemas.openxmlformats.org/officeDocument/2006/relationships/oleObject" Target="../embeddings/oleObject169.bin"/><Relationship Id="rId9" Type="http://schemas.openxmlformats.org/officeDocument/2006/relationships/image" Target="../media/image180.wmf"/><Relationship Id="rId14" Type="http://schemas.openxmlformats.org/officeDocument/2006/relationships/oleObject" Target="../embeddings/oleObject174.bin"/></Relationships>
</file>

<file path=ppt/slides/_rels/slide59.xml.rels><?xml version="1.0" encoding="UTF-8" standalone="yes"?>
<Relationships xmlns="http://schemas.openxmlformats.org/package/2006/relationships"><Relationship Id="rId3" Type="http://schemas.openxmlformats.org/officeDocument/2006/relationships/image" Target="../media/image187.wmf"/><Relationship Id="rId7" Type="http://schemas.openxmlformats.org/officeDocument/2006/relationships/image" Target="../media/image189.wmf"/><Relationship Id="rId2" Type="http://schemas.openxmlformats.org/officeDocument/2006/relationships/oleObject" Target="../embeddings/oleObject178.bin"/><Relationship Id="rId1" Type="http://schemas.openxmlformats.org/officeDocument/2006/relationships/slideLayout" Target="../slideLayouts/slideLayout3.xml"/><Relationship Id="rId6" Type="http://schemas.openxmlformats.org/officeDocument/2006/relationships/oleObject" Target="../embeddings/oleObject180.bin"/><Relationship Id="rId5" Type="http://schemas.openxmlformats.org/officeDocument/2006/relationships/image" Target="../media/image188.wmf"/><Relationship Id="rId4" Type="http://schemas.openxmlformats.org/officeDocument/2006/relationships/oleObject" Target="../embeddings/oleObject179.bin"/></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90.wmf"/><Relationship Id="rId2" Type="http://schemas.openxmlformats.org/officeDocument/2006/relationships/oleObject" Target="../embeddings/oleObject181.bin"/><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85.bin"/><Relationship Id="rId13" Type="http://schemas.openxmlformats.org/officeDocument/2006/relationships/image" Target="../media/image85.wmf"/><Relationship Id="rId18" Type="http://schemas.openxmlformats.org/officeDocument/2006/relationships/oleObject" Target="../embeddings/oleObject190.bin"/><Relationship Id="rId26" Type="http://schemas.openxmlformats.org/officeDocument/2006/relationships/oleObject" Target="../embeddings/oleObject194.bin"/><Relationship Id="rId3" Type="http://schemas.openxmlformats.org/officeDocument/2006/relationships/image" Target="../media/image191.wmf"/><Relationship Id="rId21" Type="http://schemas.openxmlformats.org/officeDocument/2006/relationships/image" Target="../media/image196.wmf"/><Relationship Id="rId7" Type="http://schemas.openxmlformats.org/officeDocument/2006/relationships/image" Target="../media/image192.wmf"/><Relationship Id="rId12" Type="http://schemas.openxmlformats.org/officeDocument/2006/relationships/oleObject" Target="../embeddings/oleObject187.bin"/><Relationship Id="rId17" Type="http://schemas.openxmlformats.org/officeDocument/2006/relationships/image" Target="../media/image87.wmf"/><Relationship Id="rId25" Type="http://schemas.openxmlformats.org/officeDocument/2006/relationships/image" Target="../media/image198.wmf"/><Relationship Id="rId2" Type="http://schemas.openxmlformats.org/officeDocument/2006/relationships/oleObject" Target="../embeddings/oleObject182.bin"/><Relationship Id="rId16" Type="http://schemas.openxmlformats.org/officeDocument/2006/relationships/oleObject" Target="../embeddings/oleObject189.bin"/><Relationship Id="rId20" Type="http://schemas.openxmlformats.org/officeDocument/2006/relationships/oleObject" Target="../embeddings/oleObject191.bin"/><Relationship Id="rId29" Type="http://schemas.openxmlformats.org/officeDocument/2006/relationships/image" Target="../media/image200.wmf"/><Relationship Id="rId1" Type="http://schemas.openxmlformats.org/officeDocument/2006/relationships/slideLayout" Target="../slideLayouts/slideLayout5.xml"/><Relationship Id="rId6" Type="http://schemas.openxmlformats.org/officeDocument/2006/relationships/oleObject" Target="../embeddings/oleObject184.bin"/><Relationship Id="rId11" Type="http://schemas.openxmlformats.org/officeDocument/2006/relationships/image" Target="../media/image194.wmf"/><Relationship Id="rId24" Type="http://schemas.openxmlformats.org/officeDocument/2006/relationships/oleObject" Target="../embeddings/oleObject193.bin"/><Relationship Id="rId5" Type="http://schemas.openxmlformats.org/officeDocument/2006/relationships/image" Target="../media/image52.wmf"/><Relationship Id="rId15" Type="http://schemas.openxmlformats.org/officeDocument/2006/relationships/image" Target="../media/image86.wmf"/><Relationship Id="rId23" Type="http://schemas.openxmlformats.org/officeDocument/2006/relationships/image" Target="../media/image197.wmf"/><Relationship Id="rId28" Type="http://schemas.openxmlformats.org/officeDocument/2006/relationships/oleObject" Target="../embeddings/oleObject195.bin"/><Relationship Id="rId10" Type="http://schemas.openxmlformats.org/officeDocument/2006/relationships/oleObject" Target="../embeddings/oleObject186.bin"/><Relationship Id="rId19" Type="http://schemas.openxmlformats.org/officeDocument/2006/relationships/image" Target="../media/image195.wmf"/><Relationship Id="rId31" Type="http://schemas.openxmlformats.org/officeDocument/2006/relationships/image" Target="../media/image201.wmf"/><Relationship Id="rId4" Type="http://schemas.openxmlformats.org/officeDocument/2006/relationships/oleObject" Target="../embeddings/oleObject183.bin"/><Relationship Id="rId9" Type="http://schemas.openxmlformats.org/officeDocument/2006/relationships/image" Target="../media/image193.wmf"/><Relationship Id="rId14" Type="http://schemas.openxmlformats.org/officeDocument/2006/relationships/oleObject" Target="../embeddings/oleObject188.bin"/><Relationship Id="rId22" Type="http://schemas.openxmlformats.org/officeDocument/2006/relationships/oleObject" Target="../embeddings/oleObject192.bin"/><Relationship Id="rId27" Type="http://schemas.openxmlformats.org/officeDocument/2006/relationships/image" Target="../media/image199.wmf"/><Relationship Id="rId30" Type="http://schemas.openxmlformats.org/officeDocument/2006/relationships/oleObject" Target="../embeddings/oleObject196.bin"/></Relationships>
</file>

<file path=ppt/slides/_rels/slide62.xml.rels><?xml version="1.0" encoding="UTF-8" standalone="yes"?>
<Relationships xmlns="http://schemas.openxmlformats.org/package/2006/relationships"><Relationship Id="rId13" Type="http://schemas.openxmlformats.org/officeDocument/2006/relationships/image" Target="../media/image207.wmf"/><Relationship Id="rId18" Type="http://schemas.openxmlformats.org/officeDocument/2006/relationships/oleObject" Target="../embeddings/oleObject205.bin"/><Relationship Id="rId26" Type="http://schemas.openxmlformats.org/officeDocument/2006/relationships/oleObject" Target="../embeddings/oleObject209.bin"/><Relationship Id="rId39" Type="http://schemas.openxmlformats.org/officeDocument/2006/relationships/oleObject" Target="../embeddings/oleObject216.bin"/><Relationship Id="rId21" Type="http://schemas.openxmlformats.org/officeDocument/2006/relationships/image" Target="../media/image209.wmf"/><Relationship Id="rId34" Type="http://schemas.openxmlformats.org/officeDocument/2006/relationships/oleObject" Target="../embeddings/oleObject213.bin"/><Relationship Id="rId42" Type="http://schemas.openxmlformats.org/officeDocument/2006/relationships/image" Target="../media/image219.wmf"/><Relationship Id="rId47" Type="http://schemas.openxmlformats.org/officeDocument/2006/relationships/oleObject" Target="../embeddings/oleObject220.bin"/><Relationship Id="rId50" Type="http://schemas.openxmlformats.org/officeDocument/2006/relationships/oleObject" Target="../embeddings/oleObject222.bin"/><Relationship Id="rId7" Type="http://schemas.openxmlformats.org/officeDocument/2006/relationships/image" Target="../media/image204.wmf"/><Relationship Id="rId2" Type="http://schemas.openxmlformats.org/officeDocument/2006/relationships/oleObject" Target="../embeddings/oleObject197.bin"/><Relationship Id="rId16" Type="http://schemas.openxmlformats.org/officeDocument/2006/relationships/oleObject" Target="../embeddings/oleObject204.bin"/><Relationship Id="rId29" Type="http://schemas.openxmlformats.org/officeDocument/2006/relationships/image" Target="../media/image213.wmf"/><Relationship Id="rId11" Type="http://schemas.openxmlformats.org/officeDocument/2006/relationships/image" Target="../media/image206.wmf"/><Relationship Id="rId24" Type="http://schemas.openxmlformats.org/officeDocument/2006/relationships/oleObject" Target="../embeddings/oleObject208.bin"/><Relationship Id="rId32" Type="http://schemas.openxmlformats.org/officeDocument/2006/relationships/oleObject" Target="../embeddings/oleObject212.bin"/><Relationship Id="rId37" Type="http://schemas.openxmlformats.org/officeDocument/2006/relationships/oleObject" Target="../embeddings/oleObject215.bin"/><Relationship Id="rId40" Type="http://schemas.openxmlformats.org/officeDocument/2006/relationships/image" Target="../media/image218.wmf"/><Relationship Id="rId45" Type="http://schemas.openxmlformats.org/officeDocument/2006/relationships/oleObject" Target="../embeddings/oleObject219.bin"/><Relationship Id="rId5" Type="http://schemas.openxmlformats.org/officeDocument/2006/relationships/image" Target="../media/image203.wmf"/><Relationship Id="rId15" Type="http://schemas.openxmlformats.org/officeDocument/2006/relationships/image" Target="../media/image52.wmf"/><Relationship Id="rId23" Type="http://schemas.openxmlformats.org/officeDocument/2006/relationships/image" Target="../media/image210.wmf"/><Relationship Id="rId28" Type="http://schemas.openxmlformats.org/officeDocument/2006/relationships/oleObject" Target="../embeddings/oleObject210.bin"/><Relationship Id="rId36" Type="http://schemas.openxmlformats.org/officeDocument/2006/relationships/image" Target="../media/image216.wmf"/><Relationship Id="rId49" Type="http://schemas.openxmlformats.org/officeDocument/2006/relationships/oleObject" Target="../embeddings/oleObject221.bin"/><Relationship Id="rId10" Type="http://schemas.openxmlformats.org/officeDocument/2006/relationships/oleObject" Target="../embeddings/oleObject201.bin"/><Relationship Id="rId19" Type="http://schemas.openxmlformats.org/officeDocument/2006/relationships/image" Target="../media/image208.wmf"/><Relationship Id="rId31" Type="http://schemas.openxmlformats.org/officeDocument/2006/relationships/image" Target="../media/image214.wmf"/><Relationship Id="rId44" Type="http://schemas.openxmlformats.org/officeDocument/2006/relationships/image" Target="../media/image220.wmf"/><Relationship Id="rId4" Type="http://schemas.openxmlformats.org/officeDocument/2006/relationships/oleObject" Target="../embeddings/oleObject198.bin"/><Relationship Id="rId9" Type="http://schemas.openxmlformats.org/officeDocument/2006/relationships/image" Target="../media/image205.wmf"/><Relationship Id="rId14" Type="http://schemas.openxmlformats.org/officeDocument/2006/relationships/oleObject" Target="../embeddings/oleObject203.bin"/><Relationship Id="rId22" Type="http://schemas.openxmlformats.org/officeDocument/2006/relationships/oleObject" Target="../embeddings/oleObject207.bin"/><Relationship Id="rId27" Type="http://schemas.openxmlformats.org/officeDocument/2006/relationships/image" Target="../media/image212.wmf"/><Relationship Id="rId30" Type="http://schemas.openxmlformats.org/officeDocument/2006/relationships/oleObject" Target="../embeddings/oleObject211.bin"/><Relationship Id="rId35" Type="http://schemas.openxmlformats.org/officeDocument/2006/relationships/oleObject" Target="../embeddings/oleObject214.bin"/><Relationship Id="rId43" Type="http://schemas.openxmlformats.org/officeDocument/2006/relationships/oleObject" Target="../embeddings/oleObject218.bin"/><Relationship Id="rId48" Type="http://schemas.openxmlformats.org/officeDocument/2006/relationships/image" Target="../media/image222.wmf"/><Relationship Id="rId8" Type="http://schemas.openxmlformats.org/officeDocument/2006/relationships/oleObject" Target="../embeddings/oleObject200.bin"/><Relationship Id="rId51" Type="http://schemas.openxmlformats.org/officeDocument/2006/relationships/image" Target="../media/image223.wmf"/><Relationship Id="rId3" Type="http://schemas.openxmlformats.org/officeDocument/2006/relationships/image" Target="../media/image202.wmf"/><Relationship Id="rId12" Type="http://schemas.openxmlformats.org/officeDocument/2006/relationships/oleObject" Target="../embeddings/oleObject202.bin"/><Relationship Id="rId17" Type="http://schemas.openxmlformats.org/officeDocument/2006/relationships/image" Target="../media/image96.wmf"/><Relationship Id="rId25" Type="http://schemas.openxmlformats.org/officeDocument/2006/relationships/image" Target="../media/image211.wmf"/><Relationship Id="rId33" Type="http://schemas.openxmlformats.org/officeDocument/2006/relationships/image" Target="../media/image215.wmf"/><Relationship Id="rId38" Type="http://schemas.openxmlformats.org/officeDocument/2006/relationships/image" Target="../media/image217.wmf"/><Relationship Id="rId46" Type="http://schemas.openxmlformats.org/officeDocument/2006/relationships/image" Target="../media/image221.wmf"/><Relationship Id="rId20" Type="http://schemas.openxmlformats.org/officeDocument/2006/relationships/oleObject" Target="../embeddings/oleObject206.bin"/><Relationship Id="rId41" Type="http://schemas.openxmlformats.org/officeDocument/2006/relationships/oleObject" Target="../embeddings/oleObject217.bin"/><Relationship Id="rId1" Type="http://schemas.openxmlformats.org/officeDocument/2006/relationships/slideLayout" Target="../slideLayouts/slideLayout5.xml"/><Relationship Id="rId6" Type="http://schemas.openxmlformats.org/officeDocument/2006/relationships/oleObject" Target="../embeddings/oleObject199.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226.bin"/><Relationship Id="rId3" Type="http://schemas.openxmlformats.org/officeDocument/2006/relationships/image" Target="../media/image224.wmf"/><Relationship Id="rId7" Type="http://schemas.openxmlformats.org/officeDocument/2006/relationships/image" Target="../media/image226.wmf"/><Relationship Id="rId2" Type="http://schemas.openxmlformats.org/officeDocument/2006/relationships/oleObject" Target="../embeddings/oleObject223.bin"/><Relationship Id="rId1" Type="http://schemas.openxmlformats.org/officeDocument/2006/relationships/slideLayout" Target="../slideLayouts/slideLayout3.xml"/><Relationship Id="rId6" Type="http://schemas.openxmlformats.org/officeDocument/2006/relationships/oleObject" Target="../embeddings/oleObject225.bin"/><Relationship Id="rId11" Type="http://schemas.openxmlformats.org/officeDocument/2006/relationships/image" Target="../media/image228.wmf"/><Relationship Id="rId5" Type="http://schemas.openxmlformats.org/officeDocument/2006/relationships/image" Target="../media/image225.wmf"/><Relationship Id="rId10" Type="http://schemas.openxmlformats.org/officeDocument/2006/relationships/oleObject" Target="../embeddings/oleObject227.bin"/><Relationship Id="rId4" Type="http://schemas.openxmlformats.org/officeDocument/2006/relationships/oleObject" Target="../embeddings/oleObject224.bin"/><Relationship Id="rId9" Type="http://schemas.openxmlformats.org/officeDocument/2006/relationships/image" Target="../media/image227.wmf"/></Relationships>
</file>

<file path=ppt/slides/_rels/slide64.xml.rels><?xml version="1.0" encoding="UTF-8" standalone="yes"?>
<Relationships xmlns="http://schemas.openxmlformats.org/package/2006/relationships"><Relationship Id="rId2" Type="http://schemas.openxmlformats.org/officeDocument/2006/relationships/image" Target="../media/image229.emf"/><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230.emf"/><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31.wmf"/><Relationship Id="rId2" Type="http://schemas.openxmlformats.org/officeDocument/2006/relationships/oleObject" Target="../embeddings/oleObject228.bin"/><Relationship Id="rId1" Type="http://schemas.openxmlformats.org/officeDocument/2006/relationships/slideLayout" Target="../slideLayouts/slideLayout3.xml"/><Relationship Id="rId5" Type="http://schemas.openxmlformats.org/officeDocument/2006/relationships/image" Target="../media/image232.wmf"/><Relationship Id="rId4" Type="http://schemas.openxmlformats.org/officeDocument/2006/relationships/oleObject" Target="../embeddings/oleObject229.bin"/></Relationships>
</file>

<file path=ppt/slides/_rels/slide67.xml.rels><?xml version="1.0" encoding="UTF-8" standalone="yes"?>
<Relationships xmlns="http://schemas.openxmlformats.org/package/2006/relationships"><Relationship Id="rId2" Type="http://schemas.openxmlformats.org/officeDocument/2006/relationships/image" Target="../media/image233.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34.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36.png"/><Relationship Id="rId2" Type="http://schemas.openxmlformats.org/officeDocument/2006/relationships/image" Target="../media/image23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a:xfrm>
            <a:off x="914400" y="228600"/>
            <a:ext cx="10363200" cy="1447800"/>
          </a:xfrm>
        </p:spPr>
        <p:txBody>
          <a:bodyPr/>
          <a:lstStyle/>
          <a:p>
            <a:r>
              <a:rPr lang="en-US" altLang="en-US" dirty="0"/>
              <a:t>ECEN 615, Fall 2023</a:t>
            </a:r>
            <a:br>
              <a:rPr lang="en-US" altLang="en-US" dirty="0"/>
            </a:br>
            <a:r>
              <a:rPr lang="en-US" altLang="en-US" dirty="0"/>
              <a:t>Methods of Electric Power System Analysis</a:t>
            </a:r>
          </a:p>
        </p:txBody>
      </p:sp>
      <p:sp>
        <p:nvSpPr>
          <p:cNvPr id="7" name="Subtitle 2"/>
          <p:cNvSpPr>
            <a:spLocks noGrp="1"/>
          </p:cNvSpPr>
          <p:nvPr>
            <p:ph type="subTitle" sz="quarter" idx="1"/>
          </p:nvPr>
        </p:nvSpPr>
        <p:spPr>
          <a:xfrm>
            <a:off x="1930400" y="3124200"/>
            <a:ext cx="8534400" cy="1752600"/>
          </a:xfrm>
        </p:spPr>
        <p:txBody>
          <a:bodyPr/>
          <a:lstStyle/>
          <a:p>
            <a:r>
              <a:rPr lang="en-US"/>
              <a:t>Prof. Adam Birchfield</a:t>
            </a:r>
          </a:p>
          <a:p>
            <a:r>
              <a:rPr lang="en-US"/>
              <a:t>Dept. of Electrical and Computer Engineering</a:t>
            </a:r>
          </a:p>
          <a:p>
            <a:r>
              <a:rPr lang="en-US"/>
              <a:t>Texas A&amp;M University</a:t>
            </a:r>
          </a:p>
          <a:p>
            <a:r>
              <a:rPr lang="en-US">
                <a:hlinkClick r:id="rId3"/>
              </a:rPr>
              <a:t>abirchfield@tamu.edu</a:t>
            </a:r>
            <a:endParaRPr lang="en-US"/>
          </a:p>
          <a:p>
            <a:endParaRPr lang="en-US" dirty="0"/>
          </a:p>
        </p:txBody>
      </p:sp>
      <p:sp>
        <p:nvSpPr>
          <p:cNvPr id="8" name="Content Placeholder 7">
            <a:extLst>
              <a:ext uri="{FF2B5EF4-FFF2-40B4-BE49-F238E27FC236}">
                <a16:creationId xmlns:a16="http://schemas.microsoft.com/office/drawing/2014/main" id="{8B12C4E5-F738-D57B-A351-3DBC785DD1DD}"/>
              </a:ext>
            </a:extLst>
          </p:cNvPr>
          <p:cNvSpPr>
            <a:spLocks noGrp="1"/>
          </p:cNvSpPr>
          <p:nvPr>
            <p:ph sz="quarter" idx="10"/>
          </p:nvPr>
        </p:nvSpPr>
        <p:spPr>
          <a:xfrm>
            <a:off x="914400" y="1828800"/>
            <a:ext cx="10363200" cy="914400"/>
          </a:xfrm>
        </p:spPr>
        <p:txBody>
          <a:bodyPr/>
          <a:lstStyle/>
          <a:p>
            <a:r>
              <a:rPr lang="en-US" dirty="0"/>
              <a:t>Class 13: Power System Sensitivities, Part 1</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A5E45-6396-4BC2-8D8B-772024C43CEC}"/>
              </a:ext>
            </a:extLst>
          </p:cNvPr>
          <p:cNvSpPr>
            <a:spLocks noGrp="1"/>
          </p:cNvSpPr>
          <p:nvPr>
            <p:ph type="title"/>
          </p:nvPr>
        </p:nvSpPr>
        <p:spPr>
          <a:xfrm>
            <a:off x="228600" y="76200"/>
            <a:ext cx="10896600" cy="1066800"/>
          </a:xfrm>
        </p:spPr>
        <p:txBody>
          <a:bodyPr/>
          <a:lstStyle/>
          <a:p>
            <a:r>
              <a:rPr lang="en-US" altLang="en-US"/>
              <a:t>Power Flow Simulation - After</a:t>
            </a:r>
            <a:endParaRPr lang="en-US" dirty="0"/>
          </a:p>
        </p:txBody>
      </p:sp>
      <p:sp>
        <p:nvSpPr>
          <p:cNvPr id="3" name="Content Placeholder 2">
            <a:extLst>
              <a:ext uri="{FF2B5EF4-FFF2-40B4-BE49-F238E27FC236}">
                <a16:creationId xmlns:a16="http://schemas.microsoft.com/office/drawing/2014/main" id="{31878810-3E27-4722-9F9A-7CB227A3B252}"/>
              </a:ext>
            </a:extLst>
          </p:cNvPr>
          <p:cNvSpPr>
            <a:spLocks noGrp="1"/>
          </p:cNvSpPr>
          <p:nvPr>
            <p:ph type="body" sz="quarter" idx="10"/>
          </p:nvPr>
        </p:nvSpPr>
        <p:spPr>
          <a:xfrm>
            <a:off x="228600" y="1295400"/>
            <a:ext cx="10896600" cy="5181600"/>
          </a:xfrm>
        </p:spPr>
        <p:txBody>
          <a:bodyPr/>
          <a:lstStyle/>
          <a:p>
            <a:r>
              <a:rPr lang="en-US" altLang="en-US"/>
              <a:t>Increasing the generation at bus 3 by 95 MW (and hence decreasing it at bus 1 by a corresponding amount), results in a 30.3 MW drop in the MW flow on the line from bus 1 to 2, and a  64.7 MW drop</a:t>
            </a:r>
            <a:br>
              <a:rPr lang="en-US" altLang="en-US"/>
            </a:br>
            <a:r>
              <a:rPr lang="en-US" altLang="en-US"/>
              <a:t>on the flow from 1 to 3.  </a:t>
            </a:r>
          </a:p>
          <a:p>
            <a:endParaRPr lang="en-US" dirty="0"/>
          </a:p>
        </p:txBody>
      </p:sp>
      <p:pic>
        <p:nvPicPr>
          <p:cNvPr id="4" name="Picture 3">
            <a:extLst>
              <a:ext uri="{FF2B5EF4-FFF2-40B4-BE49-F238E27FC236}">
                <a16:creationId xmlns:a16="http://schemas.microsoft.com/office/drawing/2014/main" id="{480DDA11-C352-4313-AD37-FC9783262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782" b="37227"/>
          <a:stretch>
            <a:fillRect/>
          </a:stretch>
        </p:blipFill>
        <p:spPr bwMode="auto">
          <a:xfrm>
            <a:off x="1676400" y="2971800"/>
            <a:ext cx="59690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3C8B7960-C23C-4250-8A6C-849B47D7EC47}"/>
              </a:ext>
            </a:extLst>
          </p:cNvPr>
          <p:cNvSpPr txBox="1">
            <a:spLocks noChangeArrowheads="1"/>
          </p:cNvSpPr>
          <p:nvPr/>
        </p:nvSpPr>
        <p:spPr bwMode="auto">
          <a:xfrm>
            <a:off x="7933586" y="3761958"/>
            <a:ext cx="2693366" cy="1569660"/>
          </a:xfrm>
          <a:prstGeom prst="rect">
            <a:avLst/>
          </a:prstGeom>
          <a:solidFill>
            <a:srgbClr val="D6D2C4"/>
          </a:solidFill>
          <a:ln>
            <a:noFill/>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dirty="0">
                <a:solidFill>
                  <a:srgbClr val="1E0000"/>
                </a:solidFill>
                <a:latin typeface="+mj-lt"/>
              </a:rPr>
              <a:t>Expressed as a </a:t>
            </a:r>
            <a:br>
              <a:rPr lang="en-US" altLang="en-US" dirty="0">
                <a:solidFill>
                  <a:srgbClr val="1E0000"/>
                </a:solidFill>
                <a:latin typeface="+mj-lt"/>
              </a:rPr>
            </a:br>
            <a:r>
              <a:rPr lang="en-US" altLang="en-US" dirty="0">
                <a:solidFill>
                  <a:srgbClr val="1E0000"/>
                </a:solidFill>
                <a:latin typeface="+mj-lt"/>
              </a:rPr>
              <a:t>percent, </a:t>
            </a:r>
            <a:br>
              <a:rPr lang="en-US" altLang="en-US" dirty="0">
                <a:solidFill>
                  <a:srgbClr val="1E0000"/>
                </a:solidFill>
                <a:latin typeface="+mj-lt"/>
              </a:rPr>
            </a:br>
            <a:r>
              <a:rPr lang="en-US" altLang="en-US" dirty="0">
                <a:solidFill>
                  <a:srgbClr val="1E0000"/>
                </a:solidFill>
                <a:latin typeface="+mj-lt"/>
              </a:rPr>
              <a:t>30.3/95 =32% and</a:t>
            </a:r>
            <a:br>
              <a:rPr lang="en-US" altLang="en-US" dirty="0">
                <a:solidFill>
                  <a:srgbClr val="1E0000"/>
                </a:solidFill>
                <a:latin typeface="+mj-lt"/>
              </a:rPr>
            </a:br>
            <a:r>
              <a:rPr lang="en-US" altLang="en-US" dirty="0">
                <a:solidFill>
                  <a:srgbClr val="1E0000"/>
                </a:solidFill>
                <a:latin typeface="+mj-lt"/>
              </a:rPr>
              <a:t>64.7/95=68%</a:t>
            </a:r>
          </a:p>
        </p:txBody>
      </p:sp>
    </p:spTree>
    <p:extLst>
      <p:ext uri="{BB962C8B-B14F-4D97-AF65-F5344CB8AC3E}">
        <p14:creationId xmlns:p14="http://schemas.microsoft.com/office/powerpoint/2010/main" val="2243626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156D5-F130-45D8-9ECE-5DB0675CC03B}"/>
              </a:ext>
            </a:extLst>
          </p:cNvPr>
          <p:cNvSpPr>
            <a:spLocks noGrp="1"/>
          </p:cNvSpPr>
          <p:nvPr>
            <p:ph type="title"/>
          </p:nvPr>
        </p:nvSpPr>
        <p:spPr>
          <a:xfrm>
            <a:off x="228600" y="76200"/>
            <a:ext cx="10896600" cy="1066800"/>
          </a:xfrm>
        </p:spPr>
        <p:txBody>
          <a:bodyPr/>
          <a:lstStyle/>
          <a:p>
            <a:r>
              <a:rPr lang="en-US" altLang="en-US"/>
              <a:t>Analytic Calculation of Sensitivities</a:t>
            </a:r>
            <a:endParaRPr lang="en-US" dirty="0"/>
          </a:p>
        </p:txBody>
      </p:sp>
      <p:sp>
        <p:nvSpPr>
          <p:cNvPr id="3" name="Content Placeholder 2">
            <a:extLst>
              <a:ext uri="{FF2B5EF4-FFF2-40B4-BE49-F238E27FC236}">
                <a16:creationId xmlns:a16="http://schemas.microsoft.com/office/drawing/2014/main" id="{B84520B8-74BC-4511-BEF6-E3C0C7A50DD6}"/>
              </a:ext>
            </a:extLst>
          </p:cNvPr>
          <p:cNvSpPr>
            <a:spLocks noGrp="1"/>
          </p:cNvSpPr>
          <p:nvPr>
            <p:ph type="body" sz="quarter" idx="10"/>
          </p:nvPr>
        </p:nvSpPr>
        <p:spPr>
          <a:xfrm>
            <a:off x="228600" y="1295400"/>
            <a:ext cx="10896600" cy="5181600"/>
          </a:xfrm>
        </p:spPr>
        <p:txBody>
          <a:bodyPr/>
          <a:lstStyle/>
          <a:p>
            <a:r>
              <a:rPr lang="en-US" altLang="en-US"/>
              <a:t>Calculating control sensitivities by repeat power flow solutions is tedious and would require many power flow solutions.  An alternative approach is to analytically calculate these values</a:t>
            </a:r>
          </a:p>
          <a:p>
            <a:endParaRPr lang="en-US" dirty="0"/>
          </a:p>
        </p:txBody>
      </p:sp>
      <p:graphicFrame>
        <p:nvGraphicFramePr>
          <p:cNvPr id="4" name="Object 4">
            <a:extLst>
              <a:ext uri="{FF2B5EF4-FFF2-40B4-BE49-F238E27FC236}">
                <a16:creationId xmlns:a16="http://schemas.microsoft.com/office/drawing/2014/main" id="{1CED913E-2ADD-44E4-BF29-14CDA0DECF07}"/>
              </a:ext>
            </a:extLst>
          </p:cNvPr>
          <p:cNvGraphicFramePr>
            <a:graphicFrameLocks noChangeAspect="1"/>
          </p:cNvGraphicFramePr>
          <p:nvPr/>
        </p:nvGraphicFramePr>
        <p:xfrm>
          <a:off x="2419350" y="3200400"/>
          <a:ext cx="7353300" cy="2755900"/>
        </p:xfrm>
        <a:graphic>
          <a:graphicData uri="http://schemas.openxmlformats.org/presentationml/2006/ole">
            <mc:AlternateContent xmlns:mc="http://schemas.openxmlformats.org/markup-compatibility/2006">
              <mc:Choice xmlns:v="urn:schemas-microsoft-com:vml" Requires="v">
                <p:oleObj name="Equation" r:id="rId2" imgW="7353000" imgH="2755800" progId="Equation.DSMT4">
                  <p:embed/>
                </p:oleObj>
              </mc:Choice>
              <mc:Fallback>
                <p:oleObj name="Equation" r:id="rId2" imgW="7353000" imgH="2755800" progId="Equation.DSMT4">
                  <p:embed/>
                  <p:pic>
                    <p:nvPicPr>
                      <p:cNvPr id="4" name="Object 4">
                        <a:extLst>
                          <a:ext uri="{FF2B5EF4-FFF2-40B4-BE49-F238E27FC236}">
                            <a16:creationId xmlns:a16="http://schemas.microsoft.com/office/drawing/2014/main" id="{1CED913E-2ADD-44E4-BF29-14CDA0DECF07}"/>
                          </a:ext>
                        </a:extLst>
                      </p:cNvPr>
                      <p:cNvPicPr>
                        <a:picLocks noChangeAspect="1" noChangeArrowheads="1"/>
                      </p:cNvPicPr>
                      <p:nvPr/>
                    </p:nvPicPr>
                    <p:blipFill>
                      <a:blip r:embed="rId3"/>
                      <a:srcRect/>
                      <a:stretch>
                        <a:fillRect/>
                      </a:stretch>
                    </p:blipFill>
                    <p:spPr bwMode="auto">
                      <a:xfrm>
                        <a:off x="2419350" y="3200400"/>
                        <a:ext cx="7353300" cy="275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41390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D72E-5111-484F-86E2-E0086EA6A609}"/>
              </a:ext>
            </a:extLst>
          </p:cNvPr>
          <p:cNvSpPr>
            <a:spLocks noGrp="1"/>
          </p:cNvSpPr>
          <p:nvPr>
            <p:ph type="title"/>
          </p:nvPr>
        </p:nvSpPr>
        <p:spPr/>
        <p:txBody>
          <a:bodyPr/>
          <a:lstStyle/>
          <a:p>
            <a:r>
              <a:rPr lang="en-US" altLang="en-US"/>
              <a:t>Analytic Sensitivities</a:t>
            </a:r>
            <a:endParaRPr lang="en-US" dirty="0"/>
          </a:p>
        </p:txBody>
      </p:sp>
      <p:graphicFrame>
        <p:nvGraphicFramePr>
          <p:cNvPr id="4" name="Object 3">
            <a:extLst>
              <a:ext uri="{FF2B5EF4-FFF2-40B4-BE49-F238E27FC236}">
                <a16:creationId xmlns:a16="http://schemas.microsoft.com/office/drawing/2014/main" id="{ACE89D56-F71E-43E1-802A-D63AC2606057}"/>
              </a:ext>
            </a:extLst>
          </p:cNvPr>
          <p:cNvGraphicFramePr>
            <a:graphicFrameLocks noChangeAspect="1"/>
          </p:cNvGraphicFramePr>
          <p:nvPr/>
        </p:nvGraphicFramePr>
        <p:xfrm>
          <a:off x="1993900" y="1279525"/>
          <a:ext cx="6565900" cy="5753100"/>
        </p:xfrm>
        <a:graphic>
          <a:graphicData uri="http://schemas.openxmlformats.org/presentationml/2006/ole">
            <mc:AlternateContent xmlns:mc="http://schemas.openxmlformats.org/markup-compatibility/2006">
              <mc:Choice xmlns:v="urn:schemas-microsoft-com:vml" Requires="v">
                <p:oleObj name="Equation" r:id="rId2" imgW="6565680" imgH="5752800" progId="Equation.DSMT4">
                  <p:embed/>
                </p:oleObj>
              </mc:Choice>
              <mc:Fallback>
                <p:oleObj name="Equation" r:id="rId2" imgW="6565680" imgH="5752800" progId="Equation.DSMT4">
                  <p:embed/>
                  <p:pic>
                    <p:nvPicPr>
                      <p:cNvPr id="4" name="Object 3">
                        <a:extLst>
                          <a:ext uri="{FF2B5EF4-FFF2-40B4-BE49-F238E27FC236}">
                            <a16:creationId xmlns:a16="http://schemas.microsoft.com/office/drawing/2014/main" id="{ACE89D56-F71E-43E1-802A-D63AC2606057}"/>
                          </a:ext>
                        </a:extLst>
                      </p:cNvPr>
                      <p:cNvPicPr>
                        <a:picLocks noChangeAspect="1" noChangeArrowheads="1"/>
                      </p:cNvPicPr>
                      <p:nvPr/>
                    </p:nvPicPr>
                    <p:blipFill>
                      <a:blip r:embed="rId3"/>
                      <a:srcRect/>
                      <a:stretch>
                        <a:fillRect/>
                      </a:stretch>
                    </p:blipFill>
                    <p:spPr bwMode="auto">
                      <a:xfrm>
                        <a:off x="1993900" y="1279525"/>
                        <a:ext cx="6565900" cy="575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10605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F3A1-7B7B-463A-BF04-903D5DAB3C33}"/>
              </a:ext>
            </a:extLst>
          </p:cNvPr>
          <p:cNvSpPr>
            <a:spLocks noGrp="1"/>
          </p:cNvSpPr>
          <p:nvPr>
            <p:ph type="title"/>
          </p:nvPr>
        </p:nvSpPr>
        <p:spPr/>
        <p:txBody>
          <a:bodyPr/>
          <a:lstStyle/>
          <a:p>
            <a:r>
              <a:rPr lang="en-US" altLang="en-US"/>
              <a:t>Three Bus Sensitivity Example</a:t>
            </a:r>
            <a:endParaRPr lang="en-US" dirty="0"/>
          </a:p>
        </p:txBody>
      </p:sp>
      <p:graphicFrame>
        <p:nvGraphicFramePr>
          <p:cNvPr id="4" name="Object 3">
            <a:extLst>
              <a:ext uri="{FF2B5EF4-FFF2-40B4-BE49-F238E27FC236}">
                <a16:creationId xmlns:a16="http://schemas.microsoft.com/office/drawing/2014/main" id="{5E6869DC-D22D-4BE1-99C6-67101C574767}"/>
              </a:ext>
            </a:extLst>
          </p:cNvPr>
          <p:cNvGraphicFramePr>
            <a:graphicFrameLocks noChangeAspect="1"/>
          </p:cNvGraphicFramePr>
          <p:nvPr/>
        </p:nvGraphicFramePr>
        <p:xfrm>
          <a:off x="2038350" y="1279525"/>
          <a:ext cx="6743700" cy="5283200"/>
        </p:xfrm>
        <a:graphic>
          <a:graphicData uri="http://schemas.openxmlformats.org/presentationml/2006/ole">
            <mc:AlternateContent xmlns:mc="http://schemas.openxmlformats.org/markup-compatibility/2006">
              <mc:Choice xmlns:v="urn:schemas-microsoft-com:vml" Requires="v">
                <p:oleObj name="Equation" r:id="rId2" imgW="6743520" imgH="5283000" progId="Equation.DSMT4">
                  <p:embed/>
                </p:oleObj>
              </mc:Choice>
              <mc:Fallback>
                <p:oleObj name="Equation" r:id="rId2" imgW="6743520" imgH="5283000" progId="Equation.DSMT4">
                  <p:embed/>
                  <p:pic>
                    <p:nvPicPr>
                      <p:cNvPr id="4" name="Object 3">
                        <a:extLst>
                          <a:ext uri="{FF2B5EF4-FFF2-40B4-BE49-F238E27FC236}">
                            <a16:creationId xmlns:a16="http://schemas.microsoft.com/office/drawing/2014/main" id="{5E6869DC-D22D-4BE1-99C6-67101C574767}"/>
                          </a:ext>
                        </a:extLst>
                      </p:cNvPr>
                      <p:cNvPicPr>
                        <a:picLocks noChangeAspect="1" noChangeArrowheads="1"/>
                      </p:cNvPicPr>
                      <p:nvPr/>
                    </p:nvPicPr>
                    <p:blipFill>
                      <a:blip r:embed="rId3"/>
                      <a:srcRect/>
                      <a:stretch>
                        <a:fillRect/>
                      </a:stretch>
                    </p:blipFill>
                    <p:spPr bwMode="auto">
                      <a:xfrm>
                        <a:off x="2038350" y="1279525"/>
                        <a:ext cx="6743700" cy="528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18349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
          <p:cNvSpPr>
            <a:spLocks noGrp="1" noChangeArrowheads="1"/>
          </p:cNvSpPr>
          <p:nvPr>
            <p:ph type="title"/>
          </p:nvPr>
        </p:nvSpPr>
        <p:spPr>
          <a:xfrm>
            <a:off x="228600" y="76200"/>
            <a:ext cx="10896600" cy="1066800"/>
          </a:xfrm>
        </p:spPr>
        <p:txBody>
          <a:bodyPr/>
          <a:lstStyle/>
          <a:p>
            <a:r>
              <a:rPr lang="en-US" altLang="zh-CN"/>
              <a:t>General Sensitivity Analysis: Notation</a:t>
            </a:r>
            <a:endParaRPr lang="en-US" altLang="zh-CN" dirty="0"/>
          </a:p>
        </p:txBody>
      </p:sp>
      <mc:AlternateContent xmlns:mc="http://schemas.openxmlformats.org/markup-compatibility/2006">
        <mc:Choice xmlns:a14="http://schemas.microsoft.com/office/drawing/2010/main" Requires="a14">
          <p:sp>
            <p:nvSpPr>
              <p:cNvPr id="1031" name="Rectangle 3"/>
              <p:cNvSpPr>
                <a:spLocks noGrp="1" noChangeArrowheads="1"/>
              </p:cNvSpPr>
              <p:nvPr>
                <p:ph type="body" sz="quarter" idx="10"/>
              </p:nvPr>
            </p:nvSpPr>
            <p:spPr>
              <a:xfrm>
                <a:off x="228600" y="1295400"/>
                <a:ext cx="10896600" cy="5181600"/>
              </a:xfrm>
            </p:spPr>
            <p:txBody>
              <a:bodyPr/>
              <a:lstStyle/>
              <a:p>
                <a:r>
                  <a:rPr lang="en-US" altLang="zh-CN" dirty="0"/>
                  <a:t>We consider a system with n buses and L lines given by the set given by the set</a:t>
                </a:r>
              </a:p>
              <a:p>
                <a:pPr lvl="1"/>
                <a:r>
                  <a:rPr lang="en-US" altLang="zh-CN" dirty="0"/>
                  <a:t>Some authors designate the slack as bus zero; an alternative approach, that is easier to implement in cases with multiple islands and hence slacks, is to allow any bus to be the slack, and just set its associated equations to trivial equations just stating that the slack bus voltage is constant  </a:t>
                </a:r>
              </a:p>
              <a:p>
                <a:r>
                  <a:rPr lang="en-US" altLang="zh-CN" dirty="0"/>
                  <a:t>We may denote the kth transmission line or transformer in the system, </a:t>
                </a:r>
                <a14:m>
                  <m:oMath xmlns:m="http://schemas.openxmlformats.org/officeDocument/2006/math">
                    <m:sSub>
                      <m:sSubPr>
                        <m:ctrlPr>
                          <a:rPr lang="en-US" altLang="zh-CN" i="1" dirty="0" smtClean="0">
                            <a:latin typeface="Cambria Math" panose="02040503050406030204" pitchFamily="18" charset="0"/>
                            <a:sym typeface="Euclid Extra"/>
                          </a:rPr>
                        </m:ctrlPr>
                      </m:sSubPr>
                      <m:e>
                        <m:r>
                          <a:rPr lang="en-US" altLang="zh-CN" dirty="0" smtClean="0">
                            <a:latin typeface="Cambria Math" panose="02040503050406030204" pitchFamily="18" charset="0"/>
                            <a:sym typeface="Euclid Extra"/>
                          </a:rPr>
                          <m:t>ℓ</m:t>
                        </m:r>
                      </m:e>
                      <m:sub>
                        <m:r>
                          <a:rPr lang="en-US" altLang="zh-CN" dirty="0" smtClean="0">
                            <a:latin typeface="Cambria Math" panose="02040503050406030204" pitchFamily="18" charset="0"/>
                            <a:sym typeface="Euclid Extra"/>
                          </a:rPr>
                          <m:t>𝑘</m:t>
                        </m:r>
                      </m:sub>
                    </m:sSub>
                  </m:oMath>
                </a14:m>
                <a:r>
                  <a:rPr lang="en-US" altLang="zh-CN" dirty="0"/>
                  <a:t> , as </a:t>
                </a:r>
                <a:br>
                  <a:rPr lang="en-US" altLang="zh-CN" dirty="0"/>
                </a:br>
                <a:endParaRPr lang="en-US" altLang="zh-CN" dirty="0"/>
              </a:p>
            </p:txBody>
          </p:sp>
        </mc:Choice>
        <mc:Fallback>
          <p:sp>
            <p:nvSpPr>
              <p:cNvPr id="1031" name="Rectangle 3"/>
              <p:cNvSpPr>
                <a:spLocks noGrp="1" noRot="1" noChangeAspect="1" noMove="1" noResize="1" noEditPoints="1" noAdjustHandles="1" noChangeArrowheads="1" noChangeShapeType="1" noTextEdit="1"/>
              </p:cNvSpPr>
              <p:nvPr>
                <p:ph type="body" sz="quarter" idx="10"/>
              </p:nvPr>
            </p:nvSpPr>
            <p:spPr>
              <a:xfrm>
                <a:off x="228600" y="1295400"/>
                <a:ext cx="10896600" cy="5181600"/>
              </a:xfrm>
              <a:blipFill>
                <a:blip r:embed="rId2"/>
                <a:stretch>
                  <a:fillRect l="-783" t="-824" r="-168"/>
                </a:stretch>
              </a:blipFill>
            </p:spPr>
            <p:txBody>
              <a:bodyPr/>
              <a:lstStyle/>
              <a:p>
                <a:r>
                  <a:rPr lang="en-US">
                    <a:noFill/>
                  </a:rPr>
                  <a:t> </a:t>
                </a:r>
              </a:p>
            </p:txBody>
          </p:sp>
        </mc:Fallback>
      </mc:AlternateContent>
      <p:grpSp>
        <p:nvGrpSpPr>
          <p:cNvPr id="1034" name="Group 15"/>
          <p:cNvGrpSpPr>
            <a:grpSpLocks/>
          </p:cNvGrpSpPr>
          <p:nvPr/>
        </p:nvGrpSpPr>
        <p:grpSpPr bwMode="auto">
          <a:xfrm>
            <a:off x="3962400" y="4946015"/>
            <a:ext cx="4464050" cy="1174750"/>
            <a:chOff x="1252" y="1852"/>
            <a:chExt cx="2812" cy="740"/>
          </a:xfrm>
        </p:grpSpPr>
        <p:graphicFrame>
          <p:nvGraphicFramePr>
            <p:cNvPr id="1030" name="Object 6"/>
            <p:cNvGraphicFramePr>
              <a:graphicFrameLocks noChangeAspect="1"/>
            </p:cNvGraphicFramePr>
            <p:nvPr/>
          </p:nvGraphicFramePr>
          <p:xfrm>
            <a:off x="1976" y="1852"/>
            <a:ext cx="1200" cy="296"/>
          </p:xfrm>
          <a:graphic>
            <a:graphicData uri="http://schemas.openxmlformats.org/presentationml/2006/ole">
              <mc:AlternateContent xmlns:mc="http://schemas.openxmlformats.org/markup-compatibility/2006">
                <mc:Choice xmlns:v="urn:schemas-microsoft-com:vml" Requires="v">
                  <p:oleObj name="Equation" r:id="rId3" imgW="1904760" imgH="469800" progId="Equation.DSMT4">
                    <p:embed/>
                  </p:oleObj>
                </mc:Choice>
                <mc:Fallback>
                  <p:oleObj name="Equation" r:id="rId3" imgW="1904760" imgH="469800" progId="Equation.DSMT4">
                    <p:embed/>
                    <p:pic>
                      <p:nvPicPr>
                        <p:cNvPr id="1030" name="Object 6"/>
                        <p:cNvPicPr>
                          <a:picLocks noChangeAspect="1" noChangeArrowheads="1"/>
                        </p:cNvPicPr>
                        <p:nvPr/>
                      </p:nvPicPr>
                      <p:blipFill>
                        <a:blip r:embed="rId4"/>
                        <a:srcRect/>
                        <a:stretch>
                          <a:fillRect/>
                        </a:stretch>
                      </p:blipFill>
                      <p:spPr bwMode="auto">
                        <a:xfrm>
                          <a:off x="1976" y="1852"/>
                          <a:ext cx="1200"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5" name="AutoShape 7"/>
            <p:cNvSpPr>
              <a:spLocks noChangeArrowheads="1"/>
            </p:cNvSpPr>
            <p:nvPr/>
          </p:nvSpPr>
          <p:spPr bwMode="auto">
            <a:xfrm>
              <a:off x="1252" y="2270"/>
              <a:ext cx="1392" cy="312"/>
            </a:xfrm>
            <a:prstGeom prst="wedgeRoundRectCallout">
              <a:avLst>
                <a:gd name="adj1" fmla="val 41048"/>
                <a:gd name="adj2" fmla="val -91021"/>
                <a:gd name="adj3" fmla="val 16667"/>
              </a:avLst>
            </a:prstGeom>
            <a:noFill/>
            <a:ln w="22225">
              <a:solidFill>
                <a:srgbClr val="000000"/>
              </a:solidFill>
              <a:miter lim="800000"/>
              <a:headEnd/>
              <a:tailEnd/>
            </a:ln>
          </p:spPr>
          <p:txBody>
            <a:bodyPr/>
            <a:lstStyle/>
            <a:p>
              <a:pPr eaLnBrk="1" hangingPunct="1"/>
              <a:r>
                <a:rPr lang="en-US" altLang="zh-CN" sz="2400" i="1">
                  <a:solidFill>
                    <a:srgbClr val="000000"/>
                  </a:solidFill>
                  <a:latin typeface="Times" pitchFamily="18" charset="0"/>
                  <a:ea typeface="SimSun" charset="-122"/>
                </a:rPr>
                <a:t>from</a:t>
              </a:r>
              <a:r>
                <a:rPr lang="en-US" altLang="zh-CN" sz="2400">
                  <a:solidFill>
                    <a:srgbClr val="000000"/>
                  </a:solidFill>
                  <a:ea typeface="SimSun" charset="-122"/>
                </a:rPr>
                <a:t> node</a:t>
              </a:r>
            </a:p>
          </p:txBody>
        </p:sp>
        <p:sp>
          <p:nvSpPr>
            <p:cNvPr id="1036" name="AutoShape 8"/>
            <p:cNvSpPr>
              <a:spLocks noChangeArrowheads="1"/>
            </p:cNvSpPr>
            <p:nvPr/>
          </p:nvSpPr>
          <p:spPr bwMode="auto">
            <a:xfrm>
              <a:off x="3064" y="2288"/>
              <a:ext cx="1000" cy="304"/>
            </a:xfrm>
            <a:prstGeom prst="wedgeRoundRectCallout">
              <a:avLst>
                <a:gd name="adj1" fmla="val -70003"/>
                <a:gd name="adj2" fmla="val -91668"/>
                <a:gd name="adj3" fmla="val 16667"/>
              </a:avLst>
            </a:prstGeom>
            <a:noFill/>
            <a:ln w="22225">
              <a:solidFill>
                <a:srgbClr val="000000"/>
              </a:solidFill>
              <a:miter lim="800000"/>
              <a:headEnd/>
              <a:tailEnd/>
            </a:ln>
          </p:spPr>
          <p:txBody>
            <a:bodyPr/>
            <a:lstStyle/>
            <a:p>
              <a:pPr eaLnBrk="1" hangingPunct="1"/>
              <a:r>
                <a:rPr lang="en-US" altLang="zh-CN" sz="2400" i="1" dirty="0">
                  <a:solidFill>
                    <a:srgbClr val="000000"/>
                  </a:solidFill>
                  <a:latin typeface="Times" pitchFamily="18" charset="0"/>
                  <a:ea typeface="SimSun" charset="-122"/>
                </a:rPr>
                <a:t>to</a:t>
              </a:r>
              <a:r>
                <a:rPr lang="en-US" altLang="zh-CN" sz="2400" dirty="0">
                  <a:solidFill>
                    <a:srgbClr val="000000"/>
                  </a:solidFill>
                  <a:ea typeface="SimSun" charset="-122"/>
                </a:rPr>
                <a:t> node</a:t>
              </a:r>
            </a:p>
          </p:txBody>
        </p:sp>
      </p:grpSp>
      <p:graphicFrame>
        <p:nvGraphicFramePr>
          <p:cNvPr id="3" name="Object 2"/>
          <p:cNvGraphicFramePr>
            <a:graphicFrameLocks noChangeAspect="1"/>
          </p:cNvGraphicFramePr>
          <p:nvPr/>
        </p:nvGraphicFramePr>
        <p:xfrm>
          <a:off x="6324601" y="1752600"/>
          <a:ext cx="2611910" cy="457200"/>
        </p:xfrm>
        <a:graphic>
          <a:graphicData uri="http://schemas.openxmlformats.org/presentationml/2006/ole">
            <mc:AlternateContent xmlns:mc="http://schemas.openxmlformats.org/markup-compatibility/2006">
              <mc:Choice xmlns:v="urn:schemas-microsoft-com:vml" Requires="v">
                <p:oleObj name="Equation" r:id="rId5" imgW="2895600" imgH="469900" progId="Equation.DSMT4">
                  <p:embed/>
                </p:oleObj>
              </mc:Choice>
              <mc:Fallback>
                <p:oleObj name="Equation" r:id="rId5" imgW="2895600" imgH="469900" progId="Equation.DSMT4">
                  <p:embed/>
                  <p:pic>
                    <p:nvPicPr>
                      <p:cNvPr id="3"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1" y="1752600"/>
                        <a:ext cx="2611910" cy="457200"/>
                      </a:xfrm>
                      <a:prstGeom prst="rect">
                        <a:avLst/>
                      </a:prstGeom>
                      <a:noFill/>
                      <a:ln>
                        <a:noFill/>
                      </a:ln>
                      <a:effectLst/>
                    </p:spPr>
                  </p:pic>
                </p:oleObj>
              </mc:Fallback>
            </mc:AlternateContent>
          </a:graphicData>
        </a:graphic>
      </p:graphicFrame>
      <p:graphicFrame>
        <p:nvGraphicFramePr>
          <p:cNvPr id="4" name="Object 3"/>
          <p:cNvGraphicFramePr>
            <a:graphicFrameLocks noChangeAspect="1"/>
          </p:cNvGraphicFramePr>
          <p:nvPr/>
        </p:nvGraphicFramePr>
        <p:xfrm>
          <a:off x="7670800" y="3352800"/>
          <a:ext cx="914400" cy="198438"/>
        </p:xfrm>
        <a:graphic>
          <a:graphicData uri="http://schemas.openxmlformats.org/presentationml/2006/ole">
            <mc:AlternateContent xmlns:mc="http://schemas.openxmlformats.org/markup-compatibility/2006">
              <mc:Choice xmlns:v="urn:schemas-microsoft-com:vml" Requires="v">
                <p:oleObj name="Equation" r:id="rId7" imgW="914400" imgH="198720" progId="Equation.DSMT4">
                  <p:embed/>
                </p:oleObj>
              </mc:Choice>
              <mc:Fallback>
                <p:oleObj name="Equation" r:id="rId7" imgW="914400" imgH="198720" progId="Equation.DSMT4">
                  <p:embed/>
                  <p:pic>
                    <p:nvPicPr>
                      <p:cNvPr id="4" name="Object 3"/>
                      <p:cNvPicPr/>
                      <p:nvPr/>
                    </p:nvPicPr>
                    <p:blipFill>
                      <a:blip r:embed="rId8"/>
                      <a:stretch>
                        <a:fillRect/>
                      </a:stretch>
                    </p:blipFill>
                    <p:spPr>
                      <a:xfrm>
                        <a:off x="7670800" y="33528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2328974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a:t>Notation, cont.</a:t>
            </a:r>
            <a:endParaRPr lang="en-US" dirty="0"/>
          </a:p>
        </p:txBody>
      </p:sp>
      <p:sp>
        <p:nvSpPr>
          <p:cNvPr id="3" name="Content Placeholder 2"/>
          <p:cNvSpPr>
            <a:spLocks noGrp="1"/>
          </p:cNvSpPr>
          <p:nvPr>
            <p:ph type="body" sz="quarter" idx="10"/>
          </p:nvPr>
        </p:nvSpPr>
        <p:spPr>
          <a:xfrm>
            <a:off x="228600" y="1295400"/>
            <a:ext cx="10896600" cy="5181600"/>
          </a:xfrm>
        </p:spPr>
        <p:txBody>
          <a:bodyPr/>
          <a:lstStyle/>
          <a:p>
            <a:r>
              <a:rPr lang="en-US" altLang="zh-CN" dirty="0"/>
              <a:t>We’ll denote the real power flowing on </a:t>
            </a:r>
            <a:r>
              <a:rPr lang="en-US" altLang="zh-CN" dirty="0">
                <a:sym typeface="Euclid Extra"/>
              </a:rPr>
              <a:t>k from bus </a:t>
            </a:r>
            <a:r>
              <a:rPr lang="en-US" altLang="zh-CN" dirty="0" err="1">
                <a:sym typeface="Euclid Extra"/>
              </a:rPr>
              <a:t>i</a:t>
            </a:r>
            <a:r>
              <a:rPr lang="en-US" altLang="zh-CN" dirty="0">
                <a:sym typeface="Euclid Extra"/>
              </a:rPr>
              <a:t> to bus j as k</a:t>
            </a:r>
          </a:p>
          <a:p>
            <a:r>
              <a:rPr lang="en-US" altLang="zh-CN" dirty="0"/>
              <a:t>The vector of real power flows on the L lines is:</a:t>
            </a:r>
            <a:br>
              <a:rPr lang="en-US" altLang="zh-CN" dirty="0"/>
            </a:br>
            <a:br>
              <a:rPr lang="en-US" altLang="zh-CN" dirty="0"/>
            </a:br>
            <a:endParaRPr lang="en-US" altLang="zh-CN" dirty="0"/>
          </a:p>
          <a:p>
            <a:br>
              <a:rPr lang="en-US" altLang="zh-CN" dirty="0"/>
            </a:br>
            <a:r>
              <a:rPr lang="en-US" altLang="zh-CN" dirty="0"/>
              <a:t>which we simplify to </a:t>
            </a:r>
          </a:p>
          <a:p>
            <a:r>
              <a:rPr lang="en-US" altLang="zh-CN" dirty="0"/>
              <a:t>The bus real and reactive power injection vectors are</a:t>
            </a:r>
            <a:br>
              <a:rPr lang="en-US" altLang="zh-CN" dirty="0"/>
            </a:br>
            <a:br>
              <a:rPr lang="en-US" altLang="zh-CN" dirty="0"/>
            </a:br>
            <a:endParaRPr lang="en-US" altLang="zh-CN" dirty="0"/>
          </a:p>
          <a:p>
            <a:endParaRPr lang="en-US" altLang="zh-CN" dirty="0">
              <a:sym typeface="Euclid Extra"/>
            </a:endParaRPr>
          </a:p>
          <a:p>
            <a:endParaRPr lang="en-US" altLang="zh-CN" dirty="0"/>
          </a:p>
          <a:p>
            <a:endParaRPr lang="en-US" dirty="0"/>
          </a:p>
        </p:txBody>
      </p:sp>
      <p:graphicFrame>
        <p:nvGraphicFramePr>
          <p:cNvPr id="5" name="Object 4"/>
          <p:cNvGraphicFramePr>
            <a:graphicFrameLocks noChangeAspect="1"/>
          </p:cNvGraphicFramePr>
          <p:nvPr/>
        </p:nvGraphicFramePr>
        <p:xfrm>
          <a:off x="4191000" y="2401887"/>
          <a:ext cx="3441700" cy="533400"/>
        </p:xfrm>
        <a:graphic>
          <a:graphicData uri="http://schemas.openxmlformats.org/presentationml/2006/ole">
            <mc:AlternateContent xmlns:mc="http://schemas.openxmlformats.org/markup-compatibility/2006">
              <mc:Choice xmlns:v="urn:schemas-microsoft-com:vml" Requires="v">
                <p:oleObj name="Equation" r:id="rId2" imgW="3441600" imgH="533160" progId="Equation.DSMT4">
                  <p:embed/>
                </p:oleObj>
              </mc:Choice>
              <mc:Fallback>
                <p:oleObj name="Equation" r:id="rId2" imgW="3441600" imgH="53316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401887"/>
                        <a:ext cx="3441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5562600" y="3082132"/>
          <a:ext cx="2870200" cy="482600"/>
        </p:xfrm>
        <a:graphic>
          <a:graphicData uri="http://schemas.openxmlformats.org/presentationml/2006/ole">
            <mc:AlternateContent xmlns:mc="http://schemas.openxmlformats.org/markup-compatibility/2006">
              <mc:Choice xmlns:v="urn:schemas-microsoft-com:vml" Requires="v">
                <p:oleObj name="Equation" r:id="rId4" imgW="2869920" imgH="482400" progId="Equation.DSMT4">
                  <p:embed/>
                </p:oleObj>
              </mc:Choice>
              <mc:Fallback>
                <p:oleObj name="Equation" r:id="rId4" imgW="2869920" imgH="48240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082132"/>
                        <a:ext cx="2870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Grp="1" noChangeAspect="1"/>
          </p:cNvGraphicFramePr>
          <p:nvPr/>
        </p:nvGraphicFramePr>
        <p:xfrm>
          <a:off x="3820319" y="4528502"/>
          <a:ext cx="3138487" cy="474663"/>
        </p:xfrm>
        <a:graphic>
          <a:graphicData uri="http://schemas.openxmlformats.org/presentationml/2006/ole">
            <mc:AlternateContent xmlns:mc="http://schemas.openxmlformats.org/markup-compatibility/2006">
              <mc:Choice xmlns:v="urn:schemas-microsoft-com:vml" Requires="v">
                <p:oleObj name="Equation" r:id="rId6" imgW="3441600" imgH="520560" progId="Equation.DSMT4">
                  <p:embed/>
                </p:oleObj>
              </mc:Choice>
              <mc:Fallback>
                <p:oleObj name="Equation" r:id="rId6" imgW="3441600" imgH="520560" progId="Equation.DSMT4">
                  <p:embed/>
                  <p:pic>
                    <p:nvPicPr>
                      <p:cNvPr id="7" name="Object 6"/>
                      <p:cNvPicPr>
                        <a:picLocks noGrp="1" noChangeAspect="1" noChangeArrowheads="1"/>
                      </p:cNvPicPr>
                      <p:nvPr/>
                    </p:nvPicPr>
                    <p:blipFill>
                      <a:blip r:embed="rId7"/>
                      <a:srcRect/>
                      <a:stretch>
                        <a:fillRect/>
                      </a:stretch>
                    </p:blipFill>
                    <p:spPr bwMode="auto">
                      <a:xfrm>
                        <a:off x="3820319" y="4528502"/>
                        <a:ext cx="313848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Grp="1" noChangeAspect="1"/>
          </p:cNvGraphicFramePr>
          <p:nvPr/>
        </p:nvGraphicFramePr>
        <p:xfrm>
          <a:off x="3733800" y="5395279"/>
          <a:ext cx="3160712" cy="474663"/>
        </p:xfrm>
        <a:graphic>
          <a:graphicData uri="http://schemas.openxmlformats.org/presentationml/2006/ole">
            <mc:AlternateContent xmlns:mc="http://schemas.openxmlformats.org/markup-compatibility/2006">
              <mc:Choice xmlns:v="urn:schemas-microsoft-com:vml" Requires="v">
                <p:oleObj name="Equation" r:id="rId8" imgW="3466800" imgH="520560" progId="Equation.DSMT4">
                  <p:embed/>
                </p:oleObj>
              </mc:Choice>
              <mc:Fallback>
                <p:oleObj name="Equation" r:id="rId8" imgW="3466800" imgH="520560" progId="Equation.DSMT4">
                  <p:embed/>
                  <p:pic>
                    <p:nvPicPr>
                      <p:cNvPr id="8" name="Object 7"/>
                      <p:cNvPicPr>
                        <a:picLocks noGrp="1" noChangeAspect="1" noChangeArrowheads="1"/>
                      </p:cNvPicPr>
                      <p:nvPr/>
                    </p:nvPicPr>
                    <p:blipFill>
                      <a:blip r:embed="rId9"/>
                      <a:srcRect/>
                      <a:stretch>
                        <a:fillRect/>
                      </a:stretch>
                    </p:blipFill>
                    <p:spPr bwMode="auto">
                      <a:xfrm>
                        <a:off x="3733800" y="5395279"/>
                        <a:ext cx="316071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5135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28600" y="76200"/>
            <a:ext cx="10896600" cy="1066800"/>
          </a:xfrm>
        </p:spPr>
        <p:txBody>
          <a:bodyPr/>
          <a:lstStyle/>
          <a:p>
            <a:r>
              <a:rPr lang="en-US"/>
              <a:t>Notation, cont.</a:t>
            </a:r>
            <a:endParaRPr lang="en-US" dirty="0"/>
          </a:p>
        </p:txBody>
      </p:sp>
      <p:sp>
        <p:nvSpPr>
          <p:cNvPr id="3080" name="Rectangle 3"/>
          <p:cNvSpPr>
            <a:spLocks noGrp="1" noChangeArrowheads="1"/>
          </p:cNvSpPr>
          <p:nvPr>
            <p:ph type="body" sz="quarter" idx="10"/>
          </p:nvPr>
        </p:nvSpPr>
        <p:spPr>
          <a:xfrm>
            <a:off x="228600" y="1295400"/>
            <a:ext cx="10896600" cy="5181600"/>
          </a:xfrm>
        </p:spPr>
        <p:txBody>
          <a:bodyPr/>
          <a:lstStyle/>
          <a:p>
            <a:r>
              <a:rPr lang="en-US" altLang="zh-CN" dirty="0"/>
              <a:t>The series admittance of line  is g</a:t>
            </a:r>
            <a:r>
              <a:rPr lang="en-US" altLang="zh-CN" dirty="0">
                <a:sym typeface="Euclid Extra"/>
              </a:rPr>
              <a:t> </a:t>
            </a:r>
            <a:r>
              <a:rPr lang="en-US" altLang="zh-CN" dirty="0"/>
              <a:t>+</a:t>
            </a:r>
            <a:r>
              <a:rPr lang="en-US" altLang="zh-CN" dirty="0" err="1"/>
              <a:t>jb</a:t>
            </a:r>
            <a:r>
              <a:rPr lang="en-US" altLang="zh-CN" dirty="0"/>
              <a:t>  and we define </a:t>
            </a:r>
            <a:br>
              <a:rPr lang="en-US" altLang="zh-CN" dirty="0"/>
            </a:br>
            <a:br>
              <a:rPr lang="en-US" altLang="zh-CN" dirty="0"/>
            </a:br>
            <a:endParaRPr lang="en-US" altLang="zh-CN" dirty="0"/>
          </a:p>
          <a:p>
            <a:r>
              <a:rPr lang="en-US" altLang="zh-CN" dirty="0"/>
              <a:t>We define the L</a:t>
            </a:r>
            <a:r>
              <a:rPr lang="en-US" altLang="zh-CN" dirty="0">
                <a:sym typeface="Symbol"/>
              </a:rPr>
              <a:t>N incidence matrix</a:t>
            </a:r>
            <a:br>
              <a:rPr lang="en-US" altLang="zh-CN" dirty="0">
                <a:sym typeface="Symbol"/>
              </a:rPr>
            </a:br>
            <a:br>
              <a:rPr lang="en-US" altLang="zh-CN" dirty="0">
                <a:sym typeface="Symbol"/>
              </a:rPr>
            </a:br>
            <a:endParaRPr lang="en-US" altLang="zh-CN" dirty="0"/>
          </a:p>
        </p:txBody>
      </p:sp>
      <p:graphicFrame>
        <p:nvGraphicFramePr>
          <p:cNvPr id="3" name="Object 2"/>
          <p:cNvGraphicFramePr>
            <a:graphicFrameLocks noChangeAspect="1"/>
          </p:cNvGraphicFramePr>
          <p:nvPr/>
        </p:nvGraphicFramePr>
        <p:xfrm>
          <a:off x="6208713" y="1989074"/>
          <a:ext cx="3911600" cy="596900"/>
        </p:xfrm>
        <a:graphic>
          <a:graphicData uri="http://schemas.openxmlformats.org/presentationml/2006/ole">
            <mc:AlternateContent xmlns:mc="http://schemas.openxmlformats.org/markup-compatibility/2006">
              <mc:Choice xmlns:v="urn:schemas-microsoft-com:vml" Requires="v">
                <p:oleObj name="Equation" r:id="rId2" imgW="3911400" imgH="596880" progId="Equation.DSMT4">
                  <p:embed/>
                </p:oleObj>
              </mc:Choice>
              <mc:Fallback>
                <p:oleObj name="Equation" r:id="rId2" imgW="3911400" imgH="596880" progId="Equation.DSMT4">
                  <p:embed/>
                  <p:pic>
                    <p:nvPicPr>
                      <p:cNvPr id="3" name="Object 2"/>
                      <p:cNvPicPr>
                        <a:picLocks noChangeAspect="1" noChangeArrowheads="1"/>
                      </p:cNvPicPr>
                      <p:nvPr/>
                    </p:nvPicPr>
                    <p:blipFill>
                      <a:blip r:embed="rId3"/>
                      <a:srcRect/>
                      <a:stretch>
                        <a:fillRect/>
                      </a:stretch>
                    </p:blipFill>
                    <p:spPr bwMode="auto">
                      <a:xfrm>
                        <a:off x="6208713" y="1989074"/>
                        <a:ext cx="3911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nvGraphicFramePr>
        <p:xfrm>
          <a:off x="4495800" y="3554539"/>
          <a:ext cx="1741488" cy="2643188"/>
        </p:xfrm>
        <a:graphic>
          <a:graphicData uri="http://schemas.openxmlformats.org/presentationml/2006/ole">
            <mc:AlternateContent xmlns:mc="http://schemas.openxmlformats.org/markup-compatibility/2006">
              <mc:Choice xmlns:v="urn:schemas-microsoft-com:vml" Requires="v">
                <p:oleObj name="Equation" r:id="rId4" imgW="1612800" imgH="2298600" progId="Equation.DSMT4">
                  <p:embed/>
                </p:oleObj>
              </mc:Choice>
              <mc:Fallback>
                <p:oleObj name="Equation" r:id="rId4" imgW="1612800" imgH="2298600" progId="Equation.DSMT4">
                  <p:embed/>
                  <p:pic>
                    <p:nvPicPr>
                      <p:cNvPr id="4" name="Object 3"/>
                      <p:cNvPicPr>
                        <a:picLocks noChangeAspect="1" noChangeArrowheads="1"/>
                      </p:cNvPicPr>
                      <p:nvPr/>
                    </p:nvPicPr>
                    <p:blipFill>
                      <a:blip r:embed="rId5"/>
                      <a:srcRect/>
                      <a:stretch>
                        <a:fillRect/>
                      </a:stretch>
                    </p:blipFill>
                    <p:spPr bwMode="auto">
                      <a:xfrm>
                        <a:off x="4495800" y="3554539"/>
                        <a:ext cx="174148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7112002" y="3429000"/>
            <a:ext cx="4572000" cy="2677656"/>
          </a:xfrm>
          <a:prstGeom prst="rect">
            <a:avLst/>
          </a:prstGeom>
          <a:solidFill>
            <a:srgbClr val="D6D2C4"/>
          </a:solidFill>
        </p:spPr>
        <p:txBody>
          <a:bodyPr wrap="square" rtlCol="0">
            <a:spAutoFit/>
          </a:bodyPr>
          <a:lstStyle/>
          <a:p>
            <a:r>
              <a:rPr lang="en-US" dirty="0">
                <a:solidFill>
                  <a:srgbClr val="1E0000"/>
                </a:solidFill>
                <a:latin typeface="+mn-lt"/>
              </a:rPr>
              <a:t>The component j of </a:t>
            </a:r>
            <a:r>
              <a:rPr lang="en-US" b="1" dirty="0">
                <a:solidFill>
                  <a:srgbClr val="1E0000"/>
                </a:solidFill>
                <a:latin typeface="+mn-lt"/>
              </a:rPr>
              <a:t>a</a:t>
            </a:r>
            <a:r>
              <a:rPr lang="en-US" baseline="-25000" dirty="0">
                <a:solidFill>
                  <a:srgbClr val="1E0000"/>
                </a:solidFill>
                <a:latin typeface="+mn-lt"/>
              </a:rPr>
              <a:t>i</a:t>
            </a:r>
            <a:r>
              <a:rPr lang="en-US" dirty="0">
                <a:solidFill>
                  <a:srgbClr val="1E0000"/>
                </a:solidFill>
                <a:latin typeface="+mn-lt"/>
              </a:rPr>
              <a:t> is</a:t>
            </a:r>
            <a:br>
              <a:rPr lang="en-US" dirty="0">
                <a:solidFill>
                  <a:srgbClr val="1E0000"/>
                </a:solidFill>
                <a:latin typeface="+mn-lt"/>
              </a:rPr>
            </a:br>
            <a:r>
              <a:rPr lang="en-US" dirty="0">
                <a:solidFill>
                  <a:srgbClr val="1E0000"/>
                </a:solidFill>
                <a:latin typeface="+mn-lt"/>
              </a:rPr>
              <a:t>nonzero whenever line  is</a:t>
            </a:r>
            <a:br>
              <a:rPr lang="en-US" dirty="0">
                <a:solidFill>
                  <a:srgbClr val="1E0000"/>
                </a:solidFill>
                <a:latin typeface="+mn-lt"/>
              </a:rPr>
            </a:br>
            <a:r>
              <a:rPr lang="en-US" dirty="0">
                <a:solidFill>
                  <a:srgbClr val="1E0000"/>
                </a:solidFill>
                <a:latin typeface="+mn-lt"/>
              </a:rPr>
              <a:t>coincident with node j. Hence </a:t>
            </a:r>
            <a:br>
              <a:rPr lang="en-US" dirty="0">
                <a:solidFill>
                  <a:srgbClr val="1E0000"/>
                </a:solidFill>
                <a:latin typeface="+mn-lt"/>
              </a:rPr>
            </a:br>
            <a:r>
              <a:rPr lang="en-US" b="1" dirty="0">
                <a:solidFill>
                  <a:srgbClr val="1E0000"/>
                </a:solidFill>
                <a:latin typeface="+mn-lt"/>
              </a:rPr>
              <a:t>A</a:t>
            </a:r>
            <a:r>
              <a:rPr lang="en-US" dirty="0">
                <a:solidFill>
                  <a:srgbClr val="1E0000"/>
                </a:solidFill>
                <a:latin typeface="+mn-lt"/>
              </a:rPr>
              <a:t> is quite sparse, with two </a:t>
            </a:r>
            <a:br>
              <a:rPr lang="en-US" dirty="0">
                <a:solidFill>
                  <a:srgbClr val="1E0000"/>
                </a:solidFill>
                <a:latin typeface="+mn-lt"/>
              </a:rPr>
            </a:br>
            <a:r>
              <a:rPr lang="en-US" dirty="0" err="1">
                <a:solidFill>
                  <a:srgbClr val="1E0000"/>
                </a:solidFill>
                <a:latin typeface="+mn-lt"/>
              </a:rPr>
              <a:t>nonzeros</a:t>
            </a:r>
            <a:r>
              <a:rPr lang="en-US" dirty="0">
                <a:solidFill>
                  <a:srgbClr val="1E0000"/>
                </a:solidFill>
                <a:latin typeface="+mn-lt"/>
              </a:rPr>
              <a:t> per row</a:t>
            </a:r>
          </a:p>
        </p:txBody>
      </p:sp>
    </p:spTree>
    <p:extLst>
      <p:ext uri="{BB962C8B-B14F-4D97-AF65-F5344CB8AC3E}">
        <p14:creationId xmlns:p14="http://schemas.microsoft.com/office/powerpoint/2010/main" val="3610542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a:t>Analysis Example: Available Transfer Capability</a:t>
            </a:r>
            <a:endParaRPr lang="en-US" dirty="0"/>
          </a:p>
        </p:txBody>
      </p:sp>
      <p:sp>
        <p:nvSpPr>
          <p:cNvPr id="3" name="Content Placeholder 2"/>
          <p:cNvSpPr>
            <a:spLocks noGrp="1"/>
          </p:cNvSpPr>
          <p:nvPr>
            <p:ph type="body" sz="quarter" idx="10"/>
          </p:nvPr>
        </p:nvSpPr>
        <p:spPr>
          <a:xfrm>
            <a:off x="228600" y="1295400"/>
            <a:ext cx="10896600" cy="5181600"/>
          </a:xfrm>
        </p:spPr>
        <p:txBody>
          <a:bodyPr/>
          <a:lstStyle/>
          <a:p>
            <a:r>
              <a:rPr lang="en-US" altLang="zh-CN"/>
              <a:t>The power system available transfer capability or ATC is defined as the maximum additional MW that can be transferred between two specific areas, while meeting all the specified pre- and post-contingency system conditions</a:t>
            </a:r>
          </a:p>
          <a:p>
            <a:r>
              <a:rPr lang="en-US" altLang="zh-CN"/>
              <a:t>ATC impacts measurably the market outcomes and system reliability and, therefore, the ATC values impact the system and market behavior</a:t>
            </a:r>
          </a:p>
          <a:p>
            <a:r>
              <a:rPr lang="en-US"/>
              <a:t>A useful reference on ATC is Available Transfer Capability Definitions and Determination from NERC, June 1996 (available online)</a:t>
            </a:r>
          </a:p>
          <a:p>
            <a:endParaRPr lang="en-US" altLang="zh-CN"/>
          </a:p>
          <a:p>
            <a:endParaRPr lang="en-US" dirty="0"/>
          </a:p>
        </p:txBody>
      </p:sp>
    </p:spTree>
    <p:extLst>
      <p:ext uri="{BB962C8B-B14F-4D97-AF65-F5344CB8AC3E}">
        <p14:creationId xmlns:p14="http://schemas.microsoft.com/office/powerpoint/2010/main" val="3255906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8600" y="76200"/>
            <a:ext cx="10896600" cy="1066800"/>
          </a:xfrm>
        </p:spPr>
        <p:txBody>
          <a:bodyPr/>
          <a:lstStyle/>
          <a:p>
            <a:r>
              <a:rPr lang="en-US" altLang="zh-CN"/>
              <a:t>ATC and Its Key Components</a:t>
            </a:r>
            <a:endParaRPr lang="en-US" altLang="zh-CN" dirty="0"/>
          </a:p>
        </p:txBody>
      </p:sp>
      <p:sp>
        <p:nvSpPr>
          <p:cNvPr id="74755" name="Rectangle 3"/>
          <p:cNvSpPr>
            <a:spLocks noGrp="1" noChangeArrowheads="1"/>
          </p:cNvSpPr>
          <p:nvPr>
            <p:ph type="body" sz="quarter" idx="10"/>
          </p:nvPr>
        </p:nvSpPr>
        <p:spPr>
          <a:xfrm>
            <a:off x="228600" y="1295400"/>
            <a:ext cx="10896600" cy="5181600"/>
          </a:xfrm>
        </p:spPr>
        <p:txBody>
          <a:bodyPr/>
          <a:lstStyle/>
          <a:p>
            <a:r>
              <a:rPr lang="en-US" altLang="zh-CN"/>
              <a:t>Total transfer capability (TTC ) </a:t>
            </a:r>
          </a:p>
          <a:p>
            <a:pPr lvl="1"/>
            <a:r>
              <a:rPr lang="en-US" altLang="zh-CN"/>
              <a:t>Amount of real power that can be transmitted across an interconnected transmission network in a reliable manner, including considering contingencies</a:t>
            </a:r>
          </a:p>
          <a:p>
            <a:r>
              <a:rPr lang="en-US" altLang="zh-CN"/>
              <a:t>Transmission reliability margin (TRM)</a:t>
            </a:r>
          </a:p>
          <a:p>
            <a:pPr lvl="1"/>
            <a:r>
              <a:rPr lang="en-US" altLang="zh-CN"/>
              <a:t>Amount of TTC needed to deal with uncertainties in system conditions; typically expressed as a percent of TTC</a:t>
            </a:r>
          </a:p>
          <a:p>
            <a:r>
              <a:rPr lang="en-US" altLang="zh-CN"/>
              <a:t>Capacity benefit margin (CBM) </a:t>
            </a:r>
          </a:p>
          <a:p>
            <a:pPr lvl="1"/>
            <a:r>
              <a:rPr lang="en-US" altLang="zh-CN"/>
              <a:t>Amount of TTC needed by load serving entities to ensure access to generation; typically expressed as a percent of TTC</a:t>
            </a:r>
            <a:endParaRPr lang="en-US" altLang="zh-CN" dirty="0"/>
          </a:p>
        </p:txBody>
      </p:sp>
    </p:spTree>
    <p:extLst>
      <p:ext uri="{BB962C8B-B14F-4D97-AF65-F5344CB8AC3E}">
        <p14:creationId xmlns:p14="http://schemas.microsoft.com/office/powerpoint/2010/main" val="2191298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altLang="zh-CN"/>
              <a:t>ATC and Its Key Components</a:t>
            </a:r>
            <a:endParaRPr lang="en-US" dirty="0"/>
          </a:p>
        </p:txBody>
      </p:sp>
      <p:sp>
        <p:nvSpPr>
          <p:cNvPr id="3" name="Content Placeholder 2"/>
          <p:cNvSpPr>
            <a:spLocks noGrp="1"/>
          </p:cNvSpPr>
          <p:nvPr>
            <p:ph type="body" sz="quarter" idx="10"/>
          </p:nvPr>
        </p:nvSpPr>
        <p:spPr>
          <a:xfrm>
            <a:off x="228600" y="1295400"/>
            <a:ext cx="10896600" cy="5181600"/>
          </a:xfrm>
        </p:spPr>
        <p:txBody>
          <a:bodyPr/>
          <a:lstStyle/>
          <a:p>
            <a:r>
              <a:rPr lang="en-US" altLang="zh-CN" dirty="0"/>
              <a:t>Uncommitted transfer capability (UTC)</a:t>
            </a:r>
          </a:p>
          <a:p>
            <a:r>
              <a:rPr lang="en-US" altLang="zh-CN" dirty="0"/>
              <a:t>	     UTC </a:t>
            </a:r>
            <a:r>
              <a:rPr lang="en-US" altLang="zh-CN" dirty="0">
                <a:sym typeface="Euclid Extra"/>
              </a:rPr>
              <a:t>=</a:t>
            </a:r>
            <a:r>
              <a:rPr lang="en-US" altLang="zh-CN" dirty="0"/>
              <a:t> TTC –  existing transmission commitment</a:t>
            </a:r>
          </a:p>
          <a:p>
            <a:r>
              <a:rPr lang="en-US" altLang="zh-CN" dirty="0"/>
              <a:t>Formal definition of ATC is</a:t>
            </a:r>
          </a:p>
          <a:p>
            <a:r>
              <a:rPr lang="en-US" altLang="zh-CN" dirty="0"/>
              <a:t>		 ATC </a:t>
            </a:r>
            <a:r>
              <a:rPr lang="en-US" altLang="zh-CN" dirty="0">
                <a:sym typeface="Euclid Extra"/>
              </a:rPr>
              <a:t>= </a:t>
            </a:r>
            <a:r>
              <a:rPr lang="en-US" altLang="zh-CN" dirty="0"/>
              <a:t>UTC – CBM – TRM</a:t>
            </a:r>
          </a:p>
          <a:p>
            <a:r>
              <a:rPr lang="en-US" altLang="zh-CN" dirty="0"/>
              <a:t>We focus on determining </a:t>
            </a:r>
            <a:r>
              <a:rPr lang="en-US" altLang="zh-CN" dirty="0" err="1"/>
              <a:t>Um,n</a:t>
            </a:r>
            <a:r>
              <a:rPr lang="en-US" altLang="zh-CN" dirty="0"/>
              <a:t>, the UTC from node m to node n</a:t>
            </a:r>
          </a:p>
          <a:p>
            <a:r>
              <a:rPr lang="en-US" altLang="zh-CN" dirty="0" err="1"/>
              <a:t>Um,n</a:t>
            </a:r>
            <a:r>
              <a:rPr lang="en-US" altLang="zh-CN" dirty="0"/>
              <a:t> is defined as the maximum additional MW that can be transferred from node m to node n without violating any limit in either the base case or in any post-contingency conditions </a:t>
            </a:r>
          </a:p>
          <a:p>
            <a:r>
              <a:rPr lang="en-US" altLang="zh-CN" dirty="0"/>
              <a:t>Calculation of this in a brute force way can be computational difficult</a:t>
            </a:r>
          </a:p>
        </p:txBody>
      </p:sp>
    </p:spTree>
    <p:extLst>
      <p:ext uri="{BB962C8B-B14F-4D97-AF65-F5344CB8AC3E}">
        <p14:creationId xmlns:p14="http://schemas.microsoft.com/office/powerpoint/2010/main" val="423112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61DC4-2AD4-427E-8C91-48C2E1EDBBBD}"/>
              </a:ext>
            </a:extLst>
          </p:cNvPr>
          <p:cNvSpPr>
            <a:spLocks noGrp="1"/>
          </p:cNvSpPr>
          <p:nvPr>
            <p:ph type="title"/>
          </p:nvPr>
        </p:nvSpPr>
        <p:spPr>
          <a:xfrm>
            <a:off x="228600" y="76200"/>
            <a:ext cx="10896600" cy="1066800"/>
          </a:xfrm>
        </p:spPr>
        <p:txBody>
          <a:bodyPr/>
          <a:lstStyle/>
          <a:p>
            <a:r>
              <a:rPr lang="en-US" dirty="0"/>
              <a:t>Announcements</a:t>
            </a:r>
          </a:p>
        </p:txBody>
      </p:sp>
      <p:sp>
        <p:nvSpPr>
          <p:cNvPr id="6" name="Text Placeholder 5">
            <a:extLst>
              <a:ext uri="{FF2B5EF4-FFF2-40B4-BE49-F238E27FC236}">
                <a16:creationId xmlns:a16="http://schemas.microsoft.com/office/drawing/2014/main" id="{10BB9BEC-370F-6A3D-62C9-AF3548ABF2D7}"/>
              </a:ext>
            </a:extLst>
          </p:cNvPr>
          <p:cNvSpPr>
            <a:spLocks noGrp="1"/>
          </p:cNvSpPr>
          <p:nvPr>
            <p:ph type="body" sz="quarter" idx="10"/>
          </p:nvPr>
        </p:nvSpPr>
        <p:spPr>
          <a:xfrm>
            <a:off x="228600" y="1295400"/>
            <a:ext cx="10896600" cy="5181600"/>
          </a:xfrm>
        </p:spPr>
        <p:txBody>
          <a:bodyPr/>
          <a:lstStyle/>
          <a:p>
            <a:r>
              <a:rPr lang="en-US" dirty="0"/>
              <a:t>Assignment 3 due date changed to Monday, Oct 30th at 4pm</a:t>
            </a:r>
          </a:p>
          <a:p>
            <a:r>
              <a:rPr lang="en-US" dirty="0"/>
              <a:t>Assignment 4 is assigned today and on the website, with due date of Wednesday, Nov 8th at 4pm</a:t>
            </a:r>
          </a:p>
          <a:p>
            <a:r>
              <a:rPr lang="en-US" dirty="0"/>
              <a:t>Be reading/reviewing sparse matrices</a:t>
            </a:r>
          </a:p>
        </p:txBody>
      </p:sp>
    </p:spTree>
    <p:extLst>
      <p:ext uri="{BB962C8B-B14F-4D97-AF65-F5344CB8AC3E}">
        <p14:creationId xmlns:p14="http://schemas.microsoft.com/office/powerpoint/2010/main" val="985030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2"/>
          <p:cNvSpPr>
            <a:spLocks noGrp="1" noChangeArrowheads="1"/>
          </p:cNvSpPr>
          <p:nvPr>
            <p:ph type="title"/>
          </p:nvPr>
        </p:nvSpPr>
        <p:spPr>
          <a:xfrm>
            <a:off x="228600" y="76200"/>
            <a:ext cx="10896600" cy="1066800"/>
          </a:xfrm>
        </p:spPr>
        <p:txBody>
          <a:bodyPr/>
          <a:lstStyle/>
          <a:p>
            <a:r>
              <a:rPr lang="en-US" altLang="zh-CN"/>
              <a:t>Sensitivity Problem Formulation </a:t>
            </a:r>
            <a:endParaRPr lang="en-US" altLang="zh-CN" dirty="0"/>
          </a:p>
        </p:txBody>
      </p:sp>
      <p:sp>
        <p:nvSpPr>
          <p:cNvPr id="14346" name="Rectangle 4"/>
          <p:cNvSpPr>
            <a:spLocks noGrp="1" noChangeArrowheads="1"/>
          </p:cNvSpPr>
          <p:nvPr>
            <p:ph type="body" sz="quarter" idx="10"/>
          </p:nvPr>
        </p:nvSpPr>
        <p:spPr>
          <a:xfrm>
            <a:off x="228600" y="1295400"/>
            <a:ext cx="10896600" cy="5181600"/>
          </a:xfrm>
        </p:spPr>
        <p:txBody>
          <a:bodyPr/>
          <a:lstStyle/>
          <a:p>
            <a:r>
              <a:rPr lang="en-US" altLang="zh-CN" dirty="0"/>
              <a:t>Denote the system state by</a:t>
            </a:r>
          </a:p>
          <a:p>
            <a:endParaRPr lang="en-US" altLang="zh-CN" dirty="0"/>
          </a:p>
          <a:p>
            <a:endParaRPr lang="en-US" altLang="zh-CN" dirty="0"/>
          </a:p>
          <a:p>
            <a:endParaRPr lang="en-US" altLang="zh-CN" dirty="0"/>
          </a:p>
          <a:p>
            <a:r>
              <a:rPr lang="en-US" altLang="zh-CN" dirty="0"/>
              <a:t>Denote the conditions corresponding to the existing commitment/dispatch  by s(0), p(0) and f(0) so that      </a:t>
            </a:r>
            <a:br>
              <a:rPr lang="en-US" altLang="zh-CN" dirty="0"/>
            </a:br>
            <a:endParaRPr lang="en-US" altLang="zh-CN" dirty="0"/>
          </a:p>
          <a:p>
            <a:endParaRPr lang="en-US" altLang="zh-CN" dirty="0"/>
          </a:p>
          <a:p>
            <a:r>
              <a:rPr lang="en-US" altLang="zh-CN" dirty="0"/>
              <a:t>	</a:t>
            </a:r>
          </a:p>
        </p:txBody>
      </p:sp>
      <p:graphicFrame>
        <p:nvGraphicFramePr>
          <p:cNvPr id="14338" name="Object 5"/>
          <p:cNvGraphicFramePr>
            <a:graphicFrameLocks noChangeAspect="1"/>
          </p:cNvGraphicFramePr>
          <p:nvPr/>
        </p:nvGraphicFramePr>
        <p:xfrm>
          <a:off x="2667000" y="1981200"/>
          <a:ext cx="1371600" cy="1104900"/>
        </p:xfrm>
        <a:graphic>
          <a:graphicData uri="http://schemas.openxmlformats.org/presentationml/2006/ole">
            <mc:AlternateContent xmlns:mc="http://schemas.openxmlformats.org/markup-compatibility/2006">
              <mc:Choice xmlns:v="urn:schemas-microsoft-com:vml" Requires="v">
                <p:oleObj name="Equation" r:id="rId2" imgW="1371600" imgH="1104840" progId="Equation.DSMT4">
                  <p:embed/>
                </p:oleObj>
              </mc:Choice>
              <mc:Fallback>
                <p:oleObj name="Equation" r:id="rId2" imgW="1371600" imgH="1104840" progId="Equation.DSMT4">
                  <p:embed/>
                  <p:pic>
                    <p:nvPicPr>
                      <p:cNvPr id="14338" name="Object 5"/>
                      <p:cNvPicPr>
                        <a:picLocks noChangeAspect="1" noChangeArrowheads="1"/>
                      </p:cNvPicPr>
                      <p:nvPr/>
                    </p:nvPicPr>
                    <p:blipFill>
                      <a:blip r:embed="rId3"/>
                      <a:srcRect/>
                      <a:stretch>
                        <a:fillRect/>
                      </a:stretch>
                    </p:blipFill>
                    <p:spPr bwMode="auto">
                      <a:xfrm>
                        <a:off x="2667000" y="1981200"/>
                        <a:ext cx="13716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6"/>
          <p:cNvGraphicFramePr>
            <a:graphicFrameLocks noChangeAspect="1"/>
          </p:cNvGraphicFramePr>
          <p:nvPr/>
        </p:nvGraphicFramePr>
        <p:xfrm>
          <a:off x="4953000" y="2057400"/>
          <a:ext cx="3251200" cy="469900"/>
        </p:xfrm>
        <a:graphic>
          <a:graphicData uri="http://schemas.openxmlformats.org/presentationml/2006/ole">
            <mc:AlternateContent xmlns:mc="http://schemas.openxmlformats.org/markup-compatibility/2006">
              <mc:Choice xmlns:v="urn:schemas-microsoft-com:vml" Requires="v">
                <p:oleObj name="Equation" r:id="rId4" imgW="3251160" imgH="469800" progId="Equation.DSMT4">
                  <p:embed/>
                </p:oleObj>
              </mc:Choice>
              <mc:Fallback>
                <p:oleObj name="Equation" r:id="rId4" imgW="3251160" imgH="469800" progId="Equation.DSMT4">
                  <p:embed/>
                  <p:pic>
                    <p:nvPicPr>
                      <p:cNvPr id="14339" name="Object 6"/>
                      <p:cNvPicPr>
                        <a:picLocks noChangeAspect="1" noChangeArrowheads="1"/>
                      </p:cNvPicPr>
                      <p:nvPr/>
                    </p:nvPicPr>
                    <p:blipFill>
                      <a:blip r:embed="rId5"/>
                      <a:srcRect/>
                      <a:stretch>
                        <a:fillRect/>
                      </a:stretch>
                    </p:blipFill>
                    <p:spPr bwMode="auto">
                      <a:xfrm>
                        <a:off x="4953000" y="2057400"/>
                        <a:ext cx="3251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7"/>
          <p:cNvGraphicFramePr>
            <a:graphicFrameLocks noChangeAspect="1"/>
          </p:cNvGraphicFramePr>
          <p:nvPr/>
        </p:nvGraphicFramePr>
        <p:xfrm>
          <a:off x="4953001" y="2743201"/>
          <a:ext cx="3430587" cy="461963"/>
        </p:xfrm>
        <a:graphic>
          <a:graphicData uri="http://schemas.openxmlformats.org/presentationml/2006/ole">
            <mc:AlternateContent xmlns:mc="http://schemas.openxmlformats.org/markup-compatibility/2006">
              <mc:Choice xmlns:v="urn:schemas-microsoft-com:vml" Requires="v">
                <p:oleObj name="Equation" r:id="rId6" imgW="3479760" imgH="469800" progId="Equation.DSMT4">
                  <p:embed/>
                </p:oleObj>
              </mc:Choice>
              <mc:Fallback>
                <p:oleObj name="Equation" r:id="rId6" imgW="3479760" imgH="469800" progId="Equation.DSMT4">
                  <p:embed/>
                  <p:pic>
                    <p:nvPicPr>
                      <p:cNvPr id="14340" name="Object 7"/>
                      <p:cNvPicPr>
                        <a:picLocks noChangeAspect="1" noChangeArrowheads="1"/>
                      </p:cNvPicPr>
                      <p:nvPr/>
                    </p:nvPicPr>
                    <p:blipFill>
                      <a:blip r:embed="rId7"/>
                      <a:srcRect/>
                      <a:stretch>
                        <a:fillRect/>
                      </a:stretch>
                    </p:blipFill>
                    <p:spPr bwMode="auto">
                      <a:xfrm>
                        <a:off x="4953001" y="2743201"/>
                        <a:ext cx="3430587" cy="461963"/>
                      </a:xfrm>
                      <a:prstGeom prst="rect">
                        <a:avLst/>
                      </a:prstGeom>
                      <a:noFill/>
                      <a:ln>
                        <a:noFill/>
                      </a:ln>
                      <a:effectLst/>
                    </p:spPr>
                  </p:pic>
                </p:oleObj>
              </mc:Fallback>
            </mc:AlternateContent>
          </a:graphicData>
        </a:graphic>
      </p:graphicFrame>
      <p:graphicFrame>
        <p:nvGraphicFramePr>
          <p:cNvPr id="14344" name="Object 11"/>
          <p:cNvGraphicFramePr>
            <a:graphicFrameLocks noChangeAspect="1"/>
          </p:cNvGraphicFramePr>
          <p:nvPr/>
        </p:nvGraphicFramePr>
        <p:xfrm>
          <a:off x="2338388" y="4833938"/>
          <a:ext cx="2538412" cy="1162050"/>
        </p:xfrm>
        <a:graphic>
          <a:graphicData uri="http://schemas.openxmlformats.org/presentationml/2006/ole">
            <mc:AlternateContent xmlns:mc="http://schemas.openxmlformats.org/markup-compatibility/2006">
              <mc:Choice xmlns:v="urn:schemas-microsoft-com:vml" Requires="v">
                <p:oleObj name="Equation" r:id="rId8" imgW="2577960" imgH="1180800" progId="Equation.DSMT4">
                  <p:embed/>
                </p:oleObj>
              </mc:Choice>
              <mc:Fallback>
                <p:oleObj name="Equation" r:id="rId8" imgW="2577960" imgH="1180800" progId="Equation.DSMT4">
                  <p:embed/>
                  <p:pic>
                    <p:nvPicPr>
                      <p:cNvPr id="14344" name="Object 11"/>
                      <p:cNvPicPr>
                        <a:picLocks noChangeAspect="1" noChangeArrowheads="1"/>
                      </p:cNvPicPr>
                      <p:nvPr/>
                    </p:nvPicPr>
                    <p:blipFill>
                      <a:blip r:embed="rId9"/>
                      <a:srcRect/>
                      <a:stretch>
                        <a:fillRect/>
                      </a:stretch>
                    </p:blipFill>
                    <p:spPr bwMode="auto">
                      <a:xfrm>
                        <a:off x="2338388" y="4833938"/>
                        <a:ext cx="2538412"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7" name="Text Box 12"/>
          <p:cNvSpPr txBox="1">
            <a:spLocks noChangeArrowheads="1"/>
          </p:cNvSpPr>
          <p:nvPr/>
        </p:nvSpPr>
        <p:spPr bwMode="auto">
          <a:xfrm>
            <a:off x="5105401" y="4860200"/>
            <a:ext cx="4164923" cy="523220"/>
          </a:xfrm>
          <a:prstGeom prst="rect">
            <a:avLst/>
          </a:prstGeom>
          <a:solidFill>
            <a:srgbClr val="D6D2C4"/>
          </a:solidFill>
          <a:ln w="25400">
            <a:noFill/>
            <a:miter lim="800000"/>
            <a:headEnd/>
            <a:tailEnd/>
          </a:ln>
        </p:spPr>
        <p:txBody>
          <a:bodyPr wrap="none">
            <a:spAutoFit/>
          </a:bodyPr>
          <a:lstStyle/>
          <a:p>
            <a:r>
              <a:rPr lang="en-US" altLang="zh-CN" dirty="0">
                <a:solidFill>
                  <a:srgbClr val="1E0000"/>
                </a:solidFill>
                <a:latin typeface="+mj-lt"/>
              </a:rPr>
              <a:t>the power flow equations</a:t>
            </a:r>
          </a:p>
        </p:txBody>
      </p:sp>
      <p:sp>
        <p:nvSpPr>
          <p:cNvPr id="14348" name="Text Box 13"/>
          <p:cNvSpPr txBox="1">
            <a:spLocks noChangeArrowheads="1"/>
          </p:cNvSpPr>
          <p:nvPr/>
        </p:nvSpPr>
        <p:spPr bwMode="auto">
          <a:xfrm>
            <a:off x="5105399" y="5607112"/>
            <a:ext cx="4344459" cy="523220"/>
          </a:xfrm>
          <a:prstGeom prst="rect">
            <a:avLst/>
          </a:prstGeom>
          <a:solidFill>
            <a:srgbClr val="D6D2C4"/>
          </a:solidFill>
          <a:ln w="25400">
            <a:noFill/>
            <a:miter lim="800000"/>
            <a:headEnd/>
            <a:tailEnd/>
          </a:ln>
        </p:spPr>
        <p:txBody>
          <a:bodyPr wrap="none">
            <a:spAutoFit/>
          </a:bodyPr>
          <a:lstStyle/>
          <a:p>
            <a:r>
              <a:rPr lang="en-US" altLang="zh-CN" dirty="0">
                <a:solidFill>
                  <a:srgbClr val="1E0000"/>
                </a:solidFill>
                <a:latin typeface="+mj-lt"/>
              </a:rPr>
              <a:t>line real power flow vector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2"/>
          <p:cNvSpPr>
            <a:spLocks noGrp="1" noChangeArrowheads="1"/>
          </p:cNvSpPr>
          <p:nvPr>
            <p:ph type="title"/>
          </p:nvPr>
        </p:nvSpPr>
        <p:spPr/>
        <p:txBody>
          <a:bodyPr/>
          <a:lstStyle/>
          <a:p>
            <a:r>
              <a:rPr lang="en-US" altLang="zh-CN"/>
              <a:t>Sensitivity Problem Formulation</a:t>
            </a:r>
            <a:endParaRPr lang="en-US" altLang="zh-CN" dirty="0"/>
          </a:p>
        </p:txBody>
      </p:sp>
      <p:graphicFrame>
        <p:nvGraphicFramePr>
          <p:cNvPr id="15362" name="Object 4"/>
          <p:cNvGraphicFramePr>
            <a:graphicFrameLocks noChangeAspect="1"/>
          </p:cNvGraphicFramePr>
          <p:nvPr/>
        </p:nvGraphicFramePr>
        <p:xfrm>
          <a:off x="1981201" y="2895600"/>
          <a:ext cx="7998299" cy="836612"/>
        </p:xfrm>
        <a:graphic>
          <a:graphicData uri="http://schemas.openxmlformats.org/presentationml/2006/ole">
            <mc:AlternateContent xmlns:mc="http://schemas.openxmlformats.org/markup-compatibility/2006">
              <mc:Choice xmlns:v="urn:schemas-microsoft-com:vml" Requires="v">
                <p:oleObj name="Equation" r:id="rId2" imgW="7924680" imgH="774360" progId="Equation.DSMT4">
                  <p:embed/>
                </p:oleObj>
              </mc:Choice>
              <mc:Fallback>
                <p:oleObj name="Equation" r:id="rId2" imgW="7924680" imgH="774360" progId="Equation.DSMT4">
                  <p:embed/>
                  <p:pic>
                    <p:nvPicPr>
                      <p:cNvPr id="15362" name="Object 4"/>
                      <p:cNvPicPr>
                        <a:picLocks noChangeAspect="1" noChangeArrowheads="1"/>
                      </p:cNvPicPr>
                      <p:nvPr/>
                    </p:nvPicPr>
                    <p:blipFill>
                      <a:blip r:embed="rId3"/>
                      <a:srcRect/>
                      <a:stretch>
                        <a:fillRect/>
                      </a:stretch>
                    </p:blipFill>
                    <p:spPr bwMode="auto">
                      <a:xfrm>
                        <a:off x="1981201" y="2895600"/>
                        <a:ext cx="7998299" cy="836612"/>
                      </a:xfrm>
                      <a:prstGeom prst="rect">
                        <a:avLst/>
                      </a:prstGeom>
                      <a:noFill/>
                      <a:ln>
                        <a:noFill/>
                      </a:ln>
                      <a:effectLst/>
                    </p:spPr>
                  </p:pic>
                </p:oleObj>
              </mc:Fallback>
            </mc:AlternateContent>
          </a:graphicData>
        </a:graphic>
      </p:graphicFrame>
      <p:graphicFrame>
        <p:nvGraphicFramePr>
          <p:cNvPr id="15363" name="Object 5"/>
          <p:cNvGraphicFramePr>
            <a:graphicFrameLocks noChangeAspect="1"/>
          </p:cNvGraphicFramePr>
          <p:nvPr/>
        </p:nvGraphicFramePr>
        <p:xfrm>
          <a:off x="1828801" y="4953001"/>
          <a:ext cx="8214771" cy="615817"/>
        </p:xfrm>
        <a:graphic>
          <a:graphicData uri="http://schemas.openxmlformats.org/presentationml/2006/ole">
            <mc:AlternateContent xmlns:mc="http://schemas.openxmlformats.org/markup-compatibility/2006">
              <mc:Choice xmlns:v="urn:schemas-microsoft-com:vml" Requires="v">
                <p:oleObj name="Equation" r:id="rId4" imgW="8978760" imgH="672840" progId="Equation.DSMT4">
                  <p:embed/>
                </p:oleObj>
              </mc:Choice>
              <mc:Fallback>
                <p:oleObj name="Equation" r:id="rId4" imgW="8978760" imgH="672840" progId="Equation.DSMT4">
                  <p:embed/>
                  <p:pic>
                    <p:nvPicPr>
                      <p:cNvPr id="15363" name="Object 5"/>
                      <p:cNvPicPr>
                        <a:picLocks noChangeAspect="1" noChangeArrowheads="1"/>
                      </p:cNvPicPr>
                      <p:nvPr/>
                    </p:nvPicPr>
                    <p:blipFill>
                      <a:blip r:embed="rId5"/>
                      <a:srcRect/>
                      <a:stretch>
                        <a:fillRect/>
                      </a:stretch>
                    </p:blipFill>
                    <p:spPr bwMode="auto">
                      <a:xfrm>
                        <a:off x="1828801" y="4953001"/>
                        <a:ext cx="8214771" cy="615817"/>
                      </a:xfrm>
                      <a:prstGeom prst="rect">
                        <a:avLst/>
                      </a:prstGeom>
                      <a:noFill/>
                      <a:ln>
                        <a:noFill/>
                      </a:ln>
                      <a:effectLst/>
                    </p:spPr>
                  </p:pic>
                </p:oleObj>
              </mc:Fallback>
            </mc:AlternateContent>
          </a:graphicData>
        </a:graphic>
      </p:graphicFrame>
      <p:graphicFrame>
        <p:nvGraphicFramePr>
          <p:cNvPr id="15364" name="Object 6"/>
          <p:cNvGraphicFramePr>
            <a:graphicFrameLocks noChangeAspect="1"/>
          </p:cNvGraphicFramePr>
          <p:nvPr/>
        </p:nvGraphicFramePr>
        <p:xfrm>
          <a:off x="2025650" y="1422400"/>
          <a:ext cx="2565400" cy="927100"/>
        </p:xfrm>
        <a:graphic>
          <a:graphicData uri="http://schemas.openxmlformats.org/presentationml/2006/ole">
            <mc:AlternateContent xmlns:mc="http://schemas.openxmlformats.org/markup-compatibility/2006">
              <mc:Choice xmlns:v="urn:schemas-microsoft-com:vml" Requires="v">
                <p:oleObj name="Equation" r:id="rId6" imgW="2565360" imgH="927000" progId="Equation.DSMT4">
                  <p:embed/>
                </p:oleObj>
              </mc:Choice>
              <mc:Fallback>
                <p:oleObj name="Equation" r:id="rId6" imgW="2565360" imgH="927000" progId="Equation.DSMT4">
                  <p:embed/>
                  <p:pic>
                    <p:nvPicPr>
                      <p:cNvPr id="15364" name="Object 6"/>
                      <p:cNvPicPr>
                        <a:picLocks noChangeAspect="1" noChangeArrowheads="1"/>
                      </p:cNvPicPr>
                      <p:nvPr/>
                    </p:nvPicPr>
                    <p:blipFill>
                      <a:blip r:embed="rId7"/>
                      <a:srcRect/>
                      <a:stretch>
                        <a:fillRect/>
                      </a:stretch>
                    </p:blipFill>
                    <p:spPr bwMode="auto">
                      <a:xfrm>
                        <a:off x="2025650" y="1422400"/>
                        <a:ext cx="2565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7"/>
          <p:cNvGraphicFramePr>
            <a:graphicFrameLocks noChangeAspect="1"/>
          </p:cNvGraphicFramePr>
          <p:nvPr/>
        </p:nvGraphicFramePr>
        <p:xfrm>
          <a:off x="1981201" y="3733800"/>
          <a:ext cx="8001001" cy="806524"/>
        </p:xfrm>
        <a:graphic>
          <a:graphicData uri="http://schemas.openxmlformats.org/presentationml/2006/ole">
            <mc:AlternateContent xmlns:mc="http://schemas.openxmlformats.org/markup-compatibility/2006">
              <mc:Choice xmlns:v="urn:schemas-microsoft-com:vml" Requires="v">
                <p:oleObj name="Equation" r:id="rId8" imgW="7899120" imgH="774360" progId="Equation.DSMT4">
                  <p:embed/>
                </p:oleObj>
              </mc:Choice>
              <mc:Fallback>
                <p:oleObj name="Equation" r:id="rId8" imgW="7899120" imgH="774360" progId="Equation.DSMT4">
                  <p:embed/>
                  <p:pic>
                    <p:nvPicPr>
                      <p:cNvPr id="15365" name="Object 7"/>
                      <p:cNvPicPr>
                        <a:picLocks noChangeAspect="1" noChangeArrowheads="1"/>
                      </p:cNvPicPr>
                      <p:nvPr/>
                    </p:nvPicPr>
                    <p:blipFill>
                      <a:blip r:embed="rId9"/>
                      <a:srcRect/>
                      <a:stretch>
                        <a:fillRect/>
                      </a:stretch>
                    </p:blipFill>
                    <p:spPr bwMode="auto">
                      <a:xfrm>
                        <a:off x="1981201" y="3733800"/>
                        <a:ext cx="8001001" cy="806524"/>
                      </a:xfrm>
                      <a:prstGeom prst="rect">
                        <a:avLst/>
                      </a:prstGeom>
                      <a:noFill/>
                      <a:ln>
                        <a:noFill/>
                      </a:ln>
                      <a:effectLst/>
                    </p:spPr>
                  </p:pic>
                </p:oleObj>
              </mc:Fallback>
            </mc:AlternateContent>
          </a:graphicData>
        </a:graphic>
      </p:graphicFrame>
      <p:sp>
        <p:nvSpPr>
          <p:cNvPr id="9" name="Text Box 12"/>
          <p:cNvSpPr txBox="1">
            <a:spLocks noChangeArrowheads="1"/>
          </p:cNvSpPr>
          <p:nvPr/>
        </p:nvSpPr>
        <p:spPr bwMode="auto">
          <a:xfrm>
            <a:off x="5131527" y="1600201"/>
            <a:ext cx="5184433" cy="954107"/>
          </a:xfrm>
          <a:prstGeom prst="rect">
            <a:avLst/>
          </a:prstGeom>
          <a:solidFill>
            <a:srgbClr val="D6D2C4"/>
          </a:solidFill>
          <a:ln w="25400">
            <a:noFill/>
            <a:miter lim="800000"/>
            <a:headEnd/>
            <a:tailEnd/>
          </a:ln>
        </p:spPr>
        <p:txBody>
          <a:bodyPr wrap="none">
            <a:spAutoFit/>
          </a:bodyPr>
          <a:lstStyle/>
          <a:p>
            <a:r>
              <a:rPr lang="en-US" altLang="zh-CN" b="1" dirty="0">
                <a:solidFill>
                  <a:srgbClr val="1E0000"/>
                </a:solidFill>
                <a:latin typeface="+mj-lt"/>
              </a:rPr>
              <a:t>g</a:t>
            </a:r>
            <a:r>
              <a:rPr lang="en-US" altLang="zh-CN" dirty="0">
                <a:solidFill>
                  <a:srgbClr val="1E0000"/>
                </a:solidFill>
                <a:latin typeface="+mj-lt"/>
              </a:rPr>
              <a:t> includes the real and reactive</a:t>
            </a:r>
            <a:br>
              <a:rPr lang="en-US" altLang="zh-CN" dirty="0">
                <a:solidFill>
                  <a:srgbClr val="1E0000"/>
                </a:solidFill>
                <a:latin typeface="+mj-lt"/>
              </a:rPr>
            </a:br>
            <a:r>
              <a:rPr lang="en-US" altLang="zh-CN" dirty="0">
                <a:solidFill>
                  <a:srgbClr val="1E0000"/>
                </a:solidFill>
                <a:latin typeface="+mj-lt"/>
              </a:rPr>
              <a:t>power balance equations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2"/>
          <p:cNvSpPr>
            <a:spLocks noGrp="1" noChangeArrowheads="1"/>
          </p:cNvSpPr>
          <p:nvPr>
            <p:ph type="title"/>
          </p:nvPr>
        </p:nvSpPr>
        <p:spPr>
          <a:xfrm>
            <a:off x="228600" y="76200"/>
            <a:ext cx="10896600" cy="1066800"/>
          </a:xfrm>
        </p:spPr>
        <p:txBody>
          <a:bodyPr/>
          <a:lstStyle/>
          <a:p>
            <a:r>
              <a:rPr lang="en-US" altLang="zh-CN"/>
              <a:t>Sensitivity Problem Formulation</a:t>
            </a:r>
            <a:endParaRPr lang="en-US" altLang="zh-CN" dirty="0"/>
          </a:p>
        </p:txBody>
      </p:sp>
      <p:sp>
        <p:nvSpPr>
          <p:cNvPr id="16392" name="Rectangle 3"/>
          <p:cNvSpPr>
            <a:spLocks noGrp="1" noChangeArrowheads="1"/>
          </p:cNvSpPr>
          <p:nvPr>
            <p:ph type="body" sz="quarter" idx="10"/>
          </p:nvPr>
        </p:nvSpPr>
        <p:spPr>
          <a:xfrm>
            <a:off x="228600" y="1295400"/>
            <a:ext cx="10896600" cy="5181600"/>
          </a:xfrm>
        </p:spPr>
        <p:txBody>
          <a:bodyPr/>
          <a:lstStyle/>
          <a:p>
            <a:r>
              <a:rPr lang="en-US" altLang="zh-CN" dirty="0"/>
              <a:t>For a small change, </a:t>
            </a:r>
            <a:r>
              <a:rPr lang="en-US" altLang="zh-CN" dirty="0">
                <a:sym typeface="Symbol"/>
              </a:rPr>
              <a:t></a:t>
            </a:r>
            <a:r>
              <a:rPr lang="en-US" altLang="zh-CN" dirty="0"/>
              <a:t>p, that moves the injection from p(0)  to p(0) +</a:t>
            </a:r>
            <a:r>
              <a:rPr lang="en-US" altLang="zh-CN" dirty="0">
                <a:sym typeface="Symbol"/>
              </a:rPr>
              <a:t> </a:t>
            </a:r>
            <a:r>
              <a:rPr lang="en-US" altLang="zh-CN" dirty="0"/>
              <a:t>p , we have a  corresponding change in the state </a:t>
            </a:r>
            <a:r>
              <a:rPr lang="en-US" altLang="zh-CN" dirty="0">
                <a:sym typeface="Symbol"/>
              </a:rPr>
              <a:t>x</a:t>
            </a:r>
            <a:r>
              <a:rPr lang="en-US" altLang="zh-CN" dirty="0"/>
              <a:t> with</a:t>
            </a:r>
            <a:br>
              <a:rPr lang="en-US" altLang="zh-CN" dirty="0"/>
            </a:br>
            <a:endParaRPr lang="en-US" altLang="zh-CN" dirty="0"/>
          </a:p>
          <a:p>
            <a:br>
              <a:rPr lang="en-US" altLang="zh-CN" dirty="0"/>
            </a:br>
            <a:endParaRPr lang="en-US" altLang="zh-CN" dirty="0"/>
          </a:p>
          <a:p>
            <a:r>
              <a:rPr lang="en-US" altLang="zh-CN" dirty="0"/>
              <a:t>We then apply a first order Taylor’s series expansion </a:t>
            </a:r>
            <a:endParaRPr lang="zh-CN" altLang="en-US" dirty="0"/>
          </a:p>
        </p:txBody>
      </p:sp>
      <p:graphicFrame>
        <p:nvGraphicFramePr>
          <p:cNvPr id="16390" name="Object 11"/>
          <p:cNvGraphicFramePr>
            <a:graphicFrameLocks noChangeAspect="1"/>
          </p:cNvGraphicFramePr>
          <p:nvPr/>
        </p:nvGraphicFramePr>
        <p:xfrm>
          <a:off x="2971800" y="2667000"/>
          <a:ext cx="3822700" cy="469900"/>
        </p:xfrm>
        <a:graphic>
          <a:graphicData uri="http://schemas.openxmlformats.org/presentationml/2006/ole">
            <mc:AlternateContent xmlns:mc="http://schemas.openxmlformats.org/markup-compatibility/2006">
              <mc:Choice xmlns:v="urn:schemas-microsoft-com:vml" Requires="v">
                <p:oleObj name="Equation" r:id="rId2" imgW="3822480" imgH="469800" progId="Equation.DSMT4">
                  <p:embed/>
                </p:oleObj>
              </mc:Choice>
              <mc:Fallback>
                <p:oleObj name="Equation" r:id="rId2" imgW="3822480" imgH="469800" progId="Equation.DSMT4">
                  <p:embed/>
                  <p:pic>
                    <p:nvPicPr>
                      <p:cNvPr id="16390" name="Object 11"/>
                      <p:cNvPicPr>
                        <a:picLocks noChangeAspect="1" noChangeArrowheads="1"/>
                      </p:cNvPicPr>
                      <p:nvPr/>
                    </p:nvPicPr>
                    <p:blipFill>
                      <a:blip r:embed="rId3"/>
                      <a:srcRect/>
                      <a:stretch>
                        <a:fillRect/>
                      </a:stretch>
                    </p:blipFill>
                    <p:spPr bwMode="auto">
                      <a:xfrm>
                        <a:off x="2971800" y="2667000"/>
                        <a:ext cx="382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nvGraphicFramePr>
        <p:xfrm>
          <a:off x="2362201" y="3962400"/>
          <a:ext cx="7508875" cy="2506662"/>
        </p:xfrm>
        <a:graphic>
          <a:graphicData uri="http://schemas.openxmlformats.org/presentationml/2006/ole">
            <mc:AlternateContent xmlns:mc="http://schemas.openxmlformats.org/markup-compatibility/2006">
              <mc:Choice xmlns:v="urn:schemas-microsoft-com:vml" Requires="v">
                <p:oleObj name="Equation" r:id="rId4" imgW="8026200" imgH="2679480" progId="Equation.DSMT4">
                  <p:embed/>
                </p:oleObj>
              </mc:Choice>
              <mc:Fallback>
                <p:oleObj name="Equation" r:id="rId4" imgW="8026200" imgH="2679480" progId="Equation.DSMT4">
                  <p:embed/>
                  <p:pic>
                    <p:nvPicPr>
                      <p:cNvPr id="2" name="Object 1"/>
                      <p:cNvPicPr>
                        <a:picLocks noChangeAspect="1" noChangeArrowheads="1"/>
                      </p:cNvPicPr>
                      <p:nvPr/>
                    </p:nvPicPr>
                    <p:blipFill>
                      <a:blip r:embed="rId5"/>
                      <a:srcRect/>
                      <a:stretch>
                        <a:fillRect/>
                      </a:stretch>
                    </p:blipFill>
                    <p:spPr bwMode="auto">
                      <a:xfrm>
                        <a:off x="2362201" y="3962400"/>
                        <a:ext cx="7508875" cy="2506662"/>
                      </a:xfrm>
                      <a:prstGeom prst="rect">
                        <a:avLst/>
                      </a:prstGeom>
                      <a:noFill/>
                      <a:ln>
                        <a:noFill/>
                      </a:ln>
                      <a:effec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a:t>Sensitivity Problem Formulation</a:t>
            </a:r>
            <a:endParaRPr lang="en-US" dirty="0"/>
          </a:p>
        </p:txBody>
      </p:sp>
      <p:sp>
        <p:nvSpPr>
          <p:cNvPr id="3" name="Content Placeholder 2"/>
          <p:cNvSpPr>
            <a:spLocks noGrp="1"/>
          </p:cNvSpPr>
          <p:nvPr>
            <p:ph type="body" sz="quarter" idx="10"/>
          </p:nvPr>
        </p:nvSpPr>
        <p:spPr>
          <a:xfrm>
            <a:off x="228600" y="1295400"/>
            <a:ext cx="10896600" cy="5181600"/>
          </a:xfrm>
        </p:spPr>
        <p:txBody>
          <a:bodyPr/>
          <a:lstStyle/>
          <a:p>
            <a:r>
              <a:rPr lang="en-US"/>
              <a:t>We consider this to be a “small signal” change, so we can neglect the higher order terms (h.o.t.) in the expansion</a:t>
            </a:r>
          </a:p>
          <a:p>
            <a:r>
              <a:rPr lang="en-US"/>
              <a:t>Hence we should still be satisfying the power balance equations with this perturbation; so </a:t>
            </a:r>
          </a:p>
          <a:p>
            <a:endParaRPr lang="en-US" dirty="0"/>
          </a:p>
        </p:txBody>
      </p:sp>
      <p:graphicFrame>
        <p:nvGraphicFramePr>
          <p:cNvPr id="5" name="Object 4"/>
          <p:cNvGraphicFramePr>
            <a:graphicFrameLocks noChangeAspect="1"/>
          </p:cNvGraphicFramePr>
          <p:nvPr/>
        </p:nvGraphicFramePr>
        <p:xfrm>
          <a:off x="2590800" y="3810001"/>
          <a:ext cx="4729162" cy="1068387"/>
        </p:xfrm>
        <a:graphic>
          <a:graphicData uri="http://schemas.openxmlformats.org/presentationml/2006/ole">
            <mc:AlternateContent xmlns:mc="http://schemas.openxmlformats.org/markup-compatibility/2006">
              <mc:Choice xmlns:v="urn:schemas-microsoft-com:vml" Requires="v">
                <p:oleObj name="Equation" r:id="rId2" imgW="5054400" imgH="1143000" progId="Equation.DSMT4">
                  <p:embed/>
                </p:oleObj>
              </mc:Choice>
              <mc:Fallback>
                <p:oleObj name="Equation" r:id="rId2" imgW="5054400" imgH="1143000" progId="Equation.DSMT4">
                  <p:embed/>
                  <p:pic>
                    <p:nvPicPr>
                      <p:cNvPr id="5" name="Object 4"/>
                      <p:cNvPicPr>
                        <a:picLocks noChangeAspect="1" noChangeArrowheads="1"/>
                      </p:cNvPicPr>
                      <p:nvPr/>
                    </p:nvPicPr>
                    <p:blipFill>
                      <a:blip r:embed="rId3"/>
                      <a:srcRect/>
                      <a:stretch>
                        <a:fillRect/>
                      </a:stretch>
                    </p:blipFill>
                    <p:spPr bwMode="auto">
                      <a:xfrm>
                        <a:off x="2590800" y="3810001"/>
                        <a:ext cx="472916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8521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228600" y="76200"/>
            <a:ext cx="10896600" cy="1066800"/>
          </a:xfrm>
        </p:spPr>
        <p:txBody>
          <a:bodyPr/>
          <a:lstStyle/>
          <a:p>
            <a:r>
              <a:rPr lang="en-US" altLang="zh-CN"/>
              <a:t>Sensitivity Problem Formulation</a:t>
            </a:r>
            <a:endParaRPr lang="en-US" altLang="zh-CN" dirty="0"/>
          </a:p>
        </p:txBody>
      </p:sp>
      <p:sp>
        <p:nvSpPr>
          <p:cNvPr id="19461" name="Rectangle 3"/>
          <p:cNvSpPr>
            <a:spLocks noGrp="1" noChangeArrowheads="1"/>
          </p:cNvSpPr>
          <p:nvPr>
            <p:ph type="body" sz="quarter" idx="10"/>
          </p:nvPr>
        </p:nvSpPr>
        <p:spPr>
          <a:xfrm>
            <a:off x="228600" y="1295400"/>
            <a:ext cx="10896600" cy="5181600"/>
          </a:xfrm>
        </p:spPr>
        <p:txBody>
          <a:bodyPr/>
          <a:lstStyle/>
          <a:p>
            <a:r>
              <a:rPr lang="en-US" altLang="zh-CN"/>
              <a:t>Also, from the power flow equations, we obtain</a:t>
            </a:r>
          </a:p>
          <a:p>
            <a:endParaRPr lang="en-US" altLang="zh-CN"/>
          </a:p>
          <a:p>
            <a:endParaRPr lang="en-US" altLang="zh-CN"/>
          </a:p>
          <a:p>
            <a:endParaRPr lang="en-US" altLang="zh-CN" dirty="0"/>
          </a:p>
        </p:txBody>
      </p:sp>
      <p:graphicFrame>
        <p:nvGraphicFramePr>
          <p:cNvPr id="19458" name="Object 9"/>
          <p:cNvGraphicFramePr>
            <a:graphicFrameLocks noChangeAspect="1"/>
          </p:cNvGraphicFramePr>
          <p:nvPr/>
        </p:nvGraphicFramePr>
        <p:xfrm>
          <a:off x="3429000" y="1802921"/>
          <a:ext cx="4330700" cy="2057400"/>
        </p:xfrm>
        <a:graphic>
          <a:graphicData uri="http://schemas.openxmlformats.org/presentationml/2006/ole">
            <mc:AlternateContent xmlns:mc="http://schemas.openxmlformats.org/markup-compatibility/2006">
              <mc:Choice xmlns:v="urn:schemas-microsoft-com:vml" Requires="v">
                <p:oleObj name="Equation" r:id="rId2" imgW="4330440" imgH="2057400" progId="Equation.DSMT4">
                  <p:embed/>
                </p:oleObj>
              </mc:Choice>
              <mc:Fallback>
                <p:oleObj name="Equation" r:id="rId2" imgW="4330440" imgH="2057400" progId="Equation.DSMT4">
                  <p:embed/>
                  <p:pic>
                    <p:nvPicPr>
                      <p:cNvPr id="19458" name="Object 9"/>
                      <p:cNvPicPr>
                        <a:picLocks noChangeAspect="1" noChangeArrowheads="1"/>
                      </p:cNvPicPr>
                      <p:nvPr/>
                    </p:nvPicPr>
                    <p:blipFill>
                      <a:blip r:embed="rId3"/>
                      <a:srcRect/>
                      <a:stretch>
                        <a:fillRect/>
                      </a:stretch>
                    </p:blipFill>
                    <p:spPr bwMode="auto">
                      <a:xfrm>
                        <a:off x="3429000" y="1802921"/>
                        <a:ext cx="43307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2" name="Line 12"/>
          <p:cNvSpPr>
            <a:spLocks noChangeShapeType="1"/>
          </p:cNvSpPr>
          <p:nvPr/>
        </p:nvSpPr>
        <p:spPr bwMode="auto">
          <a:xfrm>
            <a:off x="4984750" y="2914650"/>
            <a:ext cx="990600" cy="0"/>
          </a:xfrm>
          <a:prstGeom prst="line">
            <a:avLst/>
          </a:prstGeom>
          <a:noFill/>
          <a:ln w="25400" cap="rnd">
            <a:solidFill>
              <a:srgbClr val="000000"/>
            </a:solidFill>
            <a:prstDash val="sysDot"/>
            <a:round/>
            <a:headEnd/>
            <a:tailEnd/>
          </a:ln>
        </p:spPr>
        <p:txBody>
          <a:bodyPr/>
          <a:lstStyle/>
          <a:p>
            <a:endParaRPr lang="en-US"/>
          </a:p>
        </p:txBody>
      </p:sp>
      <p:sp>
        <p:nvSpPr>
          <p:cNvPr id="19463" name="Line 13"/>
          <p:cNvSpPr>
            <a:spLocks noChangeShapeType="1"/>
          </p:cNvSpPr>
          <p:nvPr/>
        </p:nvSpPr>
        <p:spPr bwMode="auto">
          <a:xfrm>
            <a:off x="7053244" y="2902996"/>
            <a:ext cx="771072" cy="0"/>
          </a:xfrm>
          <a:prstGeom prst="line">
            <a:avLst/>
          </a:prstGeom>
          <a:noFill/>
          <a:ln w="25400" cap="rnd">
            <a:solidFill>
              <a:srgbClr val="000000"/>
            </a:solidFill>
            <a:prstDash val="sysDot"/>
            <a:round/>
            <a:headEnd/>
            <a:tailEnd/>
          </a:ln>
        </p:spPr>
        <p:txBody>
          <a:bodyPr/>
          <a:lstStyle/>
          <a:p>
            <a:endParaRPr lang="en-US"/>
          </a:p>
        </p:txBody>
      </p:sp>
      <p:graphicFrame>
        <p:nvGraphicFramePr>
          <p:cNvPr id="19459" name="Object 11"/>
          <p:cNvGraphicFramePr>
            <a:graphicFrameLocks noChangeAspect="1"/>
          </p:cNvGraphicFramePr>
          <p:nvPr/>
        </p:nvGraphicFramePr>
        <p:xfrm>
          <a:off x="3540425" y="4495800"/>
          <a:ext cx="5295900" cy="1917700"/>
        </p:xfrm>
        <a:graphic>
          <a:graphicData uri="http://schemas.openxmlformats.org/presentationml/2006/ole">
            <mc:AlternateContent xmlns:mc="http://schemas.openxmlformats.org/markup-compatibility/2006">
              <mc:Choice xmlns:v="urn:schemas-microsoft-com:vml" Requires="v">
                <p:oleObj name="Equation" r:id="rId4" imgW="5295600" imgH="1917360" progId="Equation.DSMT4">
                  <p:embed/>
                </p:oleObj>
              </mc:Choice>
              <mc:Fallback>
                <p:oleObj name="Equation" r:id="rId4" imgW="5295600" imgH="1917360" progId="Equation.DSMT4">
                  <p:embed/>
                  <p:pic>
                    <p:nvPicPr>
                      <p:cNvPr id="19459" name="Object 11"/>
                      <p:cNvPicPr>
                        <a:picLocks noChangeAspect="1" noChangeArrowheads="1"/>
                      </p:cNvPicPr>
                      <p:nvPr/>
                    </p:nvPicPr>
                    <p:blipFill>
                      <a:blip r:embed="rId5"/>
                      <a:srcRect/>
                      <a:stretch>
                        <a:fillRect/>
                      </a:stretch>
                    </p:blipFill>
                    <p:spPr bwMode="auto">
                      <a:xfrm>
                        <a:off x="3540425" y="4495800"/>
                        <a:ext cx="52959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 name="Text Box 14"/>
          <p:cNvSpPr txBox="1">
            <a:spLocks noChangeArrowheads="1"/>
          </p:cNvSpPr>
          <p:nvPr/>
        </p:nvSpPr>
        <p:spPr bwMode="auto">
          <a:xfrm>
            <a:off x="2133600" y="3886200"/>
            <a:ext cx="6705600" cy="523220"/>
          </a:xfrm>
          <a:prstGeom prst="rect">
            <a:avLst/>
          </a:prstGeom>
          <a:noFill/>
          <a:ln w="25400">
            <a:noFill/>
            <a:miter lim="800000"/>
            <a:headEnd/>
            <a:tailEnd/>
          </a:ln>
        </p:spPr>
        <p:txBody>
          <a:bodyPr wrap="square">
            <a:spAutoFit/>
          </a:bodyPr>
          <a:lstStyle/>
          <a:p>
            <a:pPr>
              <a:spcBef>
                <a:spcPct val="50000"/>
              </a:spcBef>
            </a:pPr>
            <a:r>
              <a:rPr lang="en-US" dirty="0">
                <a:solidFill>
                  <a:srgbClr val="000000"/>
                </a:solidFill>
                <a:latin typeface="+mn-lt"/>
              </a:rPr>
              <a:t>and then just the power flow </a:t>
            </a:r>
            <a:r>
              <a:rPr lang="en-US" dirty="0" err="1">
                <a:solidFill>
                  <a:srgbClr val="000000"/>
                </a:solidFill>
                <a:latin typeface="+mn-lt"/>
              </a:rPr>
              <a:t>Jacobian</a:t>
            </a:r>
            <a:endParaRPr lang="en-US" dirty="0">
              <a:solidFill>
                <a:srgbClr val="000000"/>
              </a:solidFill>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a:t>Sensitivity Problem Formulation</a:t>
            </a:r>
            <a:endParaRPr lang="en-US" dirty="0"/>
          </a:p>
        </p:txBody>
      </p:sp>
      <p:sp>
        <p:nvSpPr>
          <p:cNvPr id="3" name="Content Placeholder 2"/>
          <p:cNvSpPr>
            <a:spLocks noGrp="1"/>
          </p:cNvSpPr>
          <p:nvPr>
            <p:ph type="body" sz="quarter" idx="10"/>
          </p:nvPr>
        </p:nvSpPr>
        <p:spPr>
          <a:xfrm>
            <a:off x="228600" y="1295400"/>
            <a:ext cx="10896600" cy="5181600"/>
          </a:xfrm>
        </p:spPr>
        <p:txBody>
          <a:bodyPr/>
          <a:lstStyle/>
          <a:p>
            <a:r>
              <a:rPr lang="en-US" dirty="0"/>
              <a:t>With the standard assumption that the power flow Jacobian is nonsingular, then</a:t>
            </a:r>
            <a:br>
              <a:rPr lang="en-US" dirty="0"/>
            </a:br>
            <a:br>
              <a:rPr lang="en-US" dirty="0"/>
            </a:br>
            <a:endParaRPr lang="en-US" dirty="0"/>
          </a:p>
          <a:p>
            <a:br>
              <a:rPr lang="en-US" dirty="0"/>
            </a:br>
            <a:endParaRPr lang="en-US" dirty="0"/>
          </a:p>
          <a:p>
            <a:r>
              <a:rPr lang="en-US" dirty="0"/>
              <a:t>We can then compute the change in the line real power flow vector </a:t>
            </a:r>
          </a:p>
          <a:p>
            <a:endParaRPr lang="en-US" dirty="0"/>
          </a:p>
        </p:txBody>
      </p:sp>
      <p:graphicFrame>
        <p:nvGraphicFramePr>
          <p:cNvPr id="5" name="Object 4"/>
          <p:cNvGraphicFramePr>
            <a:graphicFrameLocks noChangeAspect="1"/>
          </p:cNvGraphicFramePr>
          <p:nvPr/>
        </p:nvGraphicFramePr>
        <p:xfrm>
          <a:off x="3344863" y="2305050"/>
          <a:ext cx="4495800" cy="1003300"/>
        </p:xfrm>
        <a:graphic>
          <a:graphicData uri="http://schemas.openxmlformats.org/presentationml/2006/ole">
            <mc:AlternateContent xmlns:mc="http://schemas.openxmlformats.org/markup-compatibility/2006">
              <mc:Choice xmlns:v="urn:schemas-microsoft-com:vml" Requires="v">
                <p:oleObj name="Equation" r:id="rId2" imgW="4495680" imgH="1002960" progId="Equation.DSMT4">
                  <p:embed/>
                </p:oleObj>
              </mc:Choice>
              <mc:Fallback>
                <p:oleObj name="Equation" r:id="rId2" imgW="4495680" imgH="1002960" progId="Equation.DSMT4">
                  <p:embed/>
                  <p:pic>
                    <p:nvPicPr>
                      <p:cNvPr id="5" name="Object 4"/>
                      <p:cNvPicPr>
                        <a:picLocks noChangeAspect="1" noChangeArrowheads="1"/>
                      </p:cNvPicPr>
                      <p:nvPr/>
                    </p:nvPicPr>
                    <p:blipFill>
                      <a:blip r:embed="rId3"/>
                      <a:srcRect/>
                      <a:stretch>
                        <a:fillRect/>
                      </a:stretch>
                    </p:blipFill>
                    <p:spPr bwMode="auto">
                      <a:xfrm>
                        <a:off x="3344863" y="2305050"/>
                        <a:ext cx="4495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2463800" y="4660900"/>
          <a:ext cx="7480300" cy="1041400"/>
        </p:xfrm>
        <a:graphic>
          <a:graphicData uri="http://schemas.openxmlformats.org/presentationml/2006/ole">
            <mc:AlternateContent xmlns:mc="http://schemas.openxmlformats.org/markup-compatibility/2006">
              <mc:Choice xmlns:v="urn:schemas-microsoft-com:vml" Requires="v">
                <p:oleObj name="Equation" r:id="rId4" imgW="7480080" imgH="1041120" progId="Equation.DSMT4">
                  <p:embed/>
                </p:oleObj>
              </mc:Choice>
              <mc:Fallback>
                <p:oleObj name="Equation" r:id="rId4" imgW="7480080" imgH="1041120" progId="Equation.DSMT4">
                  <p:embed/>
                  <p:pic>
                    <p:nvPicPr>
                      <p:cNvPr id="6" name="Object 5"/>
                      <p:cNvPicPr>
                        <a:picLocks noChangeAspect="1" noChangeArrowheads="1"/>
                      </p:cNvPicPr>
                      <p:nvPr/>
                    </p:nvPicPr>
                    <p:blipFill>
                      <a:blip r:embed="rId5"/>
                      <a:srcRect/>
                      <a:stretch>
                        <a:fillRect/>
                      </a:stretch>
                    </p:blipFill>
                    <p:spPr bwMode="auto">
                      <a:xfrm>
                        <a:off x="2463800" y="4660900"/>
                        <a:ext cx="74803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09443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a:t>Sensitivity Comments</a:t>
            </a:r>
            <a:endParaRPr lang="en-US" dirty="0"/>
          </a:p>
        </p:txBody>
      </p:sp>
      <p:sp>
        <p:nvSpPr>
          <p:cNvPr id="3" name="Content Placeholder 2"/>
          <p:cNvSpPr>
            <a:spLocks noGrp="1"/>
          </p:cNvSpPr>
          <p:nvPr>
            <p:ph type="body" sz="quarter" idx="10"/>
          </p:nvPr>
        </p:nvSpPr>
        <p:spPr>
          <a:xfrm>
            <a:off x="228600" y="1295400"/>
            <a:ext cx="10896600" cy="5181600"/>
          </a:xfrm>
        </p:spPr>
        <p:txBody>
          <a:bodyPr/>
          <a:lstStyle/>
          <a:p>
            <a:r>
              <a:rPr lang="en-US"/>
              <a:t>Sensitivities can easily be calculated even for large systems</a:t>
            </a:r>
          </a:p>
          <a:p>
            <a:pPr lvl="1"/>
            <a:r>
              <a:rPr lang="en-US"/>
              <a:t>If </a:t>
            </a:r>
            <a:r>
              <a:rPr lang="en-US">
                <a:sym typeface="Symbol"/>
              </a:rPr>
              <a:t>p is sparse (just a few injections) then we can use a fast forward; if sensitivities on a subset of lines are desired we could also use a fast backward</a:t>
            </a:r>
          </a:p>
          <a:p>
            <a:r>
              <a:rPr lang="en-US">
                <a:sym typeface="Symbol"/>
              </a:rPr>
              <a:t>Sensitivities are dependent upon the operating point</a:t>
            </a:r>
          </a:p>
          <a:p>
            <a:pPr lvl="1"/>
            <a:r>
              <a:rPr lang="en-US">
                <a:sym typeface="Symbol"/>
              </a:rPr>
              <a:t>They also include the impact of marginal losses</a:t>
            </a:r>
          </a:p>
          <a:p>
            <a:r>
              <a:rPr lang="en-US">
                <a:sym typeface="Symbol"/>
              </a:rPr>
              <a:t>Sensitivities could easily be expanded to include additional variables in x (such as phase shifter angle), or additional equations, such as reactive power flow </a:t>
            </a:r>
          </a:p>
          <a:p>
            <a:endParaRPr lang="en-US" dirty="0"/>
          </a:p>
        </p:txBody>
      </p:sp>
    </p:spTree>
    <p:extLst>
      <p:ext uri="{BB962C8B-B14F-4D97-AF65-F5344CB8AC3E}">
        <p14:creationId xmlns:p14="http://schemas.microsoft.com/office/powerpoint/2010/main" val="1368996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a:t>Linearized Sensitivity Analysis</a:t>
            </a:r>
            <a:endParaRPr lang="en-US" dirty="0"/>
          </a:p>
        </p:txBody>
      </p:sp>
      <p:sp>
        <p:nvSpPr>
          <p:cNvPr id="3" name="Content Placeholder 2"/>
          <p:cNvSpPr>
            <a:spLocks noGrp="1"/>
          </p:cNvSpPr>
          <p:nvPr>
            <p:ph type="body" sz="quarter" idx="10"/>
          </p:nvPr>
        </p:nvSpPr>
        <p:spPr>
          <a:xfrm>
            <a:off x="228600" y="1295400"/>
            <a:ext cx="10896600" cy="5181600"/>
          </a:xfrm>
        </p:spPr>
        <p:txBody>
          <a:bodyPr/>
          <a:lstStyle/>
          <a:p>
            <a:r>
              <a:rPr lang="en-US"/>
              <a:t>By using the approximations from the fast decoupled power flow we can get sensitivity values that are independent of the current state.  That is, by using the B’ and B’’ matrices</a:t>
            </a:r>
          </a:p>
          <a:p>
            <a:r>
              <a:rPr lang="en-US"/>
              <a:t>For line flow we can approximate</a:t>
            </a:r>
            <a:br>
              <a:rPr lang="en-US"/>
            </a:br>
            <a:endParaRPr lang="en-US" dirty="0"/>
          </a:p>
        </p:txBody>
      </p:sp>
      <p:graphicFrame>
        <p:nvGraphicFramePr>
          <p:cNvPr id="5" name="Object 4"/>
          <p:cNvGraphicFramePr>
            <a:graphicFrameLocks noChangeAspect="1"/>
          </p:cNvGraphicFramePr>
          <p:nvPr/>
        </p:nvGraphicFramePr>
        <p:xfrm>
          <a:off x="2247900" y="3581400"/>
          <a:ext cx="7696200" cy="1785938"/>
        </p:xfrm>
        <a:graphic>
          <a:graphicData uri="http://schemas.openxmlformats.org/presentationml/2006/ole">
            <mc:AlternateContent xmlns:mc="http://schemas.openxmlformats.org/markup-compatibility/2006">
              <mc:Choice xmlns:v="urn:schemas-microsoft-com:vml" Requires="v">
                <p:oleObj name="Equation" r:id="rId2" imgW="8978760" imgH="2082600" progId="Equation.DSMT4">
                  <p:embed/>
                </p:oleObj>
              </mc:Choice>
              <mc:Fallback>
                <p:oleObj name="Equation" r:id="rId2" imgW="8978760" imgH="2082600" progId="Equation.DSMT4">
                  <p:embed/>
                  <p:pic>
                    <p:nvPicPr>
                      <p:cNvPr id="5" name="Object 4"/>
                      <p:cNvPicPr>
                        <a:picLocks noChangeAspect="1" noChangeArrowheads="1"/>
                      </p:cNvPicPr>
                      <p:nvPr/>
                    </p:nvPicPr>
                    <p:blipFill>
                      <a:blip r:embed="rId3"/>
                      <a:srcRect/>
                      <a:stretch>
                        <a:fillRect/>
                      </a:stretch>
                    </p:blipFill>
                    <p:spPr bwMode="auto">
                      <a:xfrm>
                        <a:off x="2247900" y="3581400"/>
                        <a:ext cx="7696200" cy="17859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92881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228600" y="76200"/>
            <a:ext cx="10896600" cy="1066800"/>
          </a:xfrm>
        </p:spPr>
        <p:txBody>
          <a:bodyPr/>
          <a:lstStyle/>
          <a:p>
            <a:r>
              <a:rPr lang="en-US"/>
              <a:t>Linearized Sensitivity Analysis</a:t>
            </a:r>
            <a:endParaRPr lang="en-US" dirty="0"/>
          </a:p>
        </p:txBody>
      </p:sp>
      <p:sp>
        <p:nvSpPr>
          <p:cNvPr id="24585" name="Rectangle 3"/>
          <p:cNvSpPr>
            <a:spLocks noGrp="1" noChangeArrowheads="1"/>
          </p:cNvSpPr>
          <p:nvPr>
            <p:ph type="body" sz="quarter" idx="10"/>
          </p:nvPr>
        </p:nvSpPr>
        <p:spPr>
          <a:xfrm>
            <a:off x="228600" y="1295400"/>
            <a:ext cx="10896600" cy="5181600"/>
          </a:xfrm>
        </p:spPr>
        <p:txBody>
          <a:bodyPr/>
          <a:lstStyle/>
          <a:p>
            <a:r>
              <a:rPr lang="en-US" altLang="zh-CN" dirty="0"/>
              <a:t>Also, for each line </a:t>
            </a:r>
          </a:p>
          <a:p>
            <a:endParaRPr lang="en-US" altLang="zh-CN" dirty="0"/>
          </a:p>
          <a:p>
            <a:endParaRPr lang="en-US" altLang="zh-CN" dirty="0"/>
          </a:p>
          <a:p>
            <a:r>
              <a:rPr lang="en-US" altLang="zh-CN" dirty="0"/>
              <a:t>	and so, </a:t>
            </a:r>
          </a:p>
        </p:txBody>
      </p:sp>
      <p:graphicFrame>
        <p:nvGraphicFramePr>
          <p:cNvPr id="24583" name="Object 17"/>
          <p:cNvGraphicFramePr>
            <a:graphicFrameLocks noGrp="1" noChangeAspect="1"/>
          </p:cNvGraphicFramePr>
          <p:nvPr>
            <p:ph sz="quarter" idx="4294967295"/>
            <p:extLst>
              <p:ext uri="{D42A27DB-BD31-4B8C-83A1-F6EECF244321}">
                <p14:modId xmlns:p14="http://schemas.microsoft.com/office/powerpoint/2010/main" val="4114884782"/>
              </p:ext>
            </p:extLst>
          </p:nvPr>
        </p:nvGraphicFramePr>
        <p:xfrm>
          <a:off x="11988800" y="4702175"/>
          <a:ext cx="203200" cy="317500"/>
        </p:xfrm>
        <a:graphic>
          <a:graphicData uri="http://schemas.openxmlformats.org/presentationml/2006/ole">
            <mc:AlternateContent xmlns:mc="http://schemas.openxmlformats.org/markup-compatibility/2006">
              <mc:Choice xmlns:v="urn:schemas-microsoft-com:vml" Requires="v">
                <p:oleObj name="Equation" r:id="rId2" imgW="203040" imgH="317160" progId="Equation.DSMT4">
                  <p:embed/>
                </p:oleObj>
              </mc:Choice>
              <mc:Fallback>
                <p:oleObj name="Equation" r:id="rId2" imgW="203040" imgH="317160" progId="Equation.DSMT4">
                  <p:embed/>
                  <p:pic>
                    <p:nvPicPr>
                      <p:cNvPr id="24583" name="Object 17"/>
                      <p:cNvPicPr>
                        <a:picLocks noChangeAspect="1" noChangeArrowheads="1"/>
                      </p:cNvPicPr>
                      <p:nvPr/>
                    </p:nvPicPr>
                    <p:blipFill>
                      <a:blip r:embed="rId3"/>
                      <a:srcRect/>
                      <a:stretch>
                        <a:fillRect/>
                      </a:stretch>
                    </p:blipFill>
                    <p:spPr bwMode="auto">
                      <a:xfrm>
                        <a:off x="11988800" y="4702175"/>
                        <a:ext cx="203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8" name="Object 5"/>
          <p:cNvGraphicFramePr>
            <a:graphicFrameLocks noChangeAspect="1"/>
          </p:cNvGraphicFramePr>
          <p:nvPr/>
        </p:nvGraphicFramePr>
        <p:xfrm>
          <a:off x="6105525" y="1892300"/>
          <a:ext cx="1333500" cy="889000"/>
        </p:xfrm>
        <a:graphic>
          <a:graphicData uri="http://schemas.openxmlformats.org/presentationml/2006/ole">
            <mc:AlternateContent xmlns:mc="http://schemas.openxmlformats.org/markup-compatibility/2006">
              <mc:Choice xmlns:v="urn:schemas-microsoft-com:vml" Requires="v">
                <p:oleObj name="Equation" r:id="rId4" imgW="1333440" imgH="888840" progId="Equation.DSMT4">
                  <p:embed/>
                </p:oleObj>
              </mc:Choice>
              <mc:Fallback>
                <p:oleObj name="Equation" r:id="rId4" imgW="1333440" imgH="888840" progId="Equation.DSMT4">
                  <p:embed/>
                  <p:pic>
                    <p:nvPicPr>
                      <p:cNvPr id="24578" name="Object 5"/>
                      <p:cNvPicPr>
                        <a:picLocks noChangeAspect="1" noChangeArrowheads="1"/>
                      </p:cNvPicPr>
                      <p:nvPr/>
                    </p:nvPicPr>
                    <p:blipFill>
                      <a:blip r:embed="rId5"/>
                      <a:srcRect/>
                      <a:stretch>
                        <a:fillRect/>
                      </a:stretch>
                    </p:blipFill>
                    <p:spPr bwMode="auto">
                      <a:xfrm>
                        <a:off x="6105525" y="1892300"/>
                        <a:ext cx="1333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9" name="Object 6"/>
          <p:cNvGraphicFramePr>
            <a:graphicFrameLocks noChangeAspect="1"/>
          </p:cNvGraphicFramePr>
          <p:nvPr/>
        </p:nvGraphicFramePr>
        <p:xfrm>
          <a:off x="2609850" y="1870075"/>
          <a:ext cx="2082800" cy="889000"/>
        </p:xfrm>
        <a:graphic>
          <a:graphicData uri="http://schemas.openxmlformats.org/presentationml/2006/ole">
            <mc:AlternateContent xmlns:mc="http://schemas.openxmlformats.org/markup-compatibility/2006">
              <mc:Choice xmlns:v="urn:schemas-microsoft-com:vml" Requires="v">
                <p:oleObj name="Equation" r:id="rId6" imgW="2082600" imgH="888840" progId="Equation.DSMT4">
                  <p:embed/>
                </p:oleObj>
              </mc:Choice>
              <mc:Fallback>
                <p:oleObj name="Equation" r:id="rId6" imgW="2082600" imgH="888840" progId="Equation.DSMT4">
                  <p:embed/>
                  <p:pic>
                    <p:nvPicPr>
                      <p:cNvPr id="24579" name="Object 6"/>
                      <p:cNvPicPr>
                        <a:picLocks noChangeAspect="1" noChangeArrowheads="1"/>
                      </p:cNvPicPr>
                      <p:nvPr/>
                    </p:nvPicPr>
                    <p:blipFill>
                      <a:blip r:embed="rId7"/>
                      <a:srcRect/>
                      <a:stretch>
                        <a:fillRect/>
                      </a:stretch>
                    </p:blipFill>
                    <p:spPr bwMode="auto">
                      <a:xfrm>
                        <a:off x="2609850" y="1870075"/>
                        <a:ext cx="2082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6" name="Text Box 16"/>
          <p:cNvSpPr txBox="1">
            <a:spLocks noChangeArrowheads="1"/>
          </p:cNvSpPr>
          <p:nvPr/>
        </p:nvSpPr>
        <p:spPr bwMode="auto">
          <a:xfrm>
            <a:off x="4860926" y="5749925"/>
            <a:ext cx="735013" cy="523220"/>
          </a:xfrm>
          <a:prstGeom prst="rect">
            <a:avLst/>
          </a:prstGeom>
          <a:noFill/>
          <a:ln w="25400">
            <a:noFill/>
            <a:miter lim="800000"/>
            <a:headEnd/>
            <a:tailEnd/>
          </a:ln>
        </p:spPr>
        <p:txBody>
          <a:bodyPr>
            <a:spAutoFit/>
          </a:bodyPr>
          <a:lstStyle/>
          <a:p>
            <a:pPr>
              <a:spcBef>
                <a:spcPct val="50000"/>
              </a:spcBef>
            </a:pPr>
            <a:endParaRPr lang="en-US"/>
          </a:p>
        </p:txBody>
      </p:sp>
      <p:graphicFrame>
        <p:nvGraphicFramePr>
          <p:cNvPr id="24581" name="Object 4"/>
          <p:cNvGraphicFramePr>
            <a:graphicFrameLocks noChangeAspect="1"/>
          </p:cNvGraphicFramePr>
          <p:nvPr/>
        </p:nvGraphicFramePr>
        <p:xfrm>
          <a:off x="2243138" y="3562350"/>
          <a:ext cx="7632700" cy="2019300"/>
        </p:xfrm>
        <a:graphic>
          <a:graphicData uri="http://schemas.openxmlformats.org/presentationml/2006/ole">
            <mc:AlternateContent xmlns:mc="http://schemas.openxmlformats.org/markup-compatibility/2006">
              <mc:Choice xmlns:v="urn:schemas-microsoft-com:vml" Requires="v">
                <p:oleObj name="Equation" r:id="rId8" imgW="7632360" imgH="2019240" progId="Equation.DSMT4">
                  <p:embed/>
                </p:oleObj>
              </mc:Choice>
              <mc:Fallback>
                <p:oleObj name="Equation" r:id="rId8" imgW="7632360" imgH="2019240" progId="Equation.DSMT4">
                  <p:embed/>
                  <p:pic>
                    <p:nvPicPr>
                      <p:cNvPr id="24581" name="Object 4"/>
                      <p:cNvPicPr>
                        <a:picLocks noChangeAspect="1" noChangeArrowheads="1"/>
                      </p:cNvPicPr>
                      <p:nvPr/>
                    </p:nvPicPr>
                    <p:blipFill>
                      <a:blip r:embed="rId9"/>
                      <a:srcRect/>
                      <a:stretch>
                        <a:fillRect/>
                      </a:stretch>
                    </p:blipFill>
                    <p:spPr bwMode="auto">
                      <a:xfrm>
                        <a:off x="2243138" y="3562350"/>
                        <a:ext cx="76327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8" name="Line 10"/>
          <p:cNvSpPr>
            <a:spLocks noChangeShapeType="1"/>
          </p:cNvSpPr>
          <p:nvPr/>
        </p:nvSpPr>
        <p:spPr bwMode="auto">
          <a:xfrm>
            <a:off x="3429000" y="4600573"/>
            <a:ext cx="762000" cy="0"/>
          </a:xfrm>
          <a:prstGeom prst="line">
            <a:avLst/>
          </a:prstGeom>
          <a:noFill/>
          <a:ln w="25400" cap="rnd">
            <a:solidFill>
              <a:srgbClr val="000000"/>
            </a:solidFill>
            <a:prstDash val="dash"/>
            <a:round/>
            <a:headEnd/>
            <a:tailEnd/>
          </a:ln>
        </p:spPr>
        <p:txBody>
          <a:bodyPr/>
          <a:lstStyle/>
          <a:p>
            <a:endParaRPr lang="en-US"/>
          </a:p>
        </p:txBody>
      </p:sp>
      <p:sp>
        <p:nvSpPr>
          <p:cNvPr id="24589" name="Line 11"/>
          <p:cNvSpPr>
            <a:spLocks noChangeShapeType="1"/>
          </p:cNvSpPr>
          <p:nvPr/>
        </p:nvSpPr>
        <p:spPr bwMode="auto">
          <a:xfrm>
            <a:off x="5029200" y="4572000"/>
            <a:ext cx="3114675" cy="0"/>
          </a:xfrm>
          <a:prstGeom prst="line">
            <a:avLst/>
          </a:prstGeom>
          <a:noFill/>
          <a:ln w="25400" cap="rnd">
            <a:solidFill>
              <a:srgbClr val="000000"/>
            </a:solidFill>
            <a:prstDash val="dash"/>
            <a:round/>
            <a:headEnd/>
            <a:tailEnd/>
          </a:ln>
        </p:spPr>
        <p:txBody>
          <a:bodyPr/>
          <a:lstStyle/>
          <a:p>
            <a:endParaRPr lang="en-US"/>
          </a:p>
        </p:txBody>
      </p:sp>
      <p:sp>
        <p:nvSpPr>
          <p:cNvPr id="24590" name="Line 12"/>
          <p:cNvSpPr>
            <a:spLocks noChangeShapeType="1"/>
          </p:cNvSpPr>
          <p:nvPr/>
        </p:nvSpPr>
        <p:spPr bwMode="auto">
          <a:xfrm>
            <a:off x="8894763" y="4613273"/>
            <a:ext cx="981075" cy="0"/>
          </a:xfrm>
          <a:prstGeom prst="line">
            <a:avLst/>
          </a:prstGeom>
          <a:noFill/>
          <a:ln w="25400" cap="rnd">
            <a:solidFill>
              <a:srgbClr val="000000"/>
            </a:solidFill>
            <a:prstDash val="dash"/>
            <a:round/>
            <a:headEnd/>
            <a:tailEnd/>
          </a:ln>
        </p:spPr>
        <p:txBody>
          <a:bodyPr/>
          <a:lstStyle/>
          <a:p>
            <a:endParaRPr lang="en-US"/>
          </a:p>
        </p:txBody>
      </p:sp>
      <p:sp>
        <p:nvSpPr>
          <p:cNvPr id="24591" name="Line 22"/>
          <p:cNvSpPr>
            <a:spLocks noChangeShapeType="1"/>
          </p:cNvSpPr>
          <p:nvPr/>
        </p:nvSpPr>
        <p:spPr bwMode="auto">
          <a:xfrm>
            <a:off x="6243493" y="4142580"/>
            <a:ext cx="0" cy="858837"/>
          </a:xfrm>
          <a:prstGeom prst="line">
            <a:avLst/>
          </a:prstGeom>
          <a:noFill/>
          <a:ln w="25400" cap="rnd">
            <a:solidFill>
              <a:srgbClr val="000000"/>
            </a:solidFill>
            <a:prstDash val="dash"/>
            <a:round/>
            <a:headEnd/>
            <a:tailEnd/>
          </a:ln>
        </p:spPr>
        <p:txBody>
          <a:bodyPr/>
          <a:lstStyle/>
          <a:p>
            <a:endParaRPr lang="en-US"/>
          </a:p>
        </p:txBody>
      </p:sp>
      <p:sp>
        <p:nvSpPr>
          <p:cNvPr id="24592" name="Line 23"/>
          <p:cNvSpPr>
            <a:spLocks noChangeShapeType="1"/>
          </p:cNvSpPr>
          <p:nvPr/>
        </p:nvSpPr>
        <p:spPr bwMode="auto">
          <a:xfrm>
            <a:off x="6934200" y="4142581"/>
            <a:ext cx="0" cy="858837"/>
          </a:xfrm>
          <a:prstGeom prst="line">
            <a:avLst/>
          </a:prstGeom>
          <a:noFill/>
          <a:ln w="25400" cap="rnd">
            <a:solidFill>
              <a:srgbClr val="000000"/>
            </a:solidFill>
            <a:prstDash val="dash"/>
            <a:round/>
            <a:headEnd/>
            <a:tailEnd/>
          </a:ln>
        </p:spPr>
        <p:txBody>
          <a:bodyPr/>
          <a:lstStyle/>
          <a:p>
            <a:endParaRPr lang="en-US"/>
          </a:p>
        </p:txBody>
      </p:sp>
      <p:graphicFrame>
        <p:nvGraphicFramePr>
          <p:cNvPr id="5" name="Object 4"/>
          <p:cNvGraphicFramePr>
            <a:graphicFrameLocks noGrp="1" noChangeAspect="1"/>
          </p:cNvGraphicFramePr>
          <p:nvPr/>
        </p:nvGraphicFramePr>
        <p:xfrm>
          <a:off x="5495926" y="4702302"/>
          <a:ext cx="228600" cy="357187"/>
        </p:xfrm>
        <a:graphic>
          <a:graphicData uri="http://schemas.openxmlformats.org/presentationml/2006/ole">
            <mc:AlternateContent xmlns:mc="http://schemas.openxmlformats.org/markup-compatibility/2006">
              <mc:Choice xmlns:v="urn:schemas-microsoft-com:vml" Requires="v">
                <p:oleObj name="Equation" r:id="rId10" imgW="203040" imgH="317160" progId="Equation.DSMT4">
                  <p:embed/>
                </p:oleObj>
              </mc:Choice>
              <mc:Fallback>
                <p:oleObj name="Equation" r:id="rId10" imgW="203040" imgH="317160" progId="Equation.DSMT4">
                  <p:embed/>
                  <p:pic>
                    <p:nvPicPr>
                      <p:cNvPr id="5" name="Object 4"/>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5926" y="4702302"/>
                        <a:ext cx="228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a:t>Sensitivity Analysis: Recall the Matrix Notation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type="body" sz="quarter" idx="10"/>
              </p:nvPr>
            </p:nvSpPr>
            <p:spPr>
              <a:xfrm>
                <a:off x="228600" y="1295400"/>
                <a:ext cx="10896600" cy="5181600"/>
              </a:xfrm>
            </p:spPr>
            <p:txBody>
              <a:bodyPr/>
              <a:lstStyle/>
              <a:p>
                <a:r>
                  <a:rPr lang="en-US" altLang="zh-CN" dirty="0"/>
                  <a:t>The series admittance of line </a:t>
                </a:r>
                <a14:m>
                  <m:oMath xmlns:m="http://schemas.openxmlformats.org/officeDocument/2006/math">
                    <m:r>
                      <a:rPr lang="en-US" altLang="zh-CN" dirty="0" smtClean="0">
                        <a:latin typeface="Cambria Math" panose="02040503050406030204" pitchFamily="18" charset="0"/>
                        <a:sym typeface="Euclid Extra"/>
                      </a:rPr>
                      <m:t>ℓ</m:t>
                    </m:r>
                  </m:oMath>
                </a14:m>
                <a:r>
                  <a:rPr lang="en-US" altLang="zh-CN" dirty="0"/>
                  <a:t> is g</a:t>
                </a:r>
                <a:r>
                  <a:rPr lang="en-US" altLang="zh-CN" dirty="0">
                    <a:sym typeface="Euclid Extra"/>
                  </a:rPr>
                  <a:t> </a:t>
                </a:r>
                <a:r>
                  <a:rPr lang="en-US" altLang="zh-CN" dirty="0"/>
                  <a:t>+</a:t>
                </a:r>
                <a:r>
                  <a:rPr lang="en-US" altLang="zh-CN" dirty="0" err="1"/>
                  <a:t>jb</a:t>
                </a:r>
                <a:r>
                  <a:rPr lang="en-US" altLang="zh-CN" dirty="0"/>
                  <a:t>  and we define</a:t>
                </a:r>
              </a:p>
              <a:p>
                <a:endParaRPr lang="en-US" dirty="0"/>
              </a:p>
              <a:p>
                <a:endParaRPr lang="en-US" dirty="0"/>
              </a:p>
              <a:p>
                <a:r>
                  <a:rPr lang="en-US" altLang="zh-CN" dirty="0"/>
                  <a:t>We define the L</a:t>
                </a:r>
                <a:r>
                  <a:rPr lang="en-US" altLang="zh-CN" dirty="0">
                    <a:sym typeface="Symbol"/>
                  </a:rPr>
                  <a:t>N incidence matrix</a:t>
                </a:r>
                <a:br>
                  <a:rPr lang="en-US" altLang="zh-CN" dirty="0">
                    <a:sym typeface="Symbol"/>
                  </a:rPr>
                </a:b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type="body" sz="quarter" idx="10"/>
              </p:nvPr>
            </p:nvSpPr>
            <p:spPr>
              <a:xfrm>
                <a:off x="228600" y="1295400"/>
                <a:ext cx="10896600" cy="5181600"/>
              </a:xfrm>
              <a:blipFill>
                <a:blip r:embed="rId2"/>
                <a:stretch>
                  <a:fillRect l="-783" t="-824"/>
                </a:stretch>
              </a:blipFill>
            </p:spPr>
            <p:txBody>
              <a:bodyPr/>
              <a:lstStyle/>
              <a:p>
                <a:r>
                  <a:rPr lang="en-US">
                    <a:noFill/>
                  </a:rPr>
                  <a:t> </a:t>
                </a:r>
              </a:p>
            </p:txBody>
          </p:sp>
        </mc:Fallback>
      </mc:AlternateContent>
      <p:graphicFrame>
        <p:nvGraphicFramePr>
          <p:cNvPr id="5" name="Object 4"/>
          <p:cNvGraphicFramePr>
            <a:graphicFrameLocks noChangeAspect="1"/>
          </p:cNvGraphicFramePr>
          <p:nvPr/>
        </p:nvGraphicFramePr>
        <p:xfrm>
          <a:off x="3797300" y="1875492"/>
          <a:ext cx="3911600" cy="596900"/>
        </p:xfrm>
        <a:graphic>
          <a:graphicData uri="http://schemas.openxmlformats.org/presentationml/2006/ole">
            <mc:AlternateContent xmlns:mc="http://schemas.openxmlformats.org/markup-compatibility/2006">
              <mc:Choice xmlns:v="urn:schemas-microsoft-com:vml" Requires="v">
                <p:oleObj name="Equation" r:id="rId3" imgW="3911400" imgH="596880" progId="Equation.DSMT4">
                  <p:embed/>
                </p:oleObj>
              </mc:Choice>
              <mc:Fallback>
                <p:oleObj name="Equation" r:id="rId3" imgW="3911400" imgH="59688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300" y="1875492"/>
                        <a:ext cx="3911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2451100" y="3429000"/>
          <a:ext cx="1741488" cy="2643188"/>
        </p:xfrm>
        <a:graphic>
          <a:graphicData uri="http://schemas.openxmlformats.org/presentationml/2006/ole">
            <mc:AlternateContent xmlns:mc="http://schemas.openxmlformats.org/markup-compatibility/2006">
              <mc:Choice xmlns:v="urn:schemas-microsoft-com:vml" Requires="v">
                <p:oleObj name="Equation" r:id="rId5" imgW="1612800" imgH="2298600" progId="Equation.DSMT4">
                  <p:embed/>
                </p:oleObj>
              </mc:Choice>
              <mc:Fallback>
                <p:oleObj name="Equation" r:id="rId5" imgW="1612800" imgH="2298600" progId="Equation.DSMT4">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1100" y="3429000"/>
                        <a:ext cx="174148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876800" y="3581400"/>
            <a:ext cx="4495800" cy="1938992"/>
          </a:xfrm>
          <a:prstGeom prst="rect">
            <a:avLst/>
          </a:prstGeom>
          <a:solidFill>
            <a:srgbClr val="D6D2C4"/>
          </a:solidFill>
        </p:spPr>
        <p:txBody>
          <a:bodyPr wrap="square" rtlCol="0">
            <a:spAutoFit/>
          </a:bodyPr>
          <a:lstStyle/>
          <a:p>
            <a:r>
              <a:rPr lang="en-US" sz="2400" dirty="0">
                <a:solidFill>
                  <a:srgbClr val="1E0000"/>
                </a:solidFill>
                <a:latin typeface="+mj-lt"/>
              </a:rPr>
              <a:t>where the component j of </a:t>
            </a:r>
            <a:r>
              <a:rPr lang="en-US" sz="2400" b="1" dirty="0">
                <a:solidFill>
                  <a:srgbClr val="1E0000"/>
                </a:solidFill>
                <a:latin typeface="+mj-lt"/>
              </a:rPr>
              <a:t>a</a:t>
            </a:r>
            <a:r>
              <a:rPr lang="en-US" sz="2400" baseline="-25000" dirty="0">
                <a:solidFill>
                  <a:srgbClr val="1E0000"/>
                </a:solidFill>
                <a:latin typeface="+mj-lt"/>
              </a:rPr>
              <a:t>i</a:t>
            </a:r>
            <a:r>
              <a:rPr lang="en-US" sz="2400" dirty="0">
                <a:solidFill>
                  <a:srgbClr val="1E0000"/>
                </a:solidFill>
                <a:latin typeface="+mj-lt"/>
              </a:rPr>
              <a:t> is</a:t>
            </a:r>
            <a:br>
              <a:rPr lang="en-US" sz="2400" dirty="0">
                <a:solidFill>
                  <a:srgbClr val="1E0000"/>
                </a:solidFill>
                <a:latin typeface="+mj-lt"/>
              </a:rPr>
            </a:br>
            <a:r>
              <a:rPr lang="en-US" sz="2400" dirty="0">
                <a:solidFill>
                  <a:srgbClr val="1E0000"/>
                </a:solidFill>
                <a:latin typeface="+mj-lt"/>
              </a:rPr>
              <a:t>nonzero whenever line </a:t>
            </a:r>
            <a:r>
              <a:rPr lang="en-US" altLang="zh-CN" sz="2400" baseline="-25000" dirty="0" err="1">
                <a:solidFill>
                  <a:srgbClr val="1E0000"/>
                </a:solidFill>
                <a:latin typeface="+mj-lt"/>
                <a:ea typeface="SimSun" charset="-122"/>
                <a:cs typeface="Times New Roman" pitchFamily="18" charset="0"/>
                <a:sym typeface="Euclid Extra"/>
              </a:rPr>
              <a:t>i</a:t>
            </a:r>
            <a:r>
              <a:rPr lang="en-US" sz="2400" dirty="0">
                <a:solidFill>
                  <a:srgbClr val="1E0000"/>
                </a:solidFill>
                <a:latin typeface="+mj-lt"/>
              </a:rPr>
              <a:t> is</a:t>
            </a:r>
            <a:br>
              <a:rPr lang="en-US" sz="2400" dirty="0">
                <a:solidFill>
                  <a:srgbClr val="1E0000"/>
                </a:solidFill>
                <a:latin typeface="+mj-lt"/>
              </a:rPr>
            </a:br>
            <a:r>
              <a:rPr lang="en-US" sz="2400" dirty="0">
                <a:solidFill>
                  <a:srgbClr val="1E0000"/>
                </a:solidFill>
                <a:latin typeface="+mj-lt"/>
              </a:rPr>
              <a:t>coincident with node j. Hence </a:t>
            </a:r>
            <a:br>
              <a:rPr lang="en-US" sz="2400" dirty="0">
                <a:solidFill>
                  <a:srgbClr val="1E0000"/>
                </a:solidFill>
                <a:latin typeface="+mj-lt"/>
              </a:rPr>
            </a:br>
            <a:r>
              <a:rPr lang="en-US" sz="2400" b="1" dirty="0">
                <a:solidFill>
                  <a:srgbClr val="1E0000"/>
                </a:solidFill>
                <a:latin typeface="+mj-lt"/>
              </a:rPr>
              <a:t>A</a:t>
            </a:r>
            <a:r>
              <a:rPr lang="en-US" sz="2400" dirty="0">
                <a:solidFill>
                  <a:srgbClr val="1E0000"/>
                </a:solidFill>
                <a:latin typeface="+mj-lt"/>
              </a:rPr>
              <a:t> is quite sparse, with at most two </a:t>
            </a:r>
            <a:r>
              <a:rPr lang="en-US" sz="2400" dirty="0" err="1">
                <a:solidFill>
                  <a:srgbClr val="1E0000"/>
                </a:solidFill>
                <a:latin typeface="+mj-lt"/>
              </a:rPr>
              <a:t>nonzeros</a:t>
            </a:r>
            <a:r>
              <a:rPr lang="en-US" sz="2400" dirty="0">
                <a:solidFill>
                  <a:srgbClr val="1E0000"/>
                </a:solidFill>
                <a:latin typeface="+mj-lt"/>
              </a:rPr>
              <a:t> per row</a:t>
            </a:r>
          </a:p>
        </p:txBody>
      </p:sp>
    </p:spTree>
    <p:extLst>
      <p:ext uri="{BB962C8B-B14F-4D97-AF65-F5344CB8AC3E}">
        <p14:creationId xmlns:p14="http://schemas.microsoft.com/office/powerpoint/2010/main" val="158394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01EF-CF97-C236-4A63-707D926243AE}"/>
              </a:ext>
            </a:extLst>
          </p:cNvPr>
          <p:cNvSpPr>
            <a:spLocks noGrp="1"/>
          </p:cNvSpPr>
          <p:nvPr>
            <p:ph type="title"/>
          </p:nvPr>
        </p:nvSpPr>
        <p:spPr>
          <a:xfrm>
            <a:off x="228600" y="76200"/>
            <a:ext cx="10896600" cy="1066800"/>
          </a:xfrm>
        </p:spPr>
        <p:txBody>
          <a:bodyPr/>
          <a:lstStyle/>
          <a:p>
            <a:r>
              <a:rPr lang="en-US" dirty="0"/>
              <a:t>Sparse Matrix Review</a:t>
            </a:r>
          </a:p>
        </p:txBody>
      </p:sp>
      <p:sp>
        <p:nvSpPr>
          <p:cNvPr id="3" name="Text Placeholder 2">
            <a:extLst>
              <a:ext uri="{FF2B5EF4-FFF2-40B4-BE49-F238E27FC236}">
                <a16:creationId xmlns:a16="http://schemas.microsoft.com/office/drawing/2014/main" id="{41362CAF-7ABB-B70B-4EB6-E52B41D09D38}"/>
              </a:ext>
            </a:extLst>
          </p:cNvPr>
          <p:cNvSpPr>
            <a:spLocks noGrp="1"/>
          </p:cNvSpPr>
          <p:nvPr>
            <p:ph type="body" sz="quarter" idx="10"/>
          </p:nvPr>
        </p:nvSpPr>
        <p:spPr>
          <a:xfrm>
            <a:off x="228600" y="1295400"/>
            <a:ext cx="5638800" cy="5181600"/>
          </a:xfrm>
        </p:spPr>
        <p:txBody>
          <a:bodyPr/>
          <a:lstStyle/>
          <a:p>
            <a:r>
              <a:rPr lang="en-US" dirty="0"/>
              <a:t>Write this matrix in all the sparse formats we’ve talked about</a:t>
            </a:r>
          </a:p>
          <a:p>
            <a:r>
              <a:rPr lang="en-US" dirty="0"/>
              <a:t>Draw the graph equivalent</a:t>
            </a:r>
          </a:p>
          <a:p>
            <a:r>
              <a:rPr lang="en-US" dirty="0"/>
              <a:t>What is the </a:t>
            </a:r>
            <a:r>
              <a:rPr lang="en-US" dirty="0" err="1"/>
              <a:t>Tinney</a:t>
            </a:r>
            <a:r>
              <a:rPr lang="en-US" dirty="0"/>
              <a:t> 1 and </a:t>
            </a:r>
            <a:r>
              <a:rPr lang="en-US" dirty="0" err="1"/>
              <a:t>Tinney</a:t>
            </a:r>
            <a:r>
              <a:rPr lang="en-US" dirty="0"/>
              <a:t> 2 ordering of the buses?</a:t>
            </a:r>
          </a:p>
          <a:p>
            <a:r>
              <a:rPr lang="en-US" dirty="0"/>
              <a:t>General questions:</a:t>
            </a:r>
          </a:p>
          <a:p>
            <a:pPr lvl="1"/>
            <a:r>
              <a:rPr lang="en-US" dirty="0"/>
              <a:t>What are fills?</a:t>
            </a:r>
          </a:p>
          <a:p>
            <a:pPr lvl="1"/>
            <a:r>
              <a:rPr lang="en-US" dirty="0"/>
              <a:t>What is pivoting and why do we do it?</a:t>
            </a:r>
          </a:p>
          <a:p>
            <a:pPr lvl="1"/>
            <a:r>
              <a:rPr lang="en-US" dirty="0"/>
              <a:t>Approximate computational order of power flow with sparse matrix techniques?</a:t>
            </a:r>
          </a:p>
        </p:txBody>
      </p:sp>
      <p:graphicFrame>
        <p:nvGraphicFramePr>
          <p:cNvPr id="60" name="Table 60">
            <a:extLst>
              <a:ext uri="{FF2B5EF4-FFF2-40B4-BE49-F238E27FC236}">
                <a16:creationId xmlns:a16="http://schemas.microsoft.com/office/drawing/2014/main" id="{DF5AA967-52AF-AF1A-CB77-E49ABC9B6591}"/>
              </a:ext>
            </a:extLst>
          </p:cNvPr>
          <p:cNvGraphicFramePr>
            <a:graphicFrameLocks noGrp="1"/>
          </p:cNvGraphicFramePr>
          <p:nvPr>
            <p:extLst>
              <p:ext uri="{D42A27DB-BD31-4B8C-83A1-F6EECF244321}">
                <p14:modId xmlns:p14="http://schemas.microsoft.com/office/powerpoint/2010/main" val="300546082"/>
              </p:ext>
            </p:extLst>
          </p:nvPr>
        </p:nvGraphicFramePr>
        <p:xfrm>
          <a:off x="6248400" y="1447800"/>
          <a:ext cx="4572000" cy="45720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2747824060"/>
                    </a:ext>
                  </a:extLst>
                </a:gridCol>
                <a:gridCol w="457200">
                  <a:extLst>
                    <a:ext uri="{9D8B030D-6E8A-4147-A177-3AD203B41FA5}">
                      <a16:colId xmlns:a16="http://schemas.microsoft.com/office/drawing/2014/main" val="2911573520"/>
                    </a:ext>
                  </a:extLst>
                </a:gridCol>
                <a:gridCol w="457200">
                  <a:extLst>
                    <a:ext uri="{9D8B030D-6E8A-4147-A177-3AD203B41FA5}">
                      <a16:colId xmlns:a16="http://schemas.microsoft.com/office/drawing/2014/main" val="4223436229"/>
                    </a:ext>
                  </a:extLst>
                </a:gridCol>
                <a:gridCol w="457200">
                  <a:extLst>
                    <a:ext uri="{9D8B030D-6E8A-4147-A177-3AD203B41FA5}">
                      <a16:colId xmlns:a16="http://schemas.microsoft.com/office/drawing/2014/main" val="2214495882"/>
                    </a:ext>
                  </a:extLst>
                </a:gridCol>
                <a:gridCol w="457200">
                  <a:extLst>
                    <a:ext uri="{9D8B030D-6E8A-4147-A177-3AD203B41FA5}">
                      <a16:colId xmlns:a16="http://schemas.microsoft.com/office/drawing/2014/main" val="1574115030"/>
                    </a:ext>
                  </a:extLst>
                </a:gridCol>
                <a:gridCol w="457200">
                  <a:extLst>
                    <a:ext uri="{9D8B030D-6E8A-4147-A177-3AD203B41FA5}">
                      <a16:colId xmlns:a16="http://schemas.microsoft.com/office/drawing/2014/main" val="2742791906"/>
                    </a:ext>
                  </a:extLst>
                </a:gridCol>
                <a:gridCol w="457200">
                  <a:extLst>
                    <a:ext uri="{9D8B030D-6E8A-4147-A177-3AD203B41FA5}">
                      <a16:colId xmlns:a16="http://schemas.microsoft.com/office/drawing/2014/main" val="1376866656"/>
                    </a:ext>
                  </a:extLst>
                </a:gridCol>
                <a:gridCol w="457200">
                  <a:extLst>
                    <a:ext uri="{9D8B030D-6E8A-4147-A177-3AD203B41FA5}">
                      <a16:colId xmlns:a16="http://schemas.microsoft.com/office/drawing/2014/main" val="3996769091"/>
                    </a:ext>
                  </a:extLst>
                </a:gridCol>
                <a:gridCol w="457200">
                  <a:extLst>
                    <a:ext uri="{9D8B030D-6E8A-4147-A177-3AD203B41FA5}">
                      <a16:colId xmlns:a16="http://schemas.microsoft.com/office/drawing/2014/main" val="349877582"/>
                    </a:ext>
                  </a:extLst>
                </a:gridCol>
                <a:gridCol w="457200">
                  <a:extLst>
                    <a:ext uri="{9D8B030D-6E8A-4147-A177-3AD203B41FA5}">
                      <a16:colId xmlns:a16="http://schemas.microsoft.com/office/drawing/2014/main" val="2689586265"/>
                    </a:ext>
                  </a:extLst>
                </a:gridCol>
              </a:tblGrid>
              <a:tr h="457200">
                <a:tc>
                  <a:txBody>
                    <a:bodyPr/>
                    <a:lstStyle/>
                    <a:p>
                      <a:r>
                        <a:rPr lang="en-US" sz="1400" dirty="0"/>
                        <a:t>5</a:t>
                      </a:r>
                    </a:p>
                  </a:txBody>
                  <a:tcPr/>
                </a:tc>
                <a:tc>
                  <a:txBody>
                    <a:bodyPr/>
                    <a:lstStyle/>
                    <a:p>
                      <a:endParaRPr lang="en-US" sz="1400"/>
                    </a:p>
                  </a:txBody>
                  <a:tcPr/>
                </a:tc>
                <a:tc>
                  <a:txBody>
                    <a:bodyPr/>
                    <a:lstStyle/>
                    <a:p>
                      <a:endParaRPr lang="en-US" sz="1400"/>
                    </a:p>
                  </a:txBody>
                  <a:tcPr/>
                </a:tc>
                <a:tc>
                  <a:txBody>
                    <a:bodyPr/>
                    <a:lstStyle/>
                    <a:p>
                      <a:r>
                        <a:rPr lang="en-US" sz="1400" dirty="0"/>
                        <a:t>-2</a:t>
                      </a:r>
                    </a:p>
                  </a:txBody>
                  <a:tcPr/>
                </a:tc>
                <a:tc>
                  <a:txBody>
                    <a:bodyPr/>
                    <a:lstStyle/>
                    <a:p>
                      <a:endParaRPr lang="en-US" sz="1400"/>
                    </a:p>
                  </a:txBody>
                  <a:tcPr/>
                </a:tc>
                <a:tc>
                  <a:txBody>
                    <a:bodyPr/>
                    <a:lstStyle/>
                    <a:p>
                      <a:r>
                        <a:rPr lang="en-US" sz="1400" dirty="0"/>
                        <a:t>-1</a:t>
                      </a:r>
                    </a:p>
                  </a:txBody>
                  <a:tcPr/>
                </a:tc>
                <a:tc>
                  <a:txBody>
                    <a:bodyPr/>
                    <a:lstStyle/>
                    <a:p>
                      <a:r>
                        <a:rPr lang="en-US" sz="1400" dirty="0"/>
                        <a:t>-1</a:t>
                      </a:r>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4043738482"/>
                  </a:ext>
                </a:extLst>
              </a:tr>
              <a:tr h="457200">
                <a:tc>
                  <a:txBody>
                    <a:bodyPr/>
                    <a:lstStyle/>
                    <a:p>
                      <a:endParaRPr lang="en-US" sz="1400"/>
                    </a:p>
                  </a:txBody>
                  <a:tcPr/>
                </a:tc>
                <a:tc>
                  <a:txBody>
                    <a:bodyPr/>
                    <a:lstStyle/>
                    <a:p>
                      <a:r>
                        <a:rPr lang="en-US" sz="1400" dirty="0"/>
                        <a:t>3</a:t>
                      </a:r>
                    </a:p>
                  </a:txBody>
                  <a:tcPr/>
                </a:tc>
                <a:tc>
                  <a:txBody>
                    <a:bodyPr/>
                    <a:lstStyle/>
                    <a:p>
                      <a:r>
                        <a:rPr lang="en-US" sz="1400" dirty="0"/>
                        <a:t>-3</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401607353"/>
                  </a:ext>
                </a:extLst>
              </a:tr>
              <a:tr h="457200">
                <a:tc>
                  <a:txBody>
                    <a:bodyPr/>
                    <a:lstStyle/>
                    <a:p>
                      <a:endParaRPr lang="en-US" sz="1400"/>
                    </a:p>
                  </a:txBody>
                  <a:tcPr/>
                </a:tc>
                <a:tc>
                  <a:txBody>
                    <a:bodyPr/>
                    <a:lstStyle/>
                    <a:p>
                      <a:r>
                        <a:rPr lang="en-US" sz="1400" dirty="0"/>
                        <a:t>-3</a:t>
                      </a:r>
                    </a:p>
                  </a:txBody>
                  <a:tcPr/>
                </a:tc>
                <a:tc>
                  <a:txBody>
                    <a:bodyPr/>
                    <a:lstStyle/>
                    <a:p>
                      <a:r>
                        <a:rPr lang="en-US" sz="1400" dirty="0"/>
                        <a:t>19</a:t>
                      </a:r>
                    </a:p>
                  </a:txBody>
                  <a:tcPr/>
                </a:tc>
                <a:tc>
                  <a:txBody>
                    <a:bodyPr/>
                    <a:lstStyle/>
                    <a:p>
                      <a:r>
                        <a:rPr lang="en-US" sz="1400" dirty="0"/>
                        <a:t>-2</a:t>
                      </a:r>
                    </a:p>
                  </a:txBody>
                  <a:tcPr/>
                </a:tc>
                <a:tc>
                  <a:txBody>
                    <a:bodyPr/>
                    <a:lstStyle/>
                    <a:p>
                      <a:r>
                        <a:rPr lang="en-US" sz="1400" dirty="0"/>
                        <a:t>-4</a:t>
                      </a:r>
                    </a:p>
                  </a:txBody>
                  <a:tcPr/>
                </a:tc>
                <a:tc>
                  <a:txBody>
                    <a:bodyPr/>
                    <a:lstStyle/>
                    <a:p>
                      <a:endParaRPr lang="en-US" sz="1400"/>
                    </a:p>
                  </a:txBody>
                  <a:tcPr/>
                </a:tc>
                <a:tc>
                  <a:txBody>
                    <a:bodyPr/>
                    <a:lstStyle/>
                    <a:p>
                      <a:r>
                        <a:rPr lang="en-US" sz="1400" dirty="0"/>
                        <a:t>-10</a:t>
                      </a:r>
                    </a:p>
                  </a:txBody>
                  <a:tcPr/>
                </a:tc>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142821224"/>
                  </a:ext>
                </a:extLst>
              </a:tr>
              <a:tr h="457200">
                <a:tc>
                  <a:txBody>
                    <a:bodyPr/>
                    <a:lstStyle/>
                    <a:p>
                      <a:r>
                        <a:rPr lang="en-US" sz="1400" dirty="0"/>
                        <a:t>-2</a:t>
                      </a:r>
                    </a:p>
                  </a:txBody>
                  <a:tcPr/>
                </a:tc>
                <a:tc>
                  <a:txBody>
                    <a:bodyPr/>
                    <a:lstStyle/>
                    <a:p>
                      <a:endParaRPr lang="en-US" sz="1400"/>
                    </a:p>
                  </a:txBody>
                  <a:tcPr/>
                </a:tc>
                <a:tc>
                  <a:txBody>
                    <a:bodyPr/>
                    <a:lstStyle/>
                    <a:p>
                      <a:r>
                        <a:rPr lang="en-US" sz="1400" dirty="0"/>
                        <a:t>-2</a:t>
                      </a:r>
                    </a:p>
                  </a:txBody>
                  <a:tcPr/>
                </a:tc>
                <a:tc>
                  <a:txBody>
                    <a:bodyPr/>
                    <a:lstStyle/>
                    <a:p>
                      <a:r>
                        <a:rPr lang="en-US" sz="1400" dirty="0"/>
                        <a:t>10</a:t>
                      </a:r>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r>
                        <a:rPr lang="en-US" sz="1400" dirty="0"/>
                        <a:t>-6</a:t>
                      </a:r>
                    </a:p>
                  </a:txBody>
                  <a:tcPr/>
                </a:tc>
                <a:tc>
                  <a:txBody>
                    <a:bodyPr/>
                    <a:lstStyle/>
                    <a:p>
                      <a:endParaRPr lang="en-US" sz="1400"/>
                    </a:p>
                  </a:txBody>
                  <a:tcPr/>
                </a:tc>
                <a:extLst>
                  <a:ext uri="{0D108BD9-81ED-4DB2-BD59-A6C34878D82A}">
                    <a16:rowId xmlns:a16="http://schemas.microsoft.com/office/drawing/2014/main" val="1157309405"/>
                  </a:ext>
                </a:extLst>
              </a:tr>
              <a:tr h="457200">
                <a:tc>
                  <a:txBody>
                    <a:bodyPr/>
                    <a:lstStyle/>
                    <a:p>
                      <a:endParaRPr lang="en-US" sz="1400"/>
                    </a:p>
                  </a:txBody>
                  <a:tcPr/>
                </a:tc>
                <a:tc>
                  <a:txBody>
                    <a:bodyPr/>
                    <a:lstStyle/>
                    <a:p>
                      <a:endParaRPr lang="en-US" sz="1400"/>
                    </a:p>
                  </a:txBody>
                  <a:tcPr/>
                </a:tc>
                <a:tc>
                  <a:txBody>
                    <a:bodyPr/>
                    <a:lstStyle/>
                    <a:p>
                      <a:r>
                        <a:rPr lang="en-US" sz="1400" dirty="0"/>
                        <a:t>-4</a:t>
                      </a:r>
                    </a:p>
                  </a:txBody>
                  <a:tcPr/>
                </a:tc>
                <a:tc>
                  <a:txBody>
                    <a:bodyPr/>
                    <a:lstStyle/>
                    <a:p>
                      <a:endParaRPr lang="en-US" sz="1400"/>
                    </a:p>
                  </a:txBody>
                  <a:tcPr/>
                </a:tc>
                <a:tc>
                  <a:txBody>
                    <a:bodyPr/>
                    <a:lstStyle/>
                    <a:p>
                      <a:r>
                        <a:rPr lang="en-US" sz="1400" dirty="0"/>
                        <a:t>14</a:t>
                      </a:r>
                    </a:p>
                  </a:txBody>
                  <a:tcPr/>
                </a:tc>
                <a:tc>
                  <a:txBody>
                    <a:bodyPr/>
                    <a:lstStyle/>
                    <a:p>
                      <a:endParaRPr lang="en-US" sz="1400"/>
                    </a:p>
                  </a:txBody>
                  <a:tcPr/>
                </a:tc>
                <a:tc>
                  <a:txBody>
                    <a:bodyPr/>
                    <a:lstStyle/>
                    <a:p>
                      <a:r>
                        <a:rPr lang="en-US" sz="1400" dirty="0"/>
                        <a:t>-10</a:t>
                      </a:r>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80039612"/>
                  </a:ext>
                </a:extLst>
              </a:tr>
              <a:tr h="457200">
                <a:tc>
                  <a:txBody>
                    <a:bodyPr/>
                    <a:lstStyle/>
                    <a:p>
                      <a:r>
                        <a:rPr lang="en-US" sz="1400" dirty="0"/>
                        <a:t>-1</a:t>
                      </a:r>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r>
                        <a:rPr lang="en-US" sz="1400" dirty="0"/>
                        <a:t>2</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978050899"/>
                  </a:ext>
                </a:extLst>
              </a:tr>
              <a:tr h="457200">
                <a:tc>
                  <a:txBody>
                    <a:bodyPr/>
                    <a:lstStyle/>
                    <a:p>
                      <a:r>
                        <a:rPr lang="en-US" sz="1400" dirty="0"/>
                        <a:t>-1</a:t>
                      </a:r>
                    </a:p>
                  </a:txBody>
                  <a:tcPr/>
                </a:tc>
                <a:tc>
                  <a:txBody>
                    <a:bodyPr/>
                    <a:lstStyle/>
                    <a:p>
                      <a:endParaRPr lang="en-US" sz="1400" dirty="0"/>
                    </a:p>
                  </a:txBody>
                  <a:tcPr/>
                </a:tc>
                <a:tc>
                  <a:txBody>
                    <a:bodyPr/>
                    <a:lstStyle/>
                    <a:p>
                      <a:r>
                        <a:rPr lang="en-US" sz="1400" dirty="0"/>
                        <a:t>-10</a:t>
                      </a:r>
                    </a:p>
                  </a:txBody>
                  <a:tcPr/>
                </a:tc>
                <a:tc>
                  <a:txBody>
                    <a:bodyPr/>
                    <a:lstStyle/>
                    <a:p>
                      <a:endParaRPr lang="en-US" sz="1400" dirty="0"/>
                    </a:p>
                  </a:txBody>
                  <a:tcPr/>
                </a:tc>
                <a:tc>
                  <a:txBody>
                    <a:bodyPr/>
                    <a:lstStyle/>
                    <a:p>
                      <a:r>
                        <a:rPr lang="en-US" sz="1400" dirty="0"/>
                        <a:t>-10</a:t>
                      </a:r>
                    </a:p>
                  </a:txBody>
                  <a:tcPr/>
                </a:tc>
                <a:tc>
                  <a:txBody>
                    <a:bodyPr/>
                    <a:lstStyle/>
                    <a:p>
                      <a:endParaRPr lang="en-US" sz="1400" dirty="0"/>
                    </a:p>
                  </a:txBody>
                  <a:tcPr/>
                </a:tc>
                <a:tc>
                  <a:txBody>
                    <a:bodyPr/>
                    <a:lstStyle/>
                    <a:p>
                      <a:r>
                        <a:rPr lang="en-US" sz="1400" dirty="0"/>
                        <a:t>32</a:t>
                      </a:r>
                    </a:p>
                  </a:txBody>
                  <a:tcPr/>
                </a:tc>
                <a:tc>
                  <a:txBody>
                    <a:bodyPr/>
                    <a:lstStyle/>
                    <a:p>
                      <a:r>
                        <a:rPr lang="en-US" sz="1400" dirty="0"/>
                        <a:t>-9</a:t>
                      </a:r>
                    </a:p>
                  </a:txBody>
                  <a:tcPr/>
                </a:tc>
                <a:tc>
                  <a:txBody>
                    <a:bodyPr/>
                    <a:lstStyle/>
                    <a:p>
                      <a:r>
                        <a:rPr lang="en-US" sz="1400" dirty="0"/>
                        <a:t>-2</a:t>
                      </a:r>
                    </a:p>
                  </a:txBody>
                  <a:tcPr/>
                </a:tc>
                <a:tc>
                  <a:txBody>
                    <a:bodyPr/>
                    <a:lstStyle/>
                    <a:p>
                      <a:endParaRPr lang="en-US" sz="1400"/>
                    </a:p>
                  </a:txBody>
                  <a:tcPr/>
                </a:tc>
                <a:extLst>
                  <a:ext uri="{0D108BD9-81ED-4DB2-BD59-A6C34878D82A}">
                    <a16:rowId xmlns:a16="http://schemas.microsoft.com/office/drawing/2014/main" val="3565638029"/>
                  </a:ext>
                </a:extLst>
              </a:tr>
              <a:tr h="457200">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r>
                        <a:rPr lang="en-US" sz="1400" dirty="0"/>
                        <a:t>-9</a:t>
                      </a:r>
                    </a:p>
                  </a:txBody>
                  <a:tcPr/>
                </a:tc>
                <a:tc>
                  <a:txBody>
                    <a:bodyPr/>
                    <a:lstStyle/>
                    <a:p>
                      <a:r>
                        <a:rPr lang="en-US" sz="1400" dirty="0"/>
                        <a:t>16</a:t>
                      </a:r>
                    </a:p>
                  </a:txBody>
                  <a:tcPr/>
                </a:tc>
                <a:tc>
                  <a:txBody>
                    <a:bodyPr/>
                    <a:lstStyle/>
                    <a:p>
                      <a:r>
                        <a:rPr lang="en-US" sz="1400" dirty="0"/>
                        <a:t>-7</a:t>
                      </a:r>
                    </a:p>
                  </a:txBody>
                  <a:tcPr/>
                </a:tc>
                <a:tc>
                  <a:txBody>
                    <a:bodyPr/>
                    <a:lstStyle/>
                    <a:p>
                      <a:endParaRPr lang="en-US" sz="1400" dirty="0"/>
                    </a:p>
                  </a:txBody>
                  <a:tcPr/>
                </a:tc>
                <a:extLst>
                  <a:ext uri="{0D108BD9-81ED-4DB2-BD59-A6C34878D82A}">
                    <a16:rowId xmlns:a16="http://schemas.microsoft.com/office/drawing/2014/main" val="1685434768"/>
                  </a:ext>
                </a:extLst>
              </a:tr>
              <a:tr h="457200">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r>
                        <a:rPr lang="en-US" sz="1400" dirty="0"/>
                        <a:t>-6</a:t>
                      </a:r>
                    </a:p>
                  </a:txBody>
                  <a:tcPr/>
                </a:tc>
                <a:tc>
                  <a:txBody>
                    <a:bodyPr/>
                    <a:lstStyle/>
                    <a:p>
                      <a:endParaRPr lang="en-US" sz="1400" dirty="0"/>
                    </a:p>
                  </a:txBody>
                  <a:tcPr/>
                </a:tc>
                <a:tc>
                  <a:txBody>
                    <a:bodyPr/>
                    <a:lstStyle/>
                    <a:p>
                      <a:endParaRPr lang="en-US" sz="1400" dirty="0"/>
                    </a:p>
                  </a:txBody>
                  <a:tcPr/>
                </a:tc>
                <a:tc>
                  <a:txBody>
                    <a:bodyPr/>
                    <a:lstStyle/>
                    <a:p>
                      <a:r>
                        <a:rPr lang="en-US" sz="1400" dirty="0"/>
                        <a:t>-2</a:t>
                      </a:r>
                    </a:p>
                  </a:txBody>
                  <a:tcPr/>
                </a:tc>
                <a:tc>
                  <a:txBody>
                    <a:bodyPr/>
                    <a:lstStyle/>
                    <a:p>
                      <a:r>
                        <a:rPr lang="en-US" sz="1400" dirty="0"/>
                        <a:t>-7</a:t>
                      </a:r>
                    </a:p>
                  </a:txBody>
                  <a:tcPr/>
                </a:tc>
                <a:tc>
                  <a:txBody>
                    <a:bodyPr/>
                    <a:lstStyle/>
                    <a:p>
                      <a:r>
                        <a:rPr lang="en-US" sz="1400" dirty="0"/>
                        <a:t>17</a:t>
                      </a:r>
                    </a:p>
                  </a:txBody>
                  <a:tcPr/>
                </a:tc>
                <a:tc>
                  <a:txBody>
                    <a:bodyPr/>
                    <a:lstStyle/>
                    <a:p>
                      <a:r>
                        <a:rPr lang="en-US" sz="1400" dirty="0"/>
                        <a:t>-2</a:t>
                      </a:r>
                    </a:p>
                  </a:txBody>
                  <a:tcPr/>
                </a:tc>
                <a:extLst>
                  <a:ext uri="{0D108BD9-81ED-4DB2-BD59-A6C34878D82A}">
                    <a16:rowId xmlns:a16="http://schemas.microsoft.com/office/drawing/2014/main" val="1761170571"/>
                  </a:ext>
                </a:extLst>
              </a:tr>
              <a:tr h="457200">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r>
                        <a:rPr lang="en-US" sz="1400" dirty="0"/>
                        <a:t>-2</a:t>
                      </a:r>
                    </a:p>
                  </a:txBody>
                  <a:tcPr/>
                </a:tc>
                <a:tc>
                  <a:txBody>
                    <a:bodyPr/>
                    <a:lstStyle/>
                    <a:p>
                      <a:r>
                        <a:rPr lang="en-US" sz="1400" dirty="0"/>
                        <a:t>2</a:t>
                      </a:r>
                    </a:p>
                  </a:txBody>
                  <a:tcPr/>
                </a:tc>
                <a:extLst>
                  <a:ext uri="{0D108BD9-81ED-4DB2-BD59-A6C34878D82A}">
                    <a16:rowId xmlns:a16="http://schemas.microsoft.com/office/drawing/2014/main" val="2590543153"/>
                  </a:ext>
                </a:extLst>
              </a:tr>
            </a:tbl>
          </a:graphicData>
        </a:graphic>
      </p:graphicFrame>
    </p:spTree>
    <p:extLst>
      <p:ext uri="{BB962C8B-B14F-4D97-AF65-F5344CB8AC3E}">
        <p14:creationId xmlns:p14="http://schemas.microsoft.com/office/powerpoint/2010/main" val="1073569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a:t>Linearized Active Power Flow Model</a:t>
            </a:r>
            <a:endParaRPr lang="en-US" dirty="0"/>
          </a:p>
        </p:txBody>
      </p:sp>
      <p:sp>
        <p:nvSpPr>
          <p:cNvPr id="3" name="Content Placeholder 2"/>
          <p:cNvSpPr>
            <a:spLocks noGrp="1"/>
          </p:cNvSpPr>
          <p:nvPr>
            <p:ph type="body" sz="quarter" idx="10"/>
          </p:nvPr>
        </p:nvSpPr>
        <p:spPr>
          <a:xfrm>
            <a:off x="228600" y="1295400"/>
            <a:ext cx="10896600" cy="5181600"/>
          </a:xfrm>
        </p:spPr>
        <p:txBody>
          <a:bodyPr/>
          <a:lstStyle/>
          <a:p>
            <a:r>
              <a:rPr lang="en-US" dirty="0"/>
              <a:t>Under these assumptions the change in the real power line flows are given as</a:t>
            </a:r>
            <a:br>
              <a:rPr lang="en-US" dirty="0"/>
            </a:br>
            <a:endParaRPr lang="en-US" dirty="0"/>
          </a:p>
          <a:p>
            <a:endParaRPr lang="en-US" dirty="0"/>
          </a:p>
          <a:p>
            <a:br>
              <a:rPr lang="en-US" dirty="0"/>
            </a:br>
            <a:br>
              <a:rPr lang="en-US" dirty="0"/>
            </a:br>
            <a:br>
              <a:rPr lang="en-US" dirty="0"/>
            </a:br>
            <a:endParaRPr lang="en-US" dirty="0"/>
          </a:p>
          <a:p>
            <a:r>
              <a:rPr lang="en-US" dirty="0"/>
              <a:t>The constant matrix  </a:t>
            </a:r>
            <a:br>
              <a:rPr lang="en-US" dirty="0"/>
            </a:br>
            <a:r>
              <a:rPr lang="en-US" dirty="0"/>
              <a:t>is called the injection shift factor matrix (ISF)</a:t>
            </a:r>
          </a:p>
          <a:p>
            <a:endParaRPr lang="en-US" dirty="0"/>
          </a:p>
          <a:p>
            <a:endParaRPr lang="en-US" dirty="0"/>
          </a:p>
        </p:txBody>
      </p:sp>
      <p:graphicFrame>
        <p:nvGraphicFramePr>
          <p:cNvPr id="5" name="Object 4"/>
          <p:cNvGraphicFramePr>
            <a:graphicFrameLocks/>
          </p:cNvGraphicFramePr>
          <p:nvPr/>
        </p:nvGraphicFramePr>
        <p:xfrm>
          <a:off x="2057400" y="2438400"/>
          <a:ext cx="8305800" cy="1373188"/>
        </p:xfrm>
        <a:graphic>
          <a:graphicData uri="http://schemas.openxmlformats.org/presentationml/2006/ole">
            <mc:AlternateContent xmlns:mc="http://schemas.openxmlformats.org/markup-compatibility/2006">
              <mc:Choice xmlns:v="urn:schemas-microsoft-com:vml" Requires="v">
                <p:oleObj name="Equation" r:id="rId2" imgW="8305560" imgH="1371600" progId="Equation.DSMT4">
                  <p:embed/>
                </p:oleObj>
              </mc:Choice>
              <mc:Fallback>
                <p:oleObj name="Equation" r:id="rId2" imgW="8305560" imgH="1371600" progId="Equation.DSMT4">
                  <p:embed/>
                  <p:pic>
                    <p:nvPicPr>
                      <p:cNvPr id="5" name="Object 4"/>
                      <p:cNvPicPr>
                        <a:picLocks noChangeArrowheads="1"/>
                      </p:cNvPicPr>
                      <p:nvPr/>
                    </p:nvPicPr>
                    <p:blipFill>
                      <a:blip r:embed="rId3"/>
                      <a:srcRect/>
                      <a:stretch>
                        <a:fillRect/>
                      </a:stretch>
                    </p:blipFill>
                    <p:spPr bwMode="auto">
                      <a:xfrm>
                        <a:off x="2057400" y="2438400"/>
                        <a:ext cx="8305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5426075" y="3886201"/>
          <a:ext cx="3321050" cy="500063"/>
        </p:xfrm>
        <a:graphic>
          <a:graphicData uri="http://schemas.openxmlformats.org/presentationml/2006/ole">
            <mc:AlternateContent xmlns:mc="http://schemas.openxmlformats.org/markup-compatibility/2006">
              <mc:Choice xmlns:v="urn:schemas-microsoft-com:vml" Requires="v">
                <p:oleObj name="Equation" r:id="rId4" imgW="3886200" imgH="799920" progId="Equation.DSMT4">
                  <p:embed/>
                </p:oleObj>
              </mc:Choice>
              <mc:Fallback>
                <p:oleObj name="Equation" r:id="rId4" imgW="3886200" imgH="799920" progId="Equation.DSMT4">
                  <p:embed/>
                  <p:pic>
                    <p:nvPicPr>
                      <p:cNvPr id="6" name="Object 5"/>
                      <p:cNvPicPr>
                        <a:picLocks noChangeAspect="1" noChangeArrowheads="1"/>
                      </p:cNvPicPr>
                      <p:nvPr/>
                    </p:nvPicPr>
                    <p:blipFill>
                      <a:blip r:embed="rId5"/>
                      <a:srcRect/>
                      <a:stretch>
                        <a:fillRect/>
                      </a:stretch>
                    </p:blipFill>
                    <p:spPr bwMode="auto">
                      <a:xfrm>
                        <a:off x="5426075" y="3886201"/>
                        <a:ext cx="3321050" cy="5000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33600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Injection Shift Factors (ISFs)</a:t>
            </a:r>
          </a:p>
        </p:txBody>
      </p:sp>
      <mc:AlternateContent xmlns:mc="http://schemas.openxmlformats.org/markup-compatibility/2006">
        <mc:Choice xmlns:a14="http://schemas.microsoft.com/office/drawing/2010/main" Requires="a14">
          <p:sp>
            <p:nvSpPr>
              <p:cNvPr id="3" name="Content Placeholder 2"/>
              <p:cNvSpPr>
                <a:spLocks noGrp="1"/>
              </p:cNvSpPr>
              <p:nvPr>
                <p:ph type="body" sz="quarter" idx="10"/>
              </p:nvPr>
            </p:nvSpPr>
            <p:spPr>
              <a:xfrm>
                <a:off x="228600" y="1295400"/>
                <a:ext cx="10896600" cy="5181600"/>
              </a:xfrm>
            </p:spPr>
            <p:txBody>
              <a:bodyPr/>
              <a:lstStyle/>
              <a:p>
                <a:r>
                  <a:rPr lang="en-US" altLang="zh-CN" dirty="0"/>
                  <a:t>The element            in row </a:t>
                </a:r>
                <a14:m>
                  <m:oMath xmlns:m="http://schemas.openxmlformats.org/officeDocument/2006/math">
                    <m:r>
                      <a:rPr lang="en-US" altLang="zh-CN" dirty="0" smtClean="0">
                        <a:latin typeface="Cambria Math" panose="02040503050406030204" pitchFamily="18" charset="0"/>
                        <a:sym typeface="Euclid Extra"/>
                      </a:rPr>
                      <m:t>ℓ</m:t>
                    </m:r>
                  </m:oMath>
                </a14:m>
                <a:r>
                  <a:rPr lang="en-US" altLang="zh-CN" dirty="0"/>
                  <a:t> and column n of  </a:t>
                </a:r>
                <a14:m>
                  <m:oMath xmlns:m="http://schemas.openxmlformats.org/officeDocument/2006/math">
                    <m:r>
                      <m:rPr>
                        <m:sty m:val="p"/>
                      </m:rPr>
                      <a:rPr lang="en-US" altLang="zh-CN" smtClean="0">
                        <a:latin typeface="Cambria Math" panose="02040503050406030204" pitchFamily="18" charset="0"/>
                      </a:rPr>
                      <m:t>Ψ</m:t>
                    </m:r>
                  </m:oMath>
                </a14:m>
                <a:r>
                  <a:rPr lang="en-US" altLang="zh-CN" dirty="0">
                    <a:sym typeface="Euclid Symbol"/>
                  </a:rPr>
                  <a:t> </a:t>
                </a:r>
                <a:r>
                  <a:rPr lang="en-US" altLang="zh-CN" dirty="0"/>
                  <a:t>is called the injection shift factor (ISF) of line </a:t>
                </a:r>
                <a14:m>
                  <m:oMath xmlns:m="http://schemas.openxmlformats.org/officeDocument/2006/math">
                    <m:r>
                      <a:rPr lang="en-US" altLang="zh-CN" dirty="0" smtClean="0">
                        <a:latin typeface="Cambria Math" panose="02040503050406030204" pitchFamily="18" charset="0"/>
                        <a:sym typeface="Euclid Extra"/>
                      </a:rPr>
                      <m:t>ℓ</m:t>
                    </m:r>
                  </m:oMath>
                </a14:m>
                <a:r>
                  <a:rPr lang="en-US" altLang="zh-CN" dirty="0"/>
                  <a:t> with respect to the injection at node n</a:t>
                </a:r>
              </a:p>
              <a:p>
                <a:pPr lvl="1"/>
                <a:r>
                  <a:rPr lang="en-US" altLang="zh-CN" dirty="0"/>
                  <a:t>Absorbed at the slack bus, so it is slack bus dependent</a:t>
                </a:r>
              </a:p>
              <a:p>
                <a:r>
                  <a:rPr lang="en-US" altLang="zh-CN" dirty="0"/>
                  <a:t>Terms generation shift factor (GSF) and load shift factor (LSF) are also used (such as by NERC)</a:t>
                </a:r>
              </a:p>
              <a:p>
                <a:pPr lvl="1"/>
                <a:r>
                  <a:rPr lang="en-US" altLang="zh-CN" dirty="0"/>
                  <a:t>Same concept, just a variation in the sign whether it is a generator or a load</a:t>
                </a:r>
              </a:p>
              <a:p>
                <a:pPr lvl="1"/>
                <a:r>
                  <a:rPr lang="en-US" altLang="zh-CN" dirty="0"/>
                  <a:t>Sometimes the associated element is not a single line, but rather a combination of lines (an interface)</a:t>
                </a:r>
              </a:p>
              <a:p>
                <a:r>
                  <a:rPr lang="en-US" altLang="zh-CN" dirty="0"/>
                  <a:t>Terms used in North America are defined in the NERC glossary (http://www.nerc.com/files/glossary_of_terms.pdf)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type="body" sz="quarter" idx="10"/>
              </p:nvPr>
            </p:nvSpPr>
            <p:spPr>
              <a:xfrm>
                <a:off x="228600" y="1295400"/>
                <a:ext cx="10896600" cy="5181600"/>
              </a:xfrm>
              <a:blipFill>
                <a:blip r:embed="rId2"/>
                <a:stretch>
                  <a:fillRect l="-783" t="-824"/>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3371548147"/>
              </p:ext>
            </p:extLst>
          </p:nvPr>
        </p:nvGraphicFramePr>
        <p:xfrm>
          <a:off x="2819400" y="1217295"/>
          <a:ext cx="482600" cy="482600"/>
        </p:xfrm>
        <a:graphic>
          <a:graphicData uri="http://schemas.openxmlformats.org/presentationml/2006/ole">
            <mc:AlternateContent xmlns:mc="http://schemas.openxmlformats.org/markup-compatibility/2006">
              <mc:Choice xmlns:v="urn:schemas-microsoft-com:vml" Requires="v">
                <p:oleObj name="Equation" r:id="rId3" imgW="482391" imgH="482391" progId="Equation.DSMT4">
                  <p:embed/>
                </p:oleObj>
              </mc:Choice>
              <mc:Fallback>
                <p:oleObj name="Equation" r:id="rId3" imgW="482391" imgH="482391"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217295"/>
                        <a:ext cx="482600" cy="4826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48235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85" name="Freeform 2"/>
          <p:cNvSpPr>
            <a:spLocks/>
          </p:cNvSpPr>
          <p:nvPr/>
        </p:nvSpPr>
        <p:spPr bwMode="auto">
          <a:xfrm flipV="1">
            <a:off x="2514600" y="2819400"/>
            <a:ext cx="5797550" cy="2513012"/>
          </a:xfrm>
          <a:custGeom>
            <a:avLst/>
            <a:gdLst>
              <a:gd name="T0" fmla="*/ 62339 w 2232"/>
              <a:gd name="T1" fmla="*/ 1450783 h 899"/>
              <a:gd name="T2" fmla="*/ 467544 w 2232"/>
              <a:gd name="T3" fmla="*/ 1719135 h 899"/>
              <a:gd name="T4" fmla="*/ 561053 w 2232"/>
              <a:gd name="T5" fmla="*/ 1786223 h 899"/>
              <a:gd name="T6" fmla="*/ 685732 w 2232"/>
              <a:gd name="T7" fmla="*/ 1987488 h 899"/>
              <a:gd name="T8" fmla="*/ 1527312 w 2232"/>
              <a:gd name="T9" fmla="*/ 2289385 h 899"/>
              <a:gd name="T10" fmla="*/ 2181873 w 2232"/>
              <a:gd name="T11" fmla="*/ 2356473 h 899"/>
              <a:gd name="T12" fmla="*/ 4176729 w 2232"/>
              <a:gd name="T13" fmla="*/ 2390017 h 899"/>
              <a:gd name="T14" fmla="*/ 4394916 w 2232"/>
              <a:gd name="T15" fmla="*/ 2322929 h 899"/>
              <a:gd name="T16" fmla="*/ 4488425 w 2232"/>
              <a:gd name="T17" fmla="*/ 2255841 h 899"/>
              <a:gd name="T18" fmla="*/ 4987139 w 2232"/>
              <a:gd name="T19" fmla="*/ 2088120 h 899"/>
              <a:gd name="T20" fmla="*/ 5423515 w 2232"/>
              <a:gd name="T21" fmla="*/ 1819767 h 899"/>
              <a:gd name="T22" fmla="*/ 5672872 w 2232"/>
              <a:gd name="T23" fmla="*/ 1484327 h 899"/>
              <a:gd name="T24" fmla="*/ 5797550 w 2232"/>
              <a:gd name="T25" fmla="*/ 545092 h 899"/>
              <a:gd name="T26" fmla="*/ 5142987 w 2232"/>
              <a:gd name="T27" fmla="*/ 276739 h 899"/>
              <a:gd name="T28" fmla="*/ 3896203 w 2232"/>
              <a:gd name="T29" fmla="*/ 310283 h 899"/>
              <a:gd name="T30" fmla="*/ 3678015 w 2232"/>
              <a:gd name="T31" fmla="*/ 209651 h 899"/>
              <a:gd name="T32" fmla="*/ 3428658 w 2232"/>
              <a:gd name="T33" fmla="*/ 142562 h 899"/>
              <a:gd name="T34" fmla="*/ 2929945 w 2232"/>
              <a:gd name="T35" fmla="*/ 109018 h 899"/>
              <a:gd name="T36" fmla="*/ 2680588 w 2232"/>
              <a:gd name="T37" fmla="*/ 176107 h 899"/>
              <a:gd name="T38" fmla="*/ 2026025 w 2232"/>
              <a:gd name="T39" fmla="*/ 276739 h 899"/>
              <a:gd name="T40" fmla="*/ 1589651 w 2232"/>
              <a:gd name="T41" fmla="*/ 478003 h 899"/>
              <a:gd name="T42" fmla="*/ 1028597 w 2232"/>
              <a:gd name="T43" fmla="*/ 712812 h 899"/>
              <a:gd name="T44" fmla="*/ 592223 w 2232"/>
              <a:gd name="T45" fmla="*/ 914077 h 899"/>
              <a:gd name="T46" fmla="*/ 124678 w 2232"/>
              <a:gd name="T47" fmla="*/ 1014709 h 899"/>
              <a:gd name="T48" fmla="*/ 0 w 2232"/>
              <a:gd name="T49" fmla="*/ 1215974 h 899"/>
              <a:gd name="T50" fmla="*/ 31170 w 2232"/>
              <a:gd name="T51" fmla="*/ 1383694 h 899"/>
              <a:gd name="T52" fmla="*/ 62339 w 2232"/>
              <a:gd name="T53" fmla="*/ 1450783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a:lstStyle/>
          <a:p>
            <a:endParaRPr lang="en-US"/>
          </a:p>
        </p:txBody>
      </p:sp>
      <p:sp>
        <p:nvSpPr>
          <p:cNvPr id="28686" name="Line 3"/>
          <p:cNvSpPr>
            <a:spLocks noChangeShapeType="1"/>
          </p:cNvSpPr>
          <p:nvPr/>
        </p:nvSpPr>
        <p:spPr bwMode="auto">
          <a:xfrm>
            <a:off x="3949701" y="3321050"/>
            <a:ext cx="428625" cy="0"/>
          </a:xfrm>
          <a:prstGeom prst="line">
            <a:avLst/>
          </a:prstGeom>
          <a:noFill/>
          <a:ln w="53975">
            <a:solidFill>
              <a:srgbClr val="FF00FF"/>
            </a:solidFill>
            <a:round/>
            <a:headEnd/>
            <a:tailEnd/>
          </a:ln>
        </p:spPr>
        <p:txBody>
          <a:bodyPr/>
          <a:lstStyle/>
          <a:p>
            <a:endParaRPr lang="en-US"/>
          </a:p>
        </p:txBody>
      </p:sp>
      <p:graphicFrame>
        <p:nvGraphicFramePr>
          <p:cNvPr id="28674" name="Object 4"/>
          <p:cNvGraphicFramePr>
            <a:graphicFrameLocks noChangeAspect="1"/>
          </p:cNvGraphicFramePr>
          <p:nvPr/>
        </p:nvGraphicFramePr>
        <p:xfrm>
          <a:off x="5178425" y="4208462"/>
          <a:ext cx="850900" cy="393700"/>
        </p:xfrm>
        <a:graphic>
          <a:graphicData uri="http://schemas.openxmlformats.org/presentationml/2006/ole">
            <mc:AlternateContent xmlns:mc="http://schemas.openxmlformats.org/markup-compatibility/2006">
              <mc:Choice xmlns:v="urn:schemas-microsoft-com:vml" Requires="v">
                <p:oleObj name="Equation" r:id="rId2" imgW="850680" imgH="393480" progId="Equation.DSMT4">
                  <p:embed/>
                </p:oleObj>
              </mc:Choice>
              <mc:Fallback>
                <p:oleObj name="Equation" r:id="rId2" imgW="850680" imgH="393480" progId="Equation.DSMT4">
                  <p:embed/>
                  <p:pic>
                    <p:nvPicPr>
                      <p:cNvPr id="2867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425" y="4208462"/>
                        <a:ext cx="850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7" name="Line 5"/>
          <p:cNvSpPr>
            <a:spLocks noChangeShapeType="1"/>
          </p:cNvSpPr>
          <p:nvPr/>
        </p:nvSpPr>
        <p:spPr bwMode="auto">
          <a:xfrm>
            <a:off x="4641850" y="3998912"/>
            <a:ext cx="1968500" cy="0"/>
          </a:xfrm>
          <a:prstGeom prst="line">
            <a:avLst/>
          </a:prstGeom>
          <a:noFill/>
          <a:ln w="34925">
            <a:solidFill>
              <a:srgbClr val="0000FF"/>
            </a:solidFill>
            <a:round/>
            <a:headEnd/>
            <a:tailEnd/>
          </a:ln>
        </p:spPr>
        <p:txBody>
          <a:bodyPr/>
          <a:lstStyle/>
          <a:p>
            <a:endParaRPr lang="en-US"/>
          </a:p>
        </p:txBody>
      </p:sp>
      <p:sp>
        <p:nvSpPr>
          <p:cNvPr id="28688" name="Line 6"/>
          <p:cNvSpPr>
            <a:spLocks noChangeShapeType="1"/>
          </p:cNvSpPr>
          <p:nvPr/>
        </p:nvSpPr>
        <p:spPr bwMode="auto">
          <a:xfrm flipH="1">
            <a:off x="4168775" y="2652712"/>
            <a:ext cx="12700" cy="660400"/>
          </a:xfrm>
          <a:prstGeom prst="line">
            <a:avLst/>
          </a:prstGeom>
          <a:noFill/>
          <a:ln w="34925">
            <a:solidFill>
              <a:srgbClr val="FF00FF"/>
            </a:solidFill>
            <a:round/>
            <a:headEnd/>
            <a:tailEnd type="triangle" w="lg" len="lg"/>
          </a:ln>
        </p:spPr>
        <p:txBody>
          <a:bodyPr/>
          <a:lstStyle/>
          <a:p>
            <a:endParaRPr lang="en-US"/>
          </a:p>
        </p:txBody>
      </p:sp>
      <p:graphicFrame>
        <p:nvGraphicFramePr>
          <p:cNvPr id="28675" name="Object 7"/>
          <p:cNvGraphicFramePr>
            <a:graphicFrameLocks noChangeAspect="1"/>
          </p:cNvGraphicFramePr>
          <p:nvPr/>
        </p:nvGraphicFramePr>
        <p:xfrm>
          <a:off x="3698875" y="2195512"/>
          <a:ext cx="431800" cy="469900"/>
        </p:xfrm>
        <a:graphic>
          <a:graphicData uri="http://schemas.openxmlformats.org/presentationml/2006/ole">
            <mc:AlternateContent xmlns:mc="http://schemas.openxmlformats.org/markup-compatibility/2006">
              <mc:Choice xmlns:v="urn:schemas-microsoft-com:vml" Requires="v">
                <p:oleObj name="Equation" r:id="rId4" imgW="431640" imgH="469800" progId="Equation.DSMT4">
                  <p:embed/>
                </p:oleObj>
              </mc:Choice>
              <mc:Fallback>
                <p:oleObj name="Equation" r:id="rId4" imgW="431640" imgH="469800" progId="Equation.DSMT4">
                  <p:embed/>
                  <p:pic>
                    <p:nvPicPr>
                      <p:cNvPr id="28675" name="Object 7"/>
                      <p:cNvPicPr>
                        <a:picLocks noChangeAspect="1" noChangeArrowheads="1"/>
                      </p:cNvPicPr>
                      <p:nvPr/>
                    </p:nvPicPr>
                    <p:blipFill>
                      <a:blip r:embed="rId5"/>
                      <a:srcRect/>
                      <a:stretch>
                        <a:fillRect/>
                      </a:stretch>
                    </p:blipFill>
                    <p:spPr bwMode="auto">
                      <a:xfrm>
                        <a:off x="3698875" y="2195512"/>
                        <a:ext cx="43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8"/>
          <p:cNvGraphicFramePr>
            <a:graphicFrameLocks noChangeAspect="1"/>
          </p:cNvGraphicFramePr>
          <p:nvPr/>
        </p:nvGraphicFramePr>
        <p:xfrm>
          <a:off x="3609975" y="3294062"/>
          <a:ext cx="228600" cy="241300"/>
        </p:xfrm>
        <a:graphic>
          <a:graphicData uri="http://schemas.openxmlformats.org/presentationml/2006/ole">
            <mc:AlternateContent xmlns:mc="http://schemas.openxmlformats.org/markup-compatibility/2006">
              <mc:Choice xmlns:v="urn:schemas-microsoft-com:vml" Requires="v">
                <p:oleObj name="Equation" r:id="rId6" imgW="228600" imgH="241200" progId="Equation.DSMT4">
                  <p:embed/>
                </p:oleObj>
              </mc:Choice>
              <mc:Fallback>
                <p:oleObj name="Equation" r:id="rId6" imgW="228600" imgH="241200" progId="Equation.DSMT4">
                  <p:embed/>
                  <p:pic>
                    <p:nvPicPr>
                      <p:cNvPr id="2867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9975" y="3294062"/>
                        <a:ext cx="228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9"/>
          <p:cNvGraphicFramePr>
            <a:graphicFrameLocks noChangeAspect="1"/>
          </p:cNvGraphicFramePr>
          <p:nvPr/>
        </p:nvGraphicFramePr>
        <p:xfrm>
          <a:off x="4883150" y="3243262"/>
          <a:ext cx="1333500" cy="482600"/>
        </p:xfrm>
        <a:graphic>
          <a:graphicData uri="http://schemas.openxmlformats.org/presentationml/2006/ole">
            <mc:AlternateContent xmlns:mc="http://schemas.openxmlformats.org/markup-compatibility/2006">
              <mc:Choice xmlns:v="urn:schemas-microsoft-com:vml" Requires="v">
                <p:oleObj name="Equation" r:id="rId8" imgW="1333440" imgH="482400" progId="Equation.DSMT4">
                  <p:embed/>
                </p:oleObj>
              </mc:Choice>
              <mc:Fallback>
                <p:oleObj name="Equation" r:id="rId8" imgW="1333440" imgH="482400" progId="Equation.DSMT4">
                  <p:embed/>
                  <p:pic>
                    <p:nvPicPr>
                      <p:cNvPr id="28677"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3150" y="3243262"/>
                        <a:ext cx="133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9" name="Line 10"/>
          <p:cNvSpPr>
            <a:spLocks noChangeShapeType="1"/>
          </p:cNvSpPr>
          <p:nvPr/>
        </p:nvSpPr>
        <p:spPr bwMode="auto">
          <a:xfrm>
            <a:off x="5299075" y="3846512"/>
            <a:ext cx="431800" cy="0"/>
          </a:xfrm>
          <a:prstGeom prst="line">
            <a:avLst/>
          </a:prstGeom>
          <a:noFill/>
          <a:ln w="38100">
            <a:solidFill>
              <a:srgbClr val="0000FF"/>
            </a:solidFill>
            <a:round/>
            <a:headEnd/>
            <a:tailEnd type="triangle" w="lg" len="lg"/>
          </a:ln>
        </p:spPr>
        <p:txBody>
          <a:bodyPr/>
          <a:lstStyle/>
          <a:p>
            <a:endParaRPr lang="en-US"/>
          </a:p>
        </p:txBody>
      </p:sp>
      <p:graphicFrame>
        <p:nvGraphicFramePr>
          <p:cNvPr id="28678" name="Object 11"/>
          <p:cNvGraphicFramePr>
            <a:graphicFrameLocks noChangeAspect="1"/>
          </p:cNvGraphicFramePr>
          <p:nvPr/>
        </p:nvGraphicFramePr>
        <p:xfrm>
          <a:off x="4283075" y="3865562"/>
          <a:ext cx="152400" cy="317500"/>
        </p:xfrm>
        <a:graphic>
          <a:graphicData uri="http://schemas.openxmlformats.org/presentationml/2006/ole">
            <mc:AlternateContent xmlns:mc="http://schemas.openxmlformats.org/markup-compatibility/2006">
              <mc:Choice xmlns:v="urn:schemas-microsoft-com:vml" Requires="v">
                <p:oleObj name="Equation" r:id="rId10" imgW="152280" imgH="317160" progId="Equation.DSMT4">
                  <p:embed/>
                </p:oleObj>
              </mc:Choice>
              <mc:Fallback>
                <p:oleObj name="Equation" r:id="rId10" imgW="152280" imgH="317160" progId="Equation.DSMT4">
                  <p:embed/>
                  <p:pic>
                    <p:nvPicPr>
                      <p:cNvPr id="28678"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83075" y="3865562"/>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90" name="Line 12"/>
          <p:cNvSpPr>
            <a:spLocks noChangeShapeType="1"/>
          </p:cNvSpPr>
          <p:nvPr/>
        </p:nvSpPr>
        <p:spPr bwMode="auto">
          <a:xfrm flipH="1">
            <a:off x="4632326" y="3803650"/>
            <a:ext cx="3175" cy="393700"/>
          </a:xfrm>
          <a:prstGeom prst="line">
            <a:avLst/>
          </a:prstGeom>
          <a:noFill/>
          <a:ln w="53975">
            <a:solidFill>
              <a:srgbClr val="0000FF"/>
            </a:solidFill>
            <a:round/>
            <a:headEnd/>
            <a:tailEnd/>
          </a:ln>
        </p:spPr>
        <p:txBody>
          <a:bodyPr/>
          <a:lstStyle/>
          <a:p>
            <a:endParaRPr lang="en-US"/>
          </a:p>
        </p:txBody>
      </p:sp>
      <p:sp>
        <p:nvSpPr>
          <p:cNvPr id="28691" name="Line 13"/>
          <p:cNvSpPr>
            <a:spLocks noChangeShapeType="1"/>
          </p:cNvSpPr>
          <p:nvPr/>
        </p:nvSpPr>
        <p:spPr bwMode="auto">
          <a:xfrm flipH="1">
            <a:off x="6600826" y="3790950"/>
            <a:ext cx="3175" cy="393700"/>
          </a:xfrm>
          <a:prstGeom prst="line">
            <a:avLst/>
          </a:prstGeom>
          <a:noFill/>
          <a:ln w="53975">
            <a:solidFill>
              <a:srgbClr val="0000FF"/>
            </a:solidFill>
            <a:round/>
            <a:headEnd/>
            <a:tailEnd/>
          </a:ln>
        </p:spPr>
        <p:txBody>
          <a:bodyPr/>
          <a:lstStyle/>
          <a:p>
            <a:endParaRPr lang="en-US"/>
          </a:p>
        </p:txBody>
      </p:sp>
      <p:graphicFrame>
        <p:nvGraphicFramePr>
          <p:cNvPr id="28679" name="Object 14"/>
          <p:cNvGraphicFramePr>
            <a:graphicFrameLocks noChangeAspect="1"/>
          </p:cNvGraphicFramePr>
          <p:nvPr/>
        </p:nvGraphicFramePr>
        <p:xfrm>
          <a:off x="6765925" y="3802062"/>
          <a:ext cx="215900" cy="393700"/>
        </p:xfrm>
        <a:graphic>
          <a:graphicData uri="http://schemas.openxmlformats.org/presentationml/2006/ole">
            <mc:AlternateContent xmlns:mc="http://schemas.openxmlformats.org/markup-compatibility/2006">
              <mc:Choice xmlns:v="urn:schemas-microsoft-com:vml" Requires="v">
                <p:oleObj name="Equation" r:id="rId12" imgW="215640" imgH="393480" progId="Equation.DSMT4">
                  <p:embed/>
                </p:oleObj>
              </mc:Choice>
              <mc:Fallback>
                <p:oleObj name="Equation" r:id="rId12" imgW="215640" imgH="393480" progId="Equation.DSMT4">
                  <p:embed/>
                  <p:pic>
                    <p:nvPicPr>
                      <p:cNvPr id="28679"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65925" y="3802062"/>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92" name="Line 15"/>
          <p:cNvSpPr>
            <a:spLocks noChangeShapeType="1"/>
          </p:cNvSpPr>
          <p:nvPr/>
        </p:nvSpPr>
        <p:spPr bwMode="auto">
          <a:xfrm>
            <a:off x="7375526" y="4781550"/>
            <a:ext cx="352425" cy="0"/>
          </a:xfrm>
          <a:prstGeom prst="line">
            <a:avLst/>
          </a:prstGeom>
          <a:noFill/>
          <a:ln w="50800">
            <a:solidFill>
              <a:srgbClr val="6E2500"/>
            </a:solidFill>
            <a:round/>
            <a:headEnd/>
            <a:tailEnd/>
          </a:ln>
        </p:spPr>
        <p:txBody>
          <a:bodyPr/>
          <a:lstStyle/>
          <a:p>
            <a:endParaRPr lang="en-US"/>
          </a:p>
        </p:txBody>
      </p:sp>
      <p:sp>
        <p:nvSpPr>
          <p:cNvPr id="28693" name="Line 16"/>
          <p:cNvSpPr>
            <a:spLocks noChangeShapeType="1"/>
          </p:cNvSpPr>
          <p:nvPr/>
        </p:nvSpPr>
        <p:spPr bwMode="auto">
          <a:xfrm flipV="1">
            <a:off x="7562850" y="4767262"/>
            <a:ext cx="0" cy="749300"/>
          </a:xfrm>
          <a:prstGeom prst="line">
            <a:avLst/>
          </a:prstGeom>
          <a:noFill/>
          <a:ln w="34925">
            <a:solidFill>
              <a:srgbClr val="6E2500"/>
            </a:solidFill>
            <a:round/>
            <a:headEnd/>
            <a:tailEnd type="triangle" w="lg" len="lg"/>
          </a:ln>
        </p:spPr>
        <p:txBody>
          <a:bodyPr/>
          <a:lstStyle/>
          <a:p>
            <a:endParaRPr lang="en-US"/>
          </a:p>
        </p:txBody>
      </p:sp>
      <p:graphicFrame>
        <p:nvGraphicFramePr>
          <p:cNvPr id="28681" name="Object 18"/>
          <p:cNvGraphicFramePr>
            <a:graphicFrameLocks noChangeAspect="1"/>
          </p:cNvGraphicFramePr>
          <p:nvPr/>
        </p:nvGraphicFramePr>
        <p:xfrm>
          <a:off x="7367588" y="5194300"/>
          <a:ext cx="1206500" cy="469900"/>
        </p:xfrm>
        <a:graphic>
          <a:graphicData uri="http://schemas.openxmlformats.org/presentationml/2006/ole">
            <mc:AlternateContent xmlns:mc="http://schemas.openxmlformats.org/markup-compatibility/2006">
              <mc:Choice xmlns:v="urn:schemas-microsoft-com:vml" Requires="v">
                <p:oleObj name="Equation" r:id="rId14" imgW="1206360" imgH="469800" progId="Equation.DSMT4">
                  <p:embed/>
                </p:oleObj>
              </mc:Choice>
              <mc:Fallback>
                <p:oleObj name="Equation" r:id="rId14" imgW="1206360" imgH="469800" progId="Equation.DSMT4">
                  <p:embed/>
                  <p:pic>
                    <p:nvPicPr>
                      <p:cNvPr id="28681" name="Object 18"/>
                      <p:cNvPicPr>
                        <a:picLocks noChangeAspect="1" noChangeArrowheads="1"/>
                      </p:cNvPicPr>
                      <p:nvPr/>
                    </p:nvPicPr>
                    <p:blipFill>
                      <a:blip r:embed="rId15"/>
                      <a:srcRect/>
                      <a:stretch>
                        <a:fillRect/>
                      </a:stretch>
                    </p:blipFill>
                    <p:spPr bwMode="auto">
                      <a:xfrm>
                        <a:off x="7367588" y="5194300"/>
                        <a:ext cx="1206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94" name="AutoShape 20"/>
          <p:cNvSpPr>
            <a:spLocks noChangeArrowheads="1"/>
          </p:cNvSpPr>
          <p:nvPr/>
        </p:nvSpPr>
        <p:spPr bwMode="auto">
          <a:xfrm>
            <a:off x="8315325" y="2401887"/>
            <a:ext cx="1358900" cy="812800"/>
          </a:xfrm>
          <a:prstGeom prst="wedgeRoundRectCallout">
            <a:avLst>
              <a:gd name="adj1" fmla="val -104204"/>
              <a:gd name="adj2" fmla="val 241407"/>
              <a:gd name="adj3" fmla="val 16667"/>
            </a:avLst>
          </a:prstGeom>
          <a:solidFill>
            <a:srgbClr val="FFFFFF"/>
          </a:solidFill>
          <a:ln w="25400">
            <a:solidFill>
              <a:srgbClr val="800000"/>
            </a:solidFill>
            <a:miter lim="800000"/>
            <a:headEnd/>
            <a:tailEnd/>
          </a:ln>
        </p:spPr>
        <p:txBody>
          <a:bodyPr/>
          <a:lstStyle/>
          <a:p>
            <a:endParaRPr lang="zh-CN" altLang="en-US">
              <a:ea typeface="SimSun" charset="-122"/>
            </a:endParaRPr>
          </a:p>
        </p:txBody>
      </p:sp>
      <p:sp>
        <p:nvSpPr>
          <p:cNvPr id="28695" name="Rectangle 21"/>
          <p:cNvSpPr>
            <a:spLocks noGrp="1" noChangeArrowheads="1"/>
          </p:cNvSpPr>
          <p:nvPr>
            <p:ph type="title"/>
          </p:nvPr>
        </p:nvSpPr>
        <p:spPr>
          <a:xfrm>
            <a:off x="228600" y="76200"/>
            <a:ext cx="10896600" cy="1066800"/>
          </a:xfrm>
        </p:spPr>
        <p:txBody>
          <a:bodyPr/>
          <a:lstStyle/>
          <a:p>
            <a:r>
              <a:rPr lang="en-US" altLang="zh-CN" dirty="0"/>
              <a:t>ISF Interpretation</a:t>
            </a:r>
          </a:p>
        </p:txBody>
      </p:sp>
      <mc:AlternateContent xmlns:mc="http://schemas.openxmlformats.org/markup-compatibility/2006">
        <mc:Choice xmlns:a14="http://schemas.microsoft.com/office/drawing/2010/main" Requires="a14">
          <p:sp>
            <p:nvSpPr>
              <p:cNvPr id="28696" name="Rectangle 24"/>
              <p:cNvSpPr>
                <a:spLocks noGrp="1" noChangeArrowheads="1"/>
              </p:cNvSpPr>
              <p:nvPr>
                <p:ph type="body" sz="quarter" idx="10"/>
              </p:nvPr>
            </p:nvSpPr>
            <p:spPr>
              <a:xfrm>
                <a:off x="228600" y="1295400"/>
                <a:ext cx="10896600" cy="5181600"/>
              </a:xfrm>
            </p:spPr>
            <p:txBody>
              <a:bodyPr/>
              <a:lstStyle/>
              <a:p>
                <a:r>
                  <a:rPr lang="en-US" altLang="zh-CN" dirty="0"/>
                  <a:t>        is the fraction of the additional 1 MW injection at node n that goes though line </a:t>
                </a:r>
                <a14:m>
                  <m:oMath xmlns:m="http://schemas.openxmlformats.org/officeDocument/2006/math">
                    <m:r>
                      <a:rPr lang="en-US" altLang="zh-CN" dirty="0" smtClean="0">
                        <a:latin typeface="Cambria Math" panose="02040503050406030204" pitchFamily="18" charset="0"/>
                        <a:sym typeface="Euclid Extra"/>
                      </a:rPr>
                      <m:t>ℓ</m:t>
                    </m:r>
                  </m:oMath>
                </a14:m>
                <a:endParaRPr lang="en-US" altLang="zh-CN" dirty="0"/>
              </a:p>
            </p:txBody>
          </p:sp>
        </mc:Choice>
        <mc:Fallback>
          <p:sp>
            <p:nvSpPr>
              <p:cNvPr id="28696" name="Rectangle 24"/>
              <p:cNvSpPr>
                <a:spLocks noGrp="1" noRot="1" noChangeAspect="1" noMove="1" noResize="1" noEditPoints="1" noAdjustHandles="1" noChangeArrowheads="1" noChangeShapeType="1" noTextEdit="1"/>
              </p:cNvSpPr>
              <p:nvPr>
                <p:ph type="body" sz="quarter" idx="10"/>
              </p:nvPr>
            </p:nvSpPr>
            <p:spPr>
              <a:xfrm>
                <a:off x="228600" y="1295400"/>
                <a:ext cx="10896600" cy="5181600"/>
              </a:xfrm>
              <a:blipFill>
                <a:blip r:embed="rId16"/>
                <a:stretch>
                  <a:fillRect l="-783" t="-824"/>
                </a:stretch>
              </a:blipFill>
            </p:spPr>
            <p:txBody>
              <a:bodyPr/>
              <a:lstStyle/>
              <a:p>
                <a:r>
                  <a:rPr lang="en-US">
                    <a:noFill/>
                  </a:rPr>
                  <a:t> </a:t>
                </a:r>
              </a:p>
            </p:txBody>
          </p:sp>
        </mc:Fallback>
      </mc:AlternateContent>
      <p:graphicFrame>
        <p:nvGraphicFramePr>
          <p:cNvPr id="303126" name="Object 22"/>
          <p:cNvGraphicFramePr>
            <a:graphicFrameLocks noChangeAspect="1"/>
          </p:cNvGraphicFramePr>
          <p:nvPr/>
        </p:nvGraphicFramePr>
        <p:xfrm>
          <a:off x="4117975" y="2246312"/>
          <a:ext cx="482600" cy="393700"/>
        </p:xfrm>
        <a:graphic>
          <a:graphicData uri="http://schemas.openxmlformats.org/presentationml/2006/ole">
            <mc:AlternateContent xmlns:mc="http://schemas.openxmlformats.org/markup-compatibility/2006">
              <mc:Choice xmlns:v="urn:schemas-microsoft-com:vml" Requires="v">
                <p:oleObj name="Equation" r:id="rId17" imgW="482400" imgH="393480" progId="Equation.DSMT4">
                  <p:embed/>
                </p:oleObj>
              </mc:Choice>
              <mc:Fallback>
                <p:oleObj name="Equation" r:id="rId17" imgW="482400" imgH="393480" progId="Equation.DSMT4">
                  <p:embed/>
                  <p:pic>
                    <p:nvPicPr>
                      <p:cNvPr id="303126" name="Object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17975" y="2246312"/>
                        <a:ext cx="482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3" name="Object 27"/>
          <p:cNvGraphicFramePr>
            <a:graphicFrameLocks noChangeAspect="1"/>
          </p:cNvGraphicFramePr>
          <p:nvPr>
            <p:extLst>
              <p:ext uri="{D42A27DB-BD31-4B8C-83A1-F6EECF244321}">
                <p14:modId xmlns:p14="http://schemas.microsoft.com/office/powerpoint/2010/main" val="1127766414"/>
              </p:ext>
            </p:extLst>
          </p:nvPr>
        </p:nvGraphicFramePr>
        <p:xfrm>
          <a:off x="825500" y="1285875"/>
          <a:ext cx="482600" cy="482600"/>
        </p:xfrm>
        <a:graphic>
          <a:graphicData uri="http://schemas.openxmlformats.org/presentationml/2006/ole">
            <mc:AlternateContent xmlns:mc="http://schemas.openxmlformats.org/markup-compatibility/2006">
              <mc:Choice xmlns:v="urn:schemas-microsoft-com:vml" Requires="v">
                <p:oleObj name="Equation" r:id="rId19" imgW="482400" imgH="482400" progId="Equation.DSMT4">
                  <p:embed/>
                </p:oleObj>
              </mc:Choice>
              <mc:Fallback>
                <p:oleObj name="Equation" r:id="rId19" imgW="482400" imgH="482400" progId="Equation.DSMT4">
                  <p:embed/>
                  <p:pic>
                    <p:nvPicPr>
                      <p:cNvPr id="28683" name="Object 27"/>
                      <p:cNvPicPr>
                        <a:picLocks noChangeAspect="1" noChangeArrowheads="1"/>
                      </p:cNvPicPr>
                      <p:nvPr/>
                    </p:nvPicPr>
                    <p:blipFill>
                      <a:blip r:embed="rId20"/>
                      <a:srcRect/>
                      <a:stretch>
                        <a:fillRect/>
                      </a:stretch>
                    </p:blipFill>
                    <p:spPr bwMode="auto">
                      <a:xfrm>
                        <a:off x="825500" y="1285875"/>
                        <a:ext cx="48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97" name="Text Box 19"/>
          <p:cNvSpPr txBox="1">
            <a:spLocks noChangeArrowheads="1"/>
          </p:cNvSpPr>
          <p:nvPr/>
        </p:nvSpPr>
        <p:spPr bwMode="auto">
          <a:xfrm>
            <a:off x="8497406" y="2390776"/>
            <a:ext cx="1010213" cy="954107"/>
          </a:xfrm>
          <a:prstGeom prst="rect">
            <a:avLst/>
          </a:prstGeom>
          <a:noFill/>
          <a:ln w="25400">
            <a:noFill/>
            <a:miter lim="800000"/>
            <a:headEnd/>
            <a:tailEnd/>
          </a:ln>
        </p:spPr>
        <p:txBody>
          <a:bodyPr wrap="none">
            <a:spAutoFit/>
          </a:bodyPr>
          <a:lstStyle/>
          <a:p>
            <a:pPr>
              <a:lnSpc>
                <a:spcPct val="90000"/>
              </a:lnSpc>
            </a:pPr>
            <a:r>
              <a:rPr lang="en-US" altLang="zh-CN" i="1" dirty="0">
                <a:solidFill>
                  <a:srgbClr val="6E2500"/>
                </a:solidFill>
                <a:ea typeface="SimSun" charset="-122"/>
                <a:cs typeface="Times New Roman" pitchFamily="18" charset="0"/>
              </a:rPr>
              <a:t>slack </a:t>
            </a:r>
          </a:p>
          <a:p>
            <a:pPr>
              <a:lnSpc>
                <a:spcPct val="90000"/>
              </a:lnSpc>
            </a:pPr>
            <a:r>
              <a:rPr lang="en-US" altLang="zh-CN" i="1" dirty="0">
                <a:solidFill>
                  <a:srgbClr val="6E2500"/>
                </a:solidFill>
                <a:ea typeface="SimSun" charset="-122"/>
                <a:cs typeface="Times New Roman" pitchFamily="18" charset="0"/>
              </a:rPr>
              <a:t>node</a:t>
            </a:r>
          </a:p>
        </p:txBody>
      </p:sp>
      <p:graphicFrame>
        <p:nvGraphicFramePr>
          <p:cNvPr id="2" name="Object 1"/>
          <p:cNvGraphicFramePr>
            <a:graphicFrameLocks noChangeAspect="1"/>
          </p:cNvGraphicFramePr>
          <p:nvPr/>
        </p:nvGraphicFramePr>
        <p:xfrm>
          <a:off x="8221718" y="5285448"/>
          <a:ext cx="533400" cy="393700"/>
        </p:xfrm>
        <a:graphic>
          <a:graphicData uri="http://schemas.openxmlformats.org/presentationml/2006/ole">
            <mc:AlternateContent xmlns:mc="http://schemas.openxmlformats.org/markup-compatibility/2006">
              <mc:Choice xmlns:v="urn:schemas-microsoft-com:vml" Requires="v">
                <p:oleObj name="Equation" r:id="rId21" imgW="533160" imgH="393480" progId="Equation.DSMT4">
                  <p:embed/>
                </p:oleObj>
              </mc:Choice>
              <mc:Fallback>
                <p:oleObj name="Equation" r:id="rId21" imgW="533160" imgH="393480" progId="Equation.DSMT4">
                  <p:embed/>
                  <p:pic>
                    <p:nvPicPr>
                      <p:cNvPr id="2" name="Object 1"/>
                      <p:cNvPicPr>
                        <a:picLocks noChangeAspect="1" noChangeArrowheads="1"/>
                      </p:cNvPicPr>
                      <p:nvPr/>
                    </p:nvPicPr>
                    <p:blipFill>
                      <a:blip r:embed="rId22"/>
                      <a:srcRect/>
                      <a:stretch>
                        <a:fillRect/>
                      </a:stretch>
                    </p:blipFill>
                    <p:spPr bwMode="auto">
                      <a:xfrm>
                        <a:off x="8221718" y="5285448"/>
                        <a:ext cx="533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Rectangle 2"/>
          <p:cNvSpPr>
            <a:spLocks noGrp="1" noChangeArrowheads="1"/>
          </p:cNvSpPr>
          <p:nvPr>
            <p:ph type="title"/>
          </p:nvPr>
        </p:nvSpPr>
        <p:spPr>
          <a:xfrm>
            <a:off x="228600" y="76200"/>
            <a:ext cx="10896600" cy="1066800"/>
          </a:xfrm>
        </p:spPr>
        <p:txBody>
          <a:bodyPr/>
          <a:lstStyle/>
          <a:p>
            <a:r>
              <a:rPr lang="en-US" altLang="zh-CN"/>
              <a:t>ISF Properties</a:t>
            </a:r>
            <a:endParaRPr lang="en-US" altLang="zh-CN" dirty="0"/>
          </a:p>
        </p:txBody>
      </p:sp>
      <mc:AlternateContent xmlns:mc="http://schemas.openxmlformats.org/markup-compatibility/2006">
        <mc:Choice xmlns:a14="http://schemas.microsoft.com/office/drawing/2010/main" Requires="a14">
          <p:sp>
            <p:nvSpPr>
              <p:cNvPr id="29705" name="Rectangle 3"/>
              <p:cNvSpPr>
                <a:spLocks noGrp="1" noChangeArrowheads="1"/>
              </p:cNvSpPr>
              <p:nvPr>
                <p:ph type="body" sz="quarter" idx="10"/>
              </p:nvPr>
            </p:nvSpPr>
            <p:spPr>
              <a:xfrm>
                <a:off x="228600" y="1295400"/>
                <a:ext cx="10896600" cy="5181600"/>
              </a:xfrm>
            </p:spPr>
            <p:txBody>
              <a:bodyPr/>
              <a:lstStyle/>
              <a:p>
                <a:r>
                  <a:rPr lang="en-US" altLang="zh-CN" dirty="0"/>
                  <a:t>By definition,       depends on the location of the slack bus</a:t>
                </a:r>
              </a:p>
              <a:p>
                <a:r>
                  <a:rPr lang="en-US" altLang="zh-CN" dirty="0"/>
                  <a:t>By definition,                         for             since the injection and  withdrawal buses are identical in this case and, consequently, no flow arises on any line </a:t>
                </a:r>
                <a14:m>
                  <m:oMath xmlns:m="http://schemas.openxmlformats.org/officeDocument/2006/math">
                    <m:r>
                      <a:rPr lang="en-US" altLang="zh-CN" dirty="0" smtClean="0">
                        <a:latin typeface="Cambria Math" panose="02040503050406030204" pitchFamily="18" charset="0"/>
                        <a:sym typeface="Euclid Extra"/>
                      </a:rPr>
                      <m:t>ℓ</m:t>
                    </m:r>
                  </m:oMath>
                </a14:m>
                <a:r>
                  <a:rPr lang="en-US" altLang="zh-CN" dirty="0"/>
                  <a:t>      </a:t>
                </a:r>
              </a:p>
              <a:p>
                <a:r>
                  <a:rPr lang="en-US" altLang="zh-CN" dirty="0"/>
                  <a:t>The magnitude of       is at most 1 since</a:t>
                </a:r>
              </a:p>
            </p:txBody>
          </p:sp>
        </mc:Choice>
        <mc:Fallback>
          <p:sp>
            <p:nvSpPr>
              <p:cNvPr id="29705" name="Rectangle 3"/>
              <p:cNvSpPr>
                <a:spLocks noGrp="1" noRot="1" noChangeAspect="1" noMove="1" noResize="1" noEditPoints="1" noAdjustHandles="1" noChangeArrowheads="1" noChangeShapeType="1" noTextEdit="1"/>
              </p:cNvSpPr>
              <p:nvPr>
                <p:ph type="body" sz="quarter" idx="10"/>
              </p:nvPr>
            </p:nvSpPr>
            <p:spPr>
              <a:xfrm>
                <a:off x="228600" y="1295400"/>
                <a:ext cx="10896600" cy="5181600"/>
              </a:xfrm>
              <a:blipFill>
                <a:blip r:embed="rId2"/>
                <a:stretch>
                  <a:fillRect l="-783" t="-824"/>
                </a:stretch>
              </a:blipFill>
            </p:spPr>
            <p:txBody>
              <a:bodyPr/>
              <a:lstStyle/>
              <a:p>
                <a:r>
                  <a:rPr lang="en-US">
                    <a:noFill/>
                  </a:rPr>
                  <a:t> </a:t>
                </a:r>
              </a:p>
            </p:txBody>
          </p:sp>
        </mc:Fallback>
      </mc:AlternateContent>
      <p:graphicFrame>
        <p:nvGraphicFramePr>
          <p:cNvPr id="29698" name="Object 4"/>
          <p:cNvGraphicFramePr>
            <a:graphicFrameLocks noChangeAspect="1"/>
          </p:cNvGraphicFramePr>
          <p:nvPr>
            <p:extLst>
              <p:ext uri="{D42A27DB-BD31-4B8C-83A1-F6EECF244321}">
                <p14:modId xmlns:p14="http://schemas.microsoft.com/office/powerpoint/2010/main" val="3727322225"/>
              </p:ext>
            </p:extLst>
          </p:nvPr>
        </p:nvGraphicFramePr>
        <p:xfrm>
          <a:off x="2489200" y="1171575"/>
          <a:ext cx="482600" cy="482600"/>
        </p:xfrm>
        <a:graphic>
          <a:graphicData uri="http://schemas.openxmlformats.org/presentationml/2006/ole">
            <mc:AlternateContent xmlns:mc="http://schemas.openxmlformats.org/markup-compatibility/2006">
              <mc:Choice xmlns:v="urn:schemas-microsoft-com:vml" Requires="v">
                <p:oleObj name="Equation" r:id="rId3" imgW="482400" imgH="482400" progId="Equation.DSMT4">
                  <p:embed/>
                </p:oleObj>
              </mc:Choice>
              <mc:Fallback>
                <p:oleObj name="Equation" r:id="rId3" imgW="482400" imgH="482400" progId="Equation.DSMT4">
                  <p:embed/>
                  <p:pic>
                    <p:nvPicPr>
                      <p:cNvPr id="2969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200" y="1171575"/>
                        <a:ext cx="48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5"/>
          <p:cNvGraphicFramePr>
            <a:graphicFrameLocks noChangeAspect="1"/>
          </p:cNvGraphicFramePr>
          <p:nvPr>
            <p:extLst>
              <p:ext uri="{D42A27DB-BD31-4B8C-83A1-F6EECF244321}">
                <p14:modId xmlns:p14="http://schemas.microsoft.com/office/powerpoint/2010/main" val="3230171630"/>
              </p:ext>
            </p:extLst>
          </p:nvPr>
        </p:nvGraphicFramePr>
        <p:xfrm>
          <a:off x="6172200" y="2503023"/>
          <a:ext cx="2374900" cy="482600"/>
        </p:xfrm>
        <a:graphic>
          <a:graphicData uri="http://schemas.openxmlformats.org/presentationml/2006/ole">
            <mc:AlternateContent xmlns:mc="http://schemas.openxmlformats.org/markup-compatibility/2006">
              <mc:Choice xmlns:v="urn:schemas-microsoft-com:vml" Requires="v">
                <p:oleObj name="Equation" r:id="rId5" imgW="2374560" imgH="482400" progId="Equation.DSMT4">
                  <p:embed/>
                </p:oleObj>
              </mc:Choice>
              <mc:Fallback>
                <p:oleObj name="Equation" r:id="rId5" imgW="2374560" imgH="482400" progId="Equation.DSMT4">
                  <p:embed/>
                  <p:pic>
                    <p:nvPicPr>
                      <p:cNvPr id="29699" name="Object 5"/>
                      <p:cNvPicPr>
                        <a:picLocks noChangeAspect="1" noChangeArrowheads="1"/>
                      </p:cNvPicPr>
                      <p:nvPr/>
                    </p:nvPicPr>
                    <p:blipFill>
                      <a:blip r:embed="rId6"/>
                      <a:srcRect/>
                      <a:stretch>
                        <a:fillRect/>
                      </a:stretch>
                    </p:blipFill>
                    <p:spPr bwMode="auto">
                      <a:xfrm>
                        <a:off x="6172200" y="2503023"/>
                        <a:ext cx="2374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0" name="Object 6"/>
          <p:cNvGraphicFramePr>
            <a:graphicFrameLocks noChangeAspect="1"/>
          </p:cNvGraphicFramePr>
          <p:nvPr>
            <p:extLst>
              <p:ext uri="{D42A27DB-BD31-4B8C-83A1-F6EECF244321}">
                <p14:modId xmlns:p14="http://schemas.microsoft.com/office/powerpoint/2010/main" val="2527126166"/>
              </p:ext>
            </p:extLst>
          </p:nvPr>
        </p:nvGraphicFramePr>
        <p:xfrm>
          <a:off x="2565400" y="1705610"/>
          <a:ext cx="1828800" cy="482600"/>
        </p:xfrm>
        <a:graphic>
          <a:graphicData uri="http://schemas.openxmlformats.org/presentationml/2006/ole">
            <mc:AlternateContent xmlns:mc="http://schemas.openxmlformats.org/markup-compatibility/2006">
              <mc:Choice xmlns:v="urn:schemas-microsoft-com:vml" Requires="v">
                <p:oleObj name="Equation" r:id="rId7" imgW="1828800" imgH="482400" progId="Equation.DSMT4">
                  <p:embed/>
                </p:oleObj>
              </mc:Choice>
              <mc:Fallback>
                <p:oleObj name="Equation" r:id="rId7" imgW="1828800" imgH="482400" progId="Equation.DSMT4">
                  <p:embed/>
                  <p:pic>
                    <p:nvPicPr>
                      <p:cNvPr id="29700" name="Object 6"/>
                      <p:cNvPicPr>
                        <a:picLocks noChangeAspect="1" noChangeArrowheads="1"/>
                      </p:cNvPicPr>
                      <p:nvPr/>
                    </p:nvPicPr>
                    <p:blipFill>
                      <a:blip r:embed="rId8"/>
                      <a:srcRect/>
                      <a:stretch>
                        <a:fillRect/>
                      </a:stretch>
                    </p:blipFill>
                    <p:spPr bwMode="auto">
                      <a:xfrm>
                        <a:off x="2565400" y="1705610"/>
                        <a:ext cx="1828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7"/>
          <p:cNvGraphicFramePr>
            <a:graphicFrameLocks noChangeAspect="1"/>
          </p:cNvGraphicFramePr>
          <p:nvPr>
            <p:extLst>
              <p:ext uri="{D42A27DB-BD31-4B8C-83A1-F6EECF244321}">
                <p14:modId xmlns:p14="http://schemas.microsoft.com/office/powerpoint/2010/main" val="349505399"/>
              </p:ext>
            </p:extLst>
          </p:nvPr>
        </p:nvGraphicFramePr>
        <p:xfrm>
          <a:off x="5105400" y="1788160"/>
          <a:ext cx="990600" cy="317500"/>
        </p:xfrm>
        <a:graphic>
          <a:graphicData uri="http://schemas.openxmlformats.org/presentationml/2006/ole">
            <mc:AlternateContent xmlns:mc="http://schemas.openxmlformats.org/markup-compatibility/2006">
              <mc:Choice xmlns:v="urn:schemas-microsoft-com:vml" Requires="v">
                <p:oleObj name="Equation" r:id="rId9" imgW="990360" imgH="317160" progId="Equation.DSMT4">
                  <p:embed/>
                </p:oleObj>
              </mc:Choice>
              <mc:Fallback>
                <p:oleObj name="Equation" r:id="rId9" imgW="990360" imgH="317160" progId="Equation.DSMT4">
                  <p:embed/>
                  <p:pic>
                    <p:nvPicPr>
                      <p:cNvPr id="29701" name="Object 7"/>
                      <p:cNvPicPr>
                        <a:picLocks noChangeAspect="1" noChangeArrowheads="1"/>
                      </p:cNvPicPr>
                      <p:nvPr/>
                    </p:nvPicPr>
                    <p:blipFill>
                      <a:blip r:embed="rId10"/>
                      <a:srcRect/>
                      <a:stretch>
                        <a:fillRect/>
                      </a:stretch>
                    </p:blipFill>
                    <p:spPr bwMode="auto">
                      <a:xfrm>
                        <a:off x="5105400" y="1788160"/>
                        <a:ext cx="990600" cy="317500"/>
                      </a:xfrm>
                      <a:prstGeom prst="rect">
                        <a:avLst/>
                      </a:prstGeom>
                      <a:noFill/>
                      <a:ln>
                        <a:noFill/>
                      </a:ln>
                      <a:effectLst/>
                    </p:spPr>
                  </p:pic>
                </p:oleObj>
              </mc:Fallback>
            </mc:AlternateContent>
          </a:graphicData>
        </a:graphic>
      </p:graphicFrame>
      <p:graphicFrame>
        <p:nvGraphicFramePr>
          <p:cNvPr id="29702" name="Object 8"/>
          <p:cNvGraphicFramePr>
            <a:graphicFrameLocks noChangeAspect="1"/>
          </p:cNvGraphicFramePr>
          <p:nvPr>
            <p:extLst>
              <p:ext uri="{D42A27DB-BD31-4B8C-83A1-F6EECF244321}">
                <p14:modId xmlns:p14="http://schemas.microsoft.com/office/powerpoint/2010/main" val="194188520"/>
              </p:ext>
            </p:extLst>
          </p:nvPr>
        </p:nvGraphicFramePr>
        <p:xfrm>
          <a:off x="3238500" y="2853568"/>
          <a:ext cx="482600" cy="482600"/>
        </p:xfrm>
        <a:graphic>
          <a:graphicData uri="http://schemas.openxmlformats.org/presentationml/2006/ole">
            <mc:AlternateContent xmlns:mc="http://schemas.openxmlformats.org/markup-compatibility/2006">
              <mc:Choice xmlns:v="urn:schemas-microsoft-com:vml" Requires="v">
                <p:oleObj name="Equation" r:id="rId11" imgW="482400" imgH="482400" progId="Equation.DSMT4">
                  <p:embed/>
                </p:oleObj>
              </mc:Choice>
              <mc:Fallback>
                <p:oleObj name="Equation" r:id="rId11" imgW="482400" imgH="482400" progId="Equation.DSMT4">
                  <p:embed/>
                  <p:pic>
                    <p:nvPicPr>
                      <p:cNvPr id="29702"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8500" y="2853568"/>
                        <a:ext cx="48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2501899" y="4169312"/>
            <a:ext cx="8010651" cy="1569660"/>
          </a:xfrm>
          <a:prstGeom prst="rect">
            <a:avLst/>
          </a:prstGeom>
          <a:solidFill>
            <a:srgbClr val="D6D2C4"/>
          </a:solidFill>
        </p:spPr>
        <p:txBody>
          <a:bodyPr wrap="square" rtlCol="0">
            <a:spAutoFit/>
          </a:bodyPr>
          <a:lstStyle/>
          <a:p>
            <a:pPr>
              <a:spcBef>
                <a:spcPts val="0"/>
              </a:spcBef>
            </a:pPr>
            <a:r>
              <a:rPr lang="en-US" sz="2400" dirty="0">
                <a:solidFill>
                  <a:srgbClr val="1E0000"/>
                </a:solidFill>
                <a:latin typeface="+mj-lt"/>
              </a:rPr>
              <a:t>Note, this is strictly true only for the linear (lossless)</a:t>
            </a:r>
            <a:br>
              <a:rPr lang="en-US" sz="2400" dirty="0">
                <a:solidFill>
                  <a:srgbClr val="1E0000"/>
                </a:solidFill>
                <a:latin typeface="+mj-lt"/>
              </a:rPr>
            </a:br>
            <a:r>
              <a:rPr lang="en-US" sz="2400" dirty="0">
                <a:solidFill>
                  <a:srgbClr val="1E0000"/>
                </a:solidFill>
                <a:latin typeface="+mj-lt"/>
              </a:rPr>
              <a:t>case. In the nonlinear case, it is possible that a</a:t>
            </a:r>
            <a:br>
              <a:rPr lang="en-US" sz="2400" dirty="0">
                <a:solidFill>
                  <a:srgbClr val="1E0000"/>
                </a:solidFill>
                <a:latin typeface="+mj-lt"/>
              </a:rPr>
            </a:br>
            <a:r>
              <a:rPr lang="en-US" sz="2400" dirty="0">
                <a:solidFill>
                  <a:srgbClr val="1E0000"/>
                </a:solidFill>
                <a:latin typeface="+mj-lt"/>
              </a:rPr>
              <a:t>transaction decreases losses.  Hence a 1 MW injection</a:t>
            </a:r>
            <a:br>
              <a:rPr lang="en-US" sz="2400" dirty="0">
                <a:solidFill>
                  <a:srgbClr val="1E0000"/>
                </a:solidFill>
                <a:latin typeface="+mj-lt"/>
              </a:rPr>
            </a:br>
            <a:r>
              <a:rPr lang="en-US" sz="2400" dirty="0">
                <a:solidFill>
                  <a:srgbClr val="1E0000"/>
                </a:solidFill>
                <a:latin typeface="+mj-lt"/>
              </a:rPr>
              <a:t>could change a line flow by more than 1 MW.</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Bus Example Reference</a:t>
            </a:r>
          </a:p>
        </p:txBody>
      </p:sp>
      <p:pic>
        <p:nvPicPr>
          <p:cNvPr id="311362" name="Picture 66"/>
          <p:cNvPicPr>
            <a:picLocks noChangeAspect="1" noChangeArrowheads="1"/>
          </p:cNvPicPr>
          <p:nvPr/>
        </p:nvPicPr>
        <p:blipFill rotWithShape="1">
          <a:blip r:embed="rId2">
            <a:extLst>
              <a:ext uri="{28A0092B-C50C-407E-A947-70E740481C1C}">
                <a14:useLocalDpi xmlns:a14="http://schemas.microsoft.com/office/drawing/2010/main" val="0"/>
              </a:ext>
            </a:extLst>
          </a:blip>
          <a:srcRect l="18600" r="19424"/>
          <a:stretch/>
        </p:blipFill>
        <p:spPr bwMode="auto">
          <a:xfrm>
            <a:off x="2895600" y="1280160"/>
            <a:ext cx="658368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Five Bus ISF, Line 4, Bus 2 (to Slack) </a:t>
            </a:r>
            <a:endParaRPr lang="en-US" dirty="0"/>
          </a:p>
        </p:txBody>
      </p:sp>
      <p:pic>
        <p:nvPicPr>
          <p:cNvPr id="4" name="Picture 144"/>
          <p:cNvPicPr>
            <a:picLocks noChangeAspect="1" noChangeArrowheads="1"/>
          </p:cNvPicPr>
          <p:nvPr/>
        </p:nvPicPr>
        <p:blipFill rotWithShape="1">
          <a:blip r:embed="rId2">
            <a:extLst>
              <a:ext uri="{28A0092B-C50C-407E-A947-70E740481C1C}">
                <a14:useLocalDpi xmlns:a14="http://schemas.microsoft.com/office/drawing/2010/main" val="0"/>
              </a:ext>
            </a:extLst>
          </a:blip>
          <a:srcRect l="18798" r="19224"/>
          <a:stretch/>
        </p:blipFill>
        <p:spPr bwMode="auto">
          <a:xfrm>
            <a:off x="2895600" y="1280160"/>
            <a:ext cx="658368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p:cNvGraphicFramePr>
            <a:graphicFrameLocks noChangeAspect="1"/>
          </p:cNvGraphicFramePr>
          <p:nvPr/>
        </p:nvGraphicFramePr>
        <p:xfrm>
          <a:off x="8534400" y="4403282"/>
          <a:ext cx="2133600" cy="1174558"/>
        </p:xfrm>
        <a:graphic>
          <a:graphicData uri="http://schemas.openxmlformats.org/presentationml/2006/ole">
            <mc:AlternateContent xmlns:mc="http://schemas.openxmlformats.org/markup-compatibility/2006">
              <mc:Choice xmlns:v="urn:schemas-microsoft-com:vml" Requires="v">
                <p:oleObj name="Equation" r:id="rId3" imgW="2514600" imgH="1384200" progId="Equation.DSMT4">
                  <p:embed/>
                </p:oleObj>
              </mc:Choice>
              <mc:Fallback>
                <p:oleObj name="Equation" r:id="rId3" imgW="2514600" imgH="1384200" progId="Equation.DSMT4">
                  <p:embed/>
                  <p:pic>
                    <p:nvPicPr>
                      <p:cNvPr id="6" name="Object 5"/>
                      <p:cNvPicPr>
                        <a:picLocks noChangeAspect="1" noChangeArrowheads="1"/>
                      </p:cNvPicPr>
                      <p:nvPr/>
                    </p:nvPicPr>
                    <p:blipFill>
                      <a:blip r:embed="rId4"/>
                      <a:srcRect/>
                      <a:stretch>
                        <a:fillRect/>
                      </a:stretch>
                    </p:blipFill>
                    <p:spPr bwMode="auto">
                      <a:xfrm>
                        <a:off x="8534400" y="4403282"/>
                        <a:ext cx="2133600" cy="1174558"/>
                      </a:xfrm>
                      <a:prstGeom prst="rect">
                        <a:avLst/>
                      </a:prstGeom>
                      <a:solidFill>
                        <a:schemeClr val="accent3">
                          <a:lumMod val="95000"/>
                        </a:schemeClr>
                      </a:solidFill>
                      <a:ln>
                        <a:noFill/>
                      </a:ln>
                      <a:effectLst/>
                    </p:spPr>
                  </p:pic>
                </p:oleObj>
              </mc:Fallback>
            </mc:AlternateContent>
          </a:graphicData>
        </a:graphic>
      </p:graphicFrame>
    </p:spTree>
    <p:extLst>
      <p:ext uri="{BB962C8B-B14F-4D97-AF65-F5344CB8AC3E}">
        <p14:creationId xmlns:p14="http://schemas.microsoft.com/office/powerpoint/2010/main" val="2015707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r>
              <a:rPr lang="en-US" altLang="zh-CN"/>
              <a:t>Five Bus Example</a:t>
            </a:r>
            <a:endParaRPr lang="en-US" altLang="zh-CN" dirty="0"/>
          </a:p>
        </p:txBody>
      </p:sp>
      <p:graphicFrame>
        <p:nvGraphicFramePr>
          <p:cNvPr id="32771" name="Object 4"/>
          <p:cNvGraphicFramePr>
            <a:graphicFrameLocks noChangeAspect="1"/>
          </p:cNvGraphicFramePr>
          <p:nvPr/>
        </p:nvGraphicFramePr>
        <p:xfrm>
          <a:off x="1619250" y="2057400"/>
          <a:ext cx="4851400" cy="4025900"/>
        </p:xfrm>
        <a:graphic>
          <a:graphicData uri="http://schemas.openxmlformats.org/presentationml/2006/ole">
            <mc:AlternateContent xmlns:mc="http://schemas.openxmlformats.org/markup-compatibility/2006">
              <mc:Choice xmlns:v="urn:schemas-microsoft-com:vml" Requires="v">
                <p:oleObj name="Equation" r:id="rId2" imgW="4851360" imgH="4025880" progId="Equation.DSMT4">
                  <p:embed/>
                </p:oleObj>
              </mc:Choice>
              <mc:Fallback>
                <p:oleObj name="Equation" r:id="rId2" imgW="4851360" imgH="4025880" progId="Equation.DSMT4">
                  <p:embed/>
                  <p:pic>
                    <p:nvPicPr>
                      <p:cNvPr id="32771" name="Object 4"/>
                      <p:cNvPicPr>
                        <a:picLocks noChangeAspect="1" noChangeArrowheads="1"/>
                      </p:cNvPicPr>
                      <p:nvPr/>
                    </p:nvPicPr>
                    <p:blipFill>
                      <a:blip r:embed="rId3"/>
                      <a:srcRect/>
                      <a:stretch>
                        <a:fillRect/>
                      </a:stretch>
                    </p:blipFill>
                    <p:spPr bwMode="auto">
                      <a:xfrm>
                        <a:off x="1619250" y="2057400"/>
                        <a:ext cx="4851400" cy="402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6781800" y="1808192"/>
            <a:ext cx="5086350" cy="4524315"/>
          </a:xfrm>
          <a:prstGeom prst="rect">
            <a:avLst/>
          </a:prstGeom>
          <a:solidFill>
            <a:srgbClr val="D6D2C4"/>
          </a:solidFill>
        </p:spPr>
        <p:txBody>
          <a:bodyPr wrap="square" rtlCol="0">
            <a:spAutoFit/>
          </a:bodyPr>
          <a:lstStyle/>
          <a:p>
            <a:pPr>
              <a:spcBef>
                <a:spcPts val="0"/>
              </a:spcBef>
              <a:spcAft>
                <a:spcPts val="0"/>
              </a:spcAft>
            </a:pPr>
            <a:r>
              <a:rPr lang="en-US" sz="2400" dirty="0">
                <a:solidFill>
                  <a:srgbClr val="1E0000"/>
                </a:solidFill>
                <a:latin typeface="+mj-lt"/>
              </a:rPr>
              <a:t>The row of </a:t>
            </a:r>
            <a:r>
              <a:rPr lang="en-US" sz="2400" b="1" dirty="0">
                <a:solidFill>
                  <a:srgbClr val="1E0000"/>
                </a:solidFill>
                <a:latin typeface="+mj-lt"/>
              </a:rPr>
              <a:t>A </a:t>
            </a:r>
            <a:r>
              <a:rPr lang="en-US" sz="2400" dirty="0">
                <a:solidFill>
                  <a:srgbClr val="1E0000"/>
                </a:solidFill>
                <a:latin typeface="+mj-lt"/>
              </a:rPr>
              <a:t>correspond to</a:t>
            </a:r>
          </a:p>
          <a:p>
            <a:pPr>
              <a:spcBef>
                <a:spcPts val="0"/>
              </a:spcBef>
              <a:spcAft>
                <a:spcPts val="0"/>
              </a:spcAft>
            </a:pPr>
            <a:r>
              <a:rPr lang="en-US" sz="2400" dirty="0">
                <a:solidFill>
                  <a:srgbClr val="1E0000"/>
                </a:solidFill>
                <a:latin typeface="+mj-lt"/>
              </a:rPr>
              <a:t> the lines and transformers, </a:t>
            </a:r>
          </a:p>
          <a:p>
            <a:pPr>
              <a:spcBef>
                <a:spcPts val="0"/>
              </a:spcBef>
              <a:spcAft>
                <a:spcPts val="0"/>
              </a:spcAft>
            </a:pPr>
            <a:r>
              <a:rPr lang="en-US" sz="2400" dirty="0">
                <a:solidFill>
                  <a:srgbClr val="1E0000"/>
                </a:solidFill>
                <a:latin typeface="+mj-lt"/>
              </a:rPr>
              <a:t>the columns correspond to </a:t>
            </a:r>
          </a:p>
          <a:p>
            <a:pPr>
              <a:spcBef>
                <a:spcPts val="0"/>
              </a:spcBef>
              <a:spcAft>
                <a:spcPts val="0"/>
              </a:spcAft>
            </a:pPr>
            <a:r>
              <a:rPr lang="en-US" sz="2400" dirty="0">
                <a:solidFill>
                  <a:srgbClr val="1E0000"/>
                </a:solidFill>
                <a:latin typeface="+mj-lt"/>
              </a:rPr>
              <a:t>the non-slack buses (buses 2 </a:t>
            </a:r>
            <a:endParaRPr lang="en-US" sz="800" dirty="0">
              <a:solidFill>
                <a:srgbClr val="1E0000"/>
              </a:solidFill>
              <a:latin typeface="+mj-lt"/>
            </a:endParaRPr>
          </a:p>
          <a:p>
            <a:pPr>
              <a:spcBef>
                <a:spcPts val="0"/>
              </a:spcBef>
              <a:spcAft>
                <a:spcPts val="0"/>
              </a:spcAft>
            </a:pPr>
            <a:r>
              <a:rPr lang="en-US" sz="2400" dirty="0">
                <a:solidFill>
                  <a:srgbClr val="1E0000"/>
                </a:solidFill>
                <a:latin typeface="+mj-lt"/>
              </a:rPr>
              <a:t>to 5); for each line there</a:t>
            </a:r>
            <a:endParaRPr lang="en-US" sz="1050" dirty="0">
              <a:solidFill>
                <a:srgbClr val="1E0000"/>
              </a:solidFill>
              <a:latin typeface="+mj-lt"/>
            </a:endParaRPr>
          </a:p>
          <a:p>
            <a:pPr>
              <a:spcBef>
                <a:spcPts val="0"/>
              </a:spcBef>
              <a:spcAft>
                <a:spcPts val="0"/>
              </a:spcAft>
            </a:pPr>
            <a:r>
              <a:rPr lang="en-US" sz="2400" dirty="0">
                <a:solidFill>
                  <a:srgbClr val="1E0000"/>
                </a:solidFill>
                <a:latin typeface="+mj-lt"/>
              </a:rPr>
              <a:t>is a 1 at one end, a -1 at the </a:t>
            </a:r>
            <a:endParaRPr lang="en-US" sz="1050" dirty="0">
              <a:solidFill>
                <a:srgbClr val="1E0000"/>
              </a:solidFill>
              <a:latin typeface="+mj-lt"/>
            </a:endParaRPr>
          </a:p>
          <a:p>
            <a:pPr>
              <a:spcBef>
                <a:spcPts val="0"/>
              </a:spcBef>
              <a:spcAft>
                <a:spcPts val="0"/>
              </a:spcAft>
            </a:pPr>
            <a:r>
              <a:rPr lang="en-US" sz="2400" dirty="0">
                <a:solidFill>
                  <a:srgbClr val="1E0000"/>
                </a:solidFill>
                <a:latin typeface="+mj-lt"/>
              </a:rPr>
              <a:t>other end (hence an </a:t>
            </a:r>
            <a:endParaRPr lang="en-US" sz="1050" dirty="0">
              <a:solidFill>
                <a:srgbClr val="1E0000"/>
              </a:solidFill>
              <a:latin typeface="+mj-lt"/>
            </a:endParaRPr>
          </a:p>
          <a:p>
            <a:pPr>
              <a:spcBef>
                <a:spcPts val="0"/>
              </a:spcBef>
              <a:spcAft>
                <a:spcPts val="0"/>
              </a:spcAft>
            </a:pPr>
            <a:r>
              <a:rPr lang="en-US" sz="2400" dirty="0">
                <a:solidFill>
                  <a:srgbClr val="1E0000"/>
                </a:solidFill>
                <a:latin typeface="+mj-lt"/>
              </a:rPr>
              <a:t>assumed sign convention!).   </a:t>
            </a:r>
            <a:endParaRPr lang="en-US" sz="1050" dirty="0">
              <a:solidFill>
                <a:srgbClr val="1E0000"/>
              </a:solidFill>
              <a:latin typeface="+mj-lt"/>
            </a:endParaRPr>
          </a:p>
          <a:p>
            <a:pPr>
              <a:spcBef>
                <a:spcPts val="0"/>
              </a:spcBef>
              <a:spcAft>
                <a:spcPts val="0"/>
              </a:spcAft>
            </a:pPr>
            <a:r>
              <a:rPr lang="en-US" sz="2400" dirty="0">
                <a:solidFill>
                  <a:srgbClr val="1E0000"/>
                </a:solidFill>
                <a:latin typeface="+mj-lt"/>
              </a:rPr>
              <a:t>Here we put a 1 for the </a:t>
            </a:r>
            <a:endParaRPr lang="en-US" sz="1000" dirty="0">
              <a:solidFill>
                <a:srgbClr val="1E0000"/>
              </a:solidFill>
              <a:latin typeface="+mj-lt"/>
            </a:endParaRPr>
          </a:p>
          <a:p>
            <a:pPr>
              <a:spcBef>
                <a:spcPts val="0"/>
              </a:spcBef>
              <a:spcAft>
                <a:spcPts val="0"/>
              </a:spcAft>
            </a:pPr>
            <a:r>
              <a:rPr lang="en-US" sz="2400" dirty="0">
                <a:solidFill>
                  <a:srgbClr val="1E0000"/>
                </a:solidFill>
                <a:latin typeface="+mj-lt"/>
              </a:rPr>
              <a:t>lower numbered bus, so positive flow is assumed from the lower numbered bus to the higher number</a:t>
            </a:r>
          </a:p>
        </p:txBody>
      </p:sp>
      <p:graphicFrame>
        <p:nvGraphicFramePr>
          <p:cNvPr id="32770" name="Object 3"/>
          <p:cNvGraphicFramePr>
            <a:graphicFrameLocks noChangeAspect="1"/>
          </p:cNvGraphicFramePr>
          <p:nvPr/>
        </p:nvGraphicFramePr>
        <p:xfrm>
          <a:off x="1981200" y="1295401"/>
          <a:ext cx="7080250" cy="479205"/>
        </p:xfrm>
        <a:graphic>
          <a:graphicData uri="http://schemas.openxmlformats.org/presentationml/2006/ole">
            <mc:AlternateContent xmlns:mc="http://schemas.openxmlformats.org/markup-compatibility/2006">
              <mc:Choice xmlns:v="urn:schemas-microsoft-com:vml" Requires="v">
                <p:oleObj name="Equation" r:id="rId4" imgW="7505640" imgH="507960" progId="Equation.DSMT4">
                  <p:embed/>
                </p:oleObj>
              </mc:Choice>
              <mc:Fallback>
                <p:oleObj name="Equation" r:id="rId4" imgW="7505640" imgH="507960" progId="Equation.DSMT4">
                  <p:embed/>
                  <p:pic>
                    <p:nvPicPr>
                      <p:cNvPr id="32770" name="Object 3"/>
                      <p:cNvPicPr>
                        <a:picLocks noChangeAspect="1" noChangeArrowheads="1"/>
                      </p:cNvPicPr>
                      <p:nvPr/>
                    </p:nvPicPr>
                    <p:blipFill>
                      <a:blip r:embed="rId5"/>
                      <a:srcRect/>
                      <a:stretch>
                        <a:fillRect/>
                      </a:stretch>
                    </p:blipFill>
                    <p:spPr bwMode="auto">
                      <a:xfrm>
                        <a:off x="1981200" y="1295401"/>
                        <a:ext cx="7080250" cy="479205"/>
                      </a:xfrm>
                      <a:prstGeom prst="rect">
                        <a:avLst/>
                      </a:prstGeom>
                      <a:noFill/>
                      <a:ln>
                        <a:noFill/>
                      </a:ln>
                      <a:effec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1026"/>
          <p:cNvSpPr>
            <a:spLocks noGrp="1" noChangeArrowheads="1"/>
          </p:cNvSpPr>
          <p:nvPr>
            <p:ph type="title"/>
          </p:nvPr>
        </p:nvSpPr>
        <p:spPr/>
        <p:txBody>
          <a:bodyPr/>
          <a:lstStyle/>
          <a:p>
            <a:r>
              <a:rPr lang="en-US" altLang="zh-CN"/>
              <a:t>Five Bus Example</a:t>
            </a:r>
            <a:endParaRPr lang="en-US" altLang="zh-CN" dirty="0"/>
          </a:p>
        </p:txBody>
      </p:sp>
      <p:graphicFrame>
        <p:nvGraphicFramePr>
          <p:cNvPr id="33794" name="Object 1028"/>
          <p:cNvGraphicFramePr>
            <a:graphicFrameLocks noChangeAspect="1"/>
          </p:cNvGraphicFramePr>
          <p:nvPr/>
        </p:nvGraphicFramePr>
        <p:xfrm>
          <a:off x="2375336" y="1295400"/>
          <a:ext cx="6950075" cy="1897592"/>
        </p:xfrm>
        <a:graphic>
          <a:graphicData uri="http://schemas.openxmlformats.org/presentationml/2006/ole">
            <mc:AlternateContent xmlns:mc="http://schemas.openxmlformats.org/markup-compatibility/2006">
              <mc:Choice xmlns:v="urn:schemas-microsoft-com:vml" Requires="v">
                <p:oleObj name="Equation" r:id="rId2" imgW="7581600" imgH="2070000" progId="Equation.DSMT4">
                  <p:embed/>
                </p:oleObj>
              </mc:Choice>
              <mc:Fallback>
                <p:oleObj name="Equation" r:id="rId2" imgW="7581600" imgH="2070000" progId="Equation.DSMT4">
                  <p:embed/>
                  <p:pic>
                    <p:nvPicPr>
                      <p:cNvPr id="33794" name="Object 1028"/>
                      <p:cNvPicPr>
                        <a:picLocks noChangeAspect="1" noChangeArrowheads="1"/>
                      </p:cNvPicPr>
                      <p:nvPr/>
                    </p:nvPicPr>
                    <p:blipFill>
                      <a:blip r:embed="rId3"/>
                      <a:srcRect/>
                      <a:stretch>
                        <a:fillRect/>
                      </a:stretch>
                    </p:blipFill>
                    <p:spPr bwMode="auto">
                      <a:xfrm>
                        <a:off x="2375336" y="1295400"/>
                        <a:ext cx="6950075" cy="1897592"/>
                      </a:xfrm>
                      <a:prstGeom prst="rect">
                        <a:avLst/>
                      </a:prstGeom>
                      <a:noFill/>
                      <a:ln>
                        <a:noFill/>
                      </a:ln>
                      <a:effectLst/>
                    </p:spPr>
                  </p:pic>
                </p:oleObj>
              </mc:Fallback>
            </mc:AlternateContent>
          </a:graphicData>
        </a:graphic>
      </p:graphicFrame>
      <p:graphicFrame>
        <p:nvGraphicFramePr>
          <p:cNvPr id="33795" name="Object 1029"/>
          <p:cNvGraphicFramePr>
            <a:graphicFrameLocks noChangeAspect="1"/>
          </p:cNvGraphicFramePr>
          <p:nvPr/>
        </p:nvGraphicFramePr>
        <p:xfrm>
          <a:off x="2639218" y="3429000"/>
          <a:ext cx="6913563" cy="2640013"/>
        </p:xfrm>
        <a:graphic>
          <a:graphicData uri="http://schemas.openxmlformats.org/presentationml/2006/ole">
            <mc:AlternateContent xmlns:mc="http://schemas.openxmlformats.org/markup-compatibility/2006">
              <mc:Choice xmlns:v="urn:schemas-microsoft-com:vml" Requires="v">
                <p:oleObj name="Equation" r:id="rId4" imgW="8534160" imgH="3136680" progId="Equation.DSMT4">
                  <p:embed/>
                </p:oleObj>
              </mc:Choice>
              <mc:Fallback>
                <p:oleObj name="Equation" r:id="rId4" imgW="8534160" imgH="3136680" progId="Equation.DSMT4">
                  <p:embed/>
                  <p:pic>
                    <p:nvPicPr>
                      <p:cNvPr id="33795" name="Object 1029"/>
                      <p:cNvPicPr>
                        <a:picLocks noChangeAspect="1" noChangeArrowheads="1"/>
                      </p:cNvPicPr>
                      <p:nvPr/>
                    </p:nvPicPr>
                    <p:blipFill>
                      <a:blip r:embed="rId5"/>
                      <a:srcRect/>
                      <a:stretch>
                        <a:fillRect/>
                      </a:stretch>
                    </p:blipFill>
                    <p:spPr bwMode="auto">
                      <a:xfrm>
                        <a:off x="2639218" y="3429000"/>
                        <a:ext cx="6913563" cy="2640013"/>
                      </a:xfrm>
                      <a:prstGeom prst="rect">
                        <a:avLst/>
                      </a:prstGeom>
                      <a:noFill/>
                      <a:ln>
                        <a:noFill/>
                      </a:ln>
                      <a:effectLst/>
                    </p:spPr>
                  </p:pic>
                </p:oleObj>
              </mc:Fallback>
            </mc:AlternateContent>
          </a:graphicData>
        </a:graphic>
      </p:graphicFrame>
      <p:sp>
        <p:nvSpPr>
          <p:cNvPr id="33797" name="Oval 1030"/>
          <p:cNvSpPr>
            <a:spLocks noChangeArrowheads="1"/>
          </p:cNvSpPr>
          <p:nvPr/>
        </p:nvSpPr>
        <p:spPr bwMode="auto">
          <a:xfrm>
            <a:off x="4772250" y="4648200"/>
            <a:ext cx="1295400" cy="546100"/>
          </a:xfrm>
          <a:prstGeom prst="ellipse">
            <a:avLst/>
          </a:prstGeom>
          <a:noFill/>
          <a:ln w="25400">
            <a:solidFill>
              <a:srgbClr val="D628B1"/>
            </a:solidFill>
            <a:prstDash val="sysDot"/>
            <a:round/>
            <a:headEnd/>
            <a:tailEnd/>
          </a:ln>
        </p:spPr>
        <p:txBody>
          <a:bodyPr wrap="none" anchor="ctr"/>
          <a:lstStyle/>
          <a:p>
            <a:endParaRPr lang="en-US"/>
          </a:p>
        </p:txBody>
      </p:sp>
      <p:sp>
        <p:nvSpPr>
          <p:cNvPr id="8" name="Text Box 12"/>
          <p:cNvSpPr txBox="1">
            <a:spLocks noChangeArrowheads="1"/>
          </p:cNvSpPr>
          <p:nvPr/>
        </p:nvSpPr>
        <p:spPr bwMode="auto">
          <a:xfrm>
            <a:off x="1841102" y="6152495"/>
            <a:ext cx="8018542" cy="461665"/>
          </a:xfrm>
          <a:prstGeom prst="rect">
            <a:avLst/>
          </a:prstGeom>
          <a:solidFill>
            <a:srgbClr val="D6D2C4"/>
          </a:solidFill>
          <a:ln w="25400">
            <a:noFill/>
            <a:miter lim="800000"/>
            <a:headEnd/>
            <a:tailEnd/>
          </a:ln>
        </p:spPr>
        <p:txBody>
          <a:bodyPr wrap="none">
            <a:spAutoFit/>
          </a:bodyPr>
          <a:lstStyle/>
          <a:p>
            <a:r>
              <a:rPr lang="en-US" altLang="zh-CN" sz="2400" dirty="0">
                <a:solidFill>
                  <a:srgbClr val="1E0000"/>
                </a:solidFill>
                <a:latin typeface="+mj-lt"/>
              </a:rPr>
              <a:t>With bus 1 as the slack, the buses (columns) go for 2 to 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a:t>Five Bus Example Comments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type="body" sz="quarter" idx="10"/>
              </p:nvPr>
            </p:nvSpPr>
            <p:spPr>
              <a:xfrm>
                <a:off x="228600" y="1295400"/>
                <a:ext cx="10896600" cy="5181600"/>
              </a:xfrm>
            </p:spPr>
            <p:txBody>
              <a:bodyPr/>
              <a:lstStyle/>
              <a:p>
                <a:r>
                  <a:rPr lang="en-US" dirty="0"/>
                  <a:t>At first glance the numerically determined value of (128-118)/20=0.5 does not match closely with the analytic value of 0.5455; however, in doing the subtraction we are losing numeric accuracy</a:t>
                </a:r>
              </a:p>
              <a:p>
                <a:pPr lvl="1"/>
                <a:r>
                  <a:rPr lang="en-US" dirty="0"/>
                  <a:t>Adding more digits helps (128.40 – 117.55)/20 = 0.5425</a:t>
                </a:r>
              </a:p>
              <a:p>
                <a:r>
                  <a:rPr lang="en-US" dirty="0"/>
                  <a:t>The previous matrix derivation isn’t intended for actual computation; </a:t>
                </a:r>
                <a14:m>
                  <m:oMath xmlns:m="http://schemas.openxmlformats.org/officeDocument/2006/math">
                    <m:r>
                      <m:rPr>
                        <m:sty m:val="p"/>
                      </m:rPr>
                      <a:rPr lang="en-US" altLang="zh-CN" dirty="0" smtClean="0">
                        <a:latin typeface="Cambria Math" panose="02040503050406030204" pitchFamily="18" charset="0"/>
                        <a:sym typeface="Euclid Symbol"/>
                      </a:rPr>
                      <m:t>Ψ</m:t>
                    </m:r>
                  </m:oMath>
                </a14:m>
                <a:r>
                  <a:rPr lang="en-US" altLang="zh-CN" dirty="0">
                    <a:sym typeface="Euclid Symbol"/>
                  </a:rPr>
                  <a:t> is a full matrix so we would seldom compute all of its values</a:t>
                </a:r>
              </a:p>
              <a:p>
                <a:r>
                  <a:rPr lang="en-US" dirty="0">
                    <a:sym typeface="Euclid Symbol"/>
                  </a:rPr>
                  <a:t>Sparse vector methods can be used if we are only interested in the ISFs for certain lines and certain buses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type="body" sz="quarter" idx="10"/>
              </p:nvPr>
            </p:nvSpPr>
            <p:spPr>
              <a:xfrm>
                <a:off x="228600" y="1295400"/>
                <a:ext cx="10896600" cy="5181600"/>
              </a:xfrm>
              <a:blipFill>
                <a:blip r:embed="rId2"/>
                <a:stretch>
                  <a:fillRect l="-783" t="-824" r="-839"/>
                </a:stretch>
              </a:blipFill>
            </p:spPr>
            <p:txBody>
              <a:bodyPr/>
              <a:lstStyle/>
              <a:p>
                <a:r>
                  <a:rPr lang="en-US">
                    <a:noFill/>
                  </a:rPr>
                  <a:t> </a:t>
                </a:r>
              </a:p>
            </p:txBody>
          </p:sp>
        </mc:Fallback>
      </mc:AlternateContent>
    </p:spTree>
    <p:extLst>
      <p:ext uri="{BB962C8B-B14F-4D97-AF65-F5344CB8AC3E}">
        <p14:creationId xmlns:p14="http://schemas.microsoft.com/office/powerpoint/2010/main" val="1925084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28600" y="76200"/>
            <a:ext cx="10896600" cy="1066800"/>
          </a:xfrm>
        </p:spPr>
        <p:txBody>
          <a:bodyPr/>
          <a:lstStyle/>
          <a:p>
            <a:r>
              <a:rPr lang="en-US" altLang="zh-CN"/>
              <a:t>Distribution Factors</a:t>
            </a:r>
            <a:endParaRPr lang="en-US" altLang="zh-CN" dirty="0"/>
          </a:p>
        </p:txBody>
      </p:sp>
      <p:sp>
        <p:nvSpPr>
          <p:cNvPr id="76803" name="Rectangle 3"/>
          <p:cNvSpPr>
            <a:spLocks noGrp="1" noChangeArrowheads="1"/>
          </p:cNvSpPr>
          <p:nvPr>
            <p:ph type="body" sz="quarter" idx="10"/>
          </p:nvPr>
        </p:nvSpPr>
        <p:spPr>
          <a:xfrm>
            <a:off x="228600" y="1295400"/>
            <a:ext cx="10896600" cy="5181600"/>
          </a:xfrm>
        </p:spPr>
        <p:txBody>
          <a:bodyPr/>
          <a:lstStyle/>
          <a:p>
            <a:r>
              <a:rPr lang="en-US" altLang="zh-CN" dirty="0"/>
              <a:t>Various additional distribution factors may be defined </a:t>
            </a:r>
          </a:p>
          <a:p>
            <a:pPr lvl="1"/>
            <a:r>
              <a:rPr lang="en-US" altLang="zh-CN" dirty="0"/>
              <a:t>power transfer distribution factor (PTDF)</a:t>
            </a:r>
          </a:p>
          <a:p>
            <a:pPr lvl="1"/>
            <a:r>
              <a:rPr lang="en-US" altLang="zh-CN" dirty="0"/>
              <a:t>line outage distribution factor (LODF)</a:t>
            </a:r>
          </a:p>
          <a:p>
            <a:pPr lvl="1"/>
            <a:r>
              <a:rPr lang="en-US" altLang="zh-CN" dirty="0"/>
              <a:t>line closure distribution factor (LCDF)</a:t>
            </a:r>
          </a:p>
          <a:p>
            <a:pPr lvl="1"/>
            <a:r>
              <a:rPr lang="en-US" altLang="zh-CN" dirty="0"/>
              <a:t>outage transfer distribution factor (OTDF)</a:t>
            </a:r>
          </a:p>
          <a:p>
            <a:r>
              <a:rPr lang="en-US" altLang="zh-CN" dirty="0"/>
              <a:t>These factors may be derived from the ISFs making judicious use of the superposition principle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0AF5-8D23-4263-AD42-9CAF98CAB126}"/>
              </a:ext>
            </a:extLst>
          </p:cNvPr>
          <p:cNvSpPr>
            <a:spLocks noGrp="1"/>
          </p:cNvSpPr>
          <p:nvPr>
            <p:ph type="title"/>
          </p:nvPr>
        </p:nvSpPr>
        <p:spPr>
          <a:xfrm>
            <a:off x="228600" y="76200"/>
            <a:ext cx="10896600" cy="1066800"/>
          </a:xfrm>
        </p:spPr>
        <p:txBody>
          <a:bodyPr/>
          <a:lstStyle/>
          <a:p>
            <a:r>
              <a:rPr lang="en-US"/>
              <a:t>Contingency Analysis</a:t>
            </a:r>
            <a:endParaRPr lang="en-US" dirty="0"/>
          </a:p>
        </p:txBody>
      </p:sp>
      <p:sp>
        <p:nvSpPr>
          <p:cNvPr id="3" name="Content Placeholder 2">
            <a:extLst>
              <a:ext uri="{FF2B5EF4-FFF2-40B4-BE49-F238E27FC236}">
                <a16:creationId xmlns:a16="http://schemas.microsoft.com/office/drawing/2014/main" id="{12D8847A-0386-4A62-93B3-28FDC7DD6B6B}"/>
              </a:ext>
            </a:extLst>
          </p:cNvPr>
          <p:cNvSpPr>
            <a:spLocks noGrp="1"/>
          </p:cNvSpPr>
          <p:nvPr>
            <p:ph type="body" sz="quarter" idx="10"/>
          </p:nvPr>
        </p:nvSpPr>
        <p:spPr>
          <a:xfrm>
            <a:off x="228600" y="1295400"/>
            <a:ext cx="10896600" cy="5181600"/>
          </a:xfrm>
        </p:spPr>
        <p:txBody>
          <a:bodyPr/>
          <a:lstStyle/>
          <a:p>
            <a:r>
              <a:rPr lang="en-US"/>
              <a:t>Contingency analysis is the process of checking the impact of statistically likely contingencies</a:t>
            </a:r>
          </a:p>
          <a:p>
            <a:pPr lvl="1"/>
            <a:r>
              <a:rPr lang="en-US"/>
              <a:t>Example contingencies include the loss of a generator, the loss of a transmission line or the loss of all transmission lines in a common corridor</a:t>
            </a:r>
          </a:p>
          <a:p>
            <a:pPr lvl="1"/>
            <a:r>
              <a:rPr lang="en-US"/>
              <a:t>Statistically likely contingencies can be quite involved, and might include automatic or operator actions, such as switching load</a:t>
            </a:r>
          </a:p>
          <a:p>
            <a:r>
              <a:rPr lang="en-US"/>
              <a:t>Reliable power system operation requires that the system be able to operate with no unacceptable violations even when these contingencies occur</a:t>
            </a:r>
          </a:p>
          <a:p>
            <a:pPr lvl="1"/>
            <a:r>
              <a:rPr lang="en-US"/>
              <a:t>N-1 reliable operation considers the loss of any single element</a:t>
            </a:r>
            <a:endParaRPr lang="en-US" dirty="0"/>
          </a:p>
        </p:txBody>
      </p:sp>
    </p:spTree>
    <p:extLst>
      <p:ext uri="{BB962C8B-B14F-4D97-AF65-F5344CB8AC3E}">
        <p14:creationId xmlns:p14="http://schemas.microsoft.com/office/powerpoint/2010/main" val="2301233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a:spLocks noGrp="1" noChangeArrowheads="1"/>
          </p:cNvSpPr>
          <p:nvPr>
            <p:ph type="title"/>
          </p:nvPr>
        </p:nvSpPr>
        <p:spPr>
          <a:xfrm>
            <a:off x="228600" y="76200"/>
            <a:ext cx="10896600" cy="1066800"/>
          </a:xfrm>
        </p:spPr>
        <p:txBody>
          <a:bodyPr/>
          <a:lstStyle/>
          <a:p>
            <a:r>
              <a:rPr lang="en-US"/>
              <a:t>Definition: Basic Transaction</a:t>
            </a:r>
            <a:endParaRPr lang="en-US" dirty="0"/>
          </a:p>
        </p:txBody>
      </p:sp>
      <p:sp>
        <p:nvSpPr>
          <p:cNvPr id="34823" name="Rectangle 3"/>
          <p:cNvSpPr>
            <a:spLocks noGrp="1" noChangeArrowheads="1"/>
          </p:cNvSpPr>
          <p:nvPr>
            <p:ph type="body" sz="quarter" idx="10"/>
          </p:nvPr>
        </p:nvSpPr>
        <p:spPr>
          <a:xfrm>
            <a:off x="228600" y="1295400"/>
            <a:ext cx="10896600" cy="5181600"/>
          </a:xfrm>
        </p:spPr>
        <p:txBody>
          <a:bodyPr/>
          <a:lstStyle/>
          <a:p>
            <a:r>
              <a:rPr lang="en-US" altLang="zh-CN"/>
              <a:t>A basic transaction involves the transfer of a specified amount of power t from an injection node m to a withdrawal node n </a:t>
            </a:r>
          </a:p>
          <a:p>
            <a:endParaRPr lang="en-US" dirty="0"/>
          </a:p>
        </p:txBody>
      </p:sp>
      <p:grpSp>
        <p:nvGrpSpPr>
          <p:cNvPr id="3" name="Group 2"/>
          <p:cNvGrpSpPr/>
          <p:nvPr/>
        </p:nvGrpSpPr>
        <p:grpSpPr>
          <a:xfrm>
            <a:off x="2590801" y="3048000"/>
            <a:ext cx="6715125" cy="3073400"/>
            <a:chOff x="1379538" y="3584575"/>
            <a:chExt cx="6715125" cy="3073400"/>
          </a:xfrm>
        </p:grpSpPr>
        <p:sp>
          <p:nvSpPr>
            <p:cNvPr id="34824" name="Freeform 5"/>
            <p:cNvSpPr>
              <a:spLocks/>
            </p:cNvSpPr>
            <p:nvPr/>
          </p:nvSpPr>
          <p:spPr bwMode="auto">
            <a:xfrm flipV="1">
              <a:off x="1379538" y="4081463"/>
              <a:ext cx="6715125" cy="2576512"/>
            </a:xfrm>
            <a:custGeom>
              <a:avLst/>
              <a:gdLst>
                <a:gd name="T0" fmla="*/ 72206 w 2232"/>
                <a:gd name="T1" fmla="*/ 1487442 h 899"/>
                <a:gd name="T2" fmla="*/ 541542 w 2232"/>
                <a:gd name="T3" fmla="*/ 1762575 h 899"/>
                <a:gd name="T4" fmla="*/ 649851 w 2232"/>
                <a:gd name="T5" fmla="*/ 1831359 h 899"/>
                <a:gd name="T6" fmla="*/ 794262 w 2232"/>
                <a:gd name="T7" fmla="*/ 2037709 h 899"/>
                <a:gd name="T8" fmla="*/ 1769038 w 2232"/>
                <a:gd name="T9" fmla="*/ 2347234 h 899"/>
                <a:gd name="T10" fmla="*/ 2527197 w 2232"/>
                <a:gd name="T11" fmla="*/ 2416017 h 899"/>
                <a:gd name="T12" fmla="*/ 4837778 w 2232"/>
                <a:gd name="T13" fmla="*/ 2450409 h 899"/>
                <a:gd name="T14" fmla="*/ 5090497 w 2232"/>
                <a:gd name="T15" fmla="*/ 2381626 h 899"/>
                <a:gd name="T16" fmla="*/ 5198806 w 2232"/>
                <a:gd name="T17" fmla="*/ 2312842 h 899"/>
                <a:gd name="T18" fmla="*/ 5776451 w 2232"/>
                <a:gd name="T19" fmla="*/ 2140884 h 899"/>
                <a:gd name="T20" fmla="*/ 6281891 w 2232"/>
                <a:gd name="T21" fmla="*/ 1865750 h 899"/>
                <a:gd name="T22" fmla="*/ 6570714 w 2232"/>
                <a:gd name="T23" fmla="*/ 1521833 h 899"/>
                <a:gd name="T24" fmla="*/ 6715125 w 2232"/>
                <a:gd name="T25" fmla="*/ 558865 h 899"/>
                <a:gd name="T26" fmla="*/ 5956965 w 2232"/>
                <a:gd name="T27" fmla="*/ 283732 h 899"/>
                <a:gd name="T28" fmla="*/ 4512852 w 2232"/>
                <a:gd name="T29" fmla="*/ 318123 h 899"/>
                <a:gd name="T30" fmla="*/ 4260133 w 2232"/>
                <a:gd name="T31" fmla="*/ 214948 h 899"/>
                <a:gd name="T32" fmla="*/ 3971310 w 2232"/>
                <a:gd name="T33" fmla="*/ 146165 h 899"/>
                <a:gd name="T34" fmla="*/ 3393665 w 2232"/>
                <a:gd name="T35" fmla="*/ 111773 h 899"/>
                <a:gd name="T36" fmla="*/ 3104843 w 2232"/>
                <a:gd name="T37" fmla="*/ 180556 h 899"/>
                <a:gd name="T38" fmla="*/ 2346683 w 2232"/>
                <a:gd name="T39" fmla="*/ 283732 h 899"/>
                <a:gd name="T40" fmla="*/ 1841244 w 2232"/>
                <a:gd name="T41" fmla="*/ 490082 h 899"/>
                <a:gd name="T42" fmla="*/ 1191393 w 2232"/>
                <a:gd name="T43" fmla="*/ 730824 h 899"/>
                <a:gd name="T44" fmla="*/ 685954 w 2232"/>
                <a:gd name="T45" fmla="*/ 937174 h 899"/>
                <a:gd name="T46" fmla="*/ 144411 w 2232"/>
                <a:gd name="T47" fmla="*/ 1040349 h 899"/>
                <a:gd name="T48" fmla="*/ 0 w 2232"/>
                <a:gd name="T49" fmla="*/ 1246699 h 899"/>
                <a:gd name="T50" fmla="*/ 36103 w 2232"/>
                <a:gd name="T51" fmla="*/ 1418658 h 899"/>
                <a:gd name="T52" fmla="*/ 72206 w 2232"/>
                <a:gd name="T53" fmla="*/ 1487442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1750">
              <a:solidFill>
                <a:schemeClr val="accent2"/>
              </a:solidFill>
              <a:round/>
              <a:headEnd/>
              <a:tailEnd/>
            </a:ln>
          </p:spPr>
          <p:txBody>
            <a:bodyPr/>
            <a:lstStyle/>
            <a:p>
              <a:endParaRPr lang="en-US"/>
            </a:p>
          </p:txBody>
        </p:sp>
        <p:grpSp>
          <p:nvGrpSpPr>
            <p:cNvPr id="2" name="Group 1"/>
            <p:cNvGrpSpPr/>
            <p:nvPr/>
          </p:nvGrpSpPr>
          <p:grpSpPr>
            <a:xfrm>
              <a:off x="2190806" y="3584575"/>
              <a:ext cx="5492060" cy="1594859"/>
              <a:chOff x="2190806" y="3584575"/>
              <a:chExt cx="5492060" cy="1594859"/>
            </a:xfrm>
          </p:grpSpPr>
          <p:graphicFrame>
            <p:nvGraphicFramePr>
              <p:cNvPr id="34818" name="Object 8"/>
              <p:cNvGraphicFramePr>
                <a:graphicFrameLocks noChangeAspect="1"/>
              </p:cNvGraphicFramePr>
              <p:nvPr/>
            </p:nvGraphicFramePr>
            <p:xfrm>
              <a:off x="7508241" y="3624263"/>
              <a:ext cx="174625" cy="385762"/>
            </p:xfrm>
            <a:graphic>
              <a:graphicData uri="http://schemas.openxmlformats.org/presentationml/2006/ole">
                <mc:AlternateContent xmlns:mc="http://schemas.openxmlformats.org/markup-compatibility/2006">
                  <mc:Choice xmlns:v="urn:schemas-microsoft-com:vml" Requires="v">
                    <p:oleObj name="Equation" r:id="rId2" imgW="164880" imgH="279360" progId="Equation.DSMT4">
                      <p:embed/>
                    </p:oleObj>
                  </mc:Choice>
                  <mc:Fallback>
                    <p:oleObj name="Equation" r:id="rId2" imgW="164880" imgH="279360" progId="Equation.DSMT4">
                      <p:embed/>
                      <p:pic>
                        <p:nvPicPr>
                          <p:cNvPr id="34818"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241" y="3624263"/>
                            <a:ext cx="174625"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5" name="Line 6"/>
              <p:cNvSpPr>
                <a:spLocks noChangeShapeType="1"/>
              </p:cNvSpPr>
              <p:nvPr/>
            </p:nvSpPr>
            <p:spPr bwMode="auto">
              <a:xfrm>
                <a:off x="6869113" y="5003800"/>
                <a:ext cx="711200" cy="1588"/>
              </a:xfrm>
              <a:prstGeom prst="line">
                <a:avLst/>
              </a:prstGeom>
              <a:noFill/>
              <a:ln w="50800">
                <a:solidFill>
                  <a:srgbClr val="FF00FF"/>
                </a:solidFill>
                <a:round/>
                <a:headEnd/>
                <a:tailEnd/>
              </a:ln>
            </p:spPr>
            <p:txBody>
              <a:bodyPr/>
              <a:lstStyle/>
              <a:p>
                <a:endParaRPr lang="en-US"/>
              </a:p>
            </p:txBody>
          </p:sp>
          <p:sp>
            <p:nvSpPr>
              <p:cNvPr id="34826" name="Line 7"/>
              <p:cNvSpPr>
                <a:spLocks noChangeShapeType="1"/>
              </p:cNvSpPr>
              <p:nvPr/>
            </p:nvSpPr>
            <p:spPr bwMode="auto">
              <a:xfrm flipV="1">
                <a:off x="7213600" y="3822700"/>
                <a:ext cx="12700" cy="1155700"/>
              </a:xfrm>
              <a:prstGeom prst="line">
                <a:avLst/>
              </a:prstGeom>
              <a:noFill/>
              <a:ln w="44450">
                <a:solidFill>
                  <a:srgbClr val="FF00FF"/>
                </a:solidFill>
                <a:round/>
                <a:headEnd/>
                <a:tailEnd type="triangle" w="lg" len="lg"/>
              </a:ln>
            </p:spPr>
            <p:txBody>
              <a:bodyPr/>
              <a:lstStyle/>
              <a:p>
                <a:endParaRPr lang="en-US"/>
              </a:p>
            </p:txBody>
          </p:sp>
          <p:graphicFrame>
            <p:nvGraphicFramePr>
              <p:cNvPr id="34819" name="Object 9"/>
              <p:cNvGraphicFramePr>
                <a:graphicFrameLocks noChangeAspect="1"/>
              </p:cNvGraphicFramePr>
              <p:nvPr/>
            </p:nvGraphicFramePr>
            <p:xfrm>
              <a:off x="6453225" y="4876222"/>
              <a:ext cx="349250" cy="303212"/>
            </p:xfrm>
            <a:graphic>
              <a:graphicData uri="http://schemas.openxmlformats.org/presentationml/2006/ole">
                <mc:AlternateContent xmlns:mc="http://schemas.openxmlformats.org/markup-compatibility/2006">
                  <mc:Choice xmlns:v="urn:schemas-microsoft-com:vml" Requires="v">
                    <p:oleObj name="Equation" r:id="rId4" imgW="228600" imgH="241200" progId="Equation.DSMT4">
                      <p:embed/>
                    </p:oleObj>
                  </mc:Choice>
                  <mc:Fallback>
                    <p:oleObj name="Equation" r:id="rId4" imgW="228600" imgH="241200" progId="Equation.DSMT4">
                      <p:embed/>
                      <p:pic>
                        <p:nvPicPr>
                          <p:cNvPr id="34819"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3225" y="4876222"/>
                            <a:ext cx="34925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7" name="Line 10"/>
              <p:cNvSpPr>
                <a:spLocks noChangeShapeType="1"/>
              </p:cNvSpPr>
              <p:nvPr/>
            </p:nvSpPr>
            <p:spPr bwMode="auto">
              <a:xfrm>
                <a:off x="2724150" y="4889500"/>
                <a:ext cx="709613" cy="1588"/>
              </a:xfrm>
              <a:prstGeom prst="line">
                <a:avLst/>
              </a:prstGeom>
              <a:noFill/>
              <a:ln w="50800">
                <a:solidFill>
                  <a:srgbClr val="0000FF"/>
                </a:solidFill>
                <a:round/>
                <a:headEnd/>
                <a:tailEnd/>
              </a:ln>
            </p:spPr>
            <p:txBody>
              <a:bodyPr/>
              <a:lstStyle/>
              <a:p>
                <a:endParaRPr lang="en-US"/>
              </a:p>
            </p:txBody>
          </p:sp>
          <p:sp>
            <p:nvSpPr>
              <p:cNvPr id="34828" name="Line 11"/>
              <p:cNvSpPr>
                <a:spLocks noChangeShapeType="1"/>
              </p:cNvSpPr>
              <p:nvPr/>
            </p:nvSpPr>
            <p:spPr bwMode="auto">
              <a:xfrm>
                <a:off x="3030538" y="3689350"/>
                <a:ext cx="14287" cy="1179513"/>
              </a:xfrm>
              <a:prstGeom prst="line">
                <a:avLst/>
              </a:prstGeom>
              <a:noFill/>
              <a:ln w="44450">
                <a:solidFill>
                  <a:srgbClr val="0000FF"/>
                </a:solidFill>
                <a:round/>
                <a:headEnd/>
                <a:tailEnd type="triangle" w="lg" len="lg"/>
              </a:ln>
            </p:spPr>
            <p:txBody>
              <a:bodyPr/>
              <a:lstStyle/>
              <a:p>
                <a:endParaRPr lang="en-US"/>
              </a:p>
            </p:txBody>
          </p:sp>
          <p:graphicFrame>
            <p:nvGraphicFramePr>
              <p:cNvPr id="34820" name="Object 12"/>
              <p:cNvGraphicFramePr>
                <a:graphicFrameLocks noChangeAspect="1"/>
              </p:cNvGraphicFramePr>
              <p:nvPr/>
            </p:nvGraphicFramePr>
            <p:xfrm>
              <a:off x="3255366" y="3584575"/>
              <a:ext cx="161925" cy="358775"/>
            </p:xfrm>
            <a:graphic>
              <a:graphicData uri="http://schemas.openxmlformats.org/presentationml/2006/ole">
                <mc:AlternateContent xmlns:mc="http://schemas.openxmlformats.org/markup-compatibility/2006">
                  <mc:Choice xmlns:v="urn:schemas-microsoft-com:vml" Requires="v">
                    <p:oleObj name="Equation" r:id="rId6" imgW="164880" imgH="279360" progId="Equation.DSMT4">
                      <p:embed/>
                    </p:oleObj>
                  </mc:Choice>
                  <mc:Fallback>
                    <p:oleObj name="Equation" r:id="rId6" imgW="164880" imgH="279360" progId="Equation.DSMT4">
                      <p:embed/>
                      <p:pic>
                        <p:nvPicPr>
                          <p:cNvPr id="3482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5366" y="3584575"/>
                            <a:ext cx="16192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1" name="Object 13"/>
              <p:cNvGraphicFramePr>
                <a:graphicFrameLocks noChangeAspect="1"/>
              </p:cNvGraphicFramePr>
              <p:nvPr/>
            </p:nvGraphicFramePr>
            <p:xfrm>
              <a:off x="2190806" y="4764685"/>
              <a:ext cx="350837" cy="271462"/>
            </p:xfrm>
            <a:graphic>
              <a:graphicData uri="http://schemas.openxmlformats.org/presentationml/2006/ole">
                <mc:AlternateContent xmlns:mc="http://schemas.openxmlformats.org/markup-compatibility/2006">
                  <mc:Choice xmlns:v="urn:schemas-microsoft-com:vml" Requires="v">
                    <p:oleObj name="Equation" r:id="rId8" imgW="330120" imgH="241200" progId="Equation.DSMT4">
                      <p:embed/>
                    </p:oleObj>
                  </mc:Choice>
                  <mc:Fallback>
                    <p:oleObj name="Equation" r:id="rId8" imgW="330120" imgH="241200" progId="Equation.DSMT4">
                      <p:embed/>
                      <p:pic>
                        <p:nvPicPr>
                          <p:cNvPr id="34821"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0806" y="4764685"/>
                            <a:ext cx="350837"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1027"/>
          <p:cNvSpPr>
            <a:spLocks noGrp="1" noChangeArrowheads="1"/>
          </p:cNvSpPr>
          <p:nvPr>
            <p:ph type="title"/>
          </p:nvPr>
        </p:nvSpPr>
        <p:spPr>
          <a:xfrm>
            <a:off x="228600" y="76200"/>
            <a:ext cx="10896600" cy="1066800"/>
          </a:xfrm>
        </p:spPr>
        <p:txBody>
          <a:bodyPr/>
          <a:lstStyle/>
          <a:p>
            <a:r>
              <a:rPr lang="en-US"/>
              <a:t>Definition: Basic Transaction</a:t>
            </a:r>
            <a:endParaRPr lang="en-US" altLang="zh-CN" dirty="0"/>
          </a:p>
        </p:txBody>
      </p:sp>
      <p:sp>
        <p:nvSpPr>
          <p:cNvPr id="35843" name="Rectangle 1026"/>
          <p:cNvSpPr>
            <a:spLocks noGrp="1" noChangeArrowheads="1"/>
          </p:cNvSpPr>
          <p:nvPr>
            <p:ph type="body" sz="quarter" idx="10"/>
          </p:nvPr>
        </p:nvSpPr>
        <p:spPr>
          <a:xfrm>
            <a:off x="228600" y="1295400"/>
            <a:ext cx="10896600" cy="5181600"/>
          </a:xfrm>
        </p:spPr>
        <p:txBody>
          <a:bodyPr/>
          <a:lstStyle/>
          <a:p>
            <a:r>
              <a:rPr lang="en-US" altLang="zh-CN" dirty="0"/>
              <a:t>We use the notation</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to denote a basic transaction                  </a:t>
            </a:r>
          </a:p>
          <a:p>
            <a:endParaRPr lang="zh-CN" altLang="en-US" dirty="0"/>
          </a:p>
        </p:txBody>
      </p:sp>
      <p:sp>
        <p:nvSpPr>
          <p:cNvPr id="35845" name="AutoShape 1028"/>
          <p:cNvSpPr>
            <a:spLocks noChangeArrowheads="1"/>
          </p:cNvSpPr>
          <p:nvPr/>
        </p:nvSpPr>
        <p:spPr bwMode="auto">
          <a:xfrm>
            <a:off x="2447925" y="3830638"/>
            <a:ext cx="2103438" cy="1116012"/>
          </a:xfrm>
          <a:prstGeom prst="wedgeRoundRectCallout">
            <a:avLst>
              <a:gd name="adj1" fmla="val 105926"/>
              <a:gd name="adj2" fmla="val -133356"/>
              <a:gd name="adj3" fmla="val 16667"/>
            </a:avLst>
          </a:prstGeom>
          <a:noFill/>
          <a:ln w="22225" algn="ctr">
            <a:solidFill>
              <a:srgbClr val="0000FF"/>
            </a:solidFill>
            <a:miter lim="800000"/>
            <a:headEnd/>
            <a:tailEnd/>
          </a:ln>
        </p:spPr>
        <p:txBody>
          <a:bodyPr/>
          <a:lstStyle/>
          <a:p>
            <a:pPr eaLnBrk="1" hangingPunct="1"/>
            <a:r>
              <a:rPr lang="en-US" altLang="zh-CN" i="1">
                <a:solidFill>
                  <a:srgbClr val="0000FF"/>
                </a:solidFill>
                <a:ea typeface="SimSun" charset="-122"/>
              </a:rPr>
              <a:t>injection node</a:t>
            </a:r>
          </a:p>
        </p:txBody>
      </p:sp>
      <p:sp>
        <p:nvSpPr>
          <p:cNvPr id="35846" name="AutoShape 1029"/>
          <p:cNvSpPr>
            <a:spLocks noChangeArrowheads="1"/>
          </p:cNvSpPr>
          <p:nvPr/>
        </p:nvSpPr>
        <p:spPr bwMode="auto">
          <a:xfrm>
            <a:off x="4914901" y="4206875"/>
            <a:ext cx="2333625" cy="1066800"/>
          </a:xfrm>
          <a:prstGeom prst="wedgeRoundRectCallout">
            <a:avLst>
              <a:gd name="adj1" fmla="val 7685"/>
              <a:gd name="adj2" fmla="val -176787"/>
              <a:gd name="adj3" fmla="val 16667"/>
            </a:avLst>
          </a:prstGeom>
          <a:noFill/>
          <a:ln w="22225">
            <a:solidFill>
              <a:srgbClr val="0000FF"/>
            </a:solidFill>
            <a:miter lim="800000"/>
            <a:headEnd/>
            <a:tailEnd/>
          </a:ln>
        </p:spPr>
        <p:txBody>
          <a:bodyPr/>
          <a:lstStyle/>
          <a:p>
            <a:pPr eaLnBrk="1" hangingPunct="1"/>
            <a:r>
              <a:rPr lang="en-US" altLang="zh-CN" i="1">
                <a:solidFill>
                  <a:srgbClr val="0000FF"/>
                </a:solidFill>
                <a:ea typeface="SimSun" charset="-122"/>
              </a:rPr>
              <a:t>withdrawal node</a:t>
            </a:r>
          </a:p>
        </p:txBody>
      </p:sp>
      <p:sp>
        <p:nvSpPr>
          <p:cNvPr id="35847" name="AutoShape 1030"/>
          <p:cNvSpPr>
            <a:spLocks noChangeArrowheads="1"/>
          </p:cNvSpPr>
          <p:nvPr/>
        </p:nvSpPr>
        <p:spPr bwMode="auto">
          <a:xfrm>
            <a:off x="7942264" y="4495800"/>
            <a:ext cx="1919287" cy="755650"/>
          </a:xfrm>
          <a:prstGeom prst="wedgeRoundRectCallout">
            <a:avLst>
              <a:gd name="adj1" fmla="val -108976"/>
              <a:gd name="adj2" fmla="val -266877"/>
              <a:gd name="adj3" fmla="val 16667"/>
            </a:avLst>
          </a:prstGeom>
          <a:noFill/>
          <a:ln w="22225" algn="ctr">
            <a:solidFill>
              <a:srgbClr val="0000FF"/>
            </a:solidFill>
            <a:miter lim="800000"/>
            <a:headEnd/>
            <a:tailEnd/>
          </a:ln>
        </p:spPr>
        <p:txBody>
          <a:bodyPr/>
          <a:lstStyle/>
          <a:p>
            <a:pPr eaLnBrk="1" hangingPunct="1"/>
            <a:r>
              <a:rPr lang="en-US" altLang="zh-CN" i="1">
                <a:solidFill>
                  <a:srgbClr val="0000FF"/>
                </a:solidFill>
                <a:ea typeface="SimSun" charset="-122"/>
              </a:rPr>
              <a:t>quantity</a:t>
            </a:r>
          </a:p>
        </p:txBody>
      </p:sp>
      <p:graphicFrame>
        <p:nvGraphicFramePr>
          <p:cNvPr id="35842" name="Object 1040"/>
          <p:cNvGraphicFramePr>
            <a:graphicFrameLocks noChangeAspect="1"/>
          </p:cNvGraphicFramePr>
          <p:nvPr/>
        </p:nvGraphicFramePr>
        <p:xfrm>
          <a:off x="4386263" y="2259013"/>
          <a:ext cx="2716212" cy="641350"/>
        </p:xfrm>
        <a:graphic>
          <a:graphicData uri="http://schemas.openxmlformats.org/presentationml/2006/ole">
            <mc:AlternateContent xmlns:mc="http://schemas.openxmlformats.org/markup-compatibility/2006">
              <mc:Choice xmlns:v="urn:schemas-microsoft-com:vml" Requires="v">
                <p:oleObj name="Equation" r:id="rId2" imgW="2247840" imgH="495000" progId="Equation.DSMT4">
                  <p:embed/>
                </p:oleObj>
              </mc:Choice>
              <mc:Fallback>
                <p:oleObj name="Equation" r:id="rId2" imgW="2247840" imgH="495000" progId="Equation.DSMT4">
                  <p:embed/>
                  <p:pic>
                    <p:nvPicPr>
                      <p:cNvPr id="35842" name="Object 1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263" y="2259013"/>
                        <a:ext cx="27162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a:t>Definition: PTDF</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type="body" sz="quarter" idx="10"/>
              </p:nvPr>
            </p:nvSpPr>
            <p:spPr>
              <a:xfrm>
                <a:off x="228600" y="1295400"/>
                <a:ext cx="10896600" cy="5181600"/>
              </a:xfrm>
            </p:spPr>
            <p:txBody>
              <a:bodyPr/>
              <a:lstStyle/>
              <a:p>
                <a:r>
                  <a:rPr lang="en-US" dirty="0"/>
                  <a:t>NERC defines a PTDF as </a:t>
                </a:r>
              </a:p>
              <a:p>
                <a:pPr lvl="1"/>
                <a:r>
                  <a:rPr lang="en-US" dirty="0"/>
                  <a:t>“In the pre-contingency configuration of a system under study, a measure of the responsiveness or change in electrical loadings on transmission system Facilities due to a change in electric power transfer from one area to another, expressed in percent (up to 100%) of the change in power transfer”</a:t>
                </a:r>
              </a:p>
              <a:p>
                <a:pPr lvl="1"/>
                <a:r>
                  <a:rPr lang="en-US" dirty="0"/>
                  <a:t>Transaction dependent</a:t>
                </a:r>
              </a:p>
              <a:p>
                <a:r>
                  <a:rPr lang="en-US" dirty="0"/>
                  <a:t>We’ll use the notation          to indicate the PTDF on line </a:t>
                </a:r>
                <a14:m>
                  <m:oMath xmlns:m="http://schemas.openxmlformats.org/officeDocument/2006/math">
                    <m:r>
                      <a:rPr lang="en-US" altLang="zh-CN" dirty="0" smtClean="0">
                        <a:latin typeface="Cambria Math" panose="02040503050406030204" pitchFamily="18" charset="0"/>
                        <a:sym typeface="Euclid Extra"/>
                      </a:rPr>
                      <m:t>ℓ</m:t>
                    </m:r>
                  </m:oMath>
                </a14:m>
                <a:r>
                  <a:rPr lang="en-US" altLang="zh-CN" dirty="0">
                    <a:sym typeface="Euclid Extra"/>
                  </a:rPr>
                  <a:t> </a:t>
                </a:r>
                <a:r>
                  <a:rPr lang="en-US" dirty="0"/>
                  <a:t>with respect to basic transaction w</a:t>
                </a:r>
              </a:p>
              <a:p>
                <a:r>
                  <a:rPr lang="en-US" dirty="0"/>
                  <a:t>In the lossless formulation presented here (and commonly used) it is slack bus independent</a:t>
                </a:r>
              </a:p>
              <a:p>
                <a:endParaRPr lang="en-US" dirty="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type="body" sz="quarter" idx="10"/>
              </p:nvPr>
            </p:nvSpPr>
            <p:spPr>
              <a:xfrm>
                <a:off x="228600" y="1295400"/>
                <a:ext cx="10896600" cy="5181600"/>
              </a:xfrm>
              <a:blipFill>
                <a:blip r:embed="rId2"/>
                <a:stretch>
                  <a:fillRect l="-783" t="-824" r="-1063"/>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2230149263"/>
              </p:ext>
            </p:extLst>
          </p:nvPr>
        </p:nvGraphicFramePr>
        <p:xfrm>
          <a:off x="3810000" y="3345180"/>
          <a:ext cx="635000" cy="533400"/>
        </p:xfrm>
        <a:graphic>
          <a:graphicData uri="http://schemas.openxmlformats.org/presentationml/2006/ole">
            <mc:AlternateContent xmlns:mc="http://schemas.openxmlformats.org/markup-compatibility/2006">
              <mc:Choice xmlns:v="urn:schemas-microsoft-com:vml" Requires="v">
                <p:oleObj name="Equation" r:id="rId3" imgW="634725" imgH="533169" progId="Equation.DSMT4">
                  <p:embed/>
                </p:oleObj>
              </mc:Choice>
              <mc:Fallback>
                <p:oleObj name="Equation" r:id="rId3" imgW="634725" imgH="533169" progId="Equation.DSMT4">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345180"/>
                        <a:ext cx="635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58498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Rectangle 20"/>
          <p:cNvSpPr>
            <a:spLocks noGrp="1" noChangeArrowheads="1"/>
          </p:cNvSpPr>
          <p:nvPr>
            <p:ph type="title"/>
          </p:nvPr>
        </p:nvSpPr>
        <p:spPr/>
        <p:txBody>
          <a:bodyPr/>
          <a:lstStyle/>
          <a:p>
            <a:r>
              <a:rPr lang="en-US" altLang="zh-CN"/>
              <a:t>PTDFs</a:t>
            </a:r>
            <a:endParaRPr lang="en-US" altLang="zh-CN" dirty="0"/>
          </a:p>
        </p:txBody>
      </p:sp>
      <p:sp>
        <p:nvSpPr>
          <p:cNvPr id="37903" name="Freeform 3"/>
          <p:cNvSpPr>
            <a:spLocks/>
          </p:cNvSpPr>
          <p:nvPr/>
        </p:nvSpPr>
        <p:spPr bwMode="auto">
          <a:xfrm flipV="1">
            <a:off x="2682875" y="2041525"/>
            <a:ext cx="6521450" cy="2705100"/>
          </a:xfrm>
          <a:custGeom>
            <a:avLst/>
            <a:gdLst>
              <a:gd name="T0" fmla="*/ 70123 w 2232"/>
              <a:gd name="T1" fmla="*/ 1561677 h 899"/>
              <a:gd name="T2" fmla="*/ 525923 w 2232"/>
              <a:gd name="T3" fmla="*/ 1850541 h 899"/>
              <a:gd name="T4" fmla="*/ 631108 w 2232"/>
              <a:gd name="T5" fmla="*/ 1922758 h 899"/>
              <a:gd name="T6" fmla="*/ 771354 w 2232"/>
              <a:gd name="T7" fmla="*/ 2139406 h 899"/>
              <a:gd name="T8" fmla="*/ 1718016 w 2232"/>
              <a:gd name="T9" fmla="*/ 2464379 h 899"/>
              <a:gd name="T10" fmla="*/ 2454309 w 2232"/>
              <a:gd name="T11" fmla="*/ 2536595 h 899"/>
              <a:gd name="T12" fmla="*/ 4698248 w 2232"/>
              <a:gd name="T13" fmla="*/ 2572704 h 899"/>
              <a:gd name="T14" fmla="*/ 4943679 w 2232"/>
              <a:gd name="T15" fmla="*/ 2500487 h 899"/>
              <a:gd name="T16" fmla="*/ 5048864 w 2232"/>
              <a:gd name="T17" fmla="*/ 2428271 h 899"/>
              <a:gd name="T18" fmla="*/ 5609848 w 2232"/>
              <a:gd name="T19" fmla="*/ 2247731 h 899"/>
              <a:gd name="T20" fmla="*/ 6100711 w 2232"/>
              <a:gd name="T21" fmla="*/ 1958866 h 899"/>
              <a:gd name="T22" fmla="*/ 6381204 w 2232"/>
              <a:gd name="T23" fmla="*/ 1597785 h 899"/>
              <a:gd name="T24" fmla="*/ 6521450 w 2232"/>
              <a:gd name="T25" fmla="*/ 586757 h 899"/>
              <a:gd name="T26" fmla="*/ 5785156 w 2232"/>
              <a:gd name="T27" fmla="*/ 297892 h 899"/>
              <a:gd name="T28" fmla="*/ 4382694 w 2232"/>
              <a:gd name="T29" fmla="*/ 334000 h 899"/>
              <a:gd name="T30" fmla="*/ 4137264 w 2232"/>
              <a:gd name="T31" fmla="*/ 225676 h 899"/>
              <a:gd name="T32" fmla="*/ 3856771 w 2232"/>
              <a:gd name="T33" fmla="*/ 153460 h 899"/>
              <a:gd name="T34" fmla="*/ 3295787 w 2232"/>
              <a:gd name="T35" fmla="*/ 117351 h 899"/>
              <a:gd name="T36" fmla="*/ 3015294 w 2232"/>
              <a:gd name="T37" fmla="*/ 189568 h 899"/>
              <a:gd name="T38" fmla="*/ 2279001 w 2232"/>
              <a:gd name="T39" fmla="*/ 297892 h 899"/>
              <a:gd name="T40" fmla="*/ 1788139 w 2232"/>
              <a:gd name="T41" fmla="*/ 514541 h 899"/>
              <a:gd name="T42" fmla="*/ 1157031 w 2232"/>
              <a:gd name="T43" fmla="*/ 767298 h 899"/>
              <a:gd name="T44" fmla="*/ 666170 w 2232"/>
              <a:gd name="T45" fmla="*/ 983946 h 899"/>
              <a:gd name="T46" fmla="*/ 140246 w 2232"/>
              <a:gd name="T47" fmla="*/ 1092271 h 899"/>
              <a:gd name="T48" fmla="*/ 0 w 2232"/>
              <a:gd name="T49" fmla="*/ 1308919 h 899"/>
              <a:gd name="T50" fmla="*/ 35062 w 2232"/>
              <a:gd name="T51" fmla="*/ 1489460 h 899"/>
              <a:gd name="T52" fmla="*/ 70123 w 2232"/>
              <a:gd name="T53" fmla="*/ 1561677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a:lstStyle/>
          <a:p>
            <a:endParaRPr lang="en-US"/>
          </a:p>
        </p:txBody>
      </p:sp>
      <p:sp>
        <p:nvSpPr>
          <p:cNvPr id="37904" name="Line 4"/>
          <p:cNvSpPr>
            <a:spLocks noChangeShapeType="1"/>
          </p:cNvSpPr>
          <p:nvPr/>
        </p:nvSpPr>
        <p:spPr bwMode="auto">
          <a:xfrm>
            <a:off x="7983538" y="2744788"/>
            <a:ext cx="481012" cy="0"/>
          </a:xfrm>
          <a:prstGeom prst="line">
            <a:avLst/>
          </a:prstGeom>
          <a:noFill/>
          <a:ln w="53975">
            <a:solidFill>
              <a:srgbClr val="FF00FF"/>
            </a:solidFill>
            <a:round/>
            <a:headEnd/>
            <a:tailEnd/>
          </a:ln>
        </p:spPr>
        <p:txBody>
          <a:bodyPr/>
          <a:lstStyle/>
          <a:p>
            <a:endParaRPr lang="en-US"/>
          </a:p>
        </p:txBody>
      </p:sp>
      <p:graphicFrame>
        <p:nvGraphicFramePr>
          <p:cNvPr id="37890" name="Object 5"/>
          <p:cNvGraphicFramePr>
            <a:graphicFrameLocks noChangeAspect="1"/>
          </p:cNvGraphicFramePr>
          <p:nvPr/>
        </p:nvGraphicFramePr>
        <p:xfrm>
          <a:off x="5437189" y="3632201"/>
          <a:ext cx="955675" cy="423863"/>
        </p:xfrm>
        <a:graphic>
          <a:graphicData uri="http://schemas.openxmlformats.org/presentationml/2006/ole">
            <mc:AlternateContent xmlns:mc="http://schemas.openxmlformats.org/markup-compatibility/2006">
              <mc:Choice xmlns:v="urn:schemas-microsoft-com:vml" Requires="v">
                <p:oleObj name="Equation" r:id="rId3" imgW="850680" imgH="393480" progId="Equation.DSMT4">
                  <p:embed/>
                </p:oleObj>
              </mc:Choice>
              <mc:Fallback>
                <p:oleObj name="Equation" r:id="rId3" imgW="850680" imgH="393480" progId="Equation.DSMT4">
                  <p:embed/>
                  <p:pic>
                    <p:nvPicPr>
                      <p:cNvPr id="3789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9" y="3632201"/>
                        <a:ext cx="955675"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05" name="Line 6"/>
          <p:cNvSpPr>
            <a:spLocks noChangeShapeType="1"/>
          </p:cNvSpPr>
          <p:nvPr/>
        </p:nvSpPr>
        <p:spPr bwMode="auto">
          <a:xfrm>
            <a:off x="4832351" y="3406775"/>
            <a:ext cx="2214563" cy="0"/>
          </a:xfrm>
          <a:prstGeom prst="line">
            <a:avLst/>
          </a:prstGeom>
          <a:noFill/>
          <a:ln w="34925">
            <a:solidFill>
              <a:srgbClr val="000000"/>
            </a:solidFill>
            <a:round/>
            <a:headEnd/>
            <a:tailEnd/>
          </a:ln>
        </p:spPr>
        <p:txBody>
          <a:bodyPr/>
          <a:lstStyle/>
          <a:p>
            <a:endParaRPr lang="en-US"/>
          </a:p>
        </p:txBody>
      </p:sp>
      <p:sp>
        <p:nvSpPr>
          <p:cNvPr id="37906" name="Line 7"/>
          <p:cNvSpPr>
            <a:spLocks noChangeShapeType="1"/>
          </p:cNvSpPr>
          <p:nvPr/>
        </p:nvSpPr>
        <p:spPr bwMode="auto">
          <a:xfrm rot="10800000" flipH="1">
            <a:off x="8229600" y="2025650"/>
            <a:ext cx="0" cy="711200"/>
          </a:xfrm>
          <a:prstGeom prst="line">
            <a:avLst/>
          </a:prstGeom>
          <a:noFill/>
          <a:ln w="34925">
            <a:solidFill>
              <a:srgbClr val="FF00FF"/>
            </a:solidFill>
            <a:round/>
            <a:headEnd/>
            <a:tailEnd type="triangle" w="lg" len="lg"/>
          </a:ln>
        </p:spPr>
        <p:txBody>
          <a:bodyPr/>
          <a:lstStyle/>
          <a:p>
            <a:endParaRPr lang="en-US"/>
          </a:p>
        </p:txBody>
      </p:sp>
      <p:graphicFrame>
        <p:nvGraphicFramePr>
          <p:cNvPr id="37891" name="Object 8"/>
          <p:cNvGraphicFramePr>
            <a:graphicFrameLocks noChangeAspect="1"/>
          </p:cNvGraphicFramePr>
          <p:nvPr/>
        </p:nvGraphicFramePr>
        <p:xfrm>
          <a:off x="7600951" y="2625781"/>
          <a:ext cx="257175" cy="260350"/>
        </p:xfrm>
        <a:graphic>
          <a:graphicData uri="http://schemas.openxmlformats.org/presentationml/2006/ole">
            <mc:AlternateContent xmlns:mc="http://schemas.openxmlformats.org/markup-compatibility/2006">
              <mc:Choice xmlns:v="urn:schemas-microsoft-com:vml" Requires="v">
                <p:oleObj name="Equation" r:id="rId5" imgW="228600" imgH="241200" progId="Equation.DSMT4">
                  <p:embed/>
                </p:oleObj>
              </mc:Choice>
              <mc:Fallback>
                <p:oleObj name="Equation" r:id="rId5" imgW="228600" imgH="241200" progId="Equation.DSMT4">
                  <p:embed/>
                  <p:pic>
                    <p:nvPicPr>
                      <p:cNvPr id="37891"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0951" y="2625781"/>
                        <a:ext cx="25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2" name="Object 9"/>
          <p:cNvGraphicFramePr>
            <a:graphicFrameLocks noChangeAspect="1"/>
          </p:cNvGraphicFramePr>
          <p:nvPr/>
        </p:nvGraphicFramePr>
        <p:xfrm>
          <a:off x="5200651" y="2673350"/>
          <a:ext cx="385763" cy="465138"/>
        </p:xfrm>
        <a:graphic>
          <a:graphicData uri="http://schemas.openxmlformats.org/presentationml/2006/ole">
            <mc:AlternateContent xmlns:mc="http://schemas.openxmlformats.org/markup-compatibility/2006">
              <mc:Choice xmlns:v="urn:schemas-microsoft-com:vml" Requires="v">
                <p:oleObj name="Equation" r:id="rId7" imgW="342720" imgH="431640" progId="Equation.DSMT4">
                  <p:embed/>
                </p:oleObj>
              </mc:Choice>
              <mc:Fallback>
                <p:oleObj name="Equation" r:id="rId7" imgW="342720" imgH="431640" progId="Equation.DSMT4">
                  <p:embed/>
                  <p:pic>
                    <p:nvPicPr>
                      <p:cNvPr id="37892"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0651" y="2673350"/>
                        <a:ext cx="3857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07" name="Line 10"/>
          <p:cNvSpPr>
            <a:spLocks noChangeShapeType="1"/>
          </p:cNvSpPr>
          <p:nvPr/>
        </p:nvSpPr>
        <p:spPr bwMode="auto">
          <a:xfrm>
            <a:off x="5646738" y="3259138"/>
            <a:ext cx="508000" cy="0"/>
          </a:xfrm>
          <a:prstGeom prst="line">
            <a:avLst/>
          </a:prstGeom>
          <a:noFill/>
          <a:ln w="38100">
            <a:solidFill>
              <a:srgbClr val="000000"/>
            </a:solidFill>
            <a:round/>
            <a:headEnd/>
            <a:tailEnd type="triangle" w="lg" len="lg"/>
          </a:ln>
        </p:spPr>
        <p:txBody>
          <a:bodyPr/>
          <a:lstStyle/>
          <a:p>
            <a:endParaRPr lang="en-US"/>
          </a:p>
        </p:txBody>
      </p:sp>
      <p:graphicFrame>
        <p:nvGraphicFramePr>
          <p:cNvPr id="37893" name="Object 11"/>
          <p:cNvGraphicFramePr>
            <a:graphicFrameLocks noChangeAspect="1"/>
          </p:cNvGraphicFramePr>
          <p:nvPr/>
        </p:nvGraphicFramePr>
        <p:xfrm>
          <a:off x="4429125" y="3263901"/>
          <a:ext cx="171450" cy="341313"/>
        </p:xfrm>
        <a:graphic>
          <a:graphicData uri="http://schemas.openxmlformats.org/presentationml/2006/ole">
            <mc:AlternateContent xmlns:mc="http://schemas.openxmlformats.org/markup-compatibility/2006">
              <mc:Choice xmlns:v="urn:schemas-microsoft-com:vml" Requires="v">
                <p:oleObj name="Equation" r:id="rId9" imgW="152280" imgH="317160" progId="Equation.DSMT4">
                  <p:embed/>
                </p:oleObj>
              </mc:Choice>
              <mc:Fallback>
                <p:oleObj name="Equation" r:id="rId9" imgW="152280" imgH="317160" progId="Equation.DSMT4">
                  <p:embed/>
                  <p:pic>
                    <p:nvPicPr>
                      <p:cNvPr id="37893"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9125" y="3263901"/>
                        <a:ext cx="1714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08" name="Line 12"/>
          <p:cNvSpPr>
            <a:spLocks noChangeShapeType="1"/>
          </p:cNvSpPr>
          <p:nvPr/>
        </p:nvSpPr>
        <p:spPr bwMode="auto">
          <a:xfrm flipH="1">
            <a:off x="4822826" y="3197226"/>
            <a:ext cx="3175" cy="422275"/>
          </a:xfrm>
          <a:prstGeom prst="line">
            <a:avLst/>
          </a:prstGeom>
          <a:noFill/>
          <a:ln w="53975">
            <a:solidFill>
              <a:srgbClr val="000000"/>
            </a:solidFill>
            <a:round/>
            <a:headEnd/>
            <a:tailEnd/>
          </a:ln>
        </p:spPr>
        <p:txBody>
          <a:bodyPr/>
          <a:lstStyle/>
          <a:p>
            <a:endParaRPr lang="en-US"/>
          </a:p>
        </p:txBody>
      </p:sp>
      <p:sp>
        <p:nvSpPr>
          <p:cNvPr id="37909" name="Line 13"/>
          <p:cNvSpPr>
            <a:spLocks noChangeShapeType="1"/>
          </p:cNvSpPr>
          <p:nvPr/>
        </p:nvSpPr>
        <p:spPr bwMode="auto">
          <a:xfrm flipH="1">
            <a:off x="7035801" y="3182938"/>
            <a:ext cx="4763" cy="423862"/>
          </a:xfrm>
          <a:prstGeom prst="line">
            <a:avLst/>
          </a:prstGeom>
          <a:noFill/>
          <a:ln w="53975">
            <a:solidFill>
              <a:srgbClr val="000000"/>
            </a:solidFill>
            <a:round/>
            <a:headEnd/>
            <a:tailEnd/>
          </a:ln>
        </p:spPr>
        <p:txBody>
          <a:bodyPr/>
          <a:lstStyle/>
          <a:p>
            <a:endParaRPr lang="en-US"/>
          </a:p>
        </p:txBody>
      </p:sp>
      <p:graphicFrame>
        <p:nvGraphicFramePr>
          <p:cNvPr id="37894" name="Object 14"/>
          <p:cNvGraphicFramePr>
            <a:graphicFrameLocks noChangeAspect="1"/>
          </p:cNvGraphicFramePr>
          <p:nvPr/>
        </p:nvGraphicFramePr>
        <p:xfrm>
          <a:off x="7221539" y="3194051"/>
          <a:ext cx="242887" cy="423863"/>
        </p:xfrm>
        <a:graphic>
          <a:graphicData uri="http://schemas.openxmlformats.org/presentationml/2006/ole">
            <mc:AlternateContent xmlns:mc="http://schemas.openxmlformats.org/markup-compatibility/2006">
              <mc:Choice xmlns:v="urn:schemas-microsoft-com:vml" Requires="v">
                <p:oleObj name="Equation" r:id="rId11" imgW="215640" imgH="393480" progId="Equation.DSMT4">
                  <p:embed/>
                </p:oleObj>
              </mc:Choice>
              <mc:Fallback>
                <p:oleObj name="Equation" r:id="rId11" imgW="215640" imgH="393480" progId="Equation.DSMT4">
                  <p:embed/>
                  <p:pic>
                    <p:nvPicPr>
                      <p:cNvPr id="37894"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21539" y="3194051"/>
                        <a:ext cx="242887"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10" name="Line 15"/>
          <p:cNvSpPr>
            <a:spLocks noChangeShapeType="1"/>
          </p:cNvSpPr>
          <p:nvPr/>
        </p:nvSpPr>
        <p:spPr bwMode="auto">
          <a:xfrm>
            <a:off x="4083050" y="2649538"/>
            <a:ext cx="482600" cy="0"/>
          </a:xfrm>
          <a:prstGeom prst="line">
            <a:avLst/>
          </a:prstGeom>
          <a:noFill/>
          <a:ln w="53975">
            <a:solidFill>
              <a:srgbClr val="0000FF"/>
            </a:solidFill>
            <a:round/>
            <a:headEnd/>
            <a:tailEnd/>
          </a:ln>
        </p:spPr>
        <p:txBody>
          <a:bodyPr/>
          <a:lstStyle/>
          <a:p>
            <a:endParaRPr lang="en-US"/>
          </a:p>
        </p:txBody>
      </p:sp>
      <p:sp>
        <p:nvSpPr>
          <p:cNvPr id="37911" name="Line 16"/>
          <p:cNvSpPr>
            <a:spLocks noChangeShapeType="1"/>
          </p:cNvSpPr>
          <p:nvPr/>
        </p:nvSpPr>
        <p:spPr bwMode="auto">
          <a:xfrm>
            <a:off x="4329113" y="1944688"/>
            <a:ext cx="0" cy="696912"/>
          </a:xfrm>
          <a:prstGeom prst="line">
            <a:avLst/>
          </a:prstGeom>
          <a:noFill/>
          <a:ln w="34925">
            <a:solidFill>
              <a:srgbClr val="0000FF"/>
            </a:solidFill>
            <a:round/>
            <a:headEnd/>
            <a:tailEnd type="triangle" w="lg" len="lg"/>
          </a:ln>
        </p:spPr>
        <p:txBody>
          <a:bodyPr/>
          <a:lstStyle/>
          <a:p>
            <a:endParaRPr lang="en-US"/>
          </a:p>
        </p:txBody>
      </p:sp>
      <p:graphicFrame>
        <p:nvGraphicFramePr>
          <p:cNvPr id="37895" name="Object 17"/>
          <p:cNvGraphicFramePr>
            <a:graphicFrameLocks noChangeAspect="1"/>
          </p:cNvGraphicFramePr>
          <p:nvPr/>
        </p:nvGraphicFramePr>
        <p:xfrm>
          <a:off x="3951289" y="1541464"/>
          <a:ext cx="185737" cy="300037"/>
        </p:xfrm>
        <a:graphic>
          <a:graphicData uri="http://schemas.openxmlformats.org/presentationml/2006/ole">
            <mc:AlternateContent xmlns:mc="http://schemas.openxmlformats.org/markup-compatibility/2006">
              <mc:Choice xmlns:v="urn:schemas-microsoft-com:vml" Requires="v">
                <p:oleObj name="Equation" r:id="rId13" imgW="164880" imgH="279360" progId="Equation.DSMT4">
                  <p:embed/>
                </p:oleObj>
              </mc:Choice>
              <mc:Fallback>
                <p:oleObj name="Equation" r:id="rId13" imgW="164880" imgH="279360" progId="Equation.DSMT4">
                  <p:embed/>
                  <p:pic>
                    <p:nvPicPr>
                      <p:cNvPr id="37895"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1289" y="1541464"/>
                        <a:ext cx="185737"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6" name="Object 18"/>
          <p:cNvGraphicFramePr>
            <a:graphicFrameLocks noChangeAspect="1"/>
          </p:cNvGraphicFramePr>
          <p:nvPr/>
        </p:nvGraphicFramePr>
        <p:xfrm>
          <a:off x="3643314" y="2520483"/>
          <a:ext cx="371475" cy="258762"/>
        </p:xfrm>
        <a:graphic>
          <a:graphicData uri="http://schemas.openxmlformats.org/presentationml/2006/ole">
            <mc:AlternateContent xmlns:mc="http://schemas.openxmlformats.org/markup-compatibility/2006">
              <mc:Choice xmlns:v="urn:schemas-microsoft-com:vml" Requires="v">
                <p:oleObj name="Equation" r:id="rId15" imgW="330120" imgH="241200" progId="Equation.DSMT4">
                  <p:embed/>
                </p:oleObj>
              </mc:Choice>
              <mc:Fallback>
                <p:oleObj name="Equation" r:id="rId15" imgW="330120" imgH="241200" progId="Equation.DSMT4">
                  <p:embed/>
                  <p:pic>
                    <p:nvPicPr>
                      <p:cNvPr id="37896"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43314" y="2520483"/>
                        <a:ext cx="37147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7" name="Object 19"/>
          <p:cNvGraphicFramePr>
            <a:graphicFrameLocks noChangeAspect="1"/>
          </p:cNvGraphicFramePr>
          <p:nvPr/>
        </p:nvGraphicFramePr>
        <p:xfrm>
          <a:off x="7821614" y="1704975"/>
          <a:ext cx="185737" cy="300038"/>
        </p:xfrm>
        <a:graphic>
          <a:graphicData uri="http://schemas.openxmlformats.org/presentationml/2006/ole">
            <mc:AlternateContent xmlns:mc="http://schemas.openxmlformats.org/markup-compatibility/2006">
              <mc:Choice xmlns:v="urn:schemas-microsoft-com:vml" Requires="v">
                <p:oleObj name="Equation" r:id="rId17" imgW="164880" imgH="279360" progId="Equation.DSMT4">
                  <p:embed/>
                </p:oleObj>
              </mc:Choice>
              <mc:Fallback>
                <p:oleObj name="Equation" r:id="rId17" imgW="164880" imgH="279360" progId="Equation.DSMT4">
                  <p:embed/>
                  <p:pic>
                    <p:nvPicPr>
                      <p:cNvPr id="37897" name="Object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21614" y="1704975"/>
                        <a:ext cx="185737"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8" name="Object 21"/>
          <p:cNvGraphicFramePr>
            <a:graphicFrameLocks noChangeAspect="1"/>
          </p:cNvGraphicFramePr>
          <p:nvPr/>
        </p:nvGraphicFramePr>
        <p:xfrm>
          <a:off x="5651501" y="2700339"/>
          <a:ext cx="1184275" cy="465137"/>
        </p:xfrm>
        <a:graphic>
          <a:graphicData uri="http://schemas.openxmlformats.org/presentationml/2006/ole">
            <mc:AlternateContent xmlns:mc="http://schemas.openxmlformats.org/markup-compatibility/2006">
              <mc:Choice xmlns:v="urn:schemas-microsoft-com:vml" Requires="v">
                <p:oleObj name="Equation" r:id="rId19" imgW="1054080" imgH="431640" progId="Equation.DSMT4">
                  <p:embed/>
                </p:oleObj>
              </mc:Choice>
              <mc:Fallback>
                <p:oleObj name="Equation" r:id="rId19" imgW="1054080" imgH="431640" progId="Equation.DSMT4">
                  <p:embed/>
                  <p:pic>
                    <p:nvPicPr>
                      <p:cNvPr id="37898" name="Object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51501" y="2700339"/>
                        <a:ext cx="11842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9" name="Object 22"/>
          <p:cNvGraphicFramePr>
            <a:graphicFrameLocks noChangeAspect="1"/>
          </p:cNvGraphicFramePr>
          <p:nvPr/>
        </p:nvGraphicFramePr>
        <p:xfrm>
          <a:off x="4151314" y="1482726"/>
          <a:ext cx="942975" cy="409575"/>
        </p:xfrm>
        <a:graphic>
          <a:graphicData uri="http://schemas.openxmlformats.org/presentationml/2006/ole">
            <mc:AlternateContent xmlns:mc="http://schemas.openxmlformats.org/markup-compatibility/2006">
              <mc:Choice xmlns:v="urn:schemas-microsoft-com:vml" Requires="v">
                <p:oleObj name="Equation" r:id="rId21" imgW="838080" imgH="380880" progId="Equation.DSMT4">
                  <p:embed/>
                </p:oleObj>
              </mc:Choice>
              <mc:Fallback>
                <p:oleObj name="Equation" r:id="rId21" imgW="838080" imgH="380880" progId="Equation.DSMT4">
                  <p:embed/>
                  <p:pic>
                    <p:nvPicPr>
                      <p:cNvPr id="37899" name="Object 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51314" y="1482726"/>
                        <a:ext cx="9429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00" name="Object 23"/>
          <p:cNvGraphicFramePr>
            <a:graphicFrameLocks noChangeAspect="1"/>
          </p:cNvGraphicFramePr>
          <p:nvPr/>
        </p:nvGraphicFramePr>
        <p:xfrm>
          <a:off x="8043864" y="1657351"/>
          <a:ext cx="942975" cy="409575"/>
        </p:xfrm>
        <a:graphic>
          <a:graphicData uri="http://schemas.openxmlformats.org/presentationml/2006/ole">
            <mc:AlternateContent xmlns:mc="http://schemas.openxmlformats.org/markup-compatibility/2006">
              <mc:Choice xmlns:v="urn:schemas-microsoft-com:vml" Requires="v">
                <p:oleObj name="Equation" r:id="rId23" imgW="838080" imgH="380880" progId="Equation.DSMT4">
                  <p:embed/>
                </p:oleObj>
              </mc:Choice>
              <mc:Fallback>
                <p:oleObj name="Equation" r:id="rId23" imgW="838080" imgH="380880" progId="Equation.DSMT4">
                  <p:embed/>
                  <p:pic>
                    <p:nvPicPr>
                      <p:cNvPr id="37900" name="Object 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043864" y="1657351"/>
                        <a:ext cx="9429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01" name="Object 28"/>
          <p:cNvGraphicFramePr>
            <a:graphicFrameLocks noChangeAspect="1"/>
          </p:cNvGraphicFramePr>
          <p:nvPr/>
        </p:nvGraphicFramePr>
        <p:xfrm>
          <a:off x="3372644" y="4876800"/>
          <a:ext cx="2386013" cy="996950"/>
        </p:xfrm>
        <a:graphic>
          <a:graphicData uri="http://schemas.openxmlformats.org/presentationml/2006/ole">
            <mc:AlternateContent xmlns:mc="http://schemas.openxmlformats.org/markup-compatibility/2006">
              <mc:Choice xmlns:v="urn:schemas-microsoft-com:vml" Requires="v">
                <p:oleObj name="Equation" r:id="rId25" imgW="2120760" imgH="927000" progId="Equation.DSMT4">
                  <p:embed/>
                </p:oleObj>
              </mc:Choice>
              <mc:Fallback>
                <p:oleObj name="Equation" r:id="rId25" imgW="2120760" imgH="927000" progId="Equation.DSMT4">
                  <p:embed/>
                  <p:pic>
                    <p:nvPicPr>
                      <p:cNvPr id="37901"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72644" y="4876800"/>
                        <a:ext cx="2386013"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6300783" y="5076707"/>
            <a:ext cx="4594221" cy="1200329"/>
          </a:xfrm>
          <a:prstGeom prst="rect">
            <a:avLst/>
          </a:prstGeom>
          <a:solidFill>
            <a:srgbClr val="D6D2C4"/>
          </a:solidFill>
        </p:spPr>
        <p:txBody>
          <a:bodyPr wrap="square" rtlCol="0">
            <a:spAutoFit/>
          </a:bodyPr>
          <a:lstStyle/>
          <a:p>
            <a:pPr>
              <a:spcBef>
                <a:spcPts val="0"/>
              </a:spcBef>
            </a:pPr>
            <a:r>
              <a:rPr lang="en-US" sz="2400" dirty="0">
                <a:solidFill>
                  <a:srgbClr val="1E0000"/>
                </a:solidFill>
                <a:latin typeface="+mj-lt"/>
              </a:rPr>
              <a:t>Note, the PTDF is independent of the amount t; which is often expressed as a percent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0" name="Rectangle 2"/>
          <p:cNvSpPr>
            <a:spLocks noGrp="1" noChangeArrowheads="1"/>
          </p:cNvSpPr>
          <p:nvPr>
            <p:ph type="title"/>
          </p:nvPr>
        </p:nvSpPr>
        <p:spPr/>
        <p:txBody>
          <a:bodyPr/>
          <a:lstStyle/>
          <a:p>
            <a:r>
              <a:rPr lang="en-US" altLang="zh-CN"/>
              <a:t>PTDF Evaluation in Two Parts</a:t>
            </a:r>
            <a:endParaRPr lang="en-US" altLang="zh-CN" dirty="0"/>
          </a:p>
        </p:txBody>
      </p:sp>
      <p:sp>
        <p:nvSpPr>
          <p:cNvPr id="39961" name="Text Box 3"/>
          <p:cNvSpPr txBox="1">
            <a:spLocks noChangeArrowheads="1"/>
          </p:cNvSpPr>
          <p:nvPr/>
        </p:nvSpPr>
        <p:spPr bwMode="auto">
          <a:xfrm>
            <a:off x="1330325" y="806587"/>
            <a:ext cx="9144000" cy="5721350"/>
          </a:xfrm>
          <a:prstGeom prst="rect">
            <a:avLst/>
          </a:prstGeom>
          <a:noFill/>
          <a:ln w="9525">
            <a:noFill/>
            <a:miter lim="800000"/>
            <a:headEnd/>
            <a:tailEnd/>
          </a:ln>
        </p:spPr>
        <p:txBody>
          <a:bodyPr/>
          <a:lstStyle/>
          <a:p>
            <a:pPr algn="l"/>
            <a:endParaRPr lang="zh-CN" altLang="en-US" sz="1200">
              <a:ea typeface="SimSun" charset="-122"/>
            </a:endParaRPr>
          </a:p>
        </p:txBody>
      </p:sp>
      <p:sp>
        <p:nvSpPr>
          <p:cNvPr id="39962" name="Freeform 4"/>
          <p:cNvSpPr>
            <a:spLocks/>
          </p:cNvSpPr>
          <p:nvPr/>
        </p:nvSpPr>
        <p:spPr bwMode="auto">
          <a:xfrm>
            <a:off x="4441826" y="1366839"/>
            <a:ext cx="3636963" cy="2408237"/>
          </a:xfrm>
          <a:custGeom>
            <a:avLst/>
            <a:gdLst>
              <a:gd name="T0" fmla="*/ 39107 w 2232"/>
              <a:gd name="T1" fmla="*/ 1390295 h 899"/>
              <a:gd name="T2" fmla="*/ 293303 w 2232"/>
              <a:gd name="T3" fmla="*/ 1647459 h 899"/>
              <a:gd name="T4" fmla="*/ 351964 w 2232"/>
              <a:gd name="T5" fmla="*/ 1711750 h 899"/>
              <a:gd name="T6" fmla="*/ 430178 w 2232"/>
              <a:gd name="T7" fmla="*/ 1904624 h 899"/>
              <a:gd name="T8" fmla="*/ 958125 w 2232"/>
              <a:gd name="T9" fmla="*/ 2193933 h 899"/>
              <a:gd name="T10" fmla="*/ 1368749 w 2232"/>
              <a:gd name="T11" fmla="*/ 2258225 h 899"/>
              <a:gd name="T12" fmla="*/ 2620177 w 2232"/>
              <a:gd name="T13" fmla="*/ 2290370 h 899"/>
              <a:gd name="T14" fmla="*/ 2757052 w 2232"/>
              <a:gd name="T15" fmla="*/ 2226079 h 899"/>
              <a:gd name="T16" fmla="*/ 2815713 w 2232"/>
              <a:gd name="T17" fmla="*/ 2161788 h 899"/>
              <a:gd name="T18" fmla="*/ 3128570 w 2232"/>
              <a:gd name="T19" fmla="*/ 2001060 h 899"/>
              <a:gd name="T20" fmla="*/ 3402320 w 2232"/>
              <a:gd name="T21" fmla="*/ 1743896 h 899"/>
              <a:gd name="T22" fmla="*/ 3558749 w 2232"/>
              <a:gd name="T23" fmla="*/ 1422441 h 899"/>
              <a:gd name="T24" fmla="*/ 3636963 w 2232"/>
              <a:gd name="T25" fmla="*/ 522365 h 899"/>
              <a:gd name="T26" fmla="*/ 3226338 w 2232"/>
              <a:gd name="T27" fmla="*/ 265201 h 899"/>
              <a:gd name="T28" fmla="*/ 2444195 w 2232"/>
              <a:gd name="T29" fmla="*/ 297346 h 899"/>
              <a:gd name="T30" fmla="*/ 2307320 w 2232"/>
              <a:gd name="T31" fmla="*/ 200910 h 899"/>
              <a:gd name="T32" fmla="*/ 2150892 w 2232"/>
              <a:gd name="T33" fmla="*/ 136619 h 899"/>
              <a:gd name="T34" fmla="*/ 1838035 w 2232"/>
              <a:gd name="T35" fmla="*/ 104473 h 899"/>
              <a:gd name="T36" fmla="*/ 1681607 w 2232"/>
              <a:gd name="T37" fmla="*/ 168764 h 899"/>
              <a:gd name="T38" fmla="*/ 1270982 w 2232"/>
              <a:gd name="T39" fmla="*/ 265201 h 899"/>
              <a:gd name="T40" fmla="*/ 997232 w 2232"/>
              <a:gd name="T41" fmla="*/ 458074 h 899"/>
              <a:gd name="T42" fmla="*/ 645268 w 2232"/>
              <a:gd name="T43" fmla="*/ 683093 h 899"/>
              <a:gd name="T44" fmla="*/ 371518 w 2232"/>
              <a:gd name="T45" fmla="*/ 875966 h 899"/>
              <a:gd name="T46" fmla="*/ 78214 w 2232"/>
              <a:gd name="T47" fmla="*/ 972403 h 899"/>
              <a:gd name="T48" fmla="*/ 0 w 2232"/>
              <a:gd name="T49" fmla="*/ 1165276 h 899"/>
              <a:gd name="T50" fmla="*/ 19554 w 2232"/>
              <a:gd name="T51" fmla="*/ 1326004 h 899"/>
              <a:gd name="T52" fmla="*/ 39107 w 2232"/>
              <a:gd name="T53" fmla="*/ 1390295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a:lstStyle/>
          <a:p>
            <a:endParaRPr lang="en-US"/>
          </a:p>
        </p:txBody>
      </p:sp>
      <p:graphicFrame>
        <p:nvGraphicFramePr>
          <p:cNvPr id="39938" name="Object 5"/>
          <p:cNvGraphicFramePr>
            <a:graphicFrameLocks noChangeAspect="1"/>
          </p:cNvGraphicFramePr>
          <p:nvPr/>
        </p:nvGraphicFramePr>
        <p:xfrm>
          <a:off x="6003925" y="2863850"/>
          <a:ext cx="850900" cy="393700"/>
        </p:xfrm>
        <a:graphic>
          <a:graphicData uri="http://schemas.openxmlformats.org/presentationml/2006/ole">
            <mc:AlternateContent xmlns:mc="http://schemas.openxmlformats.org/markup-compatibility/2006">
              <mc:Choice xmlns:v="urn:schemas-microsoft-com:vml" Requires="v">
                <p:oleObj name="Equation" r:id="rId2" imgW="850680" imgH="393480" progId="Equation.DSMT4">
                  <p:embed/>
                </p:oleObj>
              </mc:Choice>
              <mc:Fallback>
                <p:oleObj name="Equation" r:id="rId2" imgW="850680" imgH="393480" progId="Equation.DSMT4">
                  <p:embed/>
                  <p:pic>
                    <p:nvPicPr>
                      <p:cNvPr id="39938"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925" y="2863850"/>
                        <a:ext cx="850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63" name="Line 6"/>
          <p:cNvSpPr>
            <a:spLocks noChangeShapeType="1"/>
          </p:cNvSpPr>
          <p:nvPr/>
        </p:nvSpPr>
        <p:spPr bwMode="auto">
          <a:xfrm>
            <a:off x="5429250" y="2768600"/>
            <a:ext cx="1968500" cy="0"/>
          </a:xfrm>
          <a:prstGeom prst="line">
            <a:avLst/>
          </a:prstGeom>
          <a:noFill/>
          <a:ln w="34925">
            <a:solidFill>
              <a:srgbClr val="0000FF"/>
            </a:solidFill>
            <a:round/>
            <a:headEnd/>
            <a:tailEnd/>
          </a:ln>
        </p:spPr>
        <p:txBody>
          <a:bodyPr/>
          <a:lstStyle/>
          <a:p>
            <a:endParaRPr lang="en-US"/>
          </a:p>
        </p:txBody>
      </p:sp>
      <p:graphicFrame>
        <p:nvGraphicFramePr>
          <p:cNvPr id="39939" name="Object 7"/>
          <p:cNvGraphicFramePr>
            <a:graphicFrameLocks noChangeAspect="1"/>
          </p:cNvGraphicFramePr>
          <p:nvPr/>
        </p:nvGraphicFramePr>
        <p:xfrm>
          <a:off x="6121400" y="2028825"/>
          <a:ext cx="635000" cy="533400"/>
        </p:xfrm>
        <a:graphic>
          <a:graphicData uri="http://schemas.openxmlformats.org/presentationml/2006/ole">
            <mc:AlternateContent xmlns:mc="http://schemas.openxmlformats.org/markup-compatibility/2006">
              <mc:Choice xmlns:v="urn:schemas-microsoft-com:vml" Requires="v">
                <p:oleObj name="Equation" r:id="rId4" imgW="634680" imgH="533160" progId="Equation.DSMT4">
                  <p:embed/>
                </p:oleObj>
              </mc:Choice>
              <mc:Fallback>
                <p:oleObj name="Equation" r:id="rId4" imgW="634680" imgH="533160" progId="Equation.DSMT4">
                  <p:embed/>
                  <p:pic>
                    <p:nvPicPr>
                      <p:cNvPr id="3993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1400" y="2028825"/>
                        <a:ext cx="635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64" name="Line 8"/>
          <p:cNvSpPr>
            <a:spLocks noChangeShapeType="1"/>
          </p:cNvSpPr>
          <p:nvPr/>
        </p:nvSpPr>
        <p:spPr bwMode="auto">
          <a:xfrm>
            <a:off x="6086476" y="2673350"/>
            <a:ext cx="441325" cy="0"/>
          </a:xfrm>
          <a:prstGeom prst="line">
            <a:avLst/>
          </a:prstGeom>
          <a:noFill/>
          <a:ln w="38100">
            <a:solidFill>
              <a:srgbClr val="0000FF"/>
            </a:solidFill>
            <a:round/>
            <a:headEnd/>
            <a:tailEnd type="triangle" w="lg" len="lg"/>
          </a:ln>
        </p:spPr>
        <p:txBody>
          <a:bodyPr/>
          <a:lstStyle/>
          <a:p>
            <a:endParaRPr lang="en-US"/>
          </a:p>
        </p:txBody>
      </p:sp>
      <p:graphicFrame>
        <p:nvGraphicFramePr>
          <p:cNvPr id="39940" name="Object 9"/>
          <p:cNvGraphicFramePr>
            <a:graphicFrameLocks noChangeAspect="1"/>
          </p:cNvGraphicFramePr>
          <p:nvPr/>
        </p:nvGraphicFramePr>
        <p:xfrm>
          <a:off x="5070475" y="2635250"/>
          <a:ext cx="152400" cy="317500"/>
        </p:xfrm>
        <a:graphic>
          <a:graphicData uri="http://schemas.openxmlformats.org/presentationml/2006/ole">
            <mc:AlternateContent xmlns:mc="http://schemas.openxmlformats.org/markup-compatibility/2006">
              <mc:Choice xmlns:v="urn:schemas-microsoft-com:vml" Requires="v">
                <p:oleObj name="Equation" r:id="rId6" imgW="152280" imgH="317160" progId="Equation.DSMT4">
                  <p:embed/>
                </p:oleObj>
              </mc:Choice>
              <mc:Fallback>
                <p:oleObj name="Equation" r:id="rId6" imgW="152280" imgH="317160" progId="Equation.DSMT4">
                  <p:embed/>
                  <p:pic>
                    <p:nvPicPr>
                      <p:cNvPr id="3994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0475" y="2635250"/>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65" name="Line 10"/>
          <p:cNvSpPr>
            <a:spLocks noChangeShapeType="1"/>
          </p:cNvSpPr>
          <p:nvPr/>
        </p:nvSpPr>
        <p:spPr bwMode="auto">
          <a:xfrm flipH="1">
            <a:off x="5419726" y="2573338"/>
            <a:ext cx="3175" cy="393700"/>
          </a:xfrm>
          <a:prstGeom prst="line">
            <a:avLst/>
          </a:prstGeom>
          <a:noFill/>
          <a:ln w="53975">
            <a:solidFill>
              <a:srgbClr val="0000FF"/>
            </a:solidFill>
            <a:round/>
            <a:headEnd/>
            <a:tailEnd/>
          </a:ln>
        </p:spPr>
        <p:txBody>
          <a:bodyPr/>
          <a:lstStyle/>
          <a:p>
            <a:endParaRPr lang="en-US"/>
          </a:p>
        </p:txBody>
      </p:sp>
      <p:sp>
        <p:nvSpPr>
          <p:cNvPr id="39966" name="Line 11"/>
          <p:cNvSpPr>
            <a:spLocks noChangeShapeType="1"/>
          </p:cNvSpPr>
          <p:nvPr/>
        </p:nvSpPr>
        <p:spPr bwMode="auto">
          <a:xfrm flipH="1">
            <a:off x="7388226" y="2560638"/>
            <a:ext cx="3175" cy="393700"/>
          </a:xfrm>
          <a:prstGeom prst="line">
            <a:avLst/>
          </a:prstGeom>
          <a:noFill/>
          <a:ln w="53975">
            <a:solidFill>
              <a:srgbClr val="0000FF"/>
            </a:solidFill>
            <a:round/>
            <a:headEnd/>
            <a:tailEnd/>
          </a:ln>
        </p:spPr>
        <p:txBody>
          <a:bodyPr/>
          <a:lstStyle/>
          <a:p>
            <a:endParaRPr lang="en-US"/>
          </a:p>
        </p:txBody>
      </p:sp>
      <p:graphicFrame>
        <p:nvGraphicFramePr>
          <p:cNvPr id="39941" name="Object 12"/>
          <p:cNvGraphicFramePr>
            <a:graphicFrameLocks noChangeAspect="1"/>
          </p:cNvGraphicFramePr>
          <p:nvPr/>
        </p:nvGraphicFramePr>
        <p:xfrm>
          <a:off x="7553325" y="2571750"/>
          <a:ext cx="215900" cy="393700"/>
        </p:xfrm>
        <a:graphic>
          <a:graphicData uri="http://schemas.openxmlformats.org/presentationml/2006/ole">
            <mc:AlternateContent xmlns:mc="http://schemas.openxmlformats.org/markup-compatibility/2006">
              <mc:Choice xmlns:v="urn:schemas-microsoft-com:vml" Requires="v">
                <p:oleObj name="Equation" r:id="rId8" imgW="215640" imgH="393480" progId="Equation.DSMT4">
                  <p:embed/>
                </p:oleObj>
              </mc:Choice>
              <mc:Fallback>
                <p:oleObj name="Equation" r:id="rId8" imgW="215640" imgH="393480" progId="Equation.DSMT4">
                  <p:embed/>
                  <p:pic>
                    <p:nvPicPr>
                      <p:cNvPr id="39941"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3325" y="2571750"/>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67" name="Line 15"/>
          <p:cNvSpPr>
            <a:spLocks noChangeShapeType="1"/>
          </p:cNvSpPr>
          <p:nvPr/>
        </p:nvSpPr>
        <p:spPr bwMode="auto">
          <a:xfrm>
            <a:off x="6959601" y="1903413"/>
            <a:ext cx="428625" cy="0"/>
          </a:xfrm>
          <a:prstGeom prst="line">
            <a:avLst/>
          </a:prstGeom>
          <a:noFill/>
          <a:ln w="53975">
            <a:solidFill>
              <a:srgbClr val="FF00FF"/>
            </a:solidFill>
            <a:round/>
            <a:headEnd/>
            <a:tailEnd/>
          </a:ln>
        </p:spPr>
        <p:txBody>
          <a:bodyPr/>
          <a:lstStyle/>
          <a:p>
            <a:endParaRPr lang="en-US"/>
          </a:p>
        </p:txBody>
      </p:sp>
      <p:sp>
        <p:nvSpPr>
          <p:cNvPr id="39968" name="Line 16"/>
          <p:cNvSpPr>
            <a:spLocks noChangeShapeType="1"/>
          </p:cNvSpPr>
          <p:nvPr/>
        </p:nvSpPr>
        <p:spPr bwMode="auto">
          <a:xfrm rot="10800000" flipH="1">
            <a:off x="7178675" y="1235075"/>
            <a:ext cx="0" cy="660400"/>
          </a:xfrm>
          <a:prstGeom prst="line">
            <a:avLst/>
          </a:prstGeom>
          <a:noFill/>
          <a:ln w="34925">
            <a:solidFill>
              <a:srgbClr val="FF00FF"/>
            </a:solidFill>
            <a:round/>
            <a:headEnd/>
            <a:tailEnd type="triangle" w="lg" len="lg"/>
          </a:ln>
        </p:spPr>
        <p:txBody>
          <a:bodyPr/>
          <a:lstStyle/>
          <a:p>
            <a:endParaRPr lang="en-US"/>
          </a:p>
        </p:txBody>
      </p:sp>
      <p:graphicFrame>
        <p:nvGraphicFramePr>
          <p:cNvPr id="39942" name="Object 17"/>
          <p:cNvGraphicFramePr>
            <a:graphicFrameLocks noChangeAspect="1"/>
          </p:cNvGraphicFramePr>
          <p:nvPr/>
        </p:nvGraphicFramePr>
        <p:xfrm>
          <a:off x="7493523" y="1789617"/>
          <a:ext cx="228600" cy="241300"/>
        </p:xfrm>
        <a:graphic>
          <a:graphicData uri="http://schemas.openxmlformats.org/presentationml/2006/ole">
            <mc:AlternateContent xmlns:mc="http://schemas.openxmlformats.org/markup-compatibility/2006">
              <mc:Choice xmlns:v="urn:schemas-microsoft-com:vml" Requires="v">
                <p:oleObj name="Equation" r:id="rId10" imgW="228600" imgH="241200" progId="Equation.DSMT4">
                  <p:embed/>
                </p:oleObj>
              </mc:Choice>
              <mc:Fallback>
                <p:oleObj name="Equation" r:id="rId10" imgW="228600" imgH="241200" progId="Equation.DSMT4">
                  <p:embed/>
                  <p:pic>
                    <p:nvPicPr>
                      <p:cNvPr id="39942"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93523" y="1789617"/>
                        <a:ext cx="228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69" name="Line 18"/>
          <p:cNvSpPr>
            <a:spLocks noChangeShapeType="1"/>
          </p:cNvSpPr>
          <p:nvPr/>
        </p:nvSpPr>
        <p:spPr bwMode="auto">
          <a:xfrm>
            <a:off x="5473701" y="1966913"/>
            <a:ext cx="428625" cy="0"/>
          </a:xfrm>
          <a:prstGeom prst="line">
            <a:avLst/>
          </a:prstGeom>
          <a:noFill/>
          <a:ln w="53975">
            <a:solidFill>
              <a:srgbClr val="FF00FF"/>
            </a:solidFill>
            <a:round/>
            <a:headEnd/>
            <a:tailEnd/>
          </a:ln>
        </p:spPr>
        <p:txBody>
          <a:bodyPr/>
          <a:lstStyle/>
          <a:p>
            <a:endParaRPr lang="en-US"/>
          </a:p>
        </p:txBody>
      </p:sp>
      <p:sp>
        <p:nvSpPr>
          <p:cNvPr id="39970" name="Line 19"/>
          <p:cNvSpPr>
            <a:spLocks noChangeShapeType="1"/>
          </p:cNvSpPr>
          <p:nvPr/>
        </p:nvSpPr>
        <p:spPr bwMode="auto">
          <a:xfrm>
            <a:off x="5692775" y="1311275"/>
            <a:ext cx="0" cy="647700"/>
          </a:xfrm>
          <a:prstGeom prst="line">
            <a:avLst/>
          </a:prstGeom>
          <a:noFill/>
          <a:ln w="34925">
            <a:solidFill>
              <a:srgbClr val="FF00FF"/>
            </a:solidFill>
            <a:round/>
            <a:headEnd/>
            <a:tailEnd type="triangle" w="lg" len="lg"/>
          </a:ln>
        </p:spPr>
        <p:txBody>
          <a:bodyPr/>
          <a:lstStyle/>
          <a:p>
            <a:endParaRPr lang="en-US"/>
          </a:p>
        </p:txBody>
      </p:sp>
      <p:graphicFrame>
        <p:nvGraphicFramePr>
          <p:cNvPr id="39943" name="Object 20"/>
          <p:cNvGraphicFramePr>
            <a:graphicFrameLocks noChangeAspect="1"/>
          </p:cNvGraphicFramePr>
          <p:nvPr/>
        </p:nvGraphicFramePr>
        <p:xfrm>
          <a:off x="5986967" y="1849345"/>
          <a:ext cx="330200" cy="241300"/>
        </p:xfrm>
        <a:graphic>
          <a:graphicData uri="http://schemas.openxmlformats.org/presentationml/2006/ole">
            <mc:AlternateContent xmlns:mc="http://schemas.openxmlformats.org/markup-compatibility/2006">
              <mc:Choice xmlns:v="urn:schemas-microsoft-com:vml" Requires="v">
                <p:oleObj name="Equation" r:id="rId12" imgW="330120" imgH="241200" progId="Equation.DSMT4">
                  <p:embed/>
                </p:oleObj>
              </mc:Choice>
              <mc:Fallback>
                <p:oleObj name="Equation" r:id="rId12" imgW="330120" imgH="241200" progId="Equation.DSMT4">
                  <p:embed/>
                  <p:pic>
                    <p:nvPicPr>
                      <p:cNvPr id="39943"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86967" y="1849345"/>
                        <a:ext cx="330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4" name="Object 21"/>
          <p:cNvGraphicFramePr>
            <a:graphicFrameLocks noChangeAspect="1"/>
          </p:cNvGraphicFramePr>
          <p:nvPr/>
        </p:nvGraphicFramePr>
        <p:xfrm>
          <a:off x="5346700" y="1203325"/>
          <a:ext cx="177800" cy="304800"/>
        </p:xfrm>
        <a:graphic>
          <a:graphicData uri="http://schemas.openxmlformats.org/presentationml/2006/ole">
            <mc:AlternateContent xmlns:mc="http://schemas.openxmlformats.org/markup-compatibility/2006">
              <mc:Choice xmlns:v="urn:schemas-microsoft-com:vml" Requires="v">
                <p:oleObj name="Equation" r:id="rId14" imgW="177480" imgH="304560" progId="Equation.DSMT4">
                  <p:embed/>
                </p:oleObj>
              </mc:Choice>
              <mc:Fallback>
                <p:oleObj name="Equation" r:id="rId14" imgW="177480" imgH="304560" progId="Equation.DSMT4">
                  <p:embed/>
                  <p:pic>
                    <p:nvPicPr>
                      <p:cNvPr id="39944"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46700" y="1203325"/>
                        <a:ext cx="17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71" name="Text Box 27"/>
          <p:cNvSpPr txBox="1">
            <a:spLocks noChangeArrowheads="1"/>
          </p:cNvSpPr>
          <p:nvPr/>
        </p:nvSpPr>
        <p:spPr bwMode="auto">
          <a:xfrm>
            <a:off x="8383588" y="2216151"/>
            <a:ext cx="925512" cy="823913"/>
          </a:xfrm>
          <a:prstGeom prst="rect">
            <a:avLst/>
          </a:prstGeom>
          <a:noFill/>
          <a:ln w="25400">
            <a:noFill/>
            <a:miter lim="800000"/>
            <a:headEnd/>
            <a:tailEnd/>
          </a:ln>
        </p:spPr>
        <p:txBody>
          <a:bodyPr>
            <a:spAutoFit/>
          </a:bodyPr>
          <a:lstStyle/>
          <a:p>
            <a:r>
              <a:rPr lang="zh-CN" altLang="en-US" sz="4800">
                <a:ea typeface="SimSun" charset="-122"/>
              </a:rPr>
              <a:t>=</a:t>
            </a:r>
          </a:p>
        </p:txBody>
      </p:sp>
      <p:sp>
        <p:nvSpPr>
          <p:cNvPr id="39972" name="Freeform 28"/>
          <p:cNvSpPr>
            <a:spLocks/>
          </p:cNvSpPr>
          <p:nvPr/>
        </p:nvSpPr>
        <p:spPr bwMode="auto">
          <a:xfrm>
            <a:off x="1901826" y="4117975"/>
            <a:ext cx="3636963" cy="2408238"/>
          </a:xfrm>
          <a:custGeom>
            <a:avLst/>
            <a:gdLst>
              <a:gd name="T0" fmla="*/ 39107 w 2232"/>
              <a:gd name="T1" fmla="*/ 1390296 h 899"/>
              <a:gd name="T2" fmla="*/ 293303 w 2232"/>
              <a:gd name="T3" fmla="*/ 1647460 h 899"/>
              <a:gd name="T4" fmla="*/ 351964 w 2232"/>
              <a:gd name="T5" fmla="*/ 1711751 h 899"/>
              <a:gd name="T6" fmla="*/ 430178 w 2232"/>
              <a:gd name="T7" fmla="*/ 1904624 h 899"/>
              <a:gd name="T8" fmla="*/ 958125 w 2232"/>
              <a:gd name="T9" fmla="*/ 2193934 h 899"/>
              <a:gd name="T10" fmla="*/ 1368749 w 2232"/>
              <a:gd name="T11" fmla="*/ 2258225 h 899"/>
              <a:gd name="T12" fmla="*/ 2620177 w 2232"/>
              <a:gd name="T13" fmla="*/ 2290371 h 899"/>
              <a:gd name="T14" fmla="*/ 2757052 w 2232"/>
              <a:gd name="T15" fmla="*/ 2226080 h 899"/>
              <a:gd name="T16" fmla="*/ 2815713 w 2232"/>
              <a:gd name="T17" fmla="*/ 2161789 h 899"/>
              <a:gd name="T18" fmla="*/ 3128570 w 2232"/>
              <a:gd name="T19" fmla="*/ 2001061 h 899"/>
              <a:gd name="T20" fmla="*/ 3402320 w 2232"/>
              <a:gd name="T21" fmla="*/ 1743897 h 899"/>
              <a:gd name="T22" fmla="*/ 3558749 w 2232"/>
              <a:gd name="T23" fmla="*/ 1422441 h 899"/>
              <a:gd name="T24" fmla="*/ 3636963 w 2232"/>
              <a:gd name="T25" fmla="*/ 522365 h 899"/>
              <a:gd name="T26" fmla="*/ 3226338 w 2232"/>
              <a:gd name="T27" fmla="*/ 265201 h 899"/>
              <a:gd name="T28" fmla="*/ 2444195 w 2232"/>
              <a:gd name="T29" fmla="*/ 297346 h 899"/>
              <a:gd name="T30" fmla="*/ 2307320 w 2232"/>
              <a:gd name="T31" fmla="*/ 200910 h 899"/>
              <a:gd name="T32" fmla="*/ 2150892 w 2232"/>
              <a:gd name="T33" fmla="*/ 136619 h 899"/>
              <a:gd name="T34" fmla="*/ 1838035 w 2232"/>
              <a:gd name="T35" fmla="*/ 104473 h 899"/>
              <a:gd name="T36" fmla="*/ 1681607 w 2232"/>
              <a:gd name="T37" fmla="*/ 168764 h 899"/>
              <a:gd name="T38" fmla="*/ 1270982 w 2232"/>
              <a:gd name="T39" fmla="*/ 265201 h 899"/>
              <a:gd name="T40" fmla="*/ 997232 w 2232"/>
              <a:gd name="T41" fmla="*/ 458074 h 899"/>
              <a:gd name="T42" fmla="*/ 645268 w 2232"/>
              <a:gd name="T43" fmla="*/ 683093 h 899"/>
              <a:gd name="T44" fmla="*/ 371518 w 2232"/>
              <a:gd name="T45" fmla="*/ 875967 h 899"/>
              <a:gd name="T46" fmla="*/ 78214 w 2232"/>
              <a:gd name="T47" fmla="*/ 972403 h 899"/>
              <a:gd name="T48" fmla="*/ 0 w 2232"/>
              <a:gd name="T49" fmla="*/ 1165276 h 899"/>
              <a:gd name="T50" fmla="*/ 19554 w 2232"/>
              <a:gd name="T51" fmla="*/ 1326004 h 899"/>
              <a:gd name="T52" fmla="*/ 39107 w 2232"/>
              <a:gd name="T53" fmla="*/ 1390296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a:lstStyle/>
          <a:p>
            <a:endParaRPr lang="en-US"/>
          </a:p>
        </p:txBody>
      </p:sp>
      <p:sp>
        <p:nvSpPr>
          <p:cNvPr id="39973" name="Line 29"/>
          <p:cNvSpPr>
            <a:spLocks noChangeShapeType="1"/>
          </p:cNvSpPr>
          <p:nvPr/>
        </p:nvSpPr>
        <p:spPr bwMode="auto">
          <a:xfrm>
            <a:off x="2841625" y="5457825"/>
            <a:ext cx="1968500" cy="0"/>
          </a:xfrm>
          <a:prstGeom prst="line">
            <a:avLst/>
          </a:prstGeom>
          <a:noFill/>
          <a:ln w="34925">
            <a:solidFill>
              <a:srgbClr val="0000FF"/>
            </a:solidFill>
            <a:round/>
            <a:headEnd/>
            <a:tailEnd/>
          </a:ln>
        </p:spPr>
        <p:txBody>
          <a:bodyPr/>
          <a:lstStyle/>
          <a:p>
            <a:endParaRPr lang="en-US"/>
          </a:p>
        </p:txBody>
      </p:sp>
      <p:graphicFrame>
        <p:nvGraphicFramePr>
          <p:cNvPr id="39945" name="Object 30"/>
          <p:cNvGraphicFramePr>
            <a:graphicFrameLocks noChangeAspect="1"/>
          </p:cNvGraphicFramePr>
          <p:nvPr/>
        </p:nvGraphicFramePr>
        <p:xfrm>
          <a:off x="3613150" y="4749800"/>
          <a:ext cx="533400" cy="482600"/>
        </p:xfrm>
        <a:graphic>
          <a:graphicData uri="http://schemas.openxmlformats.org/presentationml/2006/ole">
            <mc:AlternateContent xmlns:mc="http://schemas.openxmlformats.org/markup-compatibility/2006">
              <mc:Choice xmlns:v="urn:schemas-microsoft-com:vml" Requires="v">
                <p:oleObj name="Equation" r:id="rId16" imgW="533160" imgH="482400" progId="Equation.DSMT4">
                  <p:embed/>
                </p:oleObj>
              </mc:Choice>
              <mc:Fallback>
                <p:oleObj name="Equation" r:id="rId16" imgW="533160" imgH="482400" progId="Equation.DSMT4">
                  <p:embed/>
                  <p:pic>
                    <p:nvPicPr>
                      <p:cNvPr id="39945" name="Object 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13150" y="4749800"/>
                        <a:ext cx="533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74" name="Line 31"/>
          <p:cNvSpPr>
            <a:spLocks noChangeShapeType="1"/>
          </p:cNvSpPr>
          <p:nvPr/>
        </p:nvSpPr>
        <p:spPr bwMode="auto">
          <a:xfrm>
            <a:off x="3517901" y="5343525"/>
            <a:ext cx="422275" cy="0"/>
          </a:xfrm>
          <a:prstGeom prst="line">
            <a:avLst/>
          </a:prstGeom>
          <a:noFill/>
          <a:ln w="38100">
            <a:solidFill>
              <a:srgbClr val="0000FF"/>
            </a:solidFill>
            <a:round/>
            <a:headEnd/>
            <a:tailEnd type="triangle" w="lg" len="lg"/>
          </a:ln>
        </p:spPr>
        <p:txBody>
          <a:bodyPr/>
          <a:lstStyle/>
          <a:p>
            <a:endParaRPr lang="en-US"/>
          </a:p>
        </p:txBody>
      </p:sp>
      <p:graphicFrame>
        <p:nvGraphicFramePr>
          <p:cNvPr id="39946" name="Object 32"/>
          <p:cNvGraphicFramePr>
            <a:graphicFrameLocks noChangeAspect="1"/>
          </p:cNvGraphicFramePr>
          <p:nvPr/>
        </p:nvGraphicFramePr>
        <p:xfrm>
          <a:off x="2482850" y="5324475"/>
          <a:ext cx="152400" cy="317500"/>
        </p:xfrm>
        <a:graphic>
          <a:graphicData uri="http://schemas.openxmlformats.org/presentationml/2006/ole">
            <mc:AlternateContent xmlns:mc="http://schemas.openxmlformats.org/markup-compatibility/2006">
              <mc:Choice xmlns:v="urn:schemas-microsoft-com:vml" Requires="v">
                <p:oleObj name="Equation" r:id="rId18" imgW="152280" imgH="317160" progId="Equation.DSMT4">
                  <p:embed/>
                </p:oleObj>
              </mc:Choice>
              <mc:Fallback>
                <p:oleObj name="Equation" r:id="rId18" imgW="152280" imgH="317160" progId="Equation.DSMT4">
                  <p:embed/>
                  <p:pic>
                    <p:nvPicPr>
                      <p:cNvPr id="39946" name="Object 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82850" y="5324475"/>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75" name="Line 33"/>
          <p:cNvSpPr>
            <a:spLocks noChangeShapeType="1"/>
          </p:cNvSpPr>
          <p:nvPr/>
        </p:nvSpPr>
        <p:spPr bwMode="auto">
          <a:xfrm flipH="1">
            <a:off x="2832101" y="5262563"/>
            <a:ext cx="3175" cy="393700"/>
          </a:xfrm>
          <a:prstGeom prst="line">
            <a:avLst/>
          </a:prstGeom>
          <a:noFill/>
          <a:ln w="53975">
            <a:solidFill>
              <a:srgbClr val="0000FF"/>
            </a:solidFill>
            <a:round/>
            <a:headEnd/>
            <a:tailEnd/>
          </a:ln>
        </p:spPr>
        <p:txBody>
          <a:bodyPr/>
          <a:lstStyle/>
          <a:p>
            <a:endParaRPr lang="en-US"/>
          </a:p>
        </p:txBody>
      </p:sp>
      <p:sp>
        <p:nvSpPr>
          <p:cNvPr id="39976" name="Line 34"/>
          <p:cNvSpPr>
            <a:spLocks noChangeShapeType="1"/>
          </p:cNvSpPr>
          <p:nvPr/>
        </p:nvSpPr>
        <p:spPr bwMode="auto">
          <a:xfrm flipH="1">
            <a:off x="4800601" y="5249863"/>
            <a:ext cx="3175" cy="393700"/>
          </a:xfrm>
          <a:prstGeom prst="line">
            <a:avLst/>
          </a:prstGeom>
          <a:noFill/>
          <a:ln w="53975">
            <a:solidFill>
              <a:srgbClr val="0000FF"/>
            </a:solidFill>
            <a:round/>
            <a:headEnd/>
            <a:tailEnd/>
          </a:ln>
        </p:spPr>
        <p:txBody>
          <a:bodyPr/>
          <a:lstStyle/>
          <a:p>
            <a:endParaRPr lang="en-US"/>
          </a:p>
        </p:txBody>
      </p:sp>
      <p:graphicFrame>
        <p:nvGraphicFramePr>
          <p:cNvPr id="39947" name="Object 35"/>
          <p:cNvGraphicFramePr>
            <a:graphicFrameLocks noChangeAspect="1"/>
          </p:cNvGraphicFramePr>
          <p:nvPr/>
        </p:nvGraphicFramePr>
        <p:xfrm>
          <a:off x="4965700" y="5260975"/>
          <a:ext cx="215900" cy="393700"/>
        </p:xfrm>
        <a:graphic>
          <a:graphicData uri="http://schemas.openxmlformats.org/presentationml/2006/ole">
            <mc:AlternateContent xmlns:mc="http://schemas.openxmlformats.org/markup-compatibility/2006">
              <mc:Choice xmlns:v="urn:schemas-microsoft-com:vml" Requires="v">
                <p:oleObj name="Equation" r:id="rId20" imgW="215640" imgH="393480" progId="Equation.DSMT4">
                  <p:embed/>
                </p:oleObj>
              </mc:Choice>
              <mc:Fallback>
                <p:oleObj name="Equation" r:id="rId20" imgW="215640" imgH="393480" progId="Equation.DSMT4">
                  <p:embed/>
                  <p:pic>
                    <p:nvPicPr>
                      <p:cNvPr id="39947" name="Object 3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65700" y="5260975"/>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77" name="Line 38"/>
          <p:cNvSpPr>
            <a:spLocks noChangeShapeType="1"/>
          </p:cNvSpPr>
          <p:nvPr/>
        </p:nvSpPr>
        <p:spPr bwMode="auto">
          <a:xfrm>
            <a:off x="4546601" y="5915025"/>
            <a:ext cx="428625" cy="0"/>
          </a:xfrm>
          <a:prstGeom prst="line">
            <a:avLst/>
          </a:prstGeom>
          <a:noFill/>
          <a:ln w="53975">
            <a:solidFill>
              <a:srgbClr val="800000"/>
            </a:solidFill>
            <a:round/>
            <a:headEnd/>
            <a:tailEnd/>
          </a:ln>
        </p:spPr>
        <p:txBody>
          <a:bodyPr/>
          <a:lstStyle/>
          <a:p>
            <a:endParaRPr lang="en-US"/>
          </a:p>
        </p:txBody>
      </p:sp>
      <p:sp>
        <p:nvSpPr>
          <p:cNvPr id="39978" name="Line 39"/>
          <p:cNvSpPr>
            <a:spLocks noChangeShapeType="1"/>
          </p:cNvSpPr>
          <p:nvPr/>
        </p:nvSpPr>
        <p:spPr bwMode="auto">
          <a:xfrm flipH="1">
            <a:off x="4767263" y="5934094"/>
            <a:ext cx="0" cy="660400"/>
          </a:xfrm>
          <a:prstGeom prst="line">
            <a:avLst/>
          </a:prstGeom>
          <a:noFill/>
          <a:ln w="34925">
            <a:solidFill>
              <a:schemeClr val="tx1"/>
            </a:solidFill>
            <a:round/>
            <a:headEnd/>
            <a:tailEnd type="triangle" w="lg" len="lg"/>
          </a:ln>
        </p:spPr>
        <p:txBody>
          <a:bodyPr/>
          <a:lstStyle/>
          <a:p>
            <a:endParaRPr lang="en-US"/>
          </a:p>
        </p:txBody>
      </p:sp>
      <p:graphicFrame>
        <p:nvGraphicFramePr>
          <p:cNvPr id="39948" name="Object 40"/>
          <p:cNvGraphicFramePr>
            <a:graphicFrameLocks noChangeAspect="1"/>
          </p:cNvGraphicFramePr>
          <p:nvPr/>
        </p:nvGraphicFramePr>
        <p:xfrm>
          <a:off x="4213225" y="5764213"/>
          <a:ext cx="215900" cy="317500"/>
        </p:xfrm>
        <a:graphic>
          <a:graphicData uri="http://schemas.openxmlformats.org/presentationml/2006/ole">
            <mc:AlternateContent xmlns:mc="http://schemas.openxmlformats.org/markup-compatibility/2006">
              <mc:Choice xmlns:v="urn:schemas-microsoft-com:vml" Requires="v">
                <p:oleObj name="Equation" r:id="rId22" imgW="215640" imgH="317160" progId="Equation.DSMT4">
                  <p:embed/>
                </p:oleObj>
              </mc:Choice>
              <mc:Fallback>
                <p:oleObj name="Equation" r:id="rId22" imgW="215640" imgH="317160" progId="Equation.DSMT4">
                  <p:embed/>
                  <p:pic>
                    <p:nvPicPr>
                      <p:cNvPr id="39948" name="Object 4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13225" y="5764213"/>
                        <a:ext cx="2159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79" name="Text Box 59"/>
          <p:cNvSpPr txBox="1">
            <a:spLocks noChangeArrowheads="1"/>
          </p:cNvSpPr>
          <p:nvPr/>
        </p:nvSpPr>
        <p:spPr bwMode="auto">
          <a:xfrm>
            <a:off x="5500688" y="5048251"/>
            <a:ext cx="925512" cy="823913"/>
          </a:xfrm>
          <a:prstGeom prst="rect">
            <a:avLst/>
          </a:prstGeom>
          <a:noFill/>
          <a:ln w="25400">
            <a:noFill/>
            <a:miter lim="800000"/>
            <a:headEnd/>
            <a:tailEnd/>
          </a:ln>
        </p:spPr>
        <p:txBody>
          <a:bodyPr>
            <a:spAutoFit/>
          </a:bodyPr>
          <a:lstStyle/>
          <a:p>
            <a:r>
              <a:rPr lang="zh-CN" altLang="en-US" sz="4800">
                <a:ea typeface="SimSun" charset="-122"/>
              </a:rPr>
              <a:t>+</a:t>
            </a:r>
          </a:p>
        </p:txBody>
      </p:sp>
      <p:sp>
        <p:nvSpPr>
          <p:cNvPr id="39980" name="Line 60"/>
          <p:cNvSpPr>
            <a:spLocks noChangeShapeType="1"/>
          </p:cNvSpPr>
          <p:nvPr/>
        </p:nvSpPr>
        <p:spPr bwMode="auto">
          <a:xfrm>
            <a:off x="2959101" y="4748213"/>
            <a:ext cx="428625" cy="0"/>
          </a:xfrm>
          <a:prstGeom prst="line">
            <a:avLst/>
          </a:prstGeom>
          <a:noFill/>
          <a:ln w="53975">
            <a:solidFill>
              <a:srgbClr val="FF00FF"/>
            </a:solidFill>
            <a:round/>
            <a:headEnd/>
            <a:tailEnd/>
          </a:ln>
        </p:spPr>
        <p:txBody>
          <a:bodyPr/>
          <a:lstStyle/>
          <a:p>
            <a:endParaRPr lang="en-US"/>
          </a:p>
        </p:txBody>
      </p:sp>
      <p:sp>
        <p:nvSpPr>
          <p:cNvPr id="39981" name="Line 61"/>
          <p:cNvSpPr>
            <a:spLocks noChangeShapeType="1"/>
          </p:cNvSpPr>
          <p:nvPr/>
        </p:nvSpPr>
        <p:spPr bwMode="auto">
          <a:xfrm>
            <a:off x="3178175" y="4092575"/>
            <a:ext cx="0" cy="647700"/>
          </a:xfrm>
          <a:prstGeom prst="line">
            <a:avLst/>
          </a:prstGeom>
          <a:noFill/>
          <a:ln w="34925">
            <a:solidFill>
              <a:schemeClr val="tx1"/>
            </a:solidFill>
            <a:round/>
            <a:headEnd/>
            <a:tailEnd type="triangle" w="lg" len="lg"/>
          </a:ln>
        </p:spPr>
        <p:txBody>
          <a:bodyPr/>
          <a:lstStyle/>
          <a:p>
            <a:endParaRPr lang="en-US"/>
          </a:p>
        </p:txBody>
      </p:sp>
      <p:graphicFrame>
        <p:nvGraphicFramePr>
          <p:cNvPr id="39949" name="Object 62"/>
          <p:cNvGraphicFramePr>
            <a:graphicFrameLocks noChangeAspect="1"/>
          </p:cNvGraphicFramePr>
          <p:nvPr/>
        </p:nvGraphicFramePr>
        <p:xfrm>
          <a:off x="3442223" y="4630645"/>
          <a:ext cx="330200" cy="241300"/>
        </p:xfrm>
        <a:graphic>
          <a:graphicData uri="http://schemas.openxmlformats.org/presentationml/2006/ole">
            <mc:AlternateContent xmlns:mc="http://schemas.openxmlformats.org/markup-compatibility/2006">
              <mc:Choice xmlns:v="urn:schemas-microsoft-com:vml" Requires="v">
                <p:oleObj name="Equation" r:id="rId24" imgW="330120" imgH="241200" progId="Equation.DSMT4">
                  <p:embed/>
                </p:oleObj>
              </mc:Choice>
              <mc:Fallback>
                <p:oleObj name="Equation" r:id="rId24" imgW="330120" imgH="241200" progId="Equation.DSMT4">
                  <p:embed/>
                  <p:pic>
                    <p:nvPicPr>
                      <p:cNvPr id="39949" name="Object 6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42223" y="4630645"/>
                        <a:ext cx="330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50" name="Object 63"/>
          <p:cNvGraphicFramePr>
            <a:graphicFrameLocks noChangeAspect="1"/>
          </p:cNvGraphicFramePr>
          <p:nvPr/>
        </p:nvGraphicFramePr>
        <p:xfrm>
          <a:off x="2870200" y="3951288"/>
          <a:ext cx="177800" cy="304800"/>
        </p:xfrm>
        <a:graphic>
          <a:graphicData uri="http://schemas.openxmlformats.org/presentationml/2006/ole">
            <mc:AlternateContent xmlns:mc="http://schemas.openxmlformats.org/markup-compatibility/2006">
              <mc:Choice xmlns:v="urn:schemas-microsoft-com:vml" Requires="v">
                <p:oleObj name="Equation" r:id="rId25" imgW="177480" imgH="304560" progId="Equation.DSMT4">
                  <p:embed/>
                </p:oleObj>
              </mc:Choice>
              <mc:Fallback>
                <p:oleObj name="Equation" r:id="rId25" imgW="177480" imgH="304560" progId="Equation.DSMT4">
                  <p:embed/>
                  <p:pic>
                    <p:nvPicPr>
                      <p:cNvPr id="39950" name="Object 6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870200" y="3951288"/>
                        <a:ext cx="17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51" name="Object 64"/>
          <p:cNvGraphicFramePr>
            <a:graphicFrameLocks noChangeAspect="1"/>
          </p:cNvGraphicFramePr>
          <p:nvPr/>
        </p:nvGraphicFramePr>
        <p:xfrm>
          <a:off x="7369175" y="1193800"/>
          <a:ext cx="177800" cy="304800"/>
        </p:xfrm>
        <a:graphic>
          <a:graphicData uri="http://schemas.openxmlformats.org/presentationml/2006/ole">
            <mc:AlternateContent xmlns:mc="http://schemas.openxmlformats.org/markup-compatibility/2006">
              <mc:Choice xmlns:v="urn:schemas-microsoft-com:vml" Requires="v">
                <p:oleObj name="Equation" r:id="rId27" imgW="177480" imgH="304560" progId="Equation.DSMT4">
                  <p:embed/>
                </p:oleObj>
              </mc:Choice>
              <mc:Fallback>
                <p:oleObj name="Equation" r:id="rId27" imgW="177480" imgH="304560" progId="Equation.DSMT4">
                  <p:embed/>
                  <p:pic>
                    <p:nvPicPr>
                      <p:cNvPr id="39951" name="Object 6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369175" y="1193800"/>
                        <a:ext cx="17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52" name="Object 65"/>
          <p:cNvGraphicFramePr>
            <a:graphicFrameLocks noChangeAspect="1"/>
          </p:cNvGraphicFramePr>
          <p:nvPr/>
        </p:nvGraphicFramePr>
        <p:xfrm>
          <a:off x="4905375" y="6299200"/>
          <a:ext cx="177800" cy="304800"/>
        </p:xfrm>
        <a:graphic>
          <a:graphicData uri="http://schemas.openxmlformats.org/presentationml/2006/ole">
            <mc:AlternateContent xmlns:mc="http://schemas.openxmlformats.org/markup-compatibility/2006">
              <mc:Choice xmlns:v="urn:schemas-microsoft-com:vml" Requires="v">
                <p:oleObj name="Equation" r:id="rId29" imgW="177480" imgH="304560" progId="Equation.DSMT4">
                  <p:embed/>
                </p:oleObj>
              </mc:Choice>
              <mc:Fallback>
                <p:oleObj name="Equation" r:id="rId29" imgW="177480" imgH="304560" progId="Equation.DSMT4">
                  <p:embed/>
                  <p:pic>
                    <p:nvPicPr>
                      <p:cNvPr id="39952" name="Object 6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05375" y="6299200"/>
                        <a:ext cx="17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82" name="Freeform 66"/>
          <p:cNvSpPr>
            <a:spLocks/>
          </p:cNvSpPr>
          <p:nvPr/>
        </p:nvSpPr>
        <p:spPr bwMode="auto">
          <a:xfrm>
            <a:off x="6327776" y="4095750"/>
            <a:ext cx="3636963" cy="2408238"/>
          </a:xfrm>
          <a:custGeom>
            <a:avLst/>
            <a:gdLst>
              <a:gd name="T0" fmla="*/ 39107 w 2232"/>
              <a:gd name="T1" fmla="*/ 1390296 h 899"/>
              <a:gd name="T2" fmla="*/ 293303 w 2232"/>
              <a:gd name="T3" fmla="*/ 1647460 h 899"/>
              <a:gd name="T4" fmla="*/ 351964 w 2232"/>
              <a:gd name="T5" fmla="*/ 1711751 h 899"/>
              <a:gd name="T6" fmla="*/ 430178 w 2232"/>
              <a:gd name="T7" fmla="*/ 1904624 h 899"/>
              <a:gd name="T8" fmla="*/ 958125 w 2232"/>
              <a:gd name="T9" fmla="*/ 2193934 h 899"/>
              <a:gd name="T10" fmla="*/ 1368749 w 2232"/>
              <a:gd name="T11" fmla="*/ 2258225 h 899"/>
              <a:gd name="T12" fmla="*/ 2620177 w 2232"/>
              <a:gd name="T13" fmla="*/ 2290371 h 899"/>
              <a:gd name="T14" fmla="*/ 2757052 w 2232"/>
              <a:gd name="T15" fmla="*/ 2226080 h 899"/>
              <a:gd name="T16" fmla="*/ 2815713 w 2232"/>
              <a:gd name="T17" fmla="*/ 2161789 h 899"/>
              <a:gd name="T18" fmla="*/ 3128570 w 2232"/>
              <a:gd name="T19" fmla="*/ 2001061 h 899"/>
              <a:gd name="T20" fmla="*/ 3402320 w 2232"/>
              <a:gd name="T21" fmla="*/ 1743897 h 899"/>
              <a:gd name="T22" fmla="*/ 3558749 w 2232"/>
              <a:gd name="T23" fmla="*/ 1422441 h 899"/>
              <a:gd name="T24" fmla="*/ 3636963 w 2232"/>
              <a:gd name="T25" fmla="*/ 522365 h 899"/>
              <a:gd name="T26" fmla="*/ 3226338 w 2232"/>
              <a:gd name="T27" fmla="*/ 265201 h 899"/>
              <a:gd name="T28" fmla="*/ 2444195 w 2232"/>
              <a:gd name="T29" fmla="*/ 297346 h 899"/>
              <a:gd name="T30" fmla="*/ 2307320 w 2232"/>
              <a:gd name="T31" fmla="*/ 200910 h 899"/>
              <a:gd name="T32" fmla="*/ 2150892 w 2232"/>
              <a:gd name="T33" fmla="*/ 136619 h 899"/>
              <a:gd name="T34" fmla="*/ 1838035 w 2232"/>
              <a:gd name="T35" fmla="*/ 104473 h 899"/>
              <a:gd name="T36" fmla="*/ 1681607 w 2232"/>
              <a:gd name="T37" fmla="*/ 168764 h 899"/>
              <a:gd name="T38" fmla="*/ 1270982 w 2232"/>
              <a:gd name="T39" fmla="*/ 265201 h 899"/>
              <a:gd name="T40" fmla="*/ 997232 w 2232"/>
              <a:gd name="T41" fmla="*/ 458074 h 899"/>
              <a:gd name="T42" fmla="*/ 645268 w 2232"/>
              <a:gd name="T43" fmla="*/ 683093 h 899"/>
              <a:gd name="T44" fmla="*/ 371518 w 2232"/>
              <a:gd name="T45" fmla="*/ 875967 h 899"/>
              <a:gd name="T46" fmla="*/ 78214 w 2232"/>
              <a:gd name="T47" fmla="*/ 972403 h 899"/>
              <a:gd name="T48" fmla="*/ 0 w 2232"/>
              <a:gd name="T49" fmla="*/ 1165276 h 899"/>
              <a:gd name="T50" fmla="*/ 19554 w 2232"/>
              <a:gd name="T51" fmla="*/ 1326004 h 899"/>
              <a:gd name="T52" fmla="*/ 39107 w 2232"/>
              <a:gd name="T53" fmla="*/ 1390296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a:lstStyle/>
          <a:p>
            <a:endParaRPr lang="en-US"/>
          </a:p>
        </p:txBody>
      </p:sp>
      <p:sp>
        <p:nvSpPr>
          <p:cNvPr id="39983" name="Line 67"/>
          <p:cNvSpPr>
            <a:spLocks noChangeShapeType="1"/>
          </p:cNvSpPr>
          <p:nvPr/>
        </p:nvSpPr>
        <p:spPr bwMode="auto">
          <a:xfrm>
            <a:off x="7248525" y="5445125"/>
            <a:ext cx="1968500" cy="0"/>
          </a:xfrm>
          <a:prstGeom prst="line">
            <a:avLst/>
          </a:prstGeom>
          <a:noFill/>
          <a:ln w="34925">
            <a:solidFill>
              <a:srgbClr val="0000FF"/>
            </a:solidFill>
            <a:round/>
            <a:headEnd/>
            <a:tailEnd/>
          </a:ln>
        </p:spPr>
        <p:txBody>
          <a:bodyPr/>
          <a:lstStyle/>
          <a:p>
            <a:endParaRPr lang="en-US"/>
          </a:p>
        </p:txBody>
      </p:sp>
      <p:sp>
        <p:nvSpPr>
          <p:cNvPr id="39984" name="Line 69"/>
          <p:cNvSpPr>
            <a:spLocks noChangeShapeType="1"/>
          </p:cNvSpPr>
          <p:nvPr/>
        </p:nvSpPr>
        <p:spPr bwMode="auto">
          <a:xfrm>
            <a:off x="7896225" y="5349875"/>
            <a:ext cx="450850" cy="0"/>
          </a:xfrm>
          <a:prstGeom prst="line">
            <a:avLst/>
          </a:prstGeom>
          <a:noFill/>
          <a:ln w="38100">
            <a:solidFill>
              <a:srgbClr val="0000FF"/>
            </a:solidFill>
            <a:round/>
            <a:headEnd/>
            <a:tailEnd type="triangle" w="lg" len="lg"/>
          </a:ln>
        </p:spPr>
        <p:txBody>
          <a:bodyPr/>
          <a:lstStyle/>
          <a:p>
            <a:endParaRPr lang="en-US"/>
          </a:p>
        </p:txBody>
      </p:sp>
      <p:graphicFrame>
        <p:nvGraphicFramePr>
          <p:cNvPr id="39953" name="Object 70"/>
          <p:cNvGraphicFramePr>
            <a:graphicFrameLocks noChangeAspect="1"/>
          </p:cNvGraphicFramePr>
          <p:nvPr/>
        </p:nvGraphicFramePr>
        <p:xfrm>
          <a:off x="6889750" y="5311775"/>
          <a:ext cx="152400" cy="317500"/>
        </p:xfrm>
        <a:graphic>
          <a:graphicData uri="http://schemas.openxmlformats.org/presentationml/2006/ole">
            <mc:AlternateContent xmlns:mc="http://schemas.openxmlformats.org/markup-compatibility/2006">
              <mc:Choice xmlns:v="urn:schemas-microsoft-com:vml" Requires="v">
                <p:oleObj name="Equation" r:id="rId30" imgW="152280" imgH="317160" progId="Equation.DSMT4">
                  <p:embed/>
                </p:oleObj>
              </mc:Choice>
              <mc:Fallback>
                <p:oleObj name="Equation" r:id="rId30" imgW="152280" imgH="317160" progId="Equation.DSMT4">
                  <p:embed/>
                  <p:pic>
                    <p:nvPicPr>
                      <p:cNvPr id="39953" name="Object 7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889750" y="5311775"/>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85" name="Line 71"/>
          <p:cNvSpPr>
            <a:spLocks noChangeShapeType="1"/>
          </p:cNvSpPr>
          <p:nvPr/>
        </p:nvSpPr>
        <p:spPr bwMode="auto">
          <a:xfrm flipH="1">
            <a:off x="7239001" y="5249863"/>
            <a:ext cx="3175" cy="393700"/>
          </a:xfrm>
          <a:prstGeom prst="line">
            <a:avLst/>
          </a:prstGeom>
          <a:noFill/>
          <a:ln w="53975">
            <a:solidFill>
              <a:srgbClr val="0000FF"/>
            </a:solidFill>
            <a:round/>
            <a:headEnd/>
            <a:tailEnd/>
          </a:ln>
        </p:spPr>
        <p:txBody>
          <a:bodyPr/>
          <a:lstStyle/>
          <a:p>
            <a:endParaRPr lang="en-US"/>
          </a:p>
        </p:txBody>
      </p:sp>
      <p:sp>
        <p:nvSpPr>
          <p:cNvPr id="39986" name="Line 72"/>
          <p:cNvSpPr>
            <a:spLocks noChangeShapeType="1"/>
          </p:cNvSpPr>
          <p:nvPr/>
        </p:nvSpPr>
        <p:spPr bwMode="auto">
          <a:xfrm flipH="1">
            <a:off x="9207501" y="5237163"/>
            <a:ext cx="3175" cy="393700"/>
          </a:xfrm>
          <a:prstGeom prst="line">
            <a:avLst/>
          </a:prstGeom>
          <a:noFill/>
          <a:ln w="53975">
            <a:solidFill>
              <a:srgbClr val="0000FF"/>
            </a:solidFill>
            <a:round/>
            <a:headEnd/>
            <a:tailEnd/>
          </a:ln>
        </p:spPr>
        <p:txBody>
          <a:bodyPr/>
          <a:lstStyle/>
          <a:p>
            <a:endParaRPr lang="en-US"/>
          </a:p>
        </p:txBody>
      </p:sp>
      <p:graphicFrame>
        <p:nvGraphicFramePr>
          <p:cNvPr id="39954" name="Object 73"/>
          <p:cNvGraphicFramePr>
            <a:graphicFrameLocks noChangeAspect="1"/>
          </p:cNvGraphicFramePr>
          <p:nvPr/>
        </p:nvGraphicFramePr>
        <p:xfrm>
          <a:off x="9372600" y="5248275"/>
          <a:ext cx="215900" cy="393700"/>
        </p:xfrm>
        <a:graphic>
          <a:graphicData uri="http://schemas.openxmlformats.org/presentationml/2006/ole">
            <mc:AlternateContent xmlns:mc="http://schemas.openxmlformats.org/markup-compatibility/2006">
              <mc:Choice xmlns:v="urn:schemas-microsoft-com:vml" Requires="v">
                <p:oleObj name="Equation" r:id="rId32" imgW="215640" imgH="393480" progId="Equation.DSMT4">
                  <p:embed/>
                </p:oleObj>
              </mc:Choice>
              <mc:Fallback>
                <p:oleObj name="Equation" r:id="rId32" imgW="215640" imgH="393480" progId="Equation.DSMT4">
                  <p:embed/>
                  <p:pic>
                    <p:nvPicPr>
                      <p:cNvPr id="39954" name="Object 7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372600" y="5248275"/>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87" name="Line 74"/>
          <p:cNvSpPr>
            <a:spLocks noChangeShapeType="1"/>
          </p:cNvSpPr>
          <p:nvPr/>
        </p:nvSpPr>
        <p:spPr bwMode="auto">
          <a:xfrm>
            <a:off x="8953501" y="5892800"/>
            <a:ext cx="428625" cy="0"/>
          </a:xfrm>
          <a:prstGeom prst="line">
            <a:avLst/>
          </a:prstGeom>
          <a:noFill/>
          <a:ln w="53975">
            <a:solidFill>
              <a:srgbClr val="800000"/>
            </a:solidFill>
            <a:round/>
            <a:headEnd/>
            <a:tailEnd/>
          </a:ln>
        </p:spPr>
        <p:txBody>
          <a:bodyPr/>
          <a:lstStyle/>
          <a:p>
            <a:endParaRPr lang="en-US"/>
          </a:p>
        </p:txBody>
      </p:sp>
      <p:sp>
        <p:nvSpPr>
          <p:cNvPr id="39988" name="Line 75"/>
          <p:cNvSpPr>
            <a:spLocks noChangeShapeType="1"/>
          </p:cNvSpPr>
          <p:nvPr/>
        </p:nvSpPr>
        <p:spPr bwMode="auto">
          <a:xfrm rot="10800000" flipH="1">
            <a:off x="9185275" y="5907088"/>
            <a:ext cx="0" cy="660400"/>
          </a:xfrm>
          <a:prstGeom prst="line">
            <a:avLst/>
          </a:prstGeom>
          <a:noFill/>
          <a:ln w="34925">
            <a:solidFill>
              <a:srgbClr val="000000"/>
            </a:solidFill>
            <a:round/>
            <a:headEnd/>
            <a:tailEnd type="triangle" w="lg" len="lg"/>
          </a:ln>
        </p:spPr>
        <p:txBody>
          <a:bodyPr/>
          <a:lstStyle/>
          <a:p>
            <a:endParaRPr lang="en-US"/>
          </a:p>
        </p:txBody>
      </p:sp>
      <p:graphicFrame>
        <p:nvGraphicFramePr>
          <p:cNvPr id="39955" name="Object 76"/>
          <p:cNvGraphicFramePr>
            <a:graphicFrameLocks noChangeAspect="1"/>
          </p:cNvGraphicFramePr>
          <p:nvPr/>
        </p:nvGraphicFramePr>
        <p:xfrm>
          <a:off x="8620125" y="5710238"/>
          <a:ext cx="215900" cy="317500"/>
        </p:xfrm>
        <a:graphic>
          <a:graphicData uri="http://schemas.openxmlformats.org/presentationml/2006/ole">
            <mc:AlternateContent xmlns:mc="http://schemas.openxmlformats.org/markup-compatibility/2006">
              <mc:Choice xmlns:v="urn:schemas-microsoft-com:vml" Requires="v">
                <p:oleObj name="Equation" r:id="rId34" imgW="215640" imgH="317160" progId="Equation.DSMT4">
                  <p:embed/>
                </p:oleObj>
              </mc:Choice>
              <mc:Fallback>
                <p:oleObj name="Equation" r:id="rId34" imgW="215640" imgH="317160" progId="Equation.DSMT4">
                  <p:embed/>
                  <p:pic>
                    <p:nvPicPr>
                      <p:cNvPr id="39955" name="Object 7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620125" y="5710238"/>
                        <a:ext cx="2159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89" name="Line 82"/>
          <p:cNvSpPr>
            <a:spLocks noChangeShapeType="1"/>
          </p:cNvSpPr>
          <p:nvPr/>
        </p:nvSpPr>
        <p:spPr bwMode="auto">
          <a:xfrm>
            <a:off x="8801101" y="4632325"/>
            <a:ext cx="428625" cy="0"/>
          </a:xfrm>
          <a:prstGeom prst="line">
            <a:avLst/>
          </a:prstGeom>
          <a:noFill/>
          <a:ln w="53975">
            <a:solidFill>
              <a:srgbClr val="FF00FF"/>
            </a:solidFill>
            <a:round/>
            <a:headEnd/>
            <a:tailEnd/>
          </a:ln>
        </p:spPr>
        <p:txBody>
          <a:bodyPr/>
          <a:lstStyle/>
          <a:p>
            <a:endParaRPr lang="en-US"/>
          </a:p>
        </p:txBody>
      </p:sp>
      <p:sp>
        <p:nvSpPr>
          <p:cNvPr id="39990" name="Line 83"/>
          <p:cNvSpPr>
            <a:spLocks noChangeShapeType="1"/>
          </p:cNvSpPr>
          <p:nvPr/>
        </p:nvSpPr>
        <p:spPr bwMode="auto">
          <a:xfrm rot="10800000">
            <a:off x="9020175" y="3956050"/>
            <a:ext cx="0" cy="647700"/>
          </a:xfrm>
          <a:prstGeom prst="line">
            <a:avLst/>
          </a:prstGeom>
          <a:noFill/>
          <a:ln w="34925">
            <a:solidFill>
              <a:srgbClr val="000000"/>
            </a:solidFill>
            <a:round/>
            <a:headEnd/>
            <a:tailEnd type="triangle" w="lg" len="lg"/>
          </a:ln>
        </p:spPr>
        <p:txBody>
          <a:bodyPr/>
          <a:lstStyle/>
          <a:p>
            <a:endParaRPr lang="en-US"/>
          </a:p>
        </p:txBody>
      </p:sp>
      <p:graphicFrame>
        <p:nvGraphicFramePr>
          <p:cNvPr id="39956" name="Object 84"/>
          <p:cNvGraphicFramePr>
            <a:graphicFrameLocks noChangeAspect="1"/>
          </p:cNvGraphicFramePr>
          <p:nvPr/>
        </p:nvGraphicFramePr>
        <p:xfrm>
          <a:off x="9363075" y="4509097"/>
          <a:ext cx="228600" cy="241300"/>
        </p:xfrm>
        <a:graphic>
          <a:graphicData uri="http://schemas.openxmlformats.org/presentationml/2006/ole">
            <mc:AlternateContent xmlns:mc="http://schemas.openxmlformats.org/markup-compatibility/2006">
              <mc:Choice xmlns:v="urn:schemas-microsoft-com:vml" Requires="v">
                <p:oleObj name="Equation" r:id="rId35" imgW="228600" imgH="241200" progId="Equation.DSMT4">
                  <p:embed/>
                </p:oleObj>
              </mc:Choice>
              <mc:Fallback>
                <p:oleObj name="Equation" r:id="rId35" imgW="228600" imgH="241200" progId="Equation.DSMT4">
                  <p:embed/>
                  <p:pic>
                    <p:nvPicPr>
                      <p:cNvPr id="39956" name="Object 84"/>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9363075" y="4509097"/>
                        <a:ext cx="228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57" name="Object 85"/>
          <p:cNvGraphicFramePr>
            <a:graphicFrameLocks noChangeAspect="1"/>
          </p:cNvGraphicFramePr>
          <p:nvPr/>
        </p:nvGraphicFramePr>
        <p:xfrm>
          <a:off x="9204325" y="3892550"/>
          <a:ext cx="177800" cy="304800"/>
        </p:xfrm>
        <a:graphic>
          <a:graphicData uri="http://schemas.openxmlformats.org/presentationml/2006/ole">
            <mc:AlternateContent xmlns:mc="http://schemas.openxmlformats.org/markup-compatibility/2006">
              <mc:Choice xmlns:v="urn:schemas-microsoft-com:vml" Requires="v">
                <p:oleObj name="Equation" r:id="rId37" imgW="177480" imgH="304560" progId="Equation.DSMT4">
                  <p:embed/>
                </p:oleObj>
              </mc:Choice>
              <mc:Fallback>
                <p:oleObj name="Equation" r:id="rId37" imgW="177480" imgH="304560" progId="Equation.DSMT4">
                  <p:embed/>
                  <p:pic>
                    <p:nvPicPr>
                      <p:cNvPr id="39957" name="Object 85"/>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9204325" y="3892550"/>
                        <a:ext cx="17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58" name="Object 86"/>
          <p:cNvGraphicFramePr>
            <a:graphicFrameLocks noChangeAspect="1"/>
          </p:cNvGraphicFramePr>
          <p:nvPr/>
        </p:nvGraphicFramePr>
        <p:xfrm>
          <a:off x="7893050" y="4752975"/>
          <a:ext cx="787400" cy="482600"/>
        </p:xfrm>
        <a:graphic>
          <a:graphicData uri="http://schemas.openxmlformats.org/presentationml/2006/ole">
            <mc:AlternateContent xmlns:mc="http://schemas.openxmlformats.org/markup-compatibility/2006">
              <mc:Choice xmlns:v="urn:schemas-microsoft-com:vml" Requires="v">
                <p:oleObj name="Equation" r:id="rId39" imgW="787320" imgH="482400" progId="Equation.DSMT4">
                  <p:embed/>
                </p:oleObj>
              </mc:Choice>
              <mc:Fallback>
                <p:oleObj name="Equation" r:id="rId39" imgW="787320" imgH="482400" progId="Equation.DSMT4">
                  <p:embed/>
                  <p:pic>
                    <p:nvPicPr>
                      <p:cNvPr id="39958" name="Object 8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893050" y="4752975"/>
                        <a:ext cx="787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59" name="Object 87"/>
          <p:cNvGraphicFramePr>
            <a:graphicFrameLocks noChangeAspect="1"/>
          </p:cNvGraphicFramePr>
          <p:nvPr/>
        </p:nvGraphicFramePr>
        <p:xfrm>
          <a:off x="9271000" y="6323013"/>
          <a:ext cx="177800" cy="304800"/>
        </p:xfrm>
        <a:graphic>
          <a:graphicData uri="http://schemas.openxmlformats.org/presentationml/2006/ole">
            <mc:AlternateContent xmlns:mc="http://schemas.openxmlformats.org/markup-compatibility/2006">
              <mc:Choice xmlns:v="urn:schemas-microsoft-com:vml" Requires="v">
                <p:oleObj name="Equation" r:id="rId41" imgW="177480" imgH="304560" progId="Equation.DSMT4">
                  <p:embed/>
                </p:oleObj>
              </mc:Choice>
              <mc:Fallback>
                <p:oleObj name="Equation" r:id="rId41" imgW="177480" imgH="304560" progId="Equation.DSMT4">
                  <p:embed/>
                  <p:pic>
                    <p:nvPicPr>
                      <p:cNvPr id="39959" name="Object 8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9271000" y="6323013"/>
                        <a:ext cx="17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8" name="Freeform 3"/>
          <p:cNvSpPr>
            <a:spLocks/>
          </p:cNvSpPr>
          <p:nvPr/>
        </p:nvSpPr>
        <p:spPr bwMode="auto">
          <a:xfrm flipV="1">
            <a:off x="3098800" y="2024063"/>
            <a:ext cx="5797550" cy="2513012"/>
          </a:xfrm>
          <a:custGeom>
            <a:avLst/>
            <a:gdLst>
              <a:gd name="T0" fmla="*/ 62339 w 2232"/>
              <a:gd name="T1" fmla="*/ 1450783 h 899"/>
              <a:gd name="T2" fmla="*/ 467544 w 2232"/>
              <a:gd name="T3" fmla="*/ 1719135 h 899"/>
              <a:gd name="T4" fmla="*/ 561053 w 2232"/>
              <a:gd name="T5" fmla="*/ 1786223 h 899"/>
              <a:gd name="T6" fmla="*/ 685732 w 2232"/>
              <a:gd name="T7" fmla="*/ 1987488 h 899"/>
              <a:gd name="T8" fmla="*/ 1527312 w 2232"/>
              <a:gd name="T9" fmla="*/ 2289385 h 899"/>
              <a:gd name="T10" fmla="*/ 2181873 w 2232"/>
              <a:gd name="T11" fmla="*/ 2356473 h 899"/>
              <a:gd name="T12" fmla="*/ 4176729 w 2232"/>
              <a:gd name="T13" fmla="*/ 2390017 h 899"/>
              <a:gd name="T14" fmla="*/ 4394916 w 2232"/>
              <a:gd name="T15" fmla="*/ 2322929 h 899"/>
              <a:gd name="T16" fmla="*/ 4488425 w 2232"/>
              <a:gd name="T17" fmla="*/ 2255841 h 899"/>
              <a:gd name="T18" fmla="*/ 4987139 w 2232"/>
              <a:gd name="T19" fmla="*/ 2088120 h 899"/>
              <a:gd name="T20" fmla="*/ 5423515 w 2232"/>
              <a:gd name="T21" fmla="*/ 1819767 h 899"/>
              <a:gd name="T22" fmla="*/ 5672872 w 2232"/>
              <a:gd name="T23" fmla="*/ 1484327 h 899"/>
              <a:gd name="T24" fmla="*/ 5797550 w 2232"/>
              <a:gd name="T25" fmla="*/ 545092 h 899"/>
              <a:gd name="T26" fmla="*/ 5142987 w 2232"/>
              <a:gd name="T27" fmla="*/ 276739 h 899"/>
              <a:gd name="T28" fmla="*/ 3896203 w 2232"/>
              <a:gd name="T29" fmla="*/ 310283 h 899"/>
              <a:gd name="T30" fmla="*/ 3678015 w 2232"/>
              <a:gd name="T31" fmla="*/ 209651 h 899"/>
              <a:gd name="T32" fmla="*/ 3428658 w 2232"/>
              <a:gd name="T33" fmla="*/ 142562 h 899"/>
              <a:gd name="T34" fmla="*/ 2929945 w 2232"/>
              <a:gd name="T35" fmla="*/ 109018 h 899"/>
              <a:gd name="T36" fmla="*/ 2680588 w 2232"/>
              <a:gd name="T37" fmla="*/ 176107 h 899"/>
              <a:gd name="T38" fmla="*/ 2026025 w 2232"/>
              <a:gd name="T39" fmla="*/ 276739 h 899"/>
              <a:gd name="T40" fmla="*/ 1589651 w 2232"/>
              <a:gd name="T41" fmla="*/ 478003 h 899"/>
              <a:gd name="T42" fmla="*/ 1028597 w 2232"/>
              <a:gd name="T43" fmla="*/ 712812 h 899"/>
              <a:gd name="T44" fmla="*/ 592223 w 2232"/>
              <a:gd name="T45" fmla="*/ 914077 h 899"/>
              <a:gd name="T46" fmla="*/ 124678 w 2232"/>
              <a:gd name="T47" fmla="*/ 1014709 h 899"/>
              <a:gd name="T48" fmla="*/ 0 w 2232"/>
              <a:gd name="T49" fmla="*/ 1215974 h 899"/>
              <a:gd name="T50" fmla="*/ 31170 w 2232"/>
              <a:gd name="T51" fmla="*/ 1383694 h 899"/>
              <a:gd name="T52" fmla="*/ 62339 w 2232"/>
              <a:gd name="T53" fmla="*/ 1450783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a:lstStyle/>
          <a:p>
            <a:endParaRPr lang="en-US"/>
          </a:p>
        </p:txBody>
      </p:sp>
      <p:sp>
        <p:nvSpPr>
          <p:cNvPr id="40979" name="Line 4"/>
          <p:cNvSpPr>
            <a:spLocks noChangeShapeType="1"/>
          </p:cNvSpPr>
          <p:nvPr/>
        </p:nvSpPr>
        <p:spPr bwMode="auto">
          <a:xfrm>
            <a:off x="7810501" y="2678113"/>
            <a:ext cx="428625" cy="0"/>
          </a:xfrm>
          <a:prstGeom prst="line">
            <a:avLst/>
          </a:prstGeom>
          <a:noFill/>
          <a:ln w="53975">
            <a:solidFill>
              <a:srgbClr val="FF00FF"/>
            </a:solidFill>
            <a:round/>
            <a:headEnd/>
            <a:tailEnd/>
          </a:ln>
        </p:spPr>
        <p:txBody>
          <a:bodyPr/>
          <a:lstStyle/>
          <a:p>
            <a:endParaRPr lang="en-US"/>
          </a:p>
        </p:txBody>
      </p:sp>
      <p:graphicFrame>
        <p:nvGraphicFramePr>
          <p:cNvPr id="40962" name="Object 5"/>
          <p:cNvGraphicFramePr>
            <a:graphicFrameLocks noChangeAspect="1"/>
          </p:cNvGraphicFramePr>
          <p:nvPr/>
        </p:nvGraphicFramePr>
        <p:xfrm>
          <a:off x="5546725" y="3502025"/>
          <a:ext cx="850900" cy="393700"/>
        </p:xfrm>
        <a:graphic>
          <a:graphicData uri="http://schemas.openxmlformats.org/presentationml/2006/ole">
            <mc:AlternateContent xmlns:mc="http://schemas.openxmlformats.org/markup-compatibility/2006">
              <mc:Choice xmlns:v="urn:schemas-microsoft-com:vml" Requires="v">
                <p:oleObj name="Equation" r:id="rId2" imgW="850680" imgH="393480" progId="Equation.DSMT4">
                  <p:embed/>
                </p:oleObj>
              </mc:Choice>
              <mc:Fallback>
                <p:oleObj name="Equation" r:id="rId2" imgW="850680" imgH="393480" progId="Equation.DSMT4">
                  <p:embed/>
                  <p:pic>
                    <p:nvPicPr>
                      <p:cNvPr id="40962"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725" y="3502025"/>
                        <a:ext cx="850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80" name="Line 6"/>
          <p:cNvSpPr>
            <a:spLocks noChangeShapeType="1"/>
          </p:cNvSpPr>
          <p:nvPr/>
        </p:nvSpPr>
        <p:spPr bwMode="auto">
          <a:xfrm>
            <a:off x="5010150" y="3292475"/>
            <a:ext cx="1968500" cy="0"/>
          </a:xfrm>
          <a:prstGeom prst="line">
            <a:avLst/>
          </a:prstGeom>
          <a:noFill/>
          <a:ln w="34925">
            <a:solidFill>
              <a:srgbClr val="0000FF"/>
            </a:solidFill>
            <a:round/>
            <a:headEnd/>
            <a:tailEnd/>
          </a:ln>
        </p:spPr>
        <p:txBody>
          <a:bodyPr/>
          <a:lstStyle/>
          <a:p>
            <a:endParaRPr lang="en-US"/>
          </a:p>
        </p:txBody>
      </p:sp>
      <p:sp>
        <p:nvSpPr>
          <p:cNvPr id="40981" name="Line 7"/>
          <p:cNvSpPr>
            <a:spLocks noChangeShapeType="1"/>
          </p:cNvSpPr>
          <p:nvPr/>
        </p:nvSpPr>
        <p:spPr bwMode="auto">
          <a:xfrm rot="10800000" flipH="1">
            <a:off x="8029575" y="2009775"/>
            <a:ext cx="0" cy="660400"/>
          </a:xfrm>
          <a:prstGeom prst="line">
            <a:avLst/>
          </a:prstGeom>
          <a:noFill/>
          <a:ln w="34925">
            <a:solidFill>
              <a:srgbClr val="FF00FF"/>
            </a:solidFill>
            <a:round/>
            <a:headEnd/>
            <a:tailEnd type="triangle" w="lg" len="lg"/>
          </a:ln>
        </p:spPr>
        <p:txBody>
          <a:bodyPr/>
          <a:lstStyle/>
          <a:p>
            <a:endParaRPr lang="en-US"/>
          </a:p>
        </p:txBody>
      </p:sp>
      <p:graphicFrame>
        <p:nvGraphicFramePr>
          <p:cNvPr id="40963" name="Object 8"/>
          <p:cNvGraphicFramePr>
            <a:graphicFrameLocks noChangeAspect="1"/>
          </p:cNvGraphicFramePr>
          <p:nvPr/>
        </p:nvGraphicFramePr>
        <p:xfrm>
          <a:off x="7470775" y="2570741"/>
          <a:ext cx="228600" cy="241300"/>
        </p:xfrm>
        <a:graphic>
          <a:graphicData uri="http://schemas.openxmlformats.org/presentationml/2006/ole">
            <mc:AlternateContent xmlns:mc="http://schemas.openxmlformats.org/markup-compatibility/2006">
              <mc:Choice xmlns:v="urn:schemas-microsoft-com:vml" Requires="v">
                <p:oleObj name="Equation" r:id="rId4" imgW="228600" imgH="241200" progId="Equation.DSMT4">
                  <p:embed/>
                </p:oleObj>
              </mc:Choice>
              <mc:Fallback>
                <p:oleObj name="Equation" r:id="rId4" imgW="228600" imgH="241200" progId="Equation.DSMT4">
                  <p:embed/>
                  <p:pic>
                    <p:nvPicPr>
                      <p:cNvPr id="40963"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0775" y="2570741"/>
                        <a:ext cx="228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4" name="Object 9"/>
          <p:cNvGraphicFramePr>
            <a:graphicFrameLocks noChangeAspect="1"/>
          </p:cNvGraphicFramePr>
          <p:nvPr/>
        </p:nvGraphicFramePr>
        <p:xfrm>
          <a:off x="5032375" y="2619375"/>
          <a:ext cx="342900" cy="431800"/>
        </p:xfrm>
        <a:graphic>
          <a:graphicData uri="http://schemas.openxmlformats.org/presentationml/2006/ole">
            <mc:AlternateContent xmlns:mc="http://schemas.openxmlformats.org/markup-compatibility/2006">
              <mc:Choice xmlns:v="urn:schemas-microsoft-com:vml" Requires="v">
                <p:oleObj name="Equation" r:id="rId6" imgW="342720" imgH="431640" progId="Equation.DSMT4">
                  <p:embed/>
                </p:oleObj>
              </mc:Choice>
              <mc:Fallback>
                <p:oleObj name="Equation" r:id="rId6" imgW="342720" imgH="431640" progId="Equation.DSMT4">
                  <p:embed/>
                  <p:pic>
                    <p:nvPicPr>
                      <p:cNvPr id="40964"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2375" y="2619375"/>
                        <a:ext cx="342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82" name="Line 10"/>
          <p:cNvSpPr>
            <a:spLocks noChangeShapeType="1"/>
          </p:cNvSpPr>
          <p:nvPr/>
        </p:nvSpPr>
        <p:spPr bwMode="auto">
          <a:xfrm>
            <a:off x="5772150" y="3178175"/>
            <a:ext cx="431800" cy="0"/>
          </a:xfrm>
          <a:prstGeom prst="line">
            <a:avLst/>
          </a:prstGeom>
          <a:noFill/>
          <a:ln w="38100">
            <a:solidFill>
              <a:srgbClr val="0000FF"/>
            </a:solidFill>
            <a:round/>
            <a:headEnd/>
            <a:tailEnd type="triangle" w="lg" len="lg"/>
          </a:ln>
        </p:spPr>
        <p:txBody>
          <a:bodyPr/>
          <a:lstStyle/>
          <a:p>
            <a:endParaRPr lang="en-US"/>
          </a:p>
        </p:txBody>
      </p:sp>
      <p:graphicFrame>
        <p:nvGraphicFramePr>
          <p:cNvPr id="40965" name="Object 11"/>
          <p:cNvGraphicFramePr>
            <a:graphicFrameLocks noChangeAspect="1"/>
          </p:cNvGraphicFramePr>
          <p:nvPr/>
        </p:nvGraphicFramePr>
        <p:xfrm>
          <a:off x="4651375" y="3159125"/>
          <a:ext cx="152400" cy="317500"/>
        </p:xfrm>
        <a:graphic>
          <a:graphicData uri="http://schemas.openxmlformats.org/presentationml/2006/ole">
            <mc:AlternateContent xmlns:mc="http://schemas.openxmlformats.org/markup-compatibility/2006">
              <mc:Choice xmlns:v="urn:schemas-microsoft-com:vml" Requires="v">
                <p:oleObj name="Equation" r:id="rId8" imgW="152280" imgH="317160" progId="Equation.DSMT4">
                  <p:embed/>
                </p:oleObj>
              </mc:Choice>
              <mc:Fallback>
                <p:oleObj name="Equation" r:id="rId8" imgW="152280" imgH="317160" progId="Equation.DSMT4">
                  <p:embed/>
                  <p:pic>
                    <p:nvPicPr>
                      <p:cNvPr id="40965"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1375" y="3159125"/>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83" name="Line 12"/>
          <p:cNvSpPr>
            <a:spLocks noChangeShapeType="1"/>
          </p:cNvSpPr>
          <p:nvPr/>
        </p:nvSpPr>
        <p:spPr bwMode="auto">
          <a:xfrm flipH="1">
            <a:off x="5000626" y="3097213"/>
            <a:ext cx="3175" cy="393700"/>
          </a:xfrm>
          <a:prstGeom prst="line">
            <a:avLst/>
          </a:prstGeom>
          <a:noFill/>
          <a:ln w="53975">
            <a:solidFill>
              <a:srgbClr val="0000FF"/>
            </a:solidFill>
            <a:round/>
            <a:headEnd/>
            <a:tailEnd/>
          </a:ln>
        </p:spPr>
        <p:txBody>
          <a:bodyPr/>
          <a:lstStyle/>
          <a:p>
            <a:endParaRPr lang="en-US"/>
          </a:p>
        </p:txBody>
      </p:sp>
      <p:sp>
        <p:nvSpPr>
          <p:cNvPr id="40984" name="Line 13"/>
          <p:cNvSpPr>
            <a:spLocks noChangeShapeType="1"/>
          </p:cNvSpPr>
          <p:nvPr/>
        </p:nvSpPr>
        <p:spPr bwMode="auto">
          <a:xfrm flipH="1">
            <a:off x="6969126" y="3084513"/>
            <a:ext cx="3175" cy="393700"/>
          </a:xfrm>
          <a:prstGeom prst="line">
            <a:avLst/>
          </a:prstGeom>
          <a:noFill/>
          <a:ln w="53975">
            <a:solidFill>
              <a:srgbClr val="0000FF"/>
            </a:solidFill>
            <a:round/>
            <a:headEnd/>
            <a:tailEnd/>
          </a:ln>
        </p:spPr>
        <p:txBody>
          <a:bodyPr/>
          <a:lstStyle/>
          <a:p>
            <a:endParaRPr lang="en-US"/>
          </a:p>
        </p:txBody>
      </p:sp>
      <p:graphicFrame>
        <p:nvGraphicFramePr>
          <p:cNvPr id="40966" name="Object 14"/>
          <p:cNvGraphicFramePr>
            <a:graphicFrameLocks noChangeAspect="1"/>
          </p:cNvGraphicFramePr>
          <p:nvPr/>
        </p:nvGraphicFramePr>
        <p:xfrm>
          <a:off x="7134225" y="3095625"/>
          <a:ext cx="215900" cy="393700"/>
        </p:xfrm>
        <a:graphic>
          <a:graphicData uri="http://schemas.openxmlformats.org/presentationml/2006/ole">
            <mc:AlternateContent xmlns:mc="http://schemas.openxmlformats.org/markup-compatibility/2006">
              <mc:Choice xmlns:v="urn:schemas-microsoft-com:vml" Requires="v">
                <p:oleObj name="Equation" r:id="rId10" imgW="215640" imgH="393480" progId="Equation.DSMT4">
                  <p:embed/>
                </p:oleObj>
              </mc:Choice>
              <mc:Fallback>
                <p:oleObj name="Equation" r:id="rId10" imgW="215640" imgH="393480" progId="Equation.DSMT4">
                  <p:embed/>
                  <p:pic>
                    <p:nvPicPr>
                      <p:cNvPr id="40966"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34225" y="3095625"/>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85" name="Line 15"/>
          <p:cNvSpPr>
            <a:spLocks noChangeShapeType="1"/>
          </p:cNvSpPr>
          <p:nvPr/>
        </p:nvSpPr>
        <p:spPr bwMode="auto">
          <a:xfrm>
            <a:off x="4343401" y="2589213"/>
            <a:ext cx="428625" cy="0"/>
          </a:xfrm>
          <a:prstGeom prst="line">
            <a:avLst/>
          </a:prstGeom>
          <a:noFill/>
          <a:ln w="53975">
            <a:solidFill>
              <a:schemeClr val="tx1"/>
            </a:solidFill>
            <a:round/>
            <a:headEnd/>
            <a:tailEnd/>
          </a:ln>
        </p:spPr>
        <p:txBody>
          <a:bodyPr/>
          <a:lstStyle/>
          <a:p>
            <a:endParaRPr lang="en-US"/>
          </a:p>
        </p:txBody>
      </p:sp>
      <p:sp>
        <p:nvSpPr>
          <p:cNvPr id="40986" name="Line 16"/>
          <p:cNvSpPr>
            <a:spLocks noChangeShapeType="1"/>
          </p:cNvSpPr>
          <p:nvPr/>
        </p:nvSpPr>
        <p:spPr bwMode="auto">
          <a:xfrm>
            <a:off x="4562475" y="1933575"/>
            <a:ext cx="0" cy="647700"/>
          </a:xfrm>
          <a:prstGeom prst="line">
            <a:avLst/>
          </a:prstGeom>
          <a:noFill/>
          <a:ln w="34925">
            <a:solidFill>
              <a:schemeClr val="tx1"/>
            </a:solidFill>
            <a:round/>
            <a:headEnd/>
            <a:tailEnd type="triangle" w="lg" len="lg"/>
          </a:ln>
        </p:spPr>
        <p:txBody>
          <a:bodyPr/>
          <a:lstStyle/>
          <a:p>
            <a:endParaRPr lang="en-US"/>
          </a:p>
        </p:txBody>
      </p:sp>
      <p:graphicFrame>
        <p:nvGraphicFramePr>
          <p:cNvPr id="40967" name="Object 17"/>
          <p:cNvGraphicFramePr>
            <a:graphicFrameLocks noChangeAspect="1"/>
          </p:cNvGraphicFramePr>
          <p:nvPr/>
        </p:nvGraphicFramePr>
        <p:xfrm>
          <a:off x="4225925" y="1511300"/>
          <a:ext cx="165100" cy="279400"/>
        </p:xfrm>
        <a:graphic>
          <a:graphicData uri="http://schemas.openxmlformats.org/presentationml/2006/ole">
            <mc:AlternateContent xmlns:mc="http://schemas.openxmlformats.org/markup-compatibility/2006">
              <mc:Choice xmlns:v="urn:schemas-microsoft-com:vml" Requires="v">
                <p:oleObj name="Equation" r:id="rId12" imgW="164880" imgH="279360" progId="Equation.DSMT4">
                  <p:embed/>
                </p:oleObj>
              </mc:Choice>
              <mc:Fallback>
                <p:oleObj name="Equation" r:id="rId12" imgW="164880" imgH="279360" progId="Equation.DSMT4">
                  <p:embed/>
                  <p:pic>
                    <p:nvPicPr>
                      <p:cNvPr id="40967"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25925" y="1511300"/>
                        <a:ext cx="165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8" name="Object 18"/>
          <p:cNvGraphicFramePr>
            <a:graphicFrameLocks noChangeAspect="1"/>
          </p:cNvGraphicFramePr>
          <p:nvPr/>
        </p:nvGraphicFramePr>
        <p:xfrm>
          <a:off x="3952875" y="2471793"/>
          <a:ext cx="330200" cy="241300"/>
        </p:xfrm>
        <a:graphic>
          <a:graphicData uri="http://schemas.openxmlformats.org/presentationml/2006/ole">
            <mc:AlternateContent xmlns:mc="http://schemas.openxmlformats.org/markup-compatibility/2006">
              <mc:Choice xmlns:v="urn:schemas-microsoft-com:vml" Requires="v">
                <p:oleObj name="Equation" r:id="rId14" imgW="330120" imgH="241200" progId="Equation.DSMT4">
                  <p:embed/>
                </p:oleObj>
              </mc:Choice>
              <mc:Fallback>
                <p:oleObj name="Equation" r:id="rId14" imgW="330120" imgH="241200" progId="Equation.DSMT4">
                  <p:embed/>
                  <p:pic>
                    <p:nvPicPr>
                      <p:cNvPr id="40968"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52875" y="2471793"/>
                        <a:ext cx="330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9" name="Object 19"/>
          <p:cNvGraphicFramePr>
            <a:graphicFrameLocks noChangeAspect="1"/>
          </p:cNvGraphicFramePr>
          <p:nvPr/>
        </p:nvGraphicFramePr>
        <p:xfrm>
          <a:off x="7686675" y="1587500"/>
          <a:ext cx="165100" cy="279400"/>
        </p:xfrm>
        <a:graphic>
          <a:graphicData uri="http://schemas.openxmlformats.org/presentationml/2006/ole">
            <mc:AlternateContent xmlns:mc="http://schemas.openxmlformats.org/markup-compatibility/2006">
              <mc:Choice xmlns:v="urn:schemas-microsoft-com:vml" Requires="v">
                <p:oleObj name="Equation" r:id="rId16" imgW="164880" imgH="279360" progId="Equation.DSMT4">
                  <p:embed/>
                </p:oleObj>
              </mc:Choice>
              <mc:Fallback>
                <p:oleObj name="Equation" r:id="rId16" imgW="164880" imgH="279360" progId="Equation.DSMT4">
                  <p:embed/>
                  <p:pic>
                    <p:nvPicPr>
                      <p:cNvPr id="40969" name="Object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86675" y="1587500"/>
                        <a:ext cx="165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87" name="Line 20"/>
          <p:cNvSpPr>
            <a:spLocks noChangeShapeType="1"/>
          </p:cNvSpPr>
          <p:nvPr/>
        </p:nvSpPr>
        <p:spPr bwMode="auto">
          <a:xfrm>
            <a:off x="7870826" y="3935413"/>
            <a:ext cx="403225" cy="0"/>
          </a:xfrm>
          <a:prstGeom prst="line">
            <a:avLst/>
          </a:prstGeom>
          <a:noFill/>
          <a:ln w="50800">
            <a:solidFill>
              <a:srgbClr val="6E2500"/>
            </a:solidFill>
            <a:round/>
            <a:headEnd/>
            <a:tailEnd/>
          </a:ln>
        </p:spPr>
        <p:txBody>
          <a:bodyPr/>
          <a:lstStyle/>
          <a:p>
            <a:endParaRPr lang="en-US"/>
          </a:p>
        </p:txBody>
      </p:sp>
      <p:graphicFrame>
        <p:nvGraphicFramePr>
          <p:cNvPr id="40970" name="Object 21"/>
          <p:cNvGraphicFramePr>
            <a:graphicFrameLocks noChangeAspect="1"/>
          </p:cNvGraphicFramePr>
          <p:nvPr/>
        </p:nvGraphicFramePr>
        <p:xfrm>
          <a:off x="7594600" y="3711575"/>
          <a:ext cx="215900" cy="317500"/>
        </p:xfrm>
        <a:graphic>
          <a:graphicData uri="http://schemas.openxmlformats.org/presentationml/2006/ole">
            <mc:AlternateContent xmlns:mc="http://schemas.openxmlformats.org/markup-compatibility/2006">
              <mc:Choice xmlns:v="urn:schemas-microsoft-com:vml" Requires="v">
                <p:oleObj name="Equation" r:id="rId18" imgW="215640" imgH="317160" progId="Equation.DSMT4">
                  <p:embed/>
                </p:oleObj>
              </mc:Choice>
              <mc:Fallback>
                <p:oleObj name="Equation" r:id="rId18" imgW="215640" imgH="317160" progId="Equation.DSMT4">
                  <p:embed/>
                  <p:pic>
                    <p:nvPicPr>
                      <p:cNvPr id="40970" name="Object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94600" y="3711575"/>
                        <a:ext cx="2159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88" name="Rectangle 22"/>
          <p:cNvSpPr>
            <a:spLocks noGrp="1" noChangeArrowheads="1"/>
          </p:cNvSpPr>
          <p:nvPr>
            <p:ph type="title"/>
          </p:nvPr>
        </p:nvSpPr>
        <p:spPr/>
        <p:txBody>
          <a:bodyPr/>
          <a:lstStyle/>
          <a:p>
            <a:r>
              <a:rPr lang="en-US" altLang="zh-CN"/>
              <a:t>PTDF Evaluation</a:t>
            </a:r>
            <a:endParaRPr lang="en-US" altLang="zh-CN" dirty="0"/>
          </a:p>
        </p:txBody>
      </p:sp>
      <p:graphicFrame>
        <p:nvGraphicFramePr>
          <p:cNvPr id="310299" name="Object 27"/>
          <p:cNvGraphicFramePr>
            <a:graphicFrameLocks noChangeAspect="1"/>
          </p:cNvGraphicFramePr>
          <p:nvPr/>
        </p:nvGraphicFramePr>
        <p:xfrm>
          <a:off x="4438650" y="1463675"/>
          <a:ext cx="482600" cy="393700"/>
        </p:xfrm>
        <a:graphic>
          <a:graphicData uri="http://schemas.openxmlformats.org/presentationml/2006/ole">
            <mc:AlternateContent xmlns:mc="http://schemas.openxmlformats.org/markup-compatibility/2006">
              <mc:Choice xmlns:v="urn:schemas-microsoft-com:vml" Requires="v">
                <p:oleObj name="Equation" r:id="rId20" imgW="482400" imgH="393480" progId="Equation.DSMT4">
                  <p:embed/>
                </p:oleObj>
              </mc:Choice>
              <mc:Fallback>
                <p:oleObj name="Equation" r:id="rId20" imgW="482400" imgH="393480" progId="Equation.DSMT4">
                  <p:embed/>
                  <p:pic>
                    <p:nvPicPr>
                      <p:cNvPr id="310299" name="Object 27"/>
                      <p:cNvPicPr>
                        <a:picLocks noChangeAspect="1" noChangeArrowheads="1"/>
                      </p:cNvPicPr>
                      <p:nvPr/>
                    </p:nvPicPr>
                    <p:blipFill>
                      <a:blip r:embed="rId21"/>
                      <a:srcRect/>
                      <a:stretch>
                        <a:fillRect/>
                      </a:stretch>
                    </p:blipFill>
                    <p:spPr bwMode="auto">
                      <a:xfrm>
                        <a:off x="4438650" y="1463675"/>
                        <a:ext cx="482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300" name="Object 28"/>
          <p:cNvGraphicFramePr>
            <a:graphicFrameLocks noChangeAspect="1"/>
          </p:cNvGraphicFramePr>
          <p:nvPr/>
        </p:nvGraphicFramePr>
        <p:xfrm>
          <a:off x="7921625" y="1552575"/>
          <a:ext cx="482600" cy="393700"/>
        </p:xfrm>
        <a:graphic>
          <a:graphicData uri="http://schemas.openxmlformats.org/presentationml/2006/ole">
            <mc:AlternateContent xmlns:mc="http://schemas.openxmlformats.org/markup-compatibility/2006">
              <mc:Choice xmlns:v="urn:schemas-microsoft-com:vml" Requires="v">
                <p:oleObj name="Equation" r:id="rId22" imgW="482400" imgH="393480" progId="Equation.DSMT4">
                  <p:embed/>
                </p:oleObj>
              </mc:Choice>
              <mc:Fallback>
                <p:oleObj name="Equation" r:id="rId22" imgW="482400" imgH="393480" progId="Equation.DSMT4">
                  <p:embed/>
                  <p:pic>
                    <p:nvPicPr>
                      <p:cNvPr id="310300" name="Object 28"/>
                      <p:cNvPicPr>
                        <a:picLocks noChangeAspect="1" noChangeArrowheads="1"/>
                      </p:cNvPicPr>
                      <p:nvPr/>
                    </p:nvPicPr>
                    <p:blipFill>
                      <a:blip r:embed="rId23"/>
                      <a:srcRect/>
                      <a:stretch>
                        <a:fillRect/>
                      </a:stretch>
                    </p:blipFill>
                    <p:spPr bwMode="auto">
                      <a:xfrm>
                        <a:off x="7921625" y="1552575"/>
                        <a:ext cx="482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301" name="Object 29"/>
          <p:cNvGraphicFramePr>
            <a:graphicFrameLocks noChangeAspect="1"/>
          </p:cNvGraphicFramePr>
          <p:nvPr/>
        </p:nvGraphicFramePr>
        <p:xfrm>
          <a:off x="5426075" y="2578100"/>
          <a:ext cx="901700" cy="482600"/>
        </p:xfrm>
        <a:graphic>
          <a:graphicData uri="http://schemas.openxmlformats.org/presentationml/2006/ole">
            <mc:AlternateContent xmlns:mc="http://schemas.openxmlformats.org/markup-compatibility/2006">
              <mc:Choice xmlns:v="urn:schemas-microsoft-com:vml" Requires="v">
                <p:oleObj name="Equation" r:id="rId24" imgW="901440" imgH="482400" progId="Equation.DSMT4">
                  <p:embed/>
                </p:oleObj>
              </mc:Choice>
              <mc:Fallback>
                <p:oleObj name="Equation" r:id="rId24" imgW="901440" imgH="482400" progId="Equation.DSMT4">
                  <p:embed/>
                  <p:pic>
                    <p:nvPicPr>
                      <p:cNvPr id="310301" name="Object 2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426075" y="2578100"/>
                        <a:ext cx="901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302" name="Object 30"/>
          <p:cNvGraphicFramePr>
            <a:graphicFrameLocks noChangeAspect="1"/>
          </p:cNvGraphicFramePr>
          <p:nvPr/>
        </p:nvGraphicFramePr>
        <p:xfrm>
          <a:off x="6283325" y="2587625"/>
          <a:ext cx="787400" cy="482600"/>
        </p:xfrm>
        <a:graphic>
          <a:graphicData uri="http://schemas.openxmlformats.org/presentationml/2006/ole">
            <mc:AlternateContent xmlns:mc="http://schemas.openxmlformats.org/markup-compatibility/2006">
              <mc:Choice xmlns:v="urn:schemas-microsoft-com:vml" Requires="v">
                <p:oleObj name="Equation" r:id="rId26" imgW="787320" imgH="482400" progId="Equation.DSMT4">
                  <p:embed/>
                </p:oleObj>
              </mc:Choice>
              <mc:Fallback>
                <p:oleObj name="Equation" r:id="rId26" imgW="787320" imgH="482400" progId="Equation.DSMT4">
                  <p:embed/>
                  <p:pic>
                    <p:nvPicPr>
                      <p:cNvPr id="310302" name="Object 3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283325" y="2587625"/>
                        <a:ext cx="787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89" name="Line 32"/>
          <p:cNvSpPr>
            <a:spLocks noChangeShapeType="1"/>
          </p:cNvSpPr>
          <p:nvPr/>
        </p:nvSpPr>
        <p:spPr bwMode="auto">
          <a:xfrm rot="10800000" flipV="1">
            <a:off x="7956550" y="3933825"/>
            <a:ext cx="0" cy="749300"/>
          </a:xfrm>
          <a:prstGeom prst="line">
            <a:avLst/>
          </a:prstGeom>
          <a:noFill/>
          <a:ln w="34925">
            <a:solidFill>
              <a:schemeClr val="tx1"/>
            </a:solidFill>
            <a:round/>
            <a:headEnd/>
            <a:tailEnd type="triangle" w="lg" len="lg"/>
          </a:ln>
        </p:spPr>
        <p:txBody>
          <a:bodyPr/>
          <a:lstStyle/>
          <a:p>
            <a:endParaRPr lang="en-US"/>
          </a:p>
        </p:txBody>
      </p:sp>
      <p:graphicFrame>
        <p:nvGraphicFramePr>
          <p:cNvPr id="40975" name="Object 33"/>
          <p:cNvGraphicFramePr>
            <a:graphicFrameLocks noChangeAspect="1"/>
          </p:cNvGraphicFramePr>
          <p:nvPr/>
        </p:nvGraphicFramePr>
        <p:xfrm>
          <a:off x="7594600" y="4457700"/>
          <a:ext cx="177800" cy="304800"/>
        </p:xfrm>
        <a:graphic>
          <a:graphicData uri="http://schemas.openxmlformats.org/presentationml/2006/ole">
            <mc:AlternateContent xmlns:mc="http://schemas.openxmlformats.org/markup-compatibility/2006">
              <mc:Choice xmlns:v="urn:schemas-microsoft-com:vml" Requires="v">
                <p:oleObj name="Equation" r:id="rId28" imgW="177480" imgH="304560" progId="Equation.DSMT4">
                  <p:embed/>
                </p:oleObj>
              </mc:Choice>
              <mc:Fallback>
                <p:oleObj name="Equation" r:id="rId28" imgW="177480" imgH="304560" progId="Equation.DSMT4">
                  <p:embed/>
                  <p:pic>
                    <p:nvPicPr>
                      <p:cNvPr id="40975" name="Object 3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594600" y="4457700"/>
                        <a:ext cx="17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0" name="Line 35"/>
          <p:cNvSpPr>
            <a:spLocks noChangeShapeType="1"/>
          </p:cNvSpPr>
          <p:nvPr/>
        </p:nvSpPr>
        <p:spPr bwMode="auto">
          <a:xfrm flipV="1">
            <a:off x="8147050" y="3933825"/>
            <a:ext cx="0" cy="749300"/>
          </a:xfrm>
          <a:prstGeom prst="line">
            <a:avLst/>
          </a:prstGeom>
          <a:noFill/>
          <a:ln w="34925">
            <a:solidFill>
              <a:srgbClr val="FF00FF"/>
            </a:solidFill>
            <a:round/>
            <a:headEnd/>
            <a:tailEnd type="triangle" w="lg" len="lg"/>
          </a:ln>
        </p:spPr>
        <p:txBody>
          <a:bodyPr/>
          <a:lstStyle/>
          <a:p>
            <a:endParaRPr lang="en-US"/>
          </a:p>
        </p:txBody>
      </p:sp>
      <p:graphicFrame>
        <p:nvGraphicFramePr>
          <p:cNvPr id="40976" name="Object 36"/>
          <p:cNvGraphicFramePr>
            <a:graphicFrameLocks noChangeAspect="1"/>
          </p:cNvGraphicFramePr>
          <p:nvPr/>
        </p:nvGraphicFramePr>
        <p:xfrm>
          <a:off x="8385175" y="4441825"/>
          <a:ext cx="177800" cy="304800"/>
        </p:xfrm>
        <a:graphic>
          <a:graphicData uri="http://schemas.openxmlformats.org/presentationml/2006/ole">
            <mc:AlternateContent xmlns:mc="http://schemas.openxmlformats.org/markup-compatibility/2006">
              <mc:Choice xmlns:v="urn:schemas-microsoft-com:vml" Requires="v">
                <p:oleObj name="Equation" r:id="rId30" imgW="177480" imgH="304560" progId="Equation.DSMT4">
                  <p:embed/>
                </p:oleObj>
              </mc:Choice>
              <mc:Fallback>
                <p:oleObj name="Equation" r:id="rId30" imgW="177480" imgH="304560" progId="Equation.DSMT4">
                  <p:embed/>
                  <p:pic>
                    <p:nvPicPr>
                      <p:cNvPr id="40976" name="Object 3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385175" y="4441825"/>
                        <a:ext cx="17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7" name="Object 23"/>
          <p:cNvGraphicFramePr>
            <a:graphicFrameLocks noChangeAspect="1"/>
          </p:cNvGraphicFramePr>
          <p:nvPr/>
        </p:nvGraphicFramePr>
        <p:xfrm>
          <a:off x="4709424" y="5033932"/>
          <a:ext cx="2552700" cy="533400"/>
        </p:xfrm>
        <a:graphic>
          <a:graphicData uri="http://schemas.openxmlformats.org/presentationml/2006/ole">
            <mc:AlternateContent xmlns:mc="http://schemas.openxmlformats.org/markup-compatibility/2006">
              <mc:Choice xmlns:v="urn:schemas-microsoft-com:vml" Requires="v">
                <p:oleObj name="Equation" r:id="rId32" imgW="2552400" imgH="533160" progId="Equation.DSMT4">
                  <p:embed/>
                </p:oleObj>
              </mc:Choice>
              <mc:Fallback>
                <p:oleObj name="Equation" r:id="rId32" imgW="2552400" imgH="533160" progId="Equation.DSMT4">
                  <p:embed/>
                  <p:pic>
                    <p:nvPicPr>
                      <p:cNvPr id="40977" name="Object 2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09424" y="5033932"/>
                        <a:ext cx="2552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1" name="Rectangle 37"/>
          <p:cNvSpPr>
            <a:spLocks noChangeArrowheads="1"/>
          </p:cNvSpPr>
          <p:nvPr/>
        </p:nvSpPr>
        <p:spPr bwMode="auto">
          <a:xfrm>
            <a:off x="4576074" y="4887882"/>
            <a:ext cx="2819400" cy="825500"/>
          </a:xfrm>
          <a:prstGeom prst="rect">
            <a:avLst/>
          </a:prstGeom>
          <a:noFill/>
          <a:ln w="25400">
            <a:solidFill>
              <a:srgbClr val="0000FF"/>
            </a:solidFill>
            <a:miter lim="800000"/>
            <a:headEnd/>
            <a:tailEnd/>
          </a:ln>
        </p:spPr>
        <p:txBody>
          <a:bodyPr wrap="none" anchor="ct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a:t>Line Outage Distribution Factors (LODFs)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type="body" sz="quarter" idx="10"/>
              </p:nvPr>
            </p:nvSpPr>
            <p:spPr>
              <a:xfrm>
                <a:off x="228600" y="1295400"/>
                <a:ext cx="10896600" cy="5181600"/>
              </a:xfrm>
            </p:spPr>
            <p:txBody>
              <a:bodyPr/>
              <a:lstStyle/>
              <a:p>
                <a:r>
                  <a:rPr lang="en-US" dirty="0"/>
                  <a:t>Power system operation is practically always limited by contingencies, with line outages comprising a large number of the contingencies</a:t>
                </a:r>
              </a:p>
              <a:p>
                <a:r>
                  <a:rPr lang="en-US" dirty="0"/>
                  <a:t>Desire is to determine the impact of a line outage (either a transmission line or a transformer) on other system real power flows without having to explicitly solve the power flow for the contingency</a:t>
                </a:r>
              </a:p>
              <a:p>
                <a:r>
                  <a:rPr lang="en-US" dirty="0"/>
                  <a:t>These values are provided by the LODFs</a:t>
                </a:r>
              </a:p>
              <a:p>
                <a:r>
                  <a:rPr lang="en-US" altLang="zh-CN" dirty="0"/>
                  <a:t>The LODF        is the portion of the pre-outage real power line flow on line </a:t>
                </a:r>
                <a:r>
                  <a:rPr lang="en-US" altLang="zh-CN" dirty="0">
                    <a:sym typeface="Euclid Extra"/>
                  </a:rPr>
                  <a:t>k that is redistributed to line </a:t>
                </a:r>
                <a14:m>
                  <m:oMath xmlns:m="http://schemas.openxmlformats.org/officeDocument/2006/math">
                    <m:r>
                      <a:rPr lang="en-US" altLang="zh-CN" dirty="0" smtClean="0">
                        <a:latin typeface="Cambria Math" panose="02040503050406030204" pitchFamily="18" charset="0"/>
                        <a:sym typeface="Euclid Extra"/>
                      </a:rPr>
                      <m:t>ℓ</m:t>
                    </m:r>
                  </m:oMath>
                </a14:m>
                <a:r>
                  <a:rPr lang="en-US" altLang="zh-CN" dirty="0">
                    <a:sym typeface="Euclid Extra"/>
                  </a:rPr>
                  <a:t> as a result of the outage of line k</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type="body" sz="quarter" idx="10"/>
              </p:nvPr>
            </p:nvSpPr>
            <p:spPr>
              <a:xfrm>
                <a:off x="228600" y="1295400"/>
                <a:ext cx="10896600" cy="5181600"/>
              </a:xfrm>
              <a:blipFill>
                <a:blip r:embed="rId2"/>
                <a:stretch>
                  <a:fillRect l="-783" t="-824" r="-1007"/>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2882874595"/>
              </p:ext>
            </p:extLst>
          </p:nvPr>
        </p:nvGraphicFramePr>
        <p:xfrm>
          <a:off x="2286000" y="3637280"/>
          <a:ext cx="533400" cy="482600"/>
        </p:xfrm>
        <a:graphic>
          <a:graphicData uri="http://schemas.openxmlformats.org/presentationml/2006/ole">
            <mc:AlternateContent xmlns:mc="http://schemas.openxmlformats.org/markup-compatibility/2006">
              <mc:Choice xmlns:v="urn:schemas-microsoft-com:vml" Requires="v">
                <p:oleObj name="Equation" r:id="rId3" imgW="533160" imgH="482400" progId="Equation.DSMT4">
                  <p:embed/>
                </p:oleObj>
              </mc:Choice>
              <mc:Fallback>
                <p:oleObj name="Equation" r:id="rId3" imgW="533160" imgH="48240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637280"/>
                        <a:ext cx="533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68224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52" name="Freeform 36"/>
          <p:cNvSpPr>
            <a:spLocks/>
          </p:cNvSpPr>
          <p:nvPr/>
        </p:nvSpPr>
        <p:spPr bwMode="auto">
          <a:xfrm flipV="1">
            <a:off x="6426200" y="1477963"/>
            <a:ext cx="3930650" cy="2944812"/>
          </a:xfrm>
          <a:custGeom>
            <a:avLst/>
            <a:gdLst>
              <a:gd name="T0" fmla="*/ 42265 w 2232"/>
              <a:gd name="T1" fmla="*/ 1700064 h 899"/>
              <a:gd name="T2" fmla="*/ 316988 w 2232"/>
              <a:gd name="T3" fmla="*/ 2014527 h 899"/>
              <a:gd name="T4" fmla="*/ 380385 w 2232"/>
              <a:gd name="T5" fmla="*/ 2093142 h 899"/>
              <a:gd name="T6" fmla="*/ 464916 w 2232"/>
              <a:gd name="T7" fmla="*/ 2328989 h 899"/>
              <a:gd name="T8" fmla="*/ 1035494 w 2232"/>
              <a:gd name="T9" fmla="*/ 2682760 h 899"/>
              <a:gd name="T10" fmla="*/ 1479277 w 2232"/>
              <a:gd name="T11" fmla="*/ 2761375 h 899"/>
              <a:gd name="T12" fmla="*/ 2831758 w 2232"/>
              <a:gd name="T13" fmla="*/ 2800683 h 899"/>
              <a:gd name="T14" fmla="*/ 2979686 w 2232"/>
              <a:gd name="T15" fmla="*/ 2722068 h 899"/>
              <a:gd name="T16" fmla="*/ 3043083 w 2232"/>
              <a:gd name="T17" fmla="*/ 2643452 h 899"/>
              <a:gd name="T18" fmla="*/ 3381204 w 2232"/>
              <a:gd name="T19" fmla="*/ 2446913 h 899"/>
              <a:gd name="T20" fmla="*/ 3677060 w 2232"/>
              <a:gd name="T21" fmla="*/ 2132450 h 899"/>
              <a:gd name="T22" fmla="*/ 3846120 w 2232"/>
              <a:gd name="T23" fmla="*/ 1739372 h 899"/>
              <a:gd name="T24" fmla="*/ 3930650 w 2232"/>
              <a:gd name="T25" fmla="*/ 638752 h 899"/>
              <a:gd name="T26" fmla="*/ 3486866 w 2232"/>
              <a:gd name="T27" fmla="*/ 324290 h 899"/>
              <a:gd name="T28" fmla="*/ 2641566 w 2232"/>
              <a:gd name="T29" fmla="*/ 363597 h 899"/>
              <a:gd name="T30" fmla="*/ 2493638 w 2232"/>
              <a:gd name="T31" fmla="*/ 245674 h 899"/>
              <a:gd name="T32" fmla="*/ 2324578 w 2232"/>
              <a:gd name="T33" fmla="*/ 167058 h 899"/>
              <a:gd name="T34" fmla="*/ 1986458 w 2232"/>
              <a:gd name="T35" fmla="*/ 127750 h 899"/>
              <a:gd name="T36" fmla="*/ 1817397 w 2232"/>
              <a:gd name="T37" fmla="*/ 206366 h 899"/>
              <a:gd name="T38" fmla="*/ 1373614 w 2232"/>
              <a:gd name="T39" fmla="*/ 324290 h 899"/>
              <a:gd name="T40" fmla="*/ 1077759 w 2232"/>
              <a:gd name="T41" fmla="*/ 560137 h 899"/>
              <a:gd name="T42" fmla="*/ 697373 w 2232"/>
              <a:gd name="T43" fmla="*/ 835291 h 899"/>
              <a:gd name="T44" fmla="*/ 401518 w 2232"/>
              <a:gd name="T45" fmla="*/ 1071139 h 899"/>
              <a:gd name="T46" fmla="*/ 84530 w 2232"/>
              <a:gd name="T47" fmla="*/ 1189062 h 899"/>
              <a:gd name="T48" fmla="*/ 0 w 2232"/>
              <a:gd name="T49" fmla="*/ 1424909 h 899"/>
              <a:gd name="T50" fmla="*/ 21133 w 2232"/>
              <a:gd name="T51" fmla="*/ 1621448 h 899"/>
              <a:gd name="T52" fmla="*/ 42265 w 2232"/>
              <a:gd name="T53" fmla="*/ 1700064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a:lstStyle/>
          <a:p>
            <a:endParaRPr lang="en-US" dirty="0"/>
          </a:p>
        </p:txBody>
      </p:sp>
      <p:sp>
        <p:nvSpPr>
          <p:cNvPr id="44053" name="Freeform 3"/>
          <p:cNvSpPr>
            <a:spLocks/>
          </p:cNvSpPr>
          <p:nvPr/>
        </p:nvSpPr>
        <p:spPr bwMode="auto">
          <a:xfrm flipV="1">
            <a:off x="1638300" y="1500188"/>
            <a:ext cx="4032250" cy="2944812"/>
          </a:xfrm>
          <a:custGeom>
            <a:avLst/>
            <a:gdLst>
              <a:gd name="T0" fmla="*/ 43358 w 2232"/>
              <a:gd name="T1" fmla="*/ 1700064 h 899"/>
              <a:gd name="T2" fmla="*/ 325181 w 2232"/>
              <a:gd name="T3" fmla="*/ 2014527 h 899"/>
              <a:gd name="T4" fmla="*/ 390218 w 2232"/>
              <a:gd name="T5" fmla="*/ 2093142 h 899"/>
              <a:gd name="T6" fmla="*/ 476933 w 2232"/>
              <a:gd name="T7" fmla="*/ 2328989 h 899"/>
              <a:gd name="T8" fmla="*/ 1062259 w 2232"/>
              <a:gd name="T9" fmla="*/ 2682760 h 899"/>
              <a:gd name="T10" fmla="*/ 1517513 w 2232"/>
              <a:gd name="T11" fmla="*/ 2761375 h 899"/>
              <a:gd name="T12" fmla="*/ 2904954 w 2232"/>
              <a:gd name="T13" fmla="*/ 2800683 h 899"/>
              <a:gd name="T14" fmla="*/ 3056705 w 2232"/>
              <a:gd name="T15" fmla="*/ 2722068 h 899"/>
              <a:gd name="T16" fmla="*/ 3121741 w 2232"/>
              <a:gd name="T17" fmla="*/ 2643452 h 899"/>
              <a:gd name="T18" fmla="*/ 3468602 w 2232"/>
              <a:gd name="T19" fmla="*/ 2446913 h 899"/>
              <a:gd name="T20" fmla="*/ 3772105 w 2232"/>
              <a:gd name="T21" fmla="*/ 2132450 h 899"/>
              <a:gd name="T22" fmla="*/ 3945535 w 2232"/>
              <a:gd name="T23" fmla="*/ 1739372 h 899"/>
              <a:gd name="T24" fmla="*/ 4032250 w 2232"/>
              <a:gd name="T25" fmla="*/ 638752 h 899"/>
              <a:gd name="T26" fmla="*/ 3576995 w 2232"/>
              <a:gd name="T27" fmla="*/ 324290 h 899"/>
              <a:gd name="T28" fmla="*/ 2709845 w 2232"/>
              <a:gd name="T29" fmla="*/ 363597 h 899"/>
              <a:gd name="T30" fmla="*/ 2558094 w 2232"/>
              <a:gd name="T31" fmla="*/ 245674 h 899"/>
              <a:gd name="T32" fmla="*/ 2384664 w 2232"/>
              <a:gd name="T33" fmla="*/ 167058 h 899"/>
              <a:gd name="T34" fmla="*/ 2037804 w 2232"/>
              <a:gd name="T35" fmla="*/ 127750 h 899"/>
              <a:gd name="T36" fmla="*/ 1864374 w 2232"/>
              <a:gd name="T37" fmla="*/ 206366 h 899"/>
              <a:gd name="T38" fmla="*/ 1409119 w 2232"/>
              <a:gd name="T39" fmla="*/ 324290 h 899"/>
              <a:gd name="T40" fmla="*/ 1105617 w 2232"/>
              <a:gd name="T41" fmla="*/ 560137 h 899"/>
              <a:gd name="T42" fmla="*/ 715399 w 2232"/>
              <a:gd name="T43" fmla="*/ 835291 h 899"/>
              <a:gd name="T44" fmla="*/ 411896 w 2232"/>
              <a:gd name="T45" fmla="*/ 1071139 h 899"/>
              <a:gd name="T46" fmla="*/ 86715 w 2232"/>
              <a:gd name="T47" fmla="*/ 1189062 h 899"/>
              <a:gd name="T48" fmla="*/ 0 w 2232"/>
              <a:gd name="T49" fmla="*/ 1424909 h 899"/>
              <a:gd name="T50" fmla="*/ 21679 w 2232"/>
              <a:gd name="T51" fmla="*/ 1621448 h 899"/>
              <a:gd name="T52" fmla="*/ 43358 w 2232"/>
              <a:gd name="T53" fmla="*/ 1700064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a:lstStyle/>
          <a:p>
            <a:endParaRPr lang="en-US" dirty="0"/>
          </a:p>
        </p:txBody>
      </p:sp>
      <p:graphicFrame>
        <p:nvGraphicFramePr>
          <p:cNvPr id="44034" name="Object 5"/>
          <p:cNvGraphicFramePr>
            <a:graphicFrameLocks noChangeAspect="1"/>
          </p:cNvGraphicFramePr>
          <p:nvPr/>
        </p:nvGraphicFramePr>
        <p:xfrm>
          <a:off x="3311525" y="2524125"/>
          <a:ext cx="850900" cy="393700"/>
        </p:xfrm>
        <a:graphic>
          <a:graphicData uri="http://schemas.openxmlformats.org/presentationml/2006/ole">
            <mc:AlternateContent xmlns:mc="http://schemas.openxmlformats.org/markup-compatibility/2006">
              <mc:Choice xmlns:v="urn:schemas-microsoft-com:vml" Requires="v">
                <p:oleObj name="Equation" r:id="rId2" imgW="850680" imgH="393480" progId="Equation.DSMT4">
                  <p:embed/>
                </p:oleObj>
              </mc:Choice>
              <mc:Fallback>
                <p:oleObj name="Equation" r:id="rId2" imgW="850680" imgH="393480" progId="Equation.DSMT4">
                  <p:embed/>
                  <p:pic>
                    <p:nvPicPr>
                      <p:cNvPr id="44034"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525" y="2524125"/>
                        <a:ext cx="850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54" name="Line 6"/>
          <p:cNvSpPr>
            <a:spLocks noChangeShapeType="1"/>
          </p:cNvSpPr>
          <p:nvPr/>
        </p:nvSpPr>
        <p:spPr bwMode="auto">
          <a:xfrm>
            <a:off x="2774950" y="2314575"/>
            <a:ext cx="1968500" cy="0"/>
          </a:xfrm>
          <a:prstGeom prst="line">
            <a:avLst/>
          </a:prstGeom>
          <a:noFill/>
          <a:ln w="34925">
            <a:solidFill>
              <a:srgbClr val="0000FF"/>
            </a:solidFill>
            <a:round/>
            <a:headEnd/>
            <a:tailEnd/>
          </a:ln>
        </p:spPr>
        <p:txBody>
          <a:bodyPr/>
          <a:lstStyle/>
          <a:p>
            <a:endParaRPr lang="en-US" dirty="0"/>
          </a:p>
        </p:txBody>
      </p:sp>
      <p:graphicFrame>
        <p:nvGraphicFramePr>
          <p:cNvPr id="44035" name="Object 9"/>
          <p:cNvGraphicFramePr>
            <a:graphicFrameLocks noChangeAspect="1"/>
          </p:cNvGraphicFramePr>
          <p:nvPr/>
        </p:nvGraphicFramePr>
        <p:xfrm>
          <a:off x="3502025" y="1666875"/>
          <a:ext cx="342900" cy="431800"/>
        </p:xfrm>
        <a:graphic>
          <a:graphicData uri="http://schemas.openxmlformats.org/presentationml/2006/ole">
            <mc:AlternateContent xmlns:mc="http://schemas.openxmlformats.org/markup-compatibility/2006">
              <mc:Choice xmlns:v="urn:schemas-microsoft-com:vml" Requires="v">
                <p:oleObj name="Equation" r:id="rId4" imgW="342720" imgH="431640" progId="Equation.DSMT4">
                  <p:embed/>
                </p:oleObj>
              </mc:Choice>
              <mc:Fallback>
                <p:oleObj name="Equation" r:id="rId4" imgW="342720" imgH="431640" progId="Equation.DSMT4">
                  <p:embed/>
                  <p:pic>
                    <p:nvPicPr>
                      <p:cNvPr id="44035"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2025" y="1666875"/>
                        <a:ext cx="342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55" name="Line 10"/>
          <p:cNvSpPr>
            <a:spLocks noChangeShapeType="1"/>
          </p:cNvSpPr>
          <p:nvPr/>
        </p:nvSpPr>
        <p:spPr bwMode="auto">
          <a:xfrm>
            <a:off x="3451226" y="2187575"/>
            <a:ext cx="403225" cy="0"/>
          </a:xfrm>
          <a:prstGeom prst="line">
            <a:avLst/>
          </a:prstGeom>
          <a:noFill/>
          <a:ln w="38100">
            <a:solidFill>
              <a:srgbClr val="0000FF"/>
            </a:solidFill>
            <a:round/>
            <a:headEnd/>
            <a:tailEnd type="triangle" w="lg" len="lg"/>
          </a:ln>
        </p:spPr>
        <p:txBody>
          <a:bodyPr/>
          <a:lstStyle/>
          <a:p>
            <a:endParaRPr lang="en-US" dirty="0"/>
          </a:p>
        </p:txBody>
      </p:sp>
      <p:graphicFrame>
        <p:nvGraphicFramePr>
          <p:cNvPr id="44036" name="Object 11"/>
          <p:cNvGraphicFramePr>
            <a:graphicFrameLocks noChangeAspect="1"/>
          </p:cNvGraphicFramePr>
          <p:nvPr/>
        </p:nvGraphicFramePr>
        <p:xfrm>
          <a:off x="2416175" y="2181225"/>
          <a:ext cx="152400" cy="317500"/>
        </p:xfrm>
        <a:graphic>
          <a:graphicData uri="http://schemas.openxmlformats.org/presentationml/2006/ole">
            <mc:AlternateContent xmlns:mc="http://schemas.openxmlformats.org/markup-compatibility/2006">
              <mc:Choice xmlns:v="urn:schemas-microsoft-com:vml" Requires="v">
                <p:oleObj name="Equation" r:id="rId6" imgW="152280" imgH="317160" progId="Equation.DSMT4">
                  <p:embed/>
                </p:oleObj>
              </mc:Choice>
              <mc:Fallback>
                <p:oleObj name="Equation" r:id="rId6" imgW="152280" imgH="317160" progId="Equation.DSMT4">
                  <p:embed/>
                  <p:pic>
                    <p:nvPicPr>
                      <p:cNvPr id="44036"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6175" y="2181225"/>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56" name="Line 12"/>
          <p:cNvSpPr>
            <a:spLocks noChangeShapeType="1"/>
          </p:cNvSpPr>
          <p:nvPr/>
        </p:nvSpPr>
        <p:spPr bwMode="auto">
          <a:xfrm flipH="1">
            <a:off x="2765426" y="2119313"/>
            <a:ext cx="3175" cy="393700"/>
          </a:xfrm>
          <a:prstGeom prst="line">
            <a:avLst/>
          </a:prstGeom>
          <a:noFill/>
          <a:ln w="53975">
            <a:solidFill>
              <a:srgbClr val="0000FF"/>
            </a:solidFill>
            <a:round/>
            <a:headEnd/>
            <a:tailEnd/>
          </a:ln>
        </p:spPr>
        <p:txBody>
          <a:bodyPr/>
          <a:lstStyle/>
          <a:p>
            <a:endParaRPr lang="en-US" dirty="0"/>
          </a:p>
        </p:txBody>
      </p:sp>
      <p:sp>
        <p:nvSpPr>
          <p:cNvPr id="44057" name="Line 13"/>
          <p:cNvSpPr>
            <a:spLocks noChangeShapeType="1"/>
          </p:cNvSpPr>
          <p:nvPr/>
        </p:nvSpPr>
        <p:spPr bwMode="auto">
          <a:xfrm flipH="1">
            <a:off x="4733926" y="2106613"/>
            <a:ext cx="3175" cy="393700"/>
          </a:xfrm>
          <a:prstGeom prst="line">
            <a:avLst/>
          </a:prstGeom>
          <a:noFill/>
          <a:ln w="53975">
            <a:solidFill>
              <a:srgbClr val="0000FF"/>
            </a:solidFill>
            <a:round/>
            <a:headEnd/>
            <a:tailEnd/>
          </a:ln>
        </p:spPr>
        <p:txBody>
          <a:bodyPr/>
          <a:lstStyle/>
          <a:p>
            <a:endParaRPr lang="en-US" dirty="0"/>
          </a:p>
        </p:txBody>
      </p:sp>
      <p:graphicFrame>
        <p:nvGraphicFramePr>
          <p:cNvPr id="44037" name="Object 14"/>
          <p:cNvGraphicFramePr>
            <a:graphicFrameLocks noChangeAspect="1"/>
          </p:cNvGraphicFramePr>
          <p:nvPr/>
        </p:nvGraphicFramePr>
        <p:xfrm>
          <a:off x="4899025" y="2117725"/>
          <a:ext cx="215900" cy="393700"/>
        </p:xfrm>
        <a:graphic>
          <a:graphicData uri="http://schemas.openxmlformats.org/presentationml/2006/ole">
            <mc:AlternateContent xmlns:mc="http://schemas.openxmlformats.org/markup-compatibility/2006">
              <mc:Choice xmlns:v="urn:schemas-microsoft-com:vml" Requires="v">
                <p:oleObj name="Equation" r:id="rId8" imgW="215640" imgH="393480" progId="Equation.DSMT4">
                  <p:embed/>
                </p:oleObj>
              </mc:Choice>
              <mc:Fallback>
                <p:oleObj name="Equation" r:id="rId8" imgW="215640" imgH="393480" progId="Equation.DSMT4">
                  <p:embed/>
                  <p:pic>
                    <p:nvPicPr>
                      <p:cNvPr id="44037"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9025" y="2117725"/>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58" name="Rectangle 20"/>
          <p:cNvSpPr>
            <a:spLocks noGrp="1" noChangeArrowheads="1"/>
          </p:cNvSpPr>
          <p:nvPr>
            <p:ph type="title"/>
          </p:nvPr>
        </p:nvSpPr>
        <p:spPr/>
        <p:txBody>
          <a:bodyPr/>
          <a:lstStyle/>
          <a:p>
            <a:r>
              <a:rPr lang="en-US" altLang="zh-CN"/>
              <a:t>LODFs</a:t>
            </a:r>
            <a:endParaRPr lang="en-US" altLang="zh-CN" dirty="0"/>
          </a:p>
        </p:txBody>
      </p:sp>
      <p:graphicFrame>
        <p:nvGraphicFramePr>
          <p:cNvPr id="44038" name="Object 21"/>
          <p:cNvGraphicFramePr>
            <a:graphicFrameLocks noChangeAspect="1"/>
          </p:cNvGraphicFramePr>
          <p:nvPr/>
        </p:nvGraphicFramePr>
        <p:xfrm>
          <a:off x="8337550" y="1749425"/>
          <a:ext cx="876300" cy="431800"/>
        </p:xfrm>
        <a:graphic>
          <a:graphicData uri="http://schemas.openxmlformats.org/presentationml/2006/ole">
            <mc:AlternateContent xmlns:mc="http://schemas.openxmlformats.org/markup-compatibility/2006">
              <mc:Choice xmlns:v="urn:schemas-microsoft-com:vml" Requires="v">
                <p:oleObj name="Equation" r:id="rId10" imgW="876240" imgH="431640" progId="Equation.DSMT4">
                  <p:embed/>
                </p:oleObj>
              </mc:Choice>
              <mc:Fallback>
                <p:oleObj name="Equation" r:id="rId10" imgW="876240" imgH="431640" progId="Equation.DSMT4">
                  <p:embed/>
                  <p:pic>
                    <p:nvPicPr>
                      <p:cNvPr id="44038"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37550" y="1749425"/>
                        <a:ext cx="876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9" name="Object 27"/>
          <p:cNvGraphicFramePr>
            <a:graphicFrameLocks noChangeAspect="1"/>
          </p:cNvGraphicFramePr>
          <p:nvPr/>
        </p:nvGraphicFramePr>
        <p:xfrm>
          <a:off x="3400425" y="3679825"/>
          <a:ext cx="876300" cy="393700"/>
        </p:xfrm>
        <a:graphic>
          <a:graphicData uri="http://schemas.openxmlformats.org/presentationml/2006/ole">
            <mc:AlternateContent xmlns:mc="http://schemas.openxmlformats.org/markup-compatibility/2006">
              <mc:Choice xmlns:v="urn:schemas-microsoft-com:vml" Requires="v">
                <p:oleObj name="Equation" r:id="rId12" imgW="876240" imgH="393480" progId="Equation.DSMT4">
                  <p:embed/>
                </p:oleObj>
              </mc:Choice>
              <mc:Fallback>
                <p:oleObj name="Equation" r:id="rId12" imgW="876240" imgH="393480" progId="Equation.DSMT4">
                  <p:embed/>
                  <p:pic>
                    <p:nvPicPr>
                      <p:cNvPr id="44039" name="Object 27"/>
                      <p:cNvPicPr preferRelativeResize="0">
                        <a:picLocks noChangeAspect="1" noChangeArrowheads="1"/>
                      </p:cNvPicPr>
                      <p:nvPr/>
                    </p:nvPicPr>
                    <p:blipFill>
                      <a:blip r:embed="rId13"/>
                      <a:srcRect/>
                      <a:stretch>
                        <a:fillRect/>
                      </a:stretch>
                    </p:blipFill>
                    <p:spPr bwMode="auto">
                      <a:xfrm>
                        <a:off x="3400425" y="3679825"/>
                        <a:ext cx="876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59" name="Line 28"/>
          <p:cNvSpPr>
            <a:spLocks noChangeShapeType="1"/>
          </p:cNvSpPr>
          <p:nvPr/>
        </p:nvSpPr>
        <p:spPr bwMode="auto">
          <a:xfrm>
            <a:off x="2851150" y="3533775"/>
            <a:ext cx="1968500" cy="0"/>
          </a:xfrm>
          <a:prstGeom prst="line">
            <a:avLst/>
          </a:prstGeom>
          <a:noFill/>
          <a:ln w="34925">
            <a:solidFill>
              <a:schemeClr val="hlink"/>
            </a:solidFill>
            <a:round/>
            <a:headEnd/>
            <a:tailEnd/>
          </a:ln>
        </p:spPr>
        <p:txBody>
          <a:bodyPr/>
          <a:lstStyle/>
          <a:p>
            <a:endParaRPr lang="en-US" dirty="0"/>
          </a:p>
        </p:txBody>
      </p:sp>
      <p:graphicFrame>
        <p:nvGraphicFramePr>
          <p:cNvPr id="44040" name="Object 29"/>
          <p:cNvGraphicFramePr>
            <a:graphicFrameLocks noChangeAspect="1"/>
          </p:cNvGraphicFramePr>
          <p:nvPr/>
        </p:nvGraphicFramePr>
        <p:xfrm>
          <a:off x="3552825" y="2860675"/>
          <a:ext cx="368300" cy="431800"/>
        </p:xfrm>
        <a:graphic>
          <a:graphicData uri="http://schemas.openxmlformats.org/presentationml/2006/ole">
            <mc:AlternateContent xmlns:mc="http://schemas.openxmlformats.org/markup-compatibility/2006">
              <mc:Choice xmlns:v="urn:schemas-microsoft-com:vml" Requires="v">
                <p:oleObj name="Equation" r:id="rId14" imgW="368280" imgH="431640" progId="Equation.DSMT4">
                  <p:embed/>
                </p:oleObj>
              </mc:Choice>
              <mc:Fallback>
                <p:oleObj name="Equation" r:id="rId14" imgW="368280" imgH="431640" progId="Equation.DSMT4">
                  <p:embed/>
                  <p:pic>
                    <p:nvPicPr>
                      <p:cNvPr id="44040" name="Object 29"/>
                      <p:cNvPicPr preferRelativeResize="0">
                        <a:picLocks noChangeAspect="1" noChangeArrowheads="1"/>
                      </p:cNvPicPr>
                      <p:nvPr/>
                    </p:nvPicPr>
                    <p:blipFill>
                      <a:blip r:embed="rId15"/>
                      <a:srcRect/>
                      <a:stretch>
                        <a:fillRect/>
                      </a:stretch>
                    </p:blipFill>
                    <p:spPr bwMode="auto">
                      <a:xfrm>
                        <a:off x="3552825" y="2860675"/>
                        <a:ext cx="368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60" name="Line 30"/>
          <p:cNvSpPr>
            <a:spLocks noChangeShapeType="1"/>
          </p:cNvSpPr>
          <p:nvPr/>
        </p:nvSpPr>
        <p:spPr bwMode="auto">
          <a:xfrm>
            <a:off x="3527426" y="3406775"/>
            <a:ext cx="403225" cy="0"/>
          </a:xfrm>
          <a:prstGeom prst="line">
            <a:avLst/>
          </a:prstGeom>
          <a:noFill/>
          <a:ln w="38100">
            <a:solidFill>
              <a:schemeClr val="hlink"/>
            </a:solidFill>
            <a:round/>
            <a:headEnd/>
            <a:tailEnd type="triangle" w="lg" len="lg"/>
          </a:ln>
        </p:spPr>
        <p:txBody>
          <a:bodyPr/>
          <a:lstStyle/>
          <a:p>
            <a:endParaRPr lang="en-US" dirty="0"/>
          </a:p>
        </p:txBody>
      </p:sp>
      <p:graphicFrame>
        <p:nvGraphicFramePr>
          <p:cNvPr id="44041" name="Object 31"/>
          <p:cNvGraphicFramePr>
            <a:graphicFrameLocks noChangeAspect="1"/>
          </p:cNvGraphicFramePr>
          <p:nvPr/>
        </p:nvGraphicFramePr>
        <p:xfrm>
          <a:off x="2505075" y="3330575"/>
          <a:ext cx="228600" cy="330200"/>
        </p:xfrm>
        <a:graphic>
          <a:graphicData uri="http://schemas.openxmlformats.org/presentationml/2006/ole">
            <mc:AlternateContent xmlns:mc="http://schemas.openxmlformats.org/markup-compatibility/2006">
              <mc:Choice xmlns:v="urn:schemas-microsoft-com:vml" Requires="v">
                <p:oleObj name="Equation" r:id="rId16" imgW="228600" imgH="330120" progId="Equation.DSMT4">
                  <p:embed/>
                </p:oleObj>
              </mc:Choice>
              <mc:Fallback>
                <p:oleObj name="Equation" r:id="rId16" imgW="228600" imgH="330120" progId="Equation.DSMT4">
                  <p:embed/>
                  <p:pic>
                    <p:nvPicPr>
                      <p:cNvPr id="44041" name="Object 31"/>
                      <p:cNvPicPr preferRelativeResize="0">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05075" y="3330575"/>
                        <a:ext cx="228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61" name="Line 32"/>
          <p:cNvSpPr>
            <a:spLocks noChangeShapeType="1"/>
          </p:cNvSpPr>
          <p:nvPr/>
        </p:nvSpPr>
        <p:spPr bwMode="auto">
          <a:xfrm flipH="1">
            <a:off x="2841626" y="3338513"/>
            <a:ext cx="3175" cy="393700"/>
          </a:xfrm>
          <a:prstGeom prst="line">
            <a:avLst/>
          </a:prstGeom>
          <a:noFill/>
          <a:ln w="53975">
            <a:solidFill>
              <a:schemeClr val="hlink"/>
            </a:solidFill>
            <a:round/>
            <a:headEnd/>
            <a:tailEnd/>
          </a:ln>
        </p:spPr>
        <p:txBody>
          <a:bodyPr/>
          <a:lstStyle/>
          <a:p>
            <a:endParaRPr lang="en-US" dirty="0"/>
          </a:p>
        </p:txBody>
      </p:sp>
      <p:sp>
        <p:nvSpPr>
          <p:cNvPr id="44062" name="Line 33"/>
          <p:cNvSpPr>
            <a:spLocks noChangeShapeType="1"/>
          </p:cNvSpPr>
          <p:nvPr/>
        </p:nvSpPr>
        <p:spPr bwMode="auto">
          <a:xfrm flipH="1">
            <a:off x="4810126" y="3325813"/>
            <a:ext cx="3175" cy="393700"/>
          </a:xfrm>
          <a:prstGeom prst="line">
            <a:avLst/>
          </a:prstGeom>
          <a:noFill/>
          <a:ln w="53975">
            <a:solidFill>
              <a:schemeClr val="hlink"/>
            </a:solidFill>
            <a:round/>
            <a:headEnd/>
            <a:tailEnd/>
          </a:ln>
        </p:spPr>
        <p:txBody>
          <a:bodyPr/>
          <a:lstStyle/>
          <a:p>
            <a:endParaRPr lang="en-US" dirty="0"/>
          </a:p>
        </p:txBody>
      </p:sp>
      <p:graphicFrame>
        <p:nvGraphicFramePr>
          <p:cNvPr id="44042" name="Object 34"/>
          <p:cNvGraphicFramePr>
            <a:graphicFrameLocks noChangeAspect="1"/>
          </p:cNvGraphicFramePr>
          <p:nvPr/>
        </p:nvGraphicFramePr>
        <p:xfrm>
          <a:off x="4943475" y="3305175"/>
          <a:ext cx="279400" cy="406400"/>
        </p:xfrm>
        <a:graphic>
          <a:graphicData uri="http://schemas.openxmlformats.org/presentationml/2006/ole">
            <mc:AlternateContent xmlns:mc="http://schemas.openxmlformats.org/markup-compatibility/2006">
              <mc:Choice xmlns:v="urn:schemas-microsoft-com:vml" Requires="v">
                <p:oleObj name="Equation" r:id="rId18" imgW="279360" imgH="406080" progId="Equation.DSMT4">
                  <p:embed/>
                </p:oleObj>
              </mc:Choice>
              <mc:Fallback>
                <p:oleObj name="Equation" r:id="rId18" imgW="279360" imgH="406080" progId="Equation.DSMT4">
                  <p:embed/>
                  <p:pic>
                    <p:nvPicPr>
                      <p:cNvPr id="44042" name="Object 34"/>
                      <p:cNvPicPr preferRelativeResize="0">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43475" y="3305175"/>
                        <a:ext cx="279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3" name="Object 37"/>
          <p:cNvGraphicFramePr>
            <a:graphicFrameLocks noChangeAspect="1"/>
          </p:cNvGraphicFramePr>
          <p:nvPr/>
        </p:nvGraphicFramePr>
        <p:xfrm>
          <a:off x="8023225" y="2524125"/>
          <a:ext cx="850900" cy="393700"/>
        </p:xfrm>
        <a:graphic>
          <a:graphicData uri="http://schemas.openxmlformats.org/presentationml/2006/ole">
            <mc:AlternateContent xmlns:mc="http://schemas.openxmlformats.org/markup-compatibility/2006">
              <mc:Choice xmlns:v="urn:schemas-microsoft-com:vml" Requires="v">
                <p:oleObj name="Equation" r:id="rId20" imgW="850680" imgH="393480" progId="Equation.DSMT4">
                  <p:embed/>
                </p:oleObj>
              </mc:Choice>
              <mc:Fallback>
                <p:oleObj name="Equation" r:id="rId20" imgW="850680" imgH="393480" progId="Equation.DSMT4">
                  <p:embed/>
                  <p:pic>
                    <p:nvPicPr>
                      <p:cNvPr id="44043" name="Object 3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23225" y="2524125"/>
                        <a:ext cx="850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63" name="Line 38"/>
          <p:cNvSpPr>
            <a:spLocks noChangeShapeType="1"/>
          </p:cNvSpPr>
          <p:nvPr/>
        </p:nvSpPr>
        <p:spPr bwMode="auto">
          <a:xfrm>
            <a:off x="7486650" y="2314575"/>
            <a:ext cx="1968500" cy="0"/>
          </a:xfrm>
          <a:prstGeom prst="line">
            <a:avLst/>
          </a:prstGeom>
          <a:noFill/>
          <a:ln w="34925">
            <a:solidFill>
              <a:srgbClr val="0000FF"/>
            </a:solidFill>
            <a:round/>
            <a:headEnd/>
            <a:tailEnd/>
          </a:ln>
        </p:spPr>
        <p:txBody>
          <a:bodyPr/>
          <a:lstStyle/>
          <a:p>
            <a:endParaRPr lang="en-US" dirty="0"/>
          </a:p>
        </p:txBody>
      </p:sp>
      <p:graphicFrame>
        <p:nvGraphicFramePr>
          <p:cNvPr id="44044" name="Object 39"/>
          <p:cNvGraphicFramePr>
            <a:graphicFrameLocks noChangeAspect="1"/>
          </p:cNvGraphicFramePr>
          <p:nvPr/>
        </p:nvGraphicFramePr>
        <p:xfrm>
          <a:off x="7870825" y="1724025"/>
          <a:ext cx="342900" cy="431800"/>
        </p:xfrm>
        <a:graphic>
          <a:graphicData uri="http://schemas.openxmlformats.org/presentationml/2006/ole">
            <mc:AlternateContent xmlns:mc="http://schemas.openxmlformats.org/markup-compatibility/2006">
              <mc:Choice xmlns:v="urn:schemas-microsoft-com:vml" Requires="v">
                <p:oleObj name="Equation" r:id="rId22" imgW="342720" imgH="431640" progId="Equation.DSMT4">
                  <p:embed/>
                </p:oleObj>
              </mc:Choice>
              <mc:Fallback>
                <p:oleObj name="Equation" r:id="rId22" imgW="342720" imgH="431640" progId="Equation.DSMT4">
                  <p:embed/>
                  <p:pic>
                    <p:nvPicPr>
                      <p:cNvPr id="44044" name="Object 3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870825" y="1724025"/>
                        <a:ext cx="342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64" name="Line 40"/>
          <p:cNvSpPr>
            <a:spLocks noChangeShapeType="1"/>
          </p:cNvSpPr>
          <p:nvPr/>
        </p:nvSpPr>
        <p:spPr bwMode="auto">
          <a:xfrm>
            <a:off x="8181975" y="2190750"/>
            <a:ext cx="412750" cy="0"/>
          </a:xfrm>
          <a:prstGeom prst="line">
            <a:avLst/>
          </a:prstGeom>
          <a:noFill/>
          <a:ln w="38100">
            <a:solidFill>
              <a:srgbClr val="0000FF"/>
            </a:solidFill>
            <a:round/>
            <a:headEnd/>
            <a:tailEnd type="triangle" w="lg" len="lg"/>
          </a:ln>
        </p:spPr>
        <p:txBody>
          <a:bodyPr/>
          <a:lstStyle/>
          <a:p>
            <a:endParaRPr lang="en-US" dirty="0"/>
          </a:p>
        </p:txBody>
      </p:sp>
      <p:graphicFrame>
        <p:nvGraphicFramePr>
          <p:cNvPr id="44045" name="Object 41"/>
          <p:cNvGraphicFramePr>
            <a:graphicFrameLocks noChangeAspect="1"/>
          </p:cNvGraphicFramePr>
          <p:nvPr/>
        </p:nvGraphicFramePr>
        <p:xfrm>
          <a:off x="7127875" y="2181225"/>
          <a:ext cx="152400" cy="317500"/>
        </p:xfrm>
        <a:graphic>
          <a:graphicData uri="http://schemas.openxmlformats.org/presentationml/2006/ole">
            <mc:AlternateContent xmlns:mc="http://schemas.openxmlformats.org/markup-compatibility/2006">
              <mc:Choice xmlns:v="urn:schemas-microsoft-com:vml" Requires="v">
                <p:oleObj name="Equation" r:id="rId24" imgW="152280" imgH="317160" progId="Equation.DSMT4">
                  <p:embed/>
                </p:oleObj>
              </mc:Choice>
              <mc:Fallback>
                <p:oleObj name="Equation" r:id="rId24" imgW="152280" imgH="317160" progId="Equation.DSMT4">
                  <p:embed/>
                  <p:pic>
                    <p:nvPicPr>
                      <p:cNvPr id="44045" name="Object 4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127875" y="2181225"/>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65" name="Line 42"/>
          <p:cNvSpPr>
            <a:spLocks noChangeShapeType="1"/>
          </p:cNvSpPr>
          <p:nvPr/>
        </p:nvSpPr>
        <p:spPr bwMode="auto">
          <a:xfrm flipH="1">
            <a:off x="7477126" y="2119313"/>
            <a:ext cx="3175" cy="393700"/>
          </a:xfrm>
          <a:prstGeom prst="line">
            <a:avLst/>
          </a:prstGeom>
          <a:noFill/>
          <a:ln w="53975">
            <a:solidFill>
              <a:srgbClr val="0000FF"/>
            </a:solidFill>
            <a:round/>
            <a:headEnd/>
            <a:tailEnd/>
          </a:ln>
        </p:spPr>
        <p:txBody>
          <a:bodyPr/>
          <a:lstStyle/>
          <a:p>
            <a:endParaRPr lang="en-US" dirty="0"/>
          </a:p>
        </p:txBody>
      </p:sp>
      <p:sp>
        <p:nvSpPr>
          <p:cNvPr id="44066" name="Line 43"/>
          <p:cNvSpPr>
            <a:spLocks noChangeShapeType="1"/>
          </p:cNvSpPr>
          <p:nvPr/>
        </p:nvSpPr>
        <p:spPr bwMode="auto">
          <a:xfrm flipH="1">
            <a:off x="9445626" y="2106613"/>
            <a:ext cx="3175" cy="393700"/>
          </a:xfrm>
          <a:prstGeom prst="line">
            <a:avLst/>
          </a:prstGeom>
          <a:noFill/>
          <a:ln w="53975">
            <a:solidFill>
              <a:srgbClr val="0000FF"/>
            </a:solidFill>
            <a:round/>
            <a:headEnd/>
            <a:tailEnd/>
          </a:ln>
        </p:spPr>
        <p:txBody>
          <a:bodyPr/>
          <a:lstStyle/>
          <a:p>
            <a:endParaRPr lang="en-US" dirty="0"/>
          </a:p>
        </p:txBody>
      </p:sp>
      <p:graphicFrame>
        <p:nvGraphicFramePr>
          <p:cNvPr id="44046" name="Object 44"/>
          <p:cNvGraphicFramePr>
            <a:graphicFrameLocks noChangeAspect="1"/>
          </p:cNvGraphicFramePr>
          <p:nvPr/>
        </p:nvGraphicFramePr>
        <p:xfrm>
          <a:off x="9610725" y="2117725"/>
          <a:ext cx="215900" cy="393700"/>
        </p:xfrm>
        <a:graphic>
          <a:graphicData uri="http://schemas.openxmlformats.org/presentationml/2006/ole">
            <mc:AlternateContent xmlns:mc="http://schemas.openxmlformats.org/markup-compatibility/2006">
              <mc:Choice xmlns:v="urn:schemas-microsoft-com:vml" Requires="v">
                <p:oleObj name="Equation" r:id="rId26" imgW="215640" imgH="393480" progId="Equation.DSMT4">
                  <p:embed/>
                </p:oleObj>
              </mc:Choice>
              <mc:Fallback>
                <p:oleObj name="Equation" r:id="rId26" imgW="215640" imgH="393480" progId="Equation.DSMT4">
                  <p:embed/>
                  <p:pic>
                    <p:nvPicPr>
                      <p:cNvPr id="44046" name="Object 4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610725" y="2117725"/>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67" name="AutoShape 54"/>
          <p:cNvSpPr>
            <a:spLocks noChangeArrowheads="1"/>
          </p:cNvSpPr>
          <p:nvPr/>
        </p:nvSpPr>
        <p:spPr bwMode="auto">
          <a:xfrm>
            <a:off x="6122725" y="4152900"/>
            <a:ext cx="1828800" cy="584200"/>
          </a:xfrm>
          <a:prstGeom prst="wedgeRoundRectCallout">
            <a:avLst>
              <a:gd name="adj1" fmla="val 48859"/>
              <a:gd name="adj2" fmla="val -156878"/>
              <a:gd name="adj3" fmla="val 16667"/>
            </a:avLst>
          </a:prstGeom>
          <a:solidFill>
            <a:srgbClr val="FFFFFF"/>
          </a:solidFill>
          <a:ln w="22225">
            <a:solidFill>
              <a:schemeClr val="hlink"/>
            </a:solidFill>
            <a:miter lim="800000"/>
            <a:headEnd/>
            <a:tailEnd/>
          </a:ln>
        </p:spPr>
        <p:txBody>
          <a:bodyPr/>
          <a:lstStyle/>
          <a:p>
            <a:pPr eaLnBrk="1" hangingPunct="1"/>
            <a:r>
              <a:rPr lang="en-US" altLang="zh-CN" i="1" dirty="0">
                <a:solidFill>
                  <a:schemeClr val="hlink"/>
                </a:solidFill>
                <a:ea typeface="SimSun" charset="-122"/>
                <a:cs typeface="Times New Roman" pitchFamily="18" charset="0"/>
              </a:rPr>
              <a:t>outaged</a:t>
            </a:r>
          </a:p>
        </p:txBody>
      </p:sp>
      <p:graphicFrame>
        <p:nvGraphicFramePr>
          <p:cNvPr id="44048" name="Object 57"/>
          <p:cNvGraphicFramePr>
            <a:graphicFrameLocks noChangeAspect="1"/>
          </p:cNvGraphicFramePr>
          <p:nvPr/>
        </p:nvGraphicFramePr>
        <p:xfrm>
          <a:off x="8124825" y="3565525"/>
          <a:ext cx="876300" cy="393700"/>
        </p:xfrm>
        <a:graphic>
          <a:graphicData uri="http://schemas.openxmlformats.org/presentationml/2006/ole">
            <mc:AlternateContent xmlns:mc="http://schemas.openxmlformats.org/markup-compatibility/2006">
              <mc:Choice xmlns:v="urn:schemas-microsoft-com:vml" Requires="v">
                <p:oleObj name="Equation" r:id="rId28" imgW="876240" imgH="393480" progId="Equation.DSMT4">
                  <p:embed/>
                </p:oleObj>
              </mc:Choice>
              <mc:Fallback>
                <p:oleObj name="Equation" r:id="rId28" imgW="876240" imgH="393480" progId="Equation.DSMT4">
                  <p:embed/>
                  <p:pic>
                    <p:nvPicPr>
                      <p:cNvPr id="44048" name="Object 57"/>
                      <p:cNvPicPr preferRelativeResize="0">
                        <a:picLocks noChangeAspect="1" noChangeArrowheads="1"/>
                      </p:cNvPicPr>
                      <p:nvPr/>
                    </p:nvPicPr>
                    <p:blipFill>
                      <a:blip r:embed="rId29"/>
                      <a:srcRect/>
                      <a:stretch>
                        <a:fillRect/>
                      </a:stretch>
                    </p:blipFill>
                    <p:spPr bwMode="auto">
                      <a:xfrm>
                        <a:off x="8124825" y="3565525"/>
                        <a:ext cx="876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68" name="Line 58"/>
          <p:cNvSpPr>
            <a:spLocks noChangeShapeType="1"/>
          </p:cNvSpPr>
          <p:nvPr/>
        </p:nvSpPr>
        <p:spPr bwMode="auto">
          <a:xfrm>
            <a:off x="7575550" y="3419475"/>
            <a:ext cx="1968500" cy="0"/>
          </a:xfrm>
          <a:prstGeom prst="line">
            <a:avLst/>
          </a:prstGeom>
          <a:noFill/>
          <a:ln w="34925" cap="rnd">
            <a:solidFill>
              <a:schemeClr val="hlink"/>
            </a:solidFill>
            <a:prstDash val="sysDot"/>
            <a:round/>
            <a:headEnd/>
            <a:tailEnd/>
          </a:ln>
        </p:spPr>
        <p:txBody>
          <a:bodyPr/>
          <a:lstStyle/>
          <a:p>
            <a:endParaRPr lang="en-US" dirty="0"/>
          </a:p>
        </p:txBody>
      </p:sp>
      <p:graphicFrame>
        <p:nvGraphicFramePr>
          <p:cNvPr id="44049" name="Object 61"/>
          <p:cNvGraphicFramePr>
            <a:graphicFrameLocks noChangeAspect="1"/>
          </p:cNvGraphicFramePr>
          <p:nvPr/>
        </p:nvGraphicFramePr>
        <p:xfrm>
          <a:off x="7229475" y="3216275"/>
          <a:ext cx="228600" cy="330200"/>
        </p:xfrm>
        <a:graphic>
          <a:graphicData uri="http://schemas.openxmlformats.org/presentationml/2006/ole">
            <mc:AlternateContent xmlns:mc="http://schemas.openxmlformats.org/markup-compatibility/2006">
              <mc:Choice xmlns:v="urn:schemas-microsoft-com:vml" Requires="v">
                <p:oleObj name="Equation" r:id="rId30" imgW="228600" imgH="330120" progId="Equation.DSMT4">
                  <p:embed/>
                </p:oleObj>
              </mc:Choice>
              <mc:Fallback>
                <p:oleObj name="Equation" r:id="rId30" imgW="228600" imgH="330120" progId="Equation.DSMT4">
                  <p:embed/>
                  <p:pic>
                    <p:nvPicPr>
                      <p:cNvPr id="44049" name="Object 61"/>
                      <p:cNvPicPr preferRelativeResize="0">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229475" y="3216275"/>
                        <a:ext cx="228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69" name="Line 62"/>
          <p:cNvSpPr>
            <a:spLocks noChangeShapeType="1"/>
          </p:cNvSpPr>
          <p:nvPr/>
        </p:nvSpPr>
        <p:spPr bwMode="auto">
          <a:xfrm flipH="1">
            <a:off x="7566026" y="3224213"/>
            <a:ext cx="3175" cy="393700"/>
          </a:xfrm>
          <a:prstGeom prst="line">
            <a:avLst/>
          </a:prstGeom>
          <a:noFill/>
          <a:ln w="53975">
            <a:solidFill>
              <a:schemeClr val="hlink"/>
            </a:solidFill>
            <a:round/>
            <a:headEnd/>
            <a:tailEnd/>
          </a:ln>
        </p:spPr>
        <p:txBody>
          <a:bodyPr/>
          <a:lstStyle/>
          <a:p>
            <a:endParaRPr lang="en-US" dirty="0"/>
          </a:p>
        </p:txBody>
      </p:sp>
      <p:sp>
        <p:nvSpPr>
          <p:cNvPr id="44070" name="Line 63"/>
          <p:cNvSpPr>
            <a:spLocks noChangeShapeType="1"/>
          </p:cNvSpPr>
          <p:nvPr/>
        </p:nvSpPr>
        <p:spPr bwMode="auto">
          <a:xfrm flipH="1">
            <a:off x="9534526" y="3211513"/>
            <a:ext cx="3175" cy="393700"/>
          </a:xfrm>
          <a:prstGeom prst="line">
            <a:avLst/>
          </a:prstGeom>
          <a:noFill/>
          <a:ln w="53975">
            <a:solidFill>
              <a:schemeClr val="hlink"/>
            </a:solidFill>
            <a:round/>
            <a:headEnd/>
            <a:tailEnd/>
          </a:ln>
        </p:spPr>
        <p:txBody>
          <a:bodyPr/>
          <a:lstStyle/>
          <a:p>
            <a:endParaRPr lang="en-US" dirty="0"/>
          </a:p>
        </p:txBody>
      </p:sp>
      <p:graphicFrame>
        <p:nvGraphicFramePr>
          <p:cNvPr id="44050" name="Object 64"/>
          <p:cNvGraphicFramePr>
            <a:graphicFrameLocks noChangeAspect="1"/>
          </p:cNvGraphicFramePr>
          <p:nvPr/>
        </p:nvGraphicFramePr>
        <p:xfrm>
          <a:off x="9667875" y="3190875"/>
          <a:ext cx="279400" cy="406400"/>
        </p:xfrm>
        <a:graphic>
          <a:graphicData uri="http://schemas.openxmlformats.org/presentationml/2006/ole">
            <mc:AlternateContent xmlns:mc="http://schemas.openxmlformats.org/markup-compatibility/2006">
              <mc:Choice xmlns:v="urn:schemas-microsoft-com:vml" Requires="v">
                <p:oleObj name="Equation" r:id="rId32" imgW="279360" imgH="406080" progId="Equation.DSMT4">
                  <p:embed/>
                </p:oleObj>
              </mc:Choice>
              <mc:Fallback>
                <p:oleObj name="Equation" r:id="rId32" imgW="279360" imgH="406080" progId="Equation.DSMT4">
                  <p:embed/>
                  <p:pic>
                    <p:nvPicPr>
                      <p:cNvPr id="44050" name="Object 64"/>
                      <p:cNvPicPr preferRelativeResize="0">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667875" y="3190875"/>
                        <a:ext cx="279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51" name="Object 66"/>
          <p:cNvGraphicFramePr>
            <a:graphicFrameLocks noChangeAspect="1"/>
          </p:cNvGraphicFramePr>
          <p:nvPr/>
        </p:nvGraphicFramePr>
        <p:xfrm>
          <a:off x="4586288" y="4902200"/>
          <a:ext cx="3073400" cy="1028700"/>
        </p:xfrm>
        <a:graphic>
          <a:graphicData uri="http://schemas.openxmlformats.org/presentationml/2006/ole">
            <mc:AlternateContent xmlns:mc="http://schemas.openxmlformats.org/markup-compatibility/2006">
              <mc:Choice xmlns:v="urn:schemas-microsoft-com:vml" Requires="v">
                <p:oleObj name="Equation" r:id="rId34" imgW="3073320" imgH="1028520" progId="Equation.DSMT4">
                  <p:embed/>
                </p:oleObj>
              </mc:Choice>
              <mc:Fallback>
                <p:oleObj name="Equation" r:id="rId34" imgW="3073320" imgH="1028520" progId="Equation.DSMT4">
                  <p:embed/>
                  <p:pic>
                    <p:nvPicPr>
                      <p:cNvPr id="44051" name="Object 66"/>
                      <p:cNvPicPr>
                        <a:picLocks noChangeAspect="1" noChangeArrowheads="1"/>
                      </p:cNvPicPr>
                      <p:nvPr/>
                    </p:nvPicPr>
                    <p:blipFill>
                      <a:blip r:embed="rId35"/>
                      <a:srcRect/>
                      <a:stretch>
                        <a:fillRect/>
                      </a:stretch>
                    </p:blipFill>
                    <p:spPr bwMode="auto">
                      <a:xfrm>
                        <a:off x="4586288" y="4902200"/>
                        <a:ext cx="30734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71" name="Text Box 67"/>
          <p:cNvSpPr txBox="1">
            <a:spLocks noChangeArrowheads="1"/>
          </p:cNvSpPr>
          <p:nvPr/>
        </p:nvSpPr>
        <p:spPr bwMode="auto">
          <a:xfrm>
            <a:off x="2765426" y="4456263"/>
            <a:ext cx="1965325" cy="557213"/>
          </a:xfrm>
          <a:prstGeom prst="rect">
            <a:avLst/>
          </a:prstGeom>
          <a:noFill/>
          <a:ln w="9525">
            <a:noFill/>
            <a:miter lim="800000"/>
            <a:headEnd/>
            <a:tailEnd/>
          </a:ln>
        </p:spPr>
        <p:txBody>
          <a:bodyPr/>
          <a:lstStyle/>
          <a:p>
            <a:pPr algn="l"/>
            <a:r>
              <a:rPr lang="en-US" altLang="zh-CN" i="1" dirty="0">
                <a:solidFill>
                  <a:srgbClr val="0000FF"/>
                </a:solidFill>
                <a:ea typeface="SimSun" charset="-122"/>
                <a:cs typeface="Times New Roman" pitchFamily="18" charset="0"/>
              </a:rPr>
              <a:t>base case</a:t>
            </a:r>
          </a:p>
        </p:txBody>
      </p:sp>
      <p:sp>
        <p:nvSpPr>
          <p:cNvPr id="44072" name="Text Box 68"/>
          <p:cNvSpPr txBox="1">
            <a:spLocks noChangeArrowheads="1"/>
          </p:cNvSpPr>
          <p:nvPr/>
        </p:nvSpPr>
        <p:spPr bwMode="auto">
          <a:xfrm>
            <a:off x="7880350" y="4622800"/>
            <a:ext cx="2305050" cy="558800"/>
          </a:xfrm>
          <a:prstGeom prst="rect">
            <a:avLst/>
          </a:prstGeom>
          <a:noFill/>
          <a:ln w="9525">
            <a:noFill/>
            <a:miter lim="800000"/>
            <a:headEnd/>
            <a:tailEnd/>
          </a:ln>
        </p:spPr>
        <p:txBody>
          <a:bodyPr/>
          <a:lstStyle/>
          <a:p>
            <a:pPr algn="l"/>
            <a:r>
              <a:rPr lang="en-US" altLang="zh-CN" i="1" dirty="0">
                <a:solidFill>
                  <a:schemeClr val="hlink"/>
                </a:solidFill>
                <a:ea typeface="SimSun" charset="-122"/>
                <a:cs typeface="Times New Roman" pitchFamily="18" charset="0"/>
              </a:rPr>
              <a:t>outage case</a:t>
            </a:r>
          </a:p>
        </p:txBody>
      </p:sp>
      <p:sp>
        <p:nvSpPr>
          <p:cNvPr id="2" name="TextBox 1"/>
          <p:cNvSpPr txBox="1"/>
          <p:nvPr/>
        </p:nvSpPr>
        <p:spPr>
          <a:xfrm>
            <a:off x="2014321" y="6005566"/>
            <a:ext cx="6550191" cy="461665"/>
          </a:xfrm>
          <a:prstGeom prst="rect">
            <a:avLst/>
          </a:prstGeom>
          <a:solidFill>
            <a:srgbClr val="D6D2C4"/>
          </a:solidFill>
        </p:spPr>
        <p:txBody>
          <a:bodyPr wrap="none" rtlCol="0">
            <a:spAutoFit/>
          </a:bodyPr>
          <a:lstStyle/>
          <a:p>
            <a:r>
              <a:rPr lang="en-US" sz="2400" dirty="0">
                <a:solidFill>
                  <a:srgbClr val="1E0000"/>
                </a:solidFill>
                <a:latin typeface="+mj-lt"/>
              </a:rPr>
              <a:t>Best reference is Chapter 7 of the course book</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9" name="Rectangle 2"/>
          <p:cNvSpPr>
            <a:spLocks noGrp="1" noChangeArrowheads="1"/>
          </p:cNvSpPr>
          <p:nvPr>
            <p:ph type="title"/>
          </p:nvPr>
        </p:nvSpPr>
        <p:spPr>
          <a:xfrm>
            <a:off x="228600" y="76200"/>
            <a:ext cx="10896600" cy="1066800"/>
          </a:xfrm>
        </p:spPr>
        <p:txBody>
          <a:bodyPr/>
          <a:lstStyle/>
          <a:p>
            <a:r>
              <a:rPr lang="en-US" altLang="zh-CN"/>
              <a:t>LODF Evaluation</a:t>
            </a:r>
            <a:endParaRPr lang="zh-CN" altLang="en-US" dirty="0"/>
          </a:p>
        </p:txBody>
      </p:sp>
      <p:sp>
        <p:nvSpPr>
          <p:cNvPr id="47120" name="Rectangle 3"/>
          <p:cNvSpPr>
            <a:spLocks noGrp="1" noChangeArrowheads="1"/>
          </p:cNvSpPr>
          <p:nvPr>
            <p:ph type="body" sz="quarter" idx="10"/>
          </p:nvPr>
        </p:nvSpPr>
        <p:spPr>
          <a:xfrm>
            <a:off x="228600" y="1295400"/>
            <a:ext cx="10896600" cy="5181600"/>
          </a:xfrm>
        </p:spPr>
        <p:txBody>
          <a:bodyPr/>
          <a:lstStyle/>
          <a:p>
            <a:r>
              <a:rPr lang="en-US" altLang="zh-CN"/>
              <a:t>We simulate the impact of the outage of line k by adding the basic transaction</a:t>
            </a:r>
            <a:endParaRPr lang="en-US" altLang="zh-CN" dirty="0"/>
          </a:p>
        </p:txBody>
      </p:sp>
      <p:graphicFrame>
        <p:nvGraphicFramePr>
          <p:cNvPr id="47117" name="Object 34"/>
          <p:cNvGraphicFramePr>
            <a:graphicFrameLocks noChangeAspect="1"/>
          </p:cNvGraphicFramePr>
          <p:nvPr/>
        </p:nvGraphicFramePr>
        <p:xfrm>
          <a:off x="6111875" y="1760435"/>
          <a:ext cx="2400300" cy="508000"/>
        </p:xfrm>
        <a:graphic>
          <a:graphicData uri="http://schemas.openxmlformats.org/presentationml/2006/ole">
            <mc:AlternateContent xmlns:mc="http://schemas.openxmlformats.org/markup-compatibility/2006">
              <mc:Choice xmlns:v="urn:schemas-microsoft-com:vml" Requires="v">
                <p:oleObj name="Equation" r:id="rId2" imgW="2400120" imgH="507960" progId="Equation.DSMT4">
                  <p:embed/>
                </p:oleObj>
              </mc:Choice>
              <mc:Fallback>
                <p:oleObj name="Equation" r:id="rId2" imgW="2400120" imgH="507960" progId="Equation.DSMT4">
                  <p:embed/>
                  <p:pic>
                    <p:nvPicPr>
                      <p:cNvPr id="47117" name="Object 34"/>
                      <p:cNvPicPr>
                        <a:picLocks noChangeAspect="1" noChangeArrowheads="1"/>
                      </p:cNvPicPr>
                      <p:nvPr/>
                    </p:nvPicPr>
                    <p:blipFill>
                      <a:blip r:embed="rId3"/>
                      <a:srcRect/>
                      <a:stretch>
                        <a:fillRect/>
                      </a:stretch>
                    </p:blipFill>
                    <p:spPr bwMode="auto">
                      <a:xfrm>
                        <a:off x="6111875" y="1760435"/>
                        <a:ext cx="2400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44" name="Text Box 39"/>
          <p:cNvSpPr txBox="1">
            <a:spLocks noChangeArrowheads="1"/>
          </p:cNvSpPr>
          <p:nvPr/>
        </p:nvSpPr>
        <p:spPr bwMode="auto">
          <a:xfrm>
            <a:off x="6637320" y="2487050"/>
            <a:ext cx="3725881" cy="2246769"/>
          </a:xfrm>
          <a:prstGeom prst="rect">
            <a:avLst/>
          </a:prstGeom>
          <a:noFill/>
          <a:ln w="25400">
            <a:noFill/>
            <a:miter lim="800000"/>
            <a:headEnd/>
            <a:tailEnd/>
          </a:ln>
        </p:spPr>
        <p:txBody>
          <a:bodyPr wrap="square">
            <a:spAutoFit/>
          </a:bodyPr>
          <a:lstStyle/>
          <a:p>
            <a:pPr algn="l"/>
            <a:r>
              <a:rPr lang="en-US" altLang="zh-CN" dirty="0">
                <a:solidFill>
                  <a:srgbClr val="000000"/>
                </a:solidFill>
                <a:latin typeface="+mn-lt"/>
                <a:ea typeface="SimSun" charset="-122"/>
              </a:rPr>
              <a:t>and selecting </a:t>
            </a:r>
            <a:r>
              <a:rPr lang="en-US" altLang="zh-CN" dirty="0">
                <a:solidFill>
                  <a:srgbClr val="000000"/>
                </a:solidFill>
                <a:latin typeface="+mn-lt"/>
                <a:ea typeface="SimSun" charset="-122"/>
                <a:sym typeface="Symbol"/>
              </a:rPr>
              <a:t></a:t>
            </a:r>
            <a:r>
              <a:rPr lang="en-US" altLang="zh-CN" dirty="0" err="1">
                <a:solidFill>
                  <a:srgbClr val="000000"/>
                </a:solidFill>
                <a:latin typeface="+mn-lt"/>
                <a:ea typeface="SimSun" charset="-122"/>
                <a:sym typeface="Symbol"/>
              </a:rPr>
              <a:t>t</a:t>
            </a:r>
            <a:r>
              <a:rPr lang="en-US" altLang="zh-CN" baseline="-25000" dirty="0" err="1">
                <a:solidFill>
                  <a:srgbClr val="000000"/>
                </a:solidFill>
                <a:latin typeface="+mn-lt"/>
                <a:ea typeface="SimSun" charset="-122"/>
                <a:sym typeface="Symbol"/>
              </a:rPr>
              <a:t>k</a:t>
            </a:r>
            <a:r>
              <a:rPr lang="en-US" altLang="zh-CN" dirty="0">
                <a:solidFill>
                  <a:srgbClr val="000000"/>
                </a:solidFill>
                <a:latin typeface="+mn-lt"/>
                <a:ea typeface="SimSun" charset="-122"/>
                <a:sym typeface="Symbol"/>
              </a:rPr>
              <a:t> </a:t>
            </a:r>
            <a:r>
              <a:rPr lang="en-US" altLang="zh-CN" dirty="0">
                <a:solidFill>
                  <a:srgbClr val="000000"/>
                </a:solidFill>
                <a:latin typeface="+mn-lt"/>
                <a:ea typeface="SimSun" charset="-122"/>
              </a:rPr>
              <a:t>in such a way that the flows on the dashed lines become exactly </a:t>
            </a:r>
            <a:r>
              <a:rPr lang="en-US" altLang="zh-CN" dirty="0">
                <a:solidFill>
                  <a:srgbClr val="000000"/>
                </a:solidFill>
                <a:latin typeface="+mn-lt"/>
                <a:ea typeface="SimSun" charset="-122"/>
                <a:cs typeface="Arial" panose="020B0604020202020204" pitchFamily="34" charset="0"/>
              </a:rPr>
              <a:t>zero</a:t>
            </a:r>
            <a:endParaRPr lang="en-US" altLang="zh-CN" i="1" dirty="0">
              <a:solidFill>
                <a:srgbClr val="000000"/>
              </a:solidFill>
              <a:latin typeface="+mn-lt"/>
              <a:ea typeface="SimSun" charset="-122"/>
              <a:cs typeface="Arial" panose="020B0604020202020204" pitchFamily="34" charset="0"/>
            </a:endParaRPr>
          </a:p>
        </p:txBody>
      </p:sp>
      <p:grpSp>
        <p:nvGrpSpPr>
          <p:cNvPr id="2" name="Group 1"/>
          <p:cNvGrpSpPr/>
          <p:nvPr/>
        </p:nvGrpSpPr>
        <p:grpSpPr>
          <a:xfrm>
            <a:off x="2689226" y="2624138"/>
            <a:ext cx="3738563" cy="3778250"/>
            <a:chOff x="1165225" y="2624138"/>
            <a:chExt cx="3738563" cy="3778250"/>
          </a:xfrm>
        </p:grpSpPr>
        <p:sp>
          <p:nvSpPr>
            <p:cNvPr id="47121" name="Text Box 4"/>
            <p:cNvSpPr txBox="1">
              <a:spLocks noChangeArrowheads="1"/>
            </p:cNvSpPr>
            <p:nvPr/>
          </p:nvSpPr>
          <p:spPr bwMode="auto">
            <a:xfrm>
              <a:off x="3590925" y="5749925"/>
              <a:ext cx="1312863" cy="652463"/>
            </a:xfrm>
            <a:prstGeom prst="rect">
              <a:avLst/>
            </a:prstGeom>
            <a:noFill/>
            <a:ln w="9525">
              <a:noFill/>
              <a:miter lim="800000"/>
              <a:headEnd/>
              <a:tailEnd/>
            </a:ln>
          </p:spPr>
          <p:txBody>
            <a:bodyPr/>
            <a:lstStyle/>
            <a:p>
              <a:pPr algn="l"/>
              <a:endParaRPr lang="zh-CN" altLang="en-US" sz="1200">
                <a:ea typeface="SimSun" charset="-122"/>
              </a:endParaRPr>
            </a:p>
          </p:txBody>
        </p:sp>
        <p:sp>
          <p:nvSpPr>
            <p:cNvPr id="47122" name="Line 5"/>
            <p:cNvSpPr>
              <a:spLocks noChangeShapeType="1"/>
            </p:cNvSpPr>
            <p:nvPr/>
          </p:nvSpPr>
          <p:spPr bwMode="auto">
            <a:xfrm flipV="1">
              <a:off x="1938338" y="5308600"/>
              <a:ext cx="0" cy="506413"/>
            </a:xfrm>
            <a:prstGeom prst="line">
              <a:avLst/>
            </a:prstGeom>
            <a:noFill/>
            <a:ln w="34925">
              <a:solidFill>
                <a:srgbClr val="FF00FF"/>
              </a:solidFill>
              <a:round/>
              <a:headEnd/>
              <a:tailEnd type="triangle" w="lg" len="lg"/>
            </a:ln>
          </p:spPr>
          <p:txBody>
            <a:bodyPr/>
            <a:lstStyle/>
            <a:p>
              <a:endParaRPr lang="en-US"/>
            </a:p>
          </p:txBody>
        </p:sp>
        <p:sp>
          <p:nvSpPr>
            <p:cNvPr id="47123" name="Line 6"/>
            <p:cNvSpPr>
              <a:spLocks noChangeShapeType="1"/>
            </p:cNvSpPr>
            <p:nvPr/>
          </p:nvSpPr>
          <p:spPr bwMode="auto">
            <a:xfrm rot="10800000" flipV="1">
              <a:off x="4135705" y="5265738"/>
              <a:ext cx="0" cy="506412"/>
            </a:xfrm>
            <a:prstGeom prst="line">
              <a:avLst/>
            </a:prstGeom>
            <a:noFill/>
            <a:ln w="34925">
              <a:solidFill>
                <a:srgbClr val="FF00FF"/>
              </a:solidFill>
              <a:round/>
              <a:headEnd/>
              <a:tailEnd type="triangle" w="lg" len="lg"/>
            </a:ln>
          </p:spPr>
          <p:txBody>
            <a:bodyPr/>
            <a:lstStyle/>
            <a:p>
              <a:endParaRPr lang="en-US"/>
            </a:p>
          </p:txBody>
        </p:sp>
        <p:sp>
          <p:nvSpPr>
            <p:cNvPr id="47124" name="Text Box 7"/>
            <p:cNvSpPr txBox="1">
              <a:spLocks noChangeArrowheads="1"/>
            </p:cNvSpPr>
            <p:nvPr/>
          </p:nvSpPr>
          <p:spPr bwMode="auto">
            <a:xfrm>
              <a:off x="1976438" y="3325813"/>
              <a:ext cx="2114550" cy="581025"/>
            </a:xfrm>
            <a:prstGeom prst="rect">
              <a:avLst/>
            </a:prstGeom>
            <a:noFill/>
            <a:ln w="9525">
              <a:noFill/>
              <a:miter lim="800000"/>
              <a:headEnd/>
              <a:tailEnd/>
            </a:ln>
          </p:spPr>
          <p:txBody>
            <a:bodyPr/>
            <a:lstStyle/>
            <a:p>
              <a:pPr algn="l"/>
              <a:endParaRPr lang="zh-CN" altLang="en-US" sz="1200">
                <a:ea typeface="SimSun" charset="-122"/>
              </a:endParaRPr>
            </a:p>
          </p:txBody>
        </p:sp>
        <p:sp>
          <p:nvSpPr>
            <p:cNvPr id="47125" name="Freeform 8"/>
            <p:cNvSpPr>
              <a:spLocks/>
            </p:cNvSpPr>
            <p:nvPr/>
          </p:nvSpPr>
          <p:spPr bwMode="auto">
            <a:xfrm>
              <a:off x="1165225" y="2624138"/>
              <a:ext cx="3636963" cy="1525587"/>
            </a:xfrm>
            <a:custGeom>
              <a:avLst/>
              <a:gdLst>
                <a:gd name="T0" fmla="*/ 39107 w 2232"/>
                <a:gd name="T1" fmla="*/ 880734 h 899"/>
                <a:gd name="T2" fmla="*/ 293303 w 2232"/>
                <a:gd name="T3" fmla="*/ 1043644 h 899"/>
                <a:gd name="T4" fmla="*/ 351964 w 2232"/>
                <a:gd name="T5" fmla="*/ 1084372 h 899"/>
                <a:gd name="T6" fmla="*/ 430178 w 2232"/>
                <a:gd name="T7" fmla="*/ 1206554 h 899"/>
                <a:gd name="T8" fmla="*/ 958125 w 2232"/>
                <a:gd name="T9" fmla="*/ 1389828 h 899"/>
                <a:gd name="T10" fmla="*/ 1368749 w 2232"/>
                <a:gd name="T11" fmla="*/ 1430556 h 899"/>
                <a:gd name="T12" fmla="*/ 2620177 w 2232"/>
                <a:gd name="T13" fmla="*/ 1450920 h 899"/>
                <a:gd name="T14" fmla="*/ 2757052 w 2232"/>
                <a:gd name="T15" fmla="*/ 1410192 h 899"/>
                <a:gd name="T16" fmla="*/ 2815713 w 2232"/>
                <a:gd name="T17" fmla="*/ 1369465 h 899"/>
                <a:gd name="T18" fmla="*/ 3128570 w 2232"/>
                <a:gd name="T19" fmla="*/ 1267646 h 899"/>
                <a:gd name="T20" fmla="*/ 3402320 w 2232"/>
                <a:gd name="T21" fmla="*/ 1104736 h 899"/>
                <a:gd name="T22" fmla="*/ 3558749 w 2232"/>
                <a:gd name="T23" fmla="*/ 901098 h 899"/>
                <a:gd name="T24" fmla="*/ 3636963 w 2232"/>
                <a:gd name="T25" fmla="*/ 330912 h 899"/>
                <a:gd name="T26" fmla="*/ 3226338 w 2232"/>
                <a:gd name="T27" fmla="*/ 168001 h 899"/>
                <a:gd name="T28" fmla="*/ 2444195 w 2232"/>
                <a:gd name="T29" fmla="*/ 188365 h 899"/>
                <a:gd name="T30" fmla="*/ 2307320 w 2232"/>
                <a:gd name="T31" fmla="*/ 127274 h 899"/>
                <a:gd name="T32" fmla="*/ 2150892 w 2232"/>
                <a:gd name="T33" fmla="*/ 86546 h 899"/>
                <a:gd name="T34" fmla="*/ 1838035 w 2232"/>
                <a:gd name="T35" fmla="*/ 66182 h 899"/>
                <a:gd name="T36" fmla="*/ 1681607 w 2232"/>
                <a:gd name="T37" fmla="*/ 106910 h 899"/>
                <a:gd name="T38" fmla="*/ 1270982 w 2232"/>
                <a:gd name="T39" fmla="*/ 168001 h 899"/>
                <a:gd name="T40" fmla="*/ 997232 w 2232"/>
                <a:gd name="T41" fmla="*/ 290184 h 899"/>
                <a:gd name="T42" fmla="*/ 645268 w 2232"/>
                <a:gd name="T43" fmla="*/ 432730 h 899"/>
                <a:gd name="T44" fmla="*/ 371518 w 2232"/>
                <a:gd name="T45" fmla="*/ 554913 h 899"/>
                <a:gd name="T46" fmla="*/ 78214 w 2232"/>
                <a:gd name="T47" fmla="*/ 616005 h 899"/>
                <a:gd name="T48" fmla="*/ 0 w 2232"/>
                <a:gd name="T49" fmla="*/ 738187 h 899"/>
                <a:gd name="T50" fmla="*/ 19554 w 2232"/>
                <a:gd name="T51" fmla="*/ 840006 h 899"/>
                <a:gd name="T52" fmla="*/ 39107 w 2232"/>
                <a:gd name="T53" fmla="*/ 880734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a:lstStyle/>
            <a:p>
              <a:endParaRPr lang="en-US"/>
            </a:p>
          </p:txBody>
        </p:sp>
        <p:sp>
          <p:nvSpPr>
            <p:cNvPr id="47126" name="Line 9"/>
            <p:cNvSpPr>
              <a:spLocks noChangeShapeType="1"/>
            </p:cNvSpPr>
            <p:nvPr/>
          </p:nvSpPr>
          <p:spPr bwMode="auto">
            <a:xfrm>
              <a:off x="2037815" y="3903663"/>
              <a:ext cx="96838" cy="346075"/>
            </a:xfrm>
            <a:prstGeom prst="line">
              <a:avLst/>
            </a:prstGeom>
            <a:noFill/>
            <a:ln w="34925">
              <a:solidFill>
                <a:schemeClr val="accent2"/>
              </a:solidFill>
              <a:round/>
              <a:headEnd/>
              <a:tailEnd/>
            </a:ln>
          </p:spPr>
          <p:txBody>
            <a:bodyPr/>
            <a:lstStyle/>
            <a:p>
              <a:endParaRPr lang="en-US"/>
            </a:p>
          </p:txBody>
        </p:sp>
        <p:sp>
          <p:nvSpPr>
            <p:cNvPr id="47127" name="Line 10"/>
            <p:cNvSpPr>
              <a:spLocks noChangeShapeType="1"/>
            </p:cNvSpPr>
            <p:nvPr/>
          </p:nvSpPr>
          <p:spPr bwMode="auto">
            <a:xfrm flipH="1">
              <a:off x="2134652" y="3906838"/>
              <a:ext cx="222785" cy="342900"/>
            </a:xfrm>
            <a:prstGeom prst="line">
              <a:avLst/>
            </a:prstGeom>
            <a:noFill/>
            <a:ln w="34925">
              <a:solidFill>
                <a:schemeClr val="accent2"/>
              </a:solidFill>
              <a:round/>
              <a:headEnd/>
              <a:tailEnd/>
            </a:ln>
          </p:spPr>
          <p:txBody>
            <a:bodyPr/>
            <a:lstStyle/>
            <a:p>
              <a:endParaRPr lang="en-US"/>
            </a:p>
          </p:txBody>
        </p:sp>
        <p:sp>
          <p:nvSpPr>
            <p:cNvPr id="47128" name="Line 11"/>
            <p:cNvSpPr>
              <a:spLocks noChangeShapeType="1"/>
            </p:cNvSpPr>
            <p:nvPr/>
          </p:nvSpPr>
          <p:spPr bwMode="auto">
            <a:xfrm>
              <a:off x="1868488" y="4267200"/>
              <a:ext cx="488950" cy="0"/>
            </a:xfrm>
            <a:prstGeom prst="line">
              <a:avLst/>
            </a:prstGeom>
            <a:noFill/>
            <a:ln w="34925">
              <a:solidFill>
                <a:schemeClr val="accent2"/>
              </a:solidFill>
              <a:round/>
              <a:headEnd/>
              <a:tailEnd/>
            </a:ln>
          </p:spPr>
          <p:txBody>
            <a:bodyPr/>
            <a:lstStyle/>
            <a:p>
              <a:endParaRPr lang="en-US"/>
            </a:p>
          </p:txBody>
        </p:sp>
        <p:sp>
          <p:nvSpPr>
            <p:cNvPr id="47129" name="Line 12"/>
            <p:cNvSpPr>
              <a:spLocks noChangeShapeType="1"/>
            </p:cNvSpPr>
            <p:nvPr/>
          </p:nvSpPr>
          <p:spPr bwMode="auto">
            <a:xfrm>
              <a:off x="3786188" y="3906838"/>
              <a:ext cx="210773" cy="323850"/>
            </a:xfrm>
            <a:prstGeom prst="line">
              <a:avLst/>
            </a:prstGeom>
            <a:noFill/>
            <a:ln w="34925">
              <a:solidFill>
                <a:schemeClr val="accent2"/>
              </a:solidFill>
              <a:round/>
              <a:headEnd/>
              <a:tailEnd/>
            </a:ln>
          </p:spPr>
          <p:txBody>
            <a:bodyPr/>
            <a:lstStyle/>
            <a:p>
              <a:endParaRPr lang="en-US"/>
            </a:p>
          </p:txBody>
        </p:sp>
        <p:sp>
          <p:nvSpPr>
            <p:cNvPr id="47130" name="Line 13"/>
            <p:cNvSpPr>
              <a:spLocks noChangeShapeType="1"/>
            </p:cNvSpPr>
            <p:nvPr/>
          </p:nvSpPr>
          <p:spPr bwMode="auto">
            <a:xfrm flipH="1">
              <a:off x="4008972" y="3830129"/>
              <a:ext cx="117475" cy="400560"/>
            </a:xfrm>
            <a:prstGeom prst="line">
              <a:avLst/>
            </a:prstGeom>
            <a:noFill/>
            <a:ln w="34925">
              <a:solidFill>
                <a:schemeClr val="accent2"/>
              </a:solidFill>
              <a:round/>
              <a:headEnd/>
              <a:tailEnd/>
            </a:ln>
          </p:spPr>
          <p:txBody>
            <a:bodyPr/>
            <a:lstStyle/>
            <a:p>
              <a:endParaRPr lang="en-US"/>
            </a:p>
          </p:txBody>
        </p:sp>
        <p:sp>
          <p:nvSpPr>
            <p:cNvPr id="47131" name="Line 14"/>
            <p:cNvSpPr>
              <a:spLocks noChangeShapeType="1"/>
            </p:cNvSpPr>
            <p:nvPr/>
          </p:nvSpPr>
          <p:spPr bwMode="auto">
            <a:xfrm flipV="1">
              <a:off x="3786188" y="4230688"/>
              <a:ext cx="469900" cy="0"/>
            </a:xfrm>
            <a:prstGeom prst="line">
              <a:avLst/>
            </a:prstGeom>
            <a:noFill/>
            <a:ln w="34925">
              <a:solidFill>
                <a:schemeClr val="accent2"/>
              </a:solidFill>
              <a:round/>
              <a:headEnd/>
              <a:tailEnd/>
            </a:ln>
          </p:spPr>
          <p:txBody>
            <a:bodyPr/>
            <a:lstStyle/>
            <a:p>
              <a:endParaRPr lang="en-US"/>
            </a:p>
          </p:txBody>
        </p:sp>
        <p:sp>
          <p:nvSpPr>
            <p:cNvPr id="47132" name="Line 15"/>
            <p:cNvSpPr>
              <a:spLocks noChangeShapeType="1"/>
            </p:cNvSpPr>
            <p:nvPr/>
          </p:nvSpPr>
          <p:spPr bwMode="auto">
            <a:xfrm>
              <a:off x="2146300" y="5776913"/>
              <a:ext cx="615950" cy="0"/>
            </a:xfrm>
            <a:prstGeom prst="line">
              <a:avLst/>
            </a:prstGeom>
            <a:noFill/>
            <a:ln w="34925">
              <a:solidFill>
                <a:schemeClr val="hlink"/>
              </a:solidFill>
              <a:round/>
              <a:headEnd/>
              <a:tailEnd type="none" w="sm" len="lg"/>
            </a:ln>
          </p:spPr>
          <p:txBody>
            <a:bodyPr/>
            <a:lstStyle/>
            <a:p>
              <a:endParaRPr lang="en-US"/>
            </a:p>
          </p:txBody>
        </p:sp>
        <p:sp>
          <p:nvSpPr>
            <p:cNvPr id="47133" name="Line 16"/>
            <p:cNvSpPr>
              <a:spLocks noChangeShapeType="1"/>
            </p:cNvSpPr>
            <p:nvPr/>
          </p:nvSpPr>
          <p:spPr bwMode="auto">
            <a:xfrm>
              <a:off x="2662238" y="5776913"/>
              <a:ext cx="1346734" cy="0"/>
            </a:xfrm>
            <a:prstGeom prst="line">
              <a:avLst/>
            </a:prstGeom>
            <a:noFill/>
            <a:ln w="34925">
              <a:solidFill>
                <a:schemeClr val="hlink"/>
              </a:solidFill>
              <a:round/>
              <a:headEnd/>
              <a:tailEnd/>
            </a:ln>
          </p:spPr>
          <p:txBody>
            <a:bodyPr/>
            <a:lstStyle/>
            <a:p>
              <a:endParaRPr lang="en-US"/>
            </a:p>
          </p:txBody>
        </p:sp>
        <p:sp>
          <p:nvSpPr>
            <p:cNvPr id="47134" name="Line 17"/>
            <p:cNvSpPr>
              <a:spLocks noChangeShapeType="1"/>
            </p:cNvSpPr>
            <p:nvPr/>
          </p:nvSpPr>
          <p:spPr bwMode="auto">
            <a:xfrm flipH="1">
              <a:off x="2133122" y="5305425"/>
              <a:ext cx="0" cy="484188"/>
            </a:xfrm>
            <a:prstGeom prst="line">
              <a:avLst/>
            </a:prstGeom>
            <a:noFill/>
            <a:ln w="34925">
              <a:solidFill>
                <a:schemeClr val="hlink"/>
              </a:solidFill>
              <a:round/>
              <a:headEnd/>
              <a:tailEnd/>
            </a:ln>
          </p:spPr>
          <p:txBody>
            <a:bodyPr/>
            <a:lstStyle/>
            <a:p>
              <a:endParaRPr lang="en-US"/>
            </a:p>
          </p:txBody>
        </p:sp>
        <p:sp>
          <p:nvSpPr>
            <p:cNvPr id="47135" name="Line 18"/>
            <p:cNvSpPr>
              <a:spLocks noChangeShapeType="1"/>
            </p:cNvSpPr>
            <p:nvPr/>
          </p:nvSpPr>
          <p:spPr bwMode="auto">
            <a:xfrm>
              <a:off x="4004267" y="5264150"/>
              <a:ext cx="0" cy="525463"/>
            </a:xfrm>
            <a:prstGeom prst="line">
              <a:avLst/>
            </a:prstGeom>
            <a:noFill/>
            <a:ln w="34925">
              <a:solidFill>
                <a:schemeClr val="hlink"/>
              </a:solidFill>
              <a:round/>
              <a:headEnd/>
              <a:tailEnd/>
            </a:ln>
          </p:spPr>
          <p:txBody>
            <a:bodyPr/>
            <a:lstStyle/>
            <a:p>
              <a:endParaRPr lang="en-US"/>
            </a:p>
          </p:txBody>
        </p:sp>
        <p:graphicFrame>
          <p:nvGraphicFramePr>
            <p:cNvPr id="47106" name="Object 19"/>
            <p:cNvGraphicFramePr>
              <a:graphicFrameLocks noChangeAspect="1"/>
            </p:cNvGraphicFramePr>
            <p:nvPr/>
          </p:nvGraphicFramePr>
          <p:xfrm>
            <a:off x="2727325" y="3565525"/>
            <a:ext cx="850900" cy="393700"/>
          </p:xfrm>
          <a:graphic>
            <a:graphicData uri="http://schemas.openxmlformats.org/presentationml/2006/ole">
              <mc:AlternateContent xmlns:mc="http://schemas.openxmlformats.org/markup-compatibility/2006">
                <mc:Choice xmlns:v="urn:schemas-microsoft-com:vml" Requires="v">
                  <p:oleObj name="Equation" r:id="rId4" imgW="850680" imgH="393480" progId="Equation.DSMT4">
                    <p:embed/>
                  </p:oleObj>
                </mc:Choice>
                <mc:Fallback>
                  <p:oleObj name="Equation" r:id="rId4" imgW="850680" imgH="393480" progId="Equation.DSMT4">
                    <p:embed/>
                    <p:pic>
                      <p:nvPicPr>
                        <p:cNvPr id="47106"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7325" y="3565525"/>
                          <a:ext cx="850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36" name="Line 20"/>
            <p:cNvSpPr>
              <a:spLocks noChangeShapeType="1"/>
            </p:cNvSpPr>
            <p:nvPr/>
          </p:nvSpPr>
          <p:spPr bwMode="auto">
            <a:xfrm>
              <a:off x="2152650" y="3470275"/>
              <a:ext cx="1968500" cy="0"/>
            </a:xfrm>
            <a:prstGeom prst="line">
              <a:avLst/>
            </a:prstGeom>
            <a:noFill/>
            <a:ln w="34925">
              <a:solidFill>
                <a:srgbClr val="0000FF"/>
              </a:solidFill>
              <a:round/>
              <a:headEnd/>
              <a:tailEnd/>
            </a:ln>
          </p:spPr>
          <p:txBody>
            <a:bodyPr/>
            <a:lstStyle/>
            <a:p>
              <a:endParaRPr lang="en-US"/>
            </a:p>
          </p:txBody>
        </p:sp>
        <p:graphicFrame>
          <p:nvGraphicFramePr>
            <p:cNvPr id="47107" name="Object 21"/>
            <p:cNvGraphicFramePr>
              <a:graphicFrameLocks noChangeAspect="1"/>
            </p:cNvGraphicFramePr>
            <p:nvPr/>
          </p:nvGraphicFramePr>
          <p:xfrm>
            <a:off x="2301875" y="2828925"/>
            <a:ext cx="1447800" cy="482600"/>
          </p:xfrm>
          <a:graphic>
            <a:graphicData uri="http://schemas.openxmlformats.org/presentationml/2006/ole">
              <mc:AlternateContent xmlns:mc="http://schemas.openxmlformats.org/markup-compatibility/2006">
                <mc:Choice xmlns:v="urn:schemas-microsoft-com:vml" Requires="v">
                  <p:oleObj name="Equation" r:id="rId6" imgW="1447560" imgH="482400" progId="Equation.DSMT4">
                    <p:embed/>
                  </p:oleObj>
                </mc:Choice>
                <mc:Fallback>
                  <p:oleObj name="Equation" r:id="rId6" imgW="1447560" imgH="482400" progId="Equation.DSMT4">
                    <p:embed/>
                    <p:pic>
                      <p:nvPicPr>
                        <p:cNvPr id="47107"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1875" y="2828925"/>
                          <a:ext cx="1447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37" name="Line 22"/>
            <p:cNvSpPr>
              <a:spLocks noChangeShapeType="1"/>
            </p:cNvSpPr>
            <p:nvPr/>
          </p:nvSpPr>
          <p:spPr bwMode="auto">
            <a:xfrm>
              <a:off x="2790825" y="3346450"/>
              <a:ext cx="317500" cy="0"/>
            </a:xfrm>
            <a:prstGeom prst="line">
              <a:avLst/>
            </a:prstGeom>
            <a:noFill/>
            <a:ln w="38100">
              <a:solidFill>
                <a:srgbClr val="0000FF"/>
              </a:solidFill>
              <a:round/>
              <a:headEnd/>
              <a:tailEnd type="triangle" w="med" len="med"/>
            </a:ln>
          </p:spPr>
          <p:txBody>
            <a:bodyPr/>
            <a:lstStyle/>
            <a:p>
              <a:endParaRPr lang="en-US"/>
            </a:p>
          </p:txBody>
        </p:sp>
        <p:graphicFrame>
          <p:nvGraphicFramePr>
            <p:cNvPr id="47108" name="Object 23"/>
            <p:cNvGraphicFramePr>
              <a:graphicFrameLocks noChangeAspect="1"/>
            </p:cNvGraphicFramePr>
            <p:nvPr/>
          </p:nvGraphicFramePr>
          <p:xfrm>
            <a:off x="1793875" y="3336925"/>
            <a:ext cx="152400" cy="317500"/>
          </p:xfrm>
          <a:graphic>
            <a:graphicData uri="http://schemas.openxmlformats.org/presentationml/2006/ole">
              <mc:AlternateContent xmlns:mc="http://schemas.openxmlformats.org/markup-compatibility/2006">
                <mc:Choice xmlns:v="urn:schemas-microsoft-com:vml" Requires="v">
                  <p:oleObj name="Equation" r:id="rId8" imgW="152280" imgH="317160" progId="Equation.DSMT4">
                    <p:embed/>
                  </p:oleObj>
                </mc:Choice>
                <mc:Fallback>
                  <p:oleObj name="Equation" r:id="rId8" imgW="152280" imgH="317160" progId="Equation.DSMT4">
                    <p:embed/>
                    <p:pic>
                      <p:nvPicPr>
                        <p:cNvPr id="47108"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75" y="3336925"/>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38" name="Line 24"/>
            <p:cNvSpPr>
              <a:spLocks noChangeShapeType="1"/>
            </p:cNvSpPr>
            <p:nvPr/>
          </p:nvSpPr>
          <p:spPr bwMode="auto">
            <a:xfrm flipH="1">
              <a:off x="2143125" y="3275013"/>
              <a:ext cx="3175" cy="393700"/>
            </a:xfrm>
            <a:prstGeom prst="line">
              <a:avLst/>
            </a:prstGeom>
            <a:noFill/>
            <a:ln w="53975">
              <a:solidFill>
                <a:srgbClr val="0000FF"/>
              </a:solidFill>
              <a:round/>
              <a:headEnd/>
              <a:tailEnd/>
            </a:ln>
          </p:spPr>
          <p:txBody>
            <a:bodyPr/>
            <a:lstStyle/>
            <a:p>
              <a:endParaRPr lang="en-US"/>
            </a:p>
          </p:txBody>
        </p:sp>
        <p:sp>
          <p:nvSpPr>
            <p:cNvPr id="47139" name="Line 25"/>
            <p:cNvSpPr>
              <a:spLocks noChangeShapeType="1"/>
            </p:cNvSpPr>
            <p:nvPr/>
          </p:nvSpPr>
          <p:spPr bwMode="auto">
            <a:xfrm flipH="1">
              <a:off x="4111625" y="3262313"/>
              <a:ext cx="3175" cy="393700"/>
            </a:xfrm>
            <a:prstGeom prst="line">
              <a:avLst/>
            </a:prstGeom>
            <a:noFill/>
            <a:ln w="53975">
              <a:solidFill>
                <a:srgbClr val="0000FF"/>
              </a:solidFill>
              <a:round/>
              <a:headEnd/>
              <a:tailEnd/>
            </a:ln>
          </p:spPr>
          <p:txBody>
            <a:bodyPr/>
            <a:lstStyle/>
            <a:p>
              <a:endParaRPr lang="en-US"/>
            </a:p>
          </p:txBody>
        </p:sp>
        <p:graphicFrame>
          <p:nvGraphicFramePr>
            <p:cNvPr id="47109" name="Object 26"/>
            <p:cNvGraphicFramePr>
              <a:graphicFrameLocks noChangeAspect="1"/>
            </p:cNvGraphicFramePr>
            <p:nvPr/>
          </p:nvGraphicFramePr>
          <p:xfrm>
            <a:off x="4276725" y="3273425"/>
            <a:ext cx="215900" cy="393700"/>
          </p:xfrm>
          <a:graphic>
            <a:graphicData uri="http://schemas.openxmlformats.org/presentationml/2006/ole">
              <mc:AlternateContent xmlns:mc="http://schemas.openxmlformats.org/markup-compatibility/2006">
                <mc:Choice xmlns:v="urn:schemas-microsoft-com:vml" Requires="v">
                  <p:oleObj name="Equation" r:id="rId10" imgW="215640" imgH="393480" progId="Equation.DSMT4">
                    <p:embed/>
                  </p:oleObj>
                </mc:Choice>
                <mc:Fallback>
                  <p:oleObj name="Equation" r:id="rId10" imgW="215640" imgH="393480" progId="Equation.DSMT4">
                    <p:embed/>
                    <p:pic>
                      <p:nvPicPr>
                        <p:cNvPr id="47109"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6725" y="3273425"/>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0" name="Object 27"/>
            <p:cNvGraphicFramePr>
              <a:graphicFrameLocks noChangeAspect="1"/>
            </p:cNvGraphicFramePr>
            <p:nvPr/>
          </p:nvGraphicFramePr>
          <p:xfrm>
            <a:off x="2651125" y="5876925"/>
            <a:ext cx="876300" cy="393700"/>
          </p:xfrm>
          <a:graphic>
            <a:graphicData uri="http://schemas.openxmlformats.org/presentationml/2006/ole">
              <mc:AlternateContent xmlns:mc="http://schemas.openxmlformats.org/markup-compatibility/2006">
                <mc:Choice xmlns:v="urn:schemas-microsoft-com:vml" Requires="v">
                  <p:oleObj name="Equation" r:id="rId12" imgW="876240" imgH="393480" progId="Equation.DSMT4">
                    <p:embed/>
                  </p:oleObj>
                </mc:Choice>
                <mc:Fallback>
                  <p:oleObj name="Equation" r:id="rId12" imgW="876240" imgH="393480" progId="Equation.DSMT4">
                    <p:embed/>
                    <p:pic>
                      <p:nvPicPr>
                        <p:cNvPr id="47110" name="Object 27"/>
                        <p:cNvPicPr preferRelativeResize="0">
                          <a:picLocks noChangeAspect="1" noChangeArrowheads="1"/>
                        </p:cNvPicPr>
                        <p:nvPr/>
                      </p:nvPicPr>
                      <p:blipFill>
                        <a:blip r:embed="rId13"/>
                        <a:srcRect/>
                        <a:stretch>
                          <a:fillRect/>
                        </a:stretch>
                      </p:blipFill>
                      <p:spPr bwMode="auto">
                        <a:xfrm>
                          <a:off x="2651125" y="5876925"/>
                          <a:ext cx="876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1" name="Object 28"/>
            <p:cNvGraphicFramePr>
              <a:graphicFrameLocks noChangeAspect="1"/>
            </p:cNvGraphicFramePr>
            <p:nvPr/>
          </p:nvGraphicFramePr>
          <p:xfrm>
            <a:off x="1577975" y="4105275"/>
            <a:ext cx="228600" cy="330200"/>
          </p:xfrm>
          <a:graphic>
            <a:graphicData uri="http://schemas.openxmlformats.org/presentationml/2006/ole">
              <mc:AlternateContent xmlns:mc="http://schemas.openxmlformats.org/markup-compatibility/2006">
                <mc:Choice xmlns:v="urn:schemas-microsoft-com:vml" Requires="v">
                  <p:oleObj name="Equation" r:id="rId14" imgW="228600" imgH="330120" progId="Equation.DSMT4">
                    <p:embed/>
                  </p:oleObj>
                </mc:Choice>
                <mc:Fallback>
                  <p:oleObj name="Equation" r:id="rId14" imgW="228600" imgH="330120" progId="Equation.DSMT4">
                    <p:embed/>
                    <p:pic>
                      <p:nvPicPr>
                        <p:cNvPr id="47111" name="Object 28"/>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77975" y="4105275"/>
                          <a:ext cx="228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2" name="Object 29"/>
            <p:cNvGraphicFramePr>
              <a:graphicFrameLocks noChangeAspect="1"/>
            </p:cNvGraphicFramePr>
            <p:nvPr/>
          </p:nvGraphicFramePr>
          <p:xfrm>
            <a:off x="4308475" y="3990975"/>
            <a:ext cx="279400" cy="406400"/>
          </p:xfrm>
          <a:graphic>
            <a:graphicData uri="http://schemas.openxmlformats.org/presentationml/2006/ole">
              <mc:AlternateContent xmlns:mc="http://schemas.openxmlformats.org/markup-compatibility/2006">
                <mc:Choice xmlns:v="urn:schemas-microsoft-com:vml" Requires="v">
                  <p:oleObj name="Equation" r:id="rId16" imgW="279360" imgH="406080" progId="Equation.DSMT4">
                    <p:embed/>
                  </p:oleObj>
                </mc:Choice>
                <mc:Fallback>
                  <p:oleObj name="Equation" r:id="rId16" imgW="279360" imgH="406080" progId="Equation.DSMT4">
                    <p:embed/>
                    <p:pic>
                      <p:nvPicPr>
                        <p:cNvPr id="47112" name="Object 29"/>
                        <p:cNvPicPr preferRelativeResize="0">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08475" y="3990975"/>
                          <a:ext cx="279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3" name="Object 30"/>
            <p:cNvGraphicFramePr>
              <a:graphicFrameLocks noChangeAspect="1"/>
            </p:cNvGraphicFramePr>
            <p:nvPr/>
          </p:nvGraphicFramePr>
          <p:xfrm>
            <a:off x="1196975" y="5730875"/>
            <a:ext cx="609600" cy="431800"/>
          </p:xfrm>
          <a:graphic>
            <a:graphicData uri="http://schemas.openxmlformats.org/presentationml/2006/ole">
              <mc:AlternateContent xmlns:mc="http://schemas.openxmlformats.org/markup-compatibility/2006">
                <mc:Choice xmlns:v="urn:schemas-microsoft-com:vml" Requires="v">
                  <p:oleObj name="Equation" r:id="rId18" imgW="609480" imgH="431640" progId="Equation.DSMT4">
                    <p:embed/>
                  </p:oleObj>
                </mc:Choice>
                <mc:Fallback>
                  <p:oleObj name="Equation" r:id="rId18" imgW="609480" imgH="431640" progId="Equation.DSMT4">
                    <p:embed/>
                    <p:pic>
                      <p:nvPicPr>
                        <p:cNvPr id="47113" name="Object 30"/>
                        <p:cNvPicPr preferRelativeResize="0">
                          <a:picLocks noChangeAspect="1" noChangeArrowheads="1"/>
                        </p:cNvPicPr>
                        <p:nvPr/>
                      </p:nvPicPr>
                      <p:blipFill>
                        <a:blip r:embed="rId19"/>
                        <a:srcRect/>
                        <a:stretch>
                          <a:fillRect/>
                        </a:stretch>
                      </p:blipFill>
                      <p:spPr bwMode="auto">
                        <a:xfrm>
                          <a:off x="1196975" y="5730875"/>
                          <a:ext cx="609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4" name="Object 31"/>
            <p:cNvGraphicFramePr>
              <a:graphicFrameLocks noChangeAspect="1"/>
            </p:cNvGraphicFramePr>
            <p:nvPr/>
          </p:nvGraphicFramePr>
          <p:xfrm>
            <a:off x="4168775" y="5692775"/>
            <a:ext cx="609600" cy="431800"/>
          </p:xfrm>
          <a:graphic>
            <a:graphicData uri="http://schemas.openxmlformats.org/presentationml/2006/ole">
              <mc:AlternateContent xmlns:mc="http://schemas.openxmlformats.org/markup-compatibility/2006">
                <mc:Choice xmlns:v="urn:schemas-microsoft-com:vml" Requires="v">
                  <p:oleObj name="Equation" r:id="rId20" imgW="609480" imgH="431640" progId="Equation.DSMT4">
                    <p:embed/>
                  </p:oleObj>
                </mc:Choice>
                <mc:Fallback>
                  <p:oleObj name="Equation" r:id="rId20" imgW="609480" imgH="431640" progId="Equation.DSMT4">
                    <p:embed/>
                    <p:pic>
                      <p:nvPicPr>
                        <p:cNvPr id="47114" name="Object 31"/>
                        <p:cNvPicPr preferRelativeResize="0">
                          <a:picLocks noChangeAspect="1" noChangeArrowheads="1"/>
                        </p:cNvPicPr>
                        <p:nvPr/>
                      </p:nvPicPr>
                      <p:blipFill>
                        <a:blip r:embed="rId21"/>
                        <a:srcRect/>
                        <a:stretch>
                          <a:fillRect/>
                        </a:stretch>
                      </p:blipFill>
                      <p:spPr bwMode="auto">
                        <a:xfrm>
                          <a:off x="4168775" y="5692775"/>
                          <a:ext cx="609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5" name="Object 32"/>
            <p:cNvGraphicFramePr>
              <a:graphicFrameLocks noChangeAspect="1"/>
            </p:cNvGraphicFramePr>
            <p:nvPr/>
          </p:nvGraphicFramePr>
          <p:xfrm>
            <a:off x="2355850" y="5184775"/>
            <a:ext cx="1358900" cy="431800"/>
          </p:xfrm>
          <a:graphic>
            <a:graphicData uri="http://schemas.openxmlformats.org/presentationml/2006/ole">
              <mc:AlternateContent xmlns:mc="http://schemas.openxmlformats.org/markup-compatibility/2006">
                <mc:Choice xmlns:v="urn:schemas-microsoft-com:vml" Requires="v">
                  <p:oleObj name="Equation" r:id="rId22" imgW="1358640" imgH="431640" progId="Equation.DSMT4">
                    <p:embed/>
                  </p:oleObj>
                </mc:Choice>
                <mc:Fallback>
                  <p:oleObj name="Equation" r:id="rId22" imgW="1358640" imgH="431640" progId="Equation.DSMT4">
                    <p:embed/>
                    <p:pic>
                      <p:nvPicPr>
                        <p:cNvPr id="47115" name="Object 32"/>
                        <p:cNvPicPr>
                          <a:picLocks noChangeAspect="1" noChangeArrowheads="1"/>
                        </p:cNvPicPr>
                        <p:nvPr/>
                      </p:nvPicPr>
                      <p:blipFill>
                        <a:blip r:embed="rId23"/>
                        <a:srcRect/>
                        <a:stretch>
                          <a:fillRect/>
                        </a:stretch>
                      </p:blipFill>
                      <p:spPr bwMode="auto">
                        <a:xfrm>
                          <a:off x="2355850" y="5184775"/>
                          <a:ext cx="1358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40" name="Line 35"/>
            <p:cNvSpPr>
              <a:spLocks noChangeShapeType="1"/>
            </p:cNvSpPr>
            <p:nvPr/>
          </p:nvSpPr>
          <p:spPr bwMode="auto">
            <a:xfrm>
              <a:off x="1817688" y="5299974"/>
              <a:ext cx="488950" cy="0"/>
            </a:xfrm>
            <a:prstGeom prst="line">
              <a:avLst/>
            </a:prstGeom>
            <a:noFill/>
            <a:ln w="34925">
              <a:solidFill>
                <a:schemeClr val="accent2"/>
              </a:solidFill>
              <a:round/>
              <a:headEnd/>
              <a:tailEnd/>
            </a:ln>
          </p:spPr>
          <p:txBody>
            <a:bodyPr/>
            <a:lstStyle/>
            <a:p>
              <a:endParaRPr lang="en-US"/>
            </a:p>
          </p:txBody>
        </p:sp>
        <p:sp>
          <p:nvSpPr>
            <p:cNvPr id="47141" name="Line 36"/>
            <p:cNvSpPr>
              <a:spLocks noChangeShapeType="1"/>
            </p:cNvSpPr>
            <p:nvPr/>
          </p:nvSpPr>
          <p:spPr bwMode="auto">
            <a:xfrm flipV="1">
              <a:off x="3735388" y="5267536"/>
              <a:ext cx="469900" cy="0"/>
            </a:xfrm>
            <a:prstGeom prst="line">
              <a:avLst/>
            </a:prstGeom>
            <a:noFill/>
            <a:ln w="34925">
              <a:solidFill>
                <a:schemeClr val="accent2"/>
              </a:solidFill>
              <a:round/>
              <a:headEnd/>
              <a:tailEnd/>
            </a:ln>
          </p:spPr>
          <p:txBody>
            <a:bodyPr/>
            <a:lstStyle/>
            <a:p>
              <a:endParaRPr lang="en-US"/>
            </a:p>
          </p:txBody>
        </p:sp>
        <p:sp>
          <p:nvSpPr>
            <p:cNvPr id="47142" name="Line 37"/>
            <p:cNvSpPr>
              <a:spLocks noChangeShapeType="1"/>
            </p:cNvSpPr>
            <p:nvPr/>
          </p:nvSpPr>
          <p:spPr bwMode="auto">
            <a:xfrm rot="5400000">
              <a:off x="1633538" y="4781550"/>
              <a:ext cx="1009650" cy="0"/>
            </a:xfrm>
            <a:prstGeom prst="line">
              <a:avLst/>
            </a:prstGeom>
            <a:noFill/>
            <a:ln w="34925">
              <a:solidFill>
                <a:schemeClr val="accent2"/>
              </a:solidFill>
              <a:prstDash val="sysDot"/>
              <a:round/>
              <a:headEnd/>
              <a:tailEnd/>
            </a:ln>
          </p:spPr>
          <p:txBody>
            <a:bodyPr/>
            <a:lstStyle/>
            <a:p>
              <a:endParaRPr lang="en-US"/>
            </a:p>
          </p:txBody>
        </p:sp>
        <p:sp>
          <p:nvSpPr>
            <p:cNvPr id="47143" name="Line 38"/>
            <p:cNvSpPr>
              <a:spLocks noChangeShapeType="1"/>
            </p:cNvSpPr>
            <p:nvPr/>
          </p:nvSpPr>
          <p:spPr bwMode="auto">
            <a:xfrm rot="16200000" flipH="1">
              <a:off x="3487738" y="4781550"/>
              <a:ext cx="1035050" cy="0"/>
            </a:xfrm>
            <a:prstGeom prst="line">
              <a:avLst/>
            </a:prstGeom>
            <a:noFill/>
            <a:ln w="34925">
              <a:solidFill>
                <a:schemeClr val="accent2"/>
              </a:solidFill>
              <a:prstDash val="sysDot"/>
              <a:round/>
              <a:headEnd/>
              <a:tailEnd/>
            </a:ln>
          </p:spPr>
          <p:txBody>
            <a:bodyPr/>
            <a:lstStyle/>
            <a:p>
              <a:endParaRPr lang="en-US"/>
            </a:p>
          </p:txBody>
        </p:sp>
        <p:sp>
          <p:nvSpPr>
            <p:cNvPr id="47145" name="Line 43"/>
            <p:cNvSpPr>
              <a:spLocks noChangeShapeType="1"/>
            </p:cNvSpPr>
            <p:nvPr/>
          </p:nvSpPr>
          <p:spPr bwMode="auto">
            <a:xfrm>
              <a:off x="2790825" y="5641975"/>
              <a:ext cx="317500" cy="0"/>
            </a:xfrm>
            <a:prstGeom prst="line">
              <a:avLst/>
            </a:prstGeom>
            <a:noFill/>
            <a:ln w="38100">
              <a:solidFill>
                <a:schemeClr val="hlink"/>
              </a:solidFill>
              <a:round/>
              <a:headEnd/>
              <a:tailEnd type="triangle" w="med" len="med"/>
            </a:ln>
          </p:spPr>
          <p:txBody>
            <a:bodyPr/>
            <a:lstStyle/>
            <a:p>
              <a:endParaRPr lang="en-US"/>
            </a:p>
          </p:txBody>
        </p:sp>
      </p:grpSp>
      <p:sp>
        <p:nvSpPr>
          <p:cNvPr id="41" name="TextBox 40"/>
          <p:cNvSpPr txBox="1"/>
          <p:nvPr/>
        </p:nvSpPr>
        <p:spPr>
          <a:xfrm>
            <a:off x="6781421" y="4843246"/>
            <a:ext cx="3440365" cy="1200329"/>
          </a:xfrm>
          <a:prstGeom prst="rect">
            <a:avLst/>
          </a:prstGeom>
          <a:solidFill>
            <a:srgbClr val="D6D2C4"/>
          </a:solidFill>
        </p:spPr>
        <p:txBody>
          <a:bodyPr wrap="none" rtlCol="0">
            <a:spAutoFit/>
          </a:bodyPr>
          <a:lstStyle/>
          <a:p>
            <a:r>
              <a:rPr lang="en-US" sz="2400" dirty="0">
                <a:solidFill>
                  <a:srgbClr val="1E0000"/>
                </a:solidFill>
                <a:latin typeface="+mj-lt"/>
              </a:rPr>
              <a:t>In general this </a:t>
            </a:r>
            <a:r>
              <a:rPr lang="en-US" altLang="zh-CN" sz="2400" dirty="0">
                <a:solidFill>
                  <a:srgbClr val="000000"/>
                </a:solidFill>
                <a:latin typeface="+mj-lt"/>
                <a:ea typeface="SimSun" charset="-122"/>
                <a:sym typeface="Symbol"/>
              </a:rPr>
              <a:t></a:t>
            </a:r>
            <a:r>
              <a:rPr lang="en-US" altLang="zh-CN" sz="2400" dirty="0" err="1">
                <a:solidFill>
                  <a:srgbClr val="000000"/>
                </a:solidFill>
                <a:latin typeface="+mj-lt"/>
                <a:ea typeface="SimSun" charset="-122"/>
                <a:sym typeface="Symbol"/>
              </a:rPr>
              <a:t>t</a:t>
            </a:r>
            <a:r>
              <a:rPr lang="en-US" altLang="zh-CN" sz="2400" baseline="-25000" dirty="0" err="1">
                <a:solidFill>
                  <a:srgbClr val="000000"/>
                </a:solidFill>
                <a:latin typeface="+mj-lt"/>
                <a:ea typeface="SimSun" charset="-122"/>
                <a:sym typeface="Symbol"/>
              </a:rPr>
              <a:t>k</a:t>
            </a:r>
            <a:r>
              <a:rPr lang="en-US" altLang="zh-CN" sz="2400" dirty="0">
                <a:solidFill>
                  <a:srgbClr val="000000"/>
                </a:solidFill>
                <a:latin typeface="+mj-lt"/>
                <a:ea typeface="SimSun" charset="-122"/>
                <a:sym typeface="Symbol"/>
              </a:rPr>
              <a:t> is not</a:t>
            </a:r>
            <a:br>
              <a:rPr lang="en-US" altLang="zh-CN" sz="2400" dirty="0">
                <a:solidFill>
                  <a:srgbClr val="000000"/>
                </a:solidFill>
                <a:latin typeface="+mj-lt"/>
                <a:ea typeface="SimSun" charset="-122"/>
                <a:sym typeface="Symbol"/>
              </a:rPr>
            </a:br>
            <a:r>
              <a:rPr lang="en-US" altLang="zh-CN" sz="2400" dirty="0">
                <a:solidFill>
                  <a:srgbClr val="000000"/>
                </a:solidFill>
                <a:latin typeface="+mj-lt"/>
                <a:ea typeface="SimSun" charset="-122"/>
                <a:sym typeface="Symbol"/>
              </a:rPr>
              <a:t>equal to the original line</a:t>
            </a:r>
            <a:br>
              <a:rPr lang="en-US" altLang="zh-CN" sz="2400" dirty="0">
                <a:solidFill>
                  <a:srgbClr val="000000"/>
                </a:solidFill>
                <a:latin typeface="+mj-lt"/>
                <a:ea typeface="SimSun" charset="-122"/>
                <a:sym typeface="Symbol"/>
              </a:rPr>
            </a:br>
            <a:r>
              <a:rPr lang="en-US" altLang="zh-CN" sz="2400" dirty="0">
                <a:solidFill>
                  <a:srgbClr val="000000"/>
                </a:solidFill>
                <a:latin typeface="+mj-lt"/>
                <a:ea typeface="SimSun" charset="-122"/>
                <a:sym typeface="Symbol"/>
              </a:rPr>
              <a:t>flow</a:t>
            </a:r>
            <a:endParaRPr lang="en-US" sz="2400" dirty="0">
              <a:solidFill>
                <a:srgbClr val="1E0000"/>
              </a:solidFill>
              <a:latin typeface="+mj-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Rectangle 22"/>
          <p:cNvSpPr>
            <a:spLocks noGrp="1" noChangeArrowheads="1"/>
          </p:cNvSpPr>
          <p:nvPr>
            <p:ph type="title"/>
          </p:nvPr>
        </p:nvSpPr>
        <p:spPr>
          <a:xfrm>
            <a:off x="228600" y="76200"/>
            <a:ext cx="10896600" cy="1066800"/>
          </a:xfrm>
        </p:spPr>
        <p:txBody>
          <a:bodyPr/>
          <a:lstStyle/>
          <a:p>
            <a:r>
              <a:rPr lang="en-US" altLang="zh-CN"/>
              <a:t>LODF Evaluation</a:t>
            </a:r>
            <a:endParaRPr lang="en-US" altLang="zh-CN" dirty="0"/>
          </a:p>
        </p:txBody>
      </p:sp>
      <p:sp>
        <p:nvSpPr>
          <p:cNvPr id="48136" name="Rectangle 37"/>
          <p:cNvSpPr>
            <a:spLocks noGrp="1" noChangeArrowheads="1"/>
          </p:cNvSpPr>
          <p:nvPr>
            <p:ph type="body" sz="quarter" idx="10"/>
          </p:nvPr>
        </p:nvSpPr>
        <p:spPr>
          <a:xfrm>
            <a:off x="228600" y="1295400"/>
            <a:ext cx="10896600" cy="5181600"/>
          </a:xfrm>
        </p:spPr>
        <p:txBody>
          <a:bodyPr/>
          <a:lstStyle/>
          <a:p>
            <a:r>
              <a:rPr lang="en-US" altLang="zh-CN" dirty="0"/>
              <a:t>We select </a:t>
            </a:r>
            <a:r>
              <a:rPr lang="en-US" altLang="zh-CN" dirty="0">
                <a:sym typeface="Symbol"/>
              </a:rPr>
              <a:t></a:t>
            </a:r>
            <a:r>
              <a:rPr lang="en-US" altLang="zh-CN" dirty="0" err="1">
                <a:sym typeface="Symbol"/>
              </a:rPr>
              <a:t>tk</a:t>
            </a:r>
            <a:r>
              <a:rPr lang="en-US" altLang="zh-CN" dirty="0"/>
              <a:t> to be such that </a:t>
            </a:r>
            <a:br>
              <a:rPr lang="en-US" altLang="zh-CN" dirty="0"/>
            </a:br>
            <a:br>
              <a:rPr lang="en-US" altLang="zh-CN" dirty="0"/>
            </a:br>
            <a:endParaRPr lang="en-US" altLang="zh-CN" dirty="0"/>
          </a:p>
          <a:p>
            <a:r>
              <a:rPr lang="en-US" altLang="zh-CN" dirty="0"/>
              <a:t>	where </a:t>
            </a:r>
            <a:r>
              <a:rPr lang="en-US" altLang="zh-CN" dirty="0">
                <a:sym typeface="Symbol"/>
              </a:rPr>
              <a:t></a:t>
            </a:r>
            <a:r>
              <a:rPr lang="en-US" altLang="zh-CN" dirty="0"/>
              <a:t>ƒ k  is the active power flow change on the line k due to the transaction </a:t>
            </a:r>
            <a:r>
              <a:rPr lang="en-US" altLang="zh-CN" dirty="0" err="1"/>
              <a:t>wk</a:t>
            </a:r>
            <a:r>
              <a:rPr lang="en-US" altLang="zh-CN" dirty="0"/>
              <a:t>  </a:t>
            </a:r>
          </a:p>
          <a:p>
            <a:r>
              <a:rPr lang="en-US" altLang="zh-CN" dirty="0"/>
              <a:t>The line k flow from </a:t>
            </a:r>
            <a:r>
              <a:rPr lang="en-US" altLang="zh-CN" dirty="0" err="1"/>
              <a:t>wk</a:t>
            </a:r>
            <a:r>
              <a:rPr lang="en-US" altLang="zh-CN" dirty="0"/>
              <a:t> depends on its PTDF</a:t>
            </a:r>
          </a:p>
          <a:p>
            <a:endParaRPr lang="en-US" altLang="zh-CN" dirty="0"/>
          </a:p>
          <a:p>
            <a:r>
              <a:rPr lang="en-US" altLang="zh-CN" dirty="0"/>
              <a:t>	</a:t>
            </a:r>
            <a:br>
              <a:rPr lang="en-US" altLang="zh-CN" dirty="0"/>
            </a:br>
            <a:br>
              <a:rPr lang="en-US" altLang="zh-CN" dirty="0"/>
            </a:br>
            <a:r>
              <a:rPr lang="en-US" altLang="zh-CN" dirty="0"/>
              <a:t>it follows that </a:t>
            </a:r>
          </a:p>
        </p:txBody>
      </p:sp>
      <p:graphicFrame>
        <p:nvGraphicFramePr>
          <p:cNvPr id="48130" name="Object 38"/>
          <p:cNvGraphicFramePr>
            <a:graphicFrameLocks noChangeAspect="1"/>
          </p:cNvGraphicFramePr>
          <p:nvPr/>
        </p:nvGraphicFramePr>
        <p:xfrm>
          <a:off x="2800350" y="1981200"/>
          <a:ext cx="3111500" cy="457200"/>
        </p:xfrm>
        <a:graphic>
          <a:graphicData uri="http://schemas.openxmlformats.org/presentationml/2006/ole">
            <mc:AlternateContent xmlns:mc="http://schemas.openxmlformats.org/markup-compatibility/2006">
              <mc:Choice xmlns:v="urn:schemas-microsoft-com:vml" Requires="v">
                <p:oleObj name="Equation" r:id="rId2" imgW="3111480" imgH="457200" progId="Equation.DSMT4">
                  <p:embed/>
                </p:oleObj>
              </mc:Choice>
              <mc:Fallback>
                <p:oleObj name="Equation" r:id="rId2" imgW="3111480" imgH="457200" progId="Equation.DSMT4">
                  <p:embed/>
                  <p:pic>
                    <p:nvPicPr>
                      <p:cNvPr id="48130" name="Object 38"/>
                      <p:cNvPicPr>
                        <a:picLocks noChangeAspect="1" noChangeArrowheads="1"/>
                      </p:cNvPicPr>
                      <p:nvPr/>
                    </p:nvPicPr>
                    <p:blipFill>
                      <a:blip r:embed="rId3"/>
                      <a:srcRect/>
                      <a:stretch>
                        <a:fillRect/>
                      </a:stretch>
                    </p:blipFill>
                    <p:spPr bwMode="auto">
                      <a:xfrm>
                        <a:off x="2800350" y="1981200"/>
                        <a:ext cx="3111500" cy="457200"/>
                      </a:xfrm>
                      <a:prstGeom prst="rect">
                        <a:avLst/>
                      </a:prstGeom>
                      <a:noFill/>
                      <a:ln>
                        <a:noFill/>
                      </a:ln>
                      <a:effectLst/>
                    </p:spPr>
                  </p:pic>
                </p:oleObj>
              </mc:Fallback>
            </mc:AlternateContent>
          </a:graphicData>
        </a:graphic>
      </p:graphicFrame>
      <p:graphicFrame>
        <p:nvGraphicFramePr>
          <p:cNvPr id="48132" name="Object 45"/>
          <p:cNvGraphicFramePr>
            <a:graphicFrameLocks noChangeAspect="1"/>
          </p:cNvGraphicFramePr>
          <p:nvPr/>
        </p:nvGraphicFramePr>
        <p:xfrm>
          <a:off x="3810000" y="4239511"/>
          <a:ext cx="2438400" cy="533400"/>
        </p:xfrm>
        <a:graphic>
          <a:graphicData uri="http://schemas.openxmlformats.org/presentationml/2006/ole">
            <mc:AlternateContent xmlns:mc="http://schemas.openxmlformats.org/markup-compatibility/2006">
              <mc:Choice xmlns:v="urn:schemas-microsoft-com:vml" Requires="v">
                <p:oleObj name="Equation" r:id="rId4" imgW="2438280" imgH="533160" progId="Equation.DSMT4">
                  <p:embed/>
                </p:oleObj>
              </mc:Choice>
              <mc:Fallback>
                <p:oleObj name="Equation" r:id="rId4" imgW="2438280" imgH="533160" progId="Equation.DSMT4">
                  <p:embed/>
                  <p:pic>
                    <p:nvPicPr>
                      <p:cNvPr id="48132" name="Object 45"/>
                      <p:cNvPicPr>
                        <a:picLocks noChangeAspect="1" noChangeArrowheads="1"/>
                      </p:cNvPicPr>
                      <p:nvPr/>
                    </p:nvPicPr>
                    <p:blipFill>
                      <a:blip r:embed="rId5"/>
                      <a:srcRect/>
                      <a:stretch>
                        <a:fillRect/>
                      </a:stretch>
                    </p:blipFill>
                    <p:spPr bwMode="auto">
                      <a:xfrm>
                        <a:off x="3810000" y="4239511"/>
                        <a:ext cx="2438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Grp="1" noChangeAspect="1"/>
          </p:cNvGraphicFramePr>
          <p:nvPr/>
        </p:nvGraphicFramePr>
        <p:xfrm>
          <a:off x="4648200" y="4851843"/>
          <a:ext cx="4724400" cy="1050925"/>
        </p:xfrm>
        <a:graphic>
          <a:graphicData uri="http://schemas.openxmlformats.org/presentationml/2006/ole">
            <mc:AlternateContent xmlns:mc="http://schemas.openxmlformats.org/markup-compatibility/2006">
              <mc:Choice xmlns:v="urn:schemas-microsoft-com:vml" Requires="v">
                <p:oleObj name="Equation" r:id="rId6" imgW="5079960" imgH="1130040" progId="Equation.DSMT4">
                  <p:embed/>
                </p:oleObj>
              </mc:Choice>
              <mc:Fallback>
                <p:oleObj name="Equation" r:id="rId6" imgW="5079960" imgH="1130040" progId="Equation.DSMT4">
                  <p:embed/>
                  <p:pic>
                    <p:nvPicPr>
                      <p:cNvPr id="4" name="Object 3"/>
                      <p:cNvPicPr>
                        <a:picLocks noGrp="1" noChangeAspect="1" noChangeArrowheads="1"/>
                      </p:cNvPicPr>
                      <p:nvPr/>
                    </p:nvPicPr>
                    <p:blipFill>
                      <a:blip r:embed="rId7"/>
                      <a:srcRect/>
                      <a:stretch>
                        <a:fillRect/>
                      </a:stretch>
                    </p:blipFill>
                    <p:spPr bwMode="auto">
                      <a:xfrm>
                        <a:off x="4648200" y="4851843"/>
                        <a:ext cx="47244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4048-48C4-4FBE-B797-E9DDFAA03443}"/>
              </a:ext>
            </a:extLst>
          </p:cNvPr>
          <p:cNvSpPr>
            <a:spLocks noGrp="1"/>
          </p:cNvSpPr>
          <p:nvPr>
            <p:ph type="title"/>
          </p:nvPr>
        </p:nvSpPr>
        <p:spPr>
          <a:xfrm>
            <a:off x="228600" y="76200"/>
            <a:ext cx="10896600" cy="1066800"/>
          </a:xfrm>
        </p:spPr>
        <p:txBody>
          <a:bodyPr/>
          <a:lstStyle/>
          <a:p>
            <a:r>
              <a:rPr lang="en-US"/>
              <a:t>Contingency Analysis</a:t>
            </a:r>
            <a:endParaRPr lang="en-US" dirty="0"/>
          </a:p>
        </p:txBody>
      </p:sp>
      <p:sp>
        <p:nvSpPr>
          <p:cNvPr id="3" name="Content Placeholder 2">
            <a:extLst>
              <a:ext uri="{FF2B5EF4-FFF2-40B4-BE49-F238E27FC236}">
                <a16:creationId xmlns:a16="http://schemas.microsoft.com/office/drawing/2014/main" id="{23E7167E-7394-4797-829E-F86D557CA08F}"/>
              </a:ext>
            </a:extLst>
          </p:cNvPr>
          <p:cNvSpPr>
            <a:spLocks noGrp="1"/>
          </p:cNvSpPr>
          <p:nvPr>
            <p:ph type="body" sz="quarter" idx="10"/>
          </p:nvPr>
        </p:nvSpPr>
        <p:spPr>
          <a:xfrm>
            <a:off x="228600" y="1295400"/>
            <a:ext cx="10896600" cy="5181600"/>
          </a:xfrm>
        </p:spPr>
        <p:txBody>
          <a:bodyPr/>
          <a:lstStyle/>
          <a:p>
            <a:r>
              <a:rPr lang="en-US"/>
              <a:t>Of course this process can be automated with the usual approach of first defining a contingency set, and then sequentially applying the contingencies and checking for violations</a:t>
            </a:r>
          </a:p>
          <a:p>
            <a:pPr lvl="1"/>
            <a:r>
              <a:rPr lang="en-US"/>
              <a:t>This process can naturally be done in parallel</a:t>
            </a:r>
          </a:p>
          <a:p>
            <a:pPr lvl="1"/>
            <a:r>
              <a:rPr lang="en-US"/>
              <a:t>Contingency sets can get quite large, especially if one considers N-2 (outages of two elements) or N-1-1 (initial outage, followed by adjustment, then second outage</a:t>
            </a:r>
          </a:p>
          <a:p>
            <a:r>
              <a:rPr lang="en-US"/>
              <a:t>The assumption is usually most contingencies will not cause problems, so screening methods can be used to quickly eliminate many contingencies</a:t>
            </a:r>
          </a:p>
          <a:p>
            <a:pPr lvl="1"/>
            <a:r>
              <a:rPr lang="en-US"/>
              <a:t>We’ll cover these later</a:t>
            </a:r>
            <a:endParaRPr lang="en-US" dirty="0"/>
          </a:p>
        </p:txBody>
      </p:sp>
    </p:spTree>
    <p:extLst>
      <p:ext uri="{BB962C8B-B14F-4D97-AF65-F5344CB8AC3E}">
        <p14:creationId xmlns:p14="http://schemas.microsoft.com/office/powerpoint/2010/main" val="3271665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Rectangle 1026"/>
          <p:cNvSpPr>
            <a:spLocks noGrp="1" noChangeArrowheads="1"/>
          </p:cNvSpPr>
          <p:nvPr>
            <p:ph type="title"/>
          </p:nvPr>
        </p:nvSpPr>
        <p:spPr>
          <a:xfrm>
            <a:off x="228600" y="76200"/>
            <a:ext cx="10896600" cy="1066800"/>
          </a:xfrm>
        </p:spPr>
        <p:txBody>
          <a:bodyPr/>
          <a:lstStyle/>
          <a:p>
            <a:r>
              <a:rPr lang="en-US" altLang="zh-CN"/>
              <a:t>LODF Evaluation</a:t>
            </a:r>
            <a:endParaRPr lang="en-US" altLang="zh-CN" dirty="0"/>
          </a:p>
        </p:txBody>
      </p:sp>
      <p:sp>
        <p:nvSpPr>
          <p:cNvPr id="50183" name="Rectangle 1029"/>
          <p:cNvSpPr>
            <a:spLocks noGrp="1" noChangeArrowheads="1"/>
          </p:cNvSpPr>
          <p:nvPr>
            <p:ph type="body" sz="quarter" idx="10"/>
          </p:nvPr>
        </p:nvSpPr>
        <p:spPr>
          <a:xfrm>
            <a:off x="228600" y="1295400"/>
            <a:ext cx="10896600" cy="5181600"/>
          </a:xfrm>
        </p:spPr>
        <p:txBody>
          <a:bodyPr/>
          <a:lstStyle/>
          <a:p>
            <a:r>
              <a:rPr lang="en-US" altLang="zh-CN"/>
              <a:t>For the rest of the network, the impacts of the outage of line k are the same as the impacts of the additional basic transaction wk </a:t>
            </a:r>
          </a:p>
          <a:p>
            <a:endParaRPr lang="en-US" altLang="zh-CN"/>
          </a:p>
          <a:p>
            <a:endParaRPr lang="en-US" altLang="zh-CN"/>
          </a:p>
          <a:p>
            <a:r>
              <a:rPr lang="en-US" altLang="zh-CN"/>
              <a:t>Therefore, by definition the LODF is</a:t>
            </a:r>
          </a:p>
          <a:p>
            <a:r>
              <a:rPr lang="en-US" altLang="zh-CN"/>
              <a:t>	</a:t>
            </a:r>
            <a:endParaRPr lang="en-US" altLang="zh-CN" dirty="0"/>
          </a:p>
        </p:txBody>
      </p:sp>
      <p:graphicFrame>
        <p:nvGraphicFramePr>
          <p:cNvPr id="50178" name="Object 1034"/>
          <p:cNvGraphicFramePr>
            <a:graphicFrameLocks noChangeAspect="1"/>
          </p:cNvGraphicFramePr>
          <p:nvPr/>
        </p:nvGraphicFramePr>
        <p:xfrm>
          <a:off x="2514600" y="2133600"/>
          <a:ext cx="5473700" cy="1143000"/>
        </p:xfrm>
        <a:graphic>
          <a:graphicData uri="http://schemas.openxmlformats.org/presentationml/2006/ole">
            <mc:AlternateContent xmlns:mc="http://schemas.openxmlformats.org/markup-compatibility/2006">
              <mc:Choice xmlns:v="urn:schemas-microsoft-com:vml" Requires="v">
                <p:oleObj name="Equation" r:id="rId2" imgW="5473440" imgH="1143000" progId="Equation.DSMT4">
                  <p:embed/>
                </p:oleObj>
              </mc:Choice>
              <mc:Fallback>
                <p:oleObj name="Equation" r:id="rId2" imgW="5473440" imgH="1143000" progId="Equation.DSMT4">
                  <p:embed/>
                  <p:pic>
                    <p:nvPicPr>
                      <p:cNvPr id="50178" name="Object 1034"/>
                      <p:cNvPicPr>
                        <a:picLocks noChangeAspect="1" noChangeArrowheads="1"/>
                      </p:cNvPicPr>
                      <p:nvPr/>
                    </p:nvPicPr>
                    <p:blipFill>
                      <a:blip r:embed="rId3"/>
                      <a:srcRect/>
                      <a:stretch>
                        <a:fillRect/>
                      </a:stretch>
                    </p:blipFill>
                    <p:spPr bwMode="auto">
                      <a:xfrm>
                        <a:off x="2514600" y="2133600"/>
                        <a:ext cx="5473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79" name="Object 1035"/>
          <p:cNvGraphicFramePr>
            <a:graphicFrameLocks noChangeAspect="1"/>
          </p:cNvGraphicFramePr>
          <p:nvPr/>
        </p:nvGraphicFramePr>
        <p:xfrm>
          <a:off x="3429000" y="3962400"/>
          <a:ext cx="3505200" cy="1079500"/>
        </p:xfrm>
        <a:graphic>
          <a:graphicData uri="http://schemas.openxmlformats.org/presentationml/2006/ole">
            <mc:AlternateContent xmlns:mc="http://schemas.openxmlformats.org/markup-compatibility/2006">
              <mc:Choice xmlns:v="urn:schemas-microsoft-com:vml" Requires="v">
                <p:oleObj name="Equation" r:id="rId4" imgW="3504960" imgH="1079280" progId="Equation.DSMT4">
                  <p:embed/>
                </p:oleObj>
              </mc:Choice>
              <mc:Fallback>
                <p:oleObj name="Equation" r:id="rId4" imgW="3504960" imgH="1079280" progId="Equation.DSMT4">
                  <p:embed/>
                  <p:pic>
                    <p:nvPicPr>
                      <p:cNvPr id="50179" name="Object 1035"/>
                      <p:cNvPicPr>
                        <a:picLocks noChangeAspect="1" noChangeArrowheads="1"/>
                      </p:cNvPicPr>
                      <p:nvPr/>
                    </p:nvPicPr>
                    <p:blipFill>
                      <a:blip r:embed="rId5"/>
                      <a:srcRect/>
                      <a:stretch>
                        <a:fillRect/>
                      </a:stretch>
                    </p:blipFill>
                    <p:spPr bwMode="auto">
                      <a:xfrm>
                        <a:off x="3429000" y="3962400"/>
                        <a:ext cx="3505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a:t>Five Bus Example</a:t>
            </a:r>
            <a:endParaRPr lang="en-US" dirty="0"/>
          </a:p>
        </p:txBody>
      </p:sp>
      <p:sp>
        <p:nvSpPr>
          <p:cNvPr id="3" name="Content Placeholder 2"/>
          <p:cNvSpPr>
            <a:spLocks noGrp="1"/>
          </p:cNvSpPr>
          <p:nvPr>
            <p:ph type="body" sz="quarter" idx="10"/>
          </p:nvPr>
        </p:nvSpPr>
        <p:spPr>
          <a:xfrm>
            <a:off x="228600" y="1295400"/>
            <a:ext cx="10896600" cy="5181600"/>
          </a:xfrm>
        </p:spPr>
        <p:txBody>
          <a:bodyPr/>
          <a:lstStyle/>
          <a:p>
            <a:r>
              <a:rPr lang="en-US"/>
              <a:t>Assume we wish to calculate the values for the outage of line 4 (between buses 2 and 3); this is line k</a:t>
            </a:r>
            <a:endParaRPr lang="en-US" dirty="0"/>
          </a:p>
        </p:txBody>
      </p:sp>
      <p:pic>
        <p:nvPicPr>
          <p:cNvPr id="395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36" r="18571" b="9999"/>
          <a:stretch/>
        </p:blipFill>
        <p:spPr bwMode="auto">
          <a:xfrm>
            <a:off x="2438400" y="2286000"/>
            <a:ext cx="603504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610598" y="2265908"/>
            <a:ext cx="2209801" cy="4154984"/>
          </a:xfrm>
          <a:prstGeom prst="rect">
            <a:avLst/>
          </a:prstGeom>
          <a:solidFill>
            <a:srgbClr val="D6D2C4"/>
          </a:solidFill>
        </p:spPr>
        <p:txBody>
          <a:bodyPr wrap="square" rtlCol="0">
            <a:spAutoFit/>
          </a:bodyPr>
          <a:lstStyle/>
          <a:p>
            <a:r>
              <a:rPr lang="en-US" sz="2200" dirty="0">
                <a:solidFill>
                  <a:srgbClr val="000000"/>
                </a:solidFill>
                <a:latin typeface="+mj-lt"/>
              </a:rPr>
              <a:t>Say we wish</a:t>
            </a:r>
            <a:br>
              <a:rPr lang="en-US" sz="2200" dirty="0">
                <a:solidFill>
                  <a:srgbClr val="000000"/>
                </a:solidFill>
                <a:latin typeface="+mj-lt"/>
              </a:rPr>
            </a:br>
            <a:r>
              <a:rPr lang="en-US" sz="2200" dirty="0">
                <a:solidFill>
                  <a:srgbClr val="000000"/>
                </a:solidFill>
                <a:latin typeface="+mj-lt"/>
              </a:rPr>
              <a:t>to know the change in flow </a:t>
            </a:r>
            <a:br>
              <a:rPr lang="en-US" sz="2200" dirty="0">
                <a:solidFill>
                  <a:srgbClr val="000000"/>
                </a:solidFill>
                <a:latin typeface="+mj-lt"/>
              </a:rPr>
            </a:br>
            <a:r>
              <a:rPr lang="en-US" sz="2200" dirty="0">
                <a:solidFill>
                  <a:srgbClr val="000000"/>
                </a:solidFill>
                <a:latin typeface="+mj-lt"/>
              </a:rPr>
              <a:t>on the line</a:t>
            </a:r>
            <a:br>
              <a:rPr lang="en-US" sz="2200" dirty="0">
                <a:solidFill>
                  <a:srgbClr val="000000"/>
                </a:solidFill>
                <a:latin typeface="+mj-lt"/>
              </a:rPr>
            </a:br>
            <a:r>
              <a:rPr lang="en-US" sz="2200" dirty="0">
                <a:solidFill>
                  <a:srgbClr val="000000"/>
                </a:solidFill>
                <a:latin typeface="+mj-lt"/>
              </a:rPr>
              <a:t>3  (Buses 3 to 4). PTDFs for</a:t>
            </a:r>
            <a:br>
              <a:rPr lang="en-US" sz="2200" dirty="0">
                <a:solidFill>
                  <a:srgbClr val="000000"/>
                </a:solidFill>
                <a:latin typeface="+mj-lt"/>
              </a:rPr>
            </a:br>
            <a:r>
              <a:rPr lang="en-US" sz="2200" dirty="0">
                <a:solidFill>
                  <a:srgbClr val="000000"/>
                </a:solidFill>
                <a:latin typeface="+mj-lt"/>
              </a:rPr>
              <a:t>a transaction</a:t>
            </a:r>
            <a:br>
              <a:rPr lang="en-US" sz="2200" dirty="0">
                <a:solidFill>
                  <a:srgbClr val="000000"/>
                </a:solidFill>
                <a:latin typeface="+mj-lt"/>
              </a:rPr>
            </a:br>
            <a:r>
              <a:rPr lang="en-US" sz="2200" dirty="0">
                <a:solidFill>
                  <a:srgbClr val="000000"/>
                </a:solidFill>
                <a:latin typeface="+mj-lt"/>
              </a:rPr>
              <a:t>from 2 to 3</a:t>
            </a:r>
            <a:br>
              <a:rPr lang="en-US" sz="2200" dirty="0">
                <a:solidFill>
                  <a:srgbClr val="000000"/>
                </a:solidFill>
                <a:latin typeface="+mj-lt"/>
              </a:rPr>
            </a:br>
            <a:r>
              <a:rPr lang="en-US" sz="2200" dirty="0">
                <a:solidFill>
                  <a:srgbClr val="000000"/>
                </a:solidFill>
                <a:latin typeface="+mj-lt"/>
              </a:rPr>
              <a:t>are 0.7273</a:t>
            </a:r>
            <a:br>
              <a:rPr lang="en-US" sz="2200" dirty="0">
                <a:solidFill>
                  <a:srgbClr val="000000"/>
                </a:solidFill>
                <a:latin typeface="+mj-lt"/>
              </a:rPr>
            </a:br>
            <a:r>
              <a:rPr lang="en-US" sz="2200" dirty="0">
                <a:solidFill>
                  <a:srgbClr val="000000"/>
                </a:solidFill>
                <a:latin typeface="+mj-lt"/>
              </a:rPr>
              <a:t>on line 4</a:t>
            </a:r>
            <a:br>
              <a:rPr lang="en-US" sz="2200" dirty="0">
                <a:solidFill>
                  <a:srgbClr val="000000"/>
                </a:solidFill>
                <a:latin typeface="+mj-lt"/>
              </a:rPr>
            </a:br>
            <a:r>
              <a:rPr lang="en-US" sz="2200" dirty="0">
                <a:solidFill>
                  <a:srgbClr val="000000"/>
                </a:solidFill>
                <a:latin typeface="+mj-lt"/>
              </a:rPr>
              <a:t>and 0.0909</a:t>
            </a:r>
            <a:br>
              <a:rPr lang="en-US" sz="2200" dirty="0">
                <a:solidFill>
                  <a:srgbClr val="000000"/>
                </a:solidFill>
                <a:latin typeface="+mj-lt"/>
              </a:rPr>
            </a:br>
            <a:r>
              <a:rPr lang="en-US" sz="2200" dirty="0">
                <a:solidFill>
                  <a:srgbClr val="000000"/>
                </a:solidFill>
                <a:latin typeface="+mj-lt"/>
              </a:rPr>
              <a:t>on line 3</a:t>
            </a:r>
          </a:p>
        </p:txBody>
      </p:sp>
    </p:spTree>
    <p:extLst>
      <p:ext uri="{BB962C8B-B14F-4D97-AF65-F5344CB8AC3E}">
        <p14:creationId xmlns:p14="http://schemas.microsoft.com/office/powerpoint/2010/main" val="3354536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a:t>Five Bus Example</a:t>
            </a:r>
            <a:endParaRPr lang="en-US" dirty="0"/>
          </a:p>
        </p:txBody>
      </p:sp>
      <p:sp>
        <p:nvSpPr>
          <p:cNvPr id="3" name="Content Placeholder 2"/>
          <p:cNvSpPr>
            <a:spLocks noGrp="1"/>
          </p:cNvSpPr>
          <p:nvPr>
            <p:ph type="body" sz="quarter" idx="10"/>
          </p:nvPr>
        </p:nvSpPr>
        <p:spPr>
          <a:xfrm>
            <a:off x="228600" y="1295400"/>
            <a:ext cx="10896600" cy="5181600"/>
          </a:xfrm>
        </p:spPr>
        <p:txBody>
          <a:bodyPr/>
          <a:lstStyle/>
          <a:p>
            <a:r>
              <a:rPr lang="en-US"/>
              <a:t>Hence we get</a:t>
            </a:r>
            <a:endParaRPr lang="en-US" dirty="0"/>
          </a:p>
        </p:txBody>
      </p:sp>
      <p:graphicFrame>
        <p:nvGraphicFramePr>
          <p:cNvPr id="5" name="Object 4"/>
          <p:cNvGraphicFramePr>
            <a:graphicFrameLocks noChangeAspect="1"/>
          </p:cNvGraphicFramePr>
          <p:nvPr/>
        </p:nvGraphicFramePr>
        <p:xfrm>
          <a:off x="2362200" y="3657600"/>
          <a:ext cx="6413500" cy="1701800"/>
        </p:xfrm>
        <a:graphic>
          <a:graphicData uri="http://schemas.openxmlformats.org/presentationml/2006/ole">
            <mc:AlternateContent xmlns:mc="http://schemas.openxmlformats.org/markup-compatibility/2006">
              <mc:Choice xmlns:v="urn:schemas-microsoft-com:vml" Requires="v">
                <p:oleObj name="Equation" r:id="rId2" imgW="6413400" imgH="1701720" progId="Equation.DSMT4">
                  <p:embed/>
                </p:oleObj>
              </mc:Choice>
              <mc:Fallback>
                <p:oleObj name="Equation" r:id="rId2" imgW="6413400" imgH="1701720" progId="Equation.DSMT4">
                  <p:embed/>
                  <p:pic>
                    <p:nvPicPr>
                      <p:cNvPr id="5" name="Object 4"/>
                      <p:cNvPicPr>
                        <a:picLocks noChangeAspect="1" noChangeArrowheads="1"/>
                      </p:cNvPicPr>
                      <p:nvPr/>
                    </p:nvPicPr>
                    <p:blipFill>
                      <a:blip r:embed="rId3"/>
                      <a:srcRect/>
                      <a:stretch>
                        <a:fillRect/>
                      </a:stretch>
                    </p:blipFill>
                    <p:spPr bwMode="auto">
                      <a:xfrm>
                        <a:off x="2362200" y="3657600"/>
                        <a:ext cx="6413500"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Grp="1" noChangeAspect="1"/>
          </p:cNvGraphicFramePr>
          <p:nvPr/>
        </p:nvGraphicFramePr>
        <p:xfrm>
          <a:off x="2078039" y="2144713"/>
          <a:ext cx="5138737" cy="1027112"/>
        </p:xfrm>
        <a:graphic>
          <a:graphicData uri="http://schemas.openxmlformats.org/presentationml/2006/ole">
            <mc:AlternateContent xmlns:mc="http://schemas.openxmlformats.org/markup-compatibility/2006">
              <mc:Choice xmlns:v="urn:schemas-microsoft-com:vml" Requires="v">
                <p:oleObj name="Equation" r:id="rId4" imgW="5524200" imgH="1104840" progId="Equation.DSMT4">
                  <p:embed/>
                </p:oleObj>
              </mc:Choice>
              <mc:Fallback>
                <p:oleObj name="Equation" r:id="rId4" imgW="5524200" imgH="1104840" progId="Equation.DSMT4">
                  <p:embed/>
                  <p:pic>
                    <p:nvPicPr>
                      <p:cNvPr id="6" name="Object 5"/>
                      <p:cNvPicPr>
                        <a:picLocks noGrp="1" noChangeAspect="1" noChangeArrowheads="1"/>
                      </p:cNvPicPr>
                      <p:nvPr/>
                    </p:nvPicPr>
                    <p:blipFill>
                      <a:blip r:embed="rId5"/>
                      <a:srcRect/>
                      <a:stretch>
                        <a:fillRect/>
                      </a:stretch>
                    </p:blipFill>
                    <p:spPr bwMode="auto">
                      <a:xfrm>
                        <a:off x="2078039" y="2144713"/>
                        <a:ext cx="5138737"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32283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Five Bus Example Compensated</a:t>
            </a:r>
            <a:endParaRPr lang="en-US" dirty="0"/>
          </a:p>
        </p:txBody>
      </p:sp>
      <p:pic>
        <p:nvPicPr>
          <p:cNvPr id="415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83" r="20618"/>
          <a:stretch/>
        </p:blipFill>
        <p:spPr bwMode="auto">
          <a:xfrm>
            <a:off x="1981200" y="1524000"/>
            <a:ext cx="585216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001000" y="1732508"/>
            <a:ext cx="2390398" cy="4154984"/>
          </a:xfrm>
          <a:prstGeom prst="rect">
            <a:avLst/>
          </a:prstGeom>
          <a:solidFill>
            <a:srgbClr val="D6D2C4"/>
          </a:solidFill>
        </p:spPr>
        <p:txBody>
          <a:bodyPr wrap="none" rtlCol="0">
            <a:spAutoFit/>
          </a:bodyPr>
          <a:lstStyle/>
          <a:p>
            <a:r>
              <a:rPr lang="en-US" sz="2400" dirty="0">
                <a:solidFill>
                  <a:srgbClr val="000000"/>
                </a:solidFill>
                <a:latin typeface="+mj-lt"/>
              </a:rPr>
              <a:t>Here is the</a:t>
            </a:r>
            <a:br>
              <a:rPr lang="en-US" sz="2400" dirty="0">
                <a:solidFill>
                  <a:srgbClr val="000000"/>
                </a:solidFill>
                <a:latin typeface="+mj-lt"/>
              </a:rPr>
            </a:br>
            <a:r>
              <a:rPr lang="en-US" sz="2400" dirty="0">
                <a:solidFill>
                  <a:srgbClr val="000000"/>
                </a:solidFill>
                <a:latin typeface="+mj-lt"/>
              </a:rPr>
              <a:t>system with the </a:t>
            </a:r>
            <a:br>
              <a:rPr lang="en-US" sz="2400" dirty="0">
                <a:solidFill>
                  <a:srgbClr val="000000"/>
                </a:solidFill>
                <a:latin typeface="+mj-lt"/>
              </a:rPr>
            </a:br>
            <a:r>
              <a:rPr lang="en-US" sz="2400" dirty="0">
                <a:solidFill>
                  <a:srgbClr val="000000"/>
                </a:solidFill>
                <a:latin typeface="+mj-lt"/>
              </a:rPr>
              <a:t>compensation</a:t>
            </a:r>
            <a:br>
              <a:rPr lang="en-US" sz="2400" dirty="0">
                <a:solidFill>
                  <a:srgbClr val="000000"/>
                </a:solidFill>
                <a:latin typeface="+mj-lt"/>
              </a:rPr>
            </a:br>
            <a:r>
              <a:rPr lang="en-US" sz="2400" dirty="0">
                <a:solidFill>
                  <a:srgbClr val="000000"/>
                </a:solidFill>
                <a:latin typeface="+mj-lt"/>
              </a:rPr>
              <a:t>added to bus</a:t>
            </a:r>
            <a:br>
              <a:rPr lang="en-US" sz="2400" dirty="0">
                <a:solidFill>
                  <a:srgbClr val="000000"/>
                </a:solidFill>
                <a:latin typeface="+mj-lt"/>
              </a:rPr>
            </a:br>
            <a:r>
              <a:rPr lang="en-US" sz="2400" dirty="0">
                <a:solidFill>
                  <a:srgbClr val="000000"/>
                </a:solidFill>
                <a:latin typeface="+mj-lt"/>
              </a:rPr>
              <a:t>2 and removed </a:t>
            </a:r>
            <a:br>
              <a:rPr lang="en-US" sz="2400" dirty="0">
                <a:solidFill>
                  <a:srgbClr val="000000"/>
                </a:solidFill>
                <a:latin typeface="+mj-lt"/>
              </a:rPr>
            </a:br>
            <a:r>
              <a:rPr lang="en-US" sz="2400" dirty="0">
                <a:solidFill>
                  <a:srgbClr val="000000"/>
                </a:solidFill>
                <a:latin typeface="+mj-lt"/>
              </a:rPr>
              <a:t>at bus 3; we</a:t>
            </a:r>
            <a:br>
              <a:rPr lang="en-US" sz="2400" dirty="0">
                <a:solidFill>
                  <a:srgbClr val="000000"/>
                </a:solidFill>
                <a:latin typeface="+mj-lt"/>
              </a:rPr>
            </a:br>
            <a:r>
              <a:rPr lang="en-US" sz="2400" dirty="0">
                <a:solidFill>
                  <a:srgbClr val="000000"/>
                </a:solidFill>
                <a:latin typeface="+mj-lt"/>
              </a:rPr>
              <a:t>are canceling</a:t>
            </a:r>
            <a:br>
              <a:rPr lang="en-US" sz="2400" dirty="0">
                <a:solidFill>
                  <a:srgbClr val="000000"/>
                </a:solidFill>
                <a:latin typeface="+mj-lt"/>
              </a:rPr>
            </a:br>
            <a:r>
              <a:rPr lang="en-US" sz="2400" dirty="0">
                <a:solidFill>
                  <a:srgbClr val="000000"/>
                </a:solidFill>
                <a:latin typeface="+mj-lt"/>
              </a:rPr>
              <a:t>the impact of</a:t>
            </a:r>
            <a:br>
              <a:rPr lang="en-US" sz="2400" dirty="0">
                <a:solidFill>
                  <a:srgbClr val="000000"/>
                </a:solidFill>
                <a:latin typeface="+mj-lt"/>
              </a:rPr>
            </a:br>
            <a:r>
              <a:rPr lang="en-US" sz="2400" dirty="0">
                <a:solidFill>
                  <a:srgbClr val="000000"/>
                </a:solidFill>
                <a:latin typeface="+mj-lt"/>
              </a:rPr>
              <a:t>the line 4 flow</a:t>
            </a:r>
            <a:br>
              <a:rPr lang="en-US" sz="2400" dirty="0">
                <a:solidFill>
                  <a:srgbClr val="000000"/>
                </a:solidFill>
                <a:latin typeface="+mj-lt"/>
              </a:rPr>
            </a:br>
            <a:r>
              <a:rPr lang="en-US" sz="2400" dirty="0">
                <a:solidFill>
                  <a:srgbClr val="000000"/>
                </a:solidFill>
                <a:latin typeface="+mj-lt"/>
              </a:rPr>
              <a:t>for the reset</a:t>
            </a:r>
            <a:br>
              <a:rPr lang="en-US" sz="2400" dirty="0">
                <a:solidFill>
                  <a:srgbClr val="000000"/>
                </a:solidFill>
                <a:latin typeface="+mj-lt"/>
              </a:rPr>
            </a:br>
            <a:r>
              <a:rPr lang="en-US" sz="2400" dirty="0">
                <a:solidFill>
                  <a:srgbClr val="000000"/>
                </a:solidFill>
                <a:latin typeface="+mj-lt"/>
              </a:rPr>
              <a:t>of the network.</a:t>
            </a:r>
          </a:p>
        </p:txBody>
      </p:sp>
    </p:spTree>
    <p:extLst>
      <p:ext uri="{BB962C8B-B14F-4D97-AF65-F5344CB8AC3E}">
        <p14:creationId xmlns:p14="http://schemas.microsoft.com/office/powerpoint/2010/main" val="26547477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a:t>Five Bus Example</a:t>
            </a:r>
            <a:endParaRPr lang="en-US" dirty="0"/>
          </a:p>
        </p:txBody>
      </p:sp>
      <p:sp>
        <p:nvSpPr>
          <p:cNvPr id="3" name="Content Placeholder 2"/>
          <p:cNvSpPr>
            <a:spLocks noGrp="1"/>
          </p:cNvSpPr>
          <p:nvPr>
            <p:ph type="body" sz="quarter" idx="10"/>
          </p:nvPr>
        </p:nvSpPr>
        <p:spPr>
          <a:xfrm>
            <a:off x="228600" y="1295400"/>
            <a:ext cx="10896600" cy="5181600"/>
          </a:xfrm>
        </p:spPr>
        <p:txBody>
          <a:bodyPr/>
          <a:lstStyle/>
          <a:p>
            <a:r>
              <a:rPr lang="en-US"/>
              <a:t>Below we see the network with the line actually outaged</a:t>
            </a:r>
            <a:endParaRPr lang="en-US" dirty="0"/>
          </a:p>
        </p:txBody>
      </p:sp>
      <p:pic>
        <p:nvPicPr>
          <p:cNvPr id="397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84" t="-333" r="17776" b="4334"/>
          <a:stretch/>
        </p:blipFill>
        <p:spPr bwMode="auto">
          <a:xfrm>
            <a:off x="1905000" y="1981200"/>
            <a:ext cx="6126480" cy="43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29600" y="2362200"/>
            <a:ext cx="2241867" cy="3416320"/>
          </a:xfrm>
          <a:prstGeom prst="rect">
            <a:avLst/>
          </a:prstGeom>
          <a:solidFill>
            <a:srgbClr val="D6D2C4"/>
          </a:solidFill>
        </p:spPr>
        <p:txBody>
          <a:bodyPr wrap="square" rtlCol="0">
            <a:spAutoFit/>
          </a:bodyPr>
          <a:lstStyle/>
          <a:p>
            <a:r>
              <a:rPr lang="en-US" sz="2400" dirty="0">
                <a:solidFill>
                  <a:srgbClr val="000000"/>
                </a:solidFill>
                <a:latin typeface="+mj-lt"/>
              </a:rPr>
              <a:t>The line 3</a:t>
            </a:r>
            <a:br>
              <a:rPr lang="en-US" sz="2400" dirty="0">
                <a:solidFill>
                  <a:srgbClr val="000000"/>
                </a:solidFill>
                <a:latin typeface="+mj-lt"/>
              </a:rPr>
            </a:br>
            <a:r>
              <a:rPr lang="en-US" sz="2400" dirty="0">
                <a:solidFill>
                  <a:srgbClr val="000000"/>
                </a:solidFill>
                <a:latin typeface="+mj-lt"/>
              </a:rPr>
              <a:t>flow changed</a:t>
            </a:r>
            <a:br>
              <a:rPr lang="en-US" sz="2400" dirty="0">
                <a:solidFill>
                  <a:srgbClr val="000000"/>
                </a:solidFill>
                <a:latin typeface="+mj-lt"/>
              </a:rPr>
            </a:br>
            <a:r>
              <a:rPr lang="en-US" sz="2400" dirty="0">
                <a:solidFill>
                  <a:srgbClr val="000000"/>
                </a:solidFill>
                <a:latin typeface="+mj-lt"/>
              </a:rPr>
              <a:t>from 63 MW</a:t>
            </a:r>
            <a:br>
              <a:rPr lang="en-US" sz="2400" dirty="0">
                <a:solidFill>
                  <a:srgbClr val="000000"/>
                </a:solidFill>
                <a:latin typeface="+mj-lt"/>
              </a:rPr>
            </a:br>
            <a:r>
              <a:rPr lang="en-US" sz="2400" dirty="0">
                <a:solidFill>
                  <a:srgbClr val="000000"/>
                </a:solidFill>
                <a:latin typeface="+mj-lt"/>
              </a:rPr>
              <a:t>to 106 MW,</a:t>
            </a:r>
            <a:br>
              <a:rPr lang="en-US" sz="2400" dirty="0">
                <a:solidFill>
                  <a:srgbClr val="000000"/>
                </a:solidFill>
                <a:latin typeface="+mj-lt"/>
              </a:rPr>
            </a:br>
            <a:r>
              <a:rPr lang="en-US" sz="2400" dirty="0">
                <a:solidFill>
                  <a:srgbClr val="000000"/>
                </a:solidFill>
                <a:latin typeface="+mj-lt"/>
              </a:rPr>
              <a:t>an increase</a:t>
            </a:r>
            <a:br>
              <a:rPr lang="en-US" sz="2400" dirty="0">
                <a:solidFill>
                  <a:srgbClr val="000000"/>
                </a:solidFill>
                <a:latin typeface="+mj-lt"/>
              </a:rPr>
            </a:br>
            <a:r>
              <a:rPr lang="en-US" sz="2400" dirty="0">
                <a:solidFill>
                  <a:srgbClr val="000000"/>
                </a:solidFill>
                <a:latin typeface="+mj-lt"/>
              </a:rPr>
              <a:t>of 43 MW,</a:t>
            </a:r>
            <a:br>
              <a:rPr lang="en-US" sz="2400" dirty="0">
                <a:solidFill>
                  <a:srgbClr val="000000"/>
                </a:solidFill>
                <a:latin typeface="+mj-lt"/>
              </a:rPr>
            </a:br>
            <a:r>
              <a:rPr lang="en-US" sz="2400" dirty="0">
                <a:solidFill>
                  <a:srgbClr val="000000"/>
                </a:solidFill>
                <a:latin typeface="+mj-lt"/>
              </a:rPr>
              <a:t>matching the</a:t>
            </a:r>
            <a:br>
              <a:rPr lang="en-US" sz="2400" dirty="0">
                <a:solidFill>
                  <a:srgbClr val="000000"/>
                </a:solidFill>
                <a:latin typeface="+mj-lt"/>
              </a:rPr>
            </a:br>
            <a:r>
              <a:rPr lang="en-US" sz="2400" dirty="0">
                <a:solidFill>
                  <a:srgbClr val="000000"/>
                </a:solidFill>
                <a:latin typeface="+mj-lt"/>
              </a:rPr>
              <a:t>LODF </a:t>
            </a:r>
            <a:br>
              <a:rPr lang="en-US" sz="2400" dirty="0">
                <a:solidFill>
                  <a:srgbClr val="000000"/>
                </a:solidFill>
                <a:latin typeface="+mj-lt"/>
              </a:rPr>
            </a:br>
            <a:r>
              <a:rPr lang="en-US" sz="2400" dirty="0">
                <a:solidFill>
                  <a:srgbClr val="000000"/>
                </a:solidFill>
                <a:latin typeface="+mj-lt"/>
              </a:rPr>
              <a:t>value</a:t>
            </a:r>
          </a:p>
        </p:txBody>
      </p:sp>
    </p:spTree>
    <p:extLst>
      <p:ext uri="{BB962C8B-B14F-4D97-AF65-F5344CB8AC3E}">
        <p14:creationId xmlns:p14="http://schemas.microsoft.com/office/powerpoint/2010/main" val="1096145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a:t>Developing a Critical Eye</a:t>
            </a:r>
            <a:endParaRPr lang="en-US" dirty="0"/>
          </a:p>
        </p:txBody>
      </p:sp>
      <p:sp>
        <p:nvSpPr>
          <p:cNvPr id="3" name="Content Placeholder 2"/>
          <p:cNvSpPr>
            <a:spLocks noGrp="1"/>
          </p:cNvSpPr>
          <p:nvPr>
            <p:ph type="body" sz="quarter" idx="10"/>
          </p:nvPr>
        </p:nvSpPr>
        <p:spPr>
          <a:xfrm>
            <a:off x="228600" y="1295400"/>
            <a:ext cx="10896600" cy="5181600"/>
          </a:xfrm>
        </p:spPr>
        <p:txBody>
          <a:bodyPr/>
          <a:lstStyle/>
          <a:p>
            <a:r>
              <a:rPr lang="en-US" dirty="0"/>
              <a:t>In looking at the below formula you need to be thinking about what conditions will cause the formula to fail</a:t>
            </a:r>
            <a:br>
              <a:rPr lang="en-US" dirty="0"/>
            </a:br>
            <a:br>
              <a:rPr lang="en-US" dirty="0"/>
            </a:br>
            <a:endParaRPr lang="en-US" dirty="0"/>
          </a:p>
          <a:p>
            <a:endParaRPr lang="en-US" dirty="0"/>
          </a:p>
          <a:p>
            <a:r>
              <a:rPr lang="en-US" dirty="0"/>
              <a:t>Here the obvious situation is when the denominator is zero</a:t>
            </a:r>
          </a:p>
          <a:p>
            <a:r>
              <a:rPr lang="en-US" dirty="0"/>
              <a:t>That corresponds to a situation in which the contingency causes system islanding</a:t>
            </a:r>
          </a:p>
          <a:p>
            <a:pPr lvl="1"/>
            <a:r>
              <a:rPr lang="en-US" dirty="0"/>
              <a:t>An example is line 6 (between buses 4 and 5)</a:t>
            </a:r>
          </a:p>
          <a:p>
            <a:pPr lvl="1"/>
            <a:r>
              <a:rPr lang="en-US" dirty="0"/>
              <a:t>Impact modeled by injections at the buses within each viable island</a:t>
            </a:r>
          </a:p>
          <a:p>
            <a:endParaRPr lang="en-US" dirty="0"/>
          </a:p>
        </p:txBody>
      </p:sp>
      <p:graphicFrame>
        <p:nvGraphicFramePr>
          <p:cNvPr id="5" name="Object 4"/>
          <p:cNvGraphicFramePr>
            <a:graphicFrameLocks noChangeAspect="1"/>
          </p:cNvGraphicFramePr>
          <p:nvPr/>
        </p:nvGraphicFramePr>
        <p:xfrm>
          <a:off x="2743200" y="2286000"/>
          <a:ext cx="5473700" cy="1143000"/>
        </p:xfrm>
        <a:graphic>
          <a:graphicData uri="http://schemas.openxmlformats.org/presentationml/2006/ole">
            <mc:AlternateContent xmlns:mc="http://schemas.openxmlformats.org/markup-compatibility/2006">
              <mc:Choice xmlns:v="urn:schemas-microsoft-com:vml" Requires="v">
                <p:oleObj name="Equation" r:id="rId2" imgW="5473440" imgH="1143000" progId="Equation.DSMT4">
                  <p:embed/>
                </p:oleObj>
              </mc:Choice>
              <mc:Fallback>
                <p:oleObj name="Equation" r:id="rId2" imgW="5473440" imgH="114300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86000"/>
                        <a:ext cx="5473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468409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44" name="Freeform 3"/>
          <p:cNvSpPr>
            <a:spLocks/>
          </p:cNvSpPr>
          <p:nvPr/>
        </p:nvSpPr>
        <p:spPr bwMode="auto">
          <a:xfrm flipV="1">
            <a:off x="6413500" y="1541463"/>
            <a:ext cx="4032250" cy="2944812"/>
          </a:xfrm>
          <a:custGeom>
            <a:avLst/>
            <a:gdLst>
              <a:gd name="T0" fmla="*/ 43358 w 2232"/>
              <a:gd name="T1" fmla="*/ 1700064 h 899"/>
              <a:gd name="T2" fmla="*/ 325181 w 2232"/>
              <a:gd name="T3" fmla="*/ 2014527 h 899"/>
              <a:gd name="T4" fmla="*/ 390218 w 2232"/>
              <a:gd name="T5" fmla="*/ 2093142 h 899"/>
              <a:gd name="T6" fmla="*/ 476933 w 2232"/>
              <a:gd name="T7" fmla="*/ 2328989 h 899"/>
              <a:gd name="T8" fmla="*/ 1062259 w 2232"/>
              <a:gd name="T9" fmla="*/ 2682760 h 899"/>
              <a:gd name="T10" fmla="*/ 1517513 w 2232"/>
              <a:gd name="T11" fmla="*/ 2761375 h 899"/>
              <a:gd name="T12" fmla="*/ 2904954 w 2232"/>
              <a:gd name="T13" fmla="*/ 2800683 h 899"/>
              <a:gd name="T14" fmla="*/ 3056705 w 2232"/>
              <a:gd name="T15" fmla="*/ 2722068 h 899"/>
              <a:gd name="T16" fmla="*/ 3121741 w 2232"/>
              <a:gd name="T17" fmla="*/ 2643452 h 899"/>
              <a:gd name="T18" fmla="*/ 3468602 w 2232"/>
              <a:gd name="T19" fmla="*/ 2446913 h 899"/>
              <a:gd name="T20" fmla="*/ 3772105 w 2232"/>
              <a:gd name="T21" fmla="*/ 2132450 h 899"/>
              <a:gd name="T22" fmla="*/ 3945535 w 2232"/>
              <a:gd name="T23" fmla="*/ 1739372 h 899"/>
              <a:gd name="T24" fmla="*/ 4032250 w 2232"/>
              <a:gd name="T25" fmla="*/ 638752 h 899"/>
              <a:gd name="T26" fmla="*/ 3576995 w 2232"/>
              <a:gd name="T27" fmla="*/ 324290 h 899"/>
              <a:gd name="T28" fmla="*/ 2709845 w 2232"/>
              <a:gd name="T29" fmla="*/ 363597 h 899"/>
              <a:gd name="T30" fmla="*/ 2558094 w 2232"/>
              <a:gd name="T31" fmla="*/ 245674 h 899"/>
              <a:gd name="T32" fmla="*/ 2384664 w 2232"/>
              <a:gd name="T33" fmla="*/ 167058 h 899"/>
              <a:gd name="T34" fmla="*/ 2037804 w 2232"/>
              <a:gd name="T35" fmla="*/ 127750 h 899"/>
              <a:gd name="T36" fmla="*/ 1864374 w 2232"/>
              <a:gd name="T37" fmla="*/ 206366 h 899"/>
              <a:gd name="T38" fmla="*/ 1409119 w 2232"/>
              <a:gd name="T39" fmla="*/ 324290 h 899"/>
              <a:gd name="T40" fmla="*/ 1105617 w 2232"/>
              <a:gd name="T41" fmla="*/ 560137 h 899"/>
              <a:gd name="T42" fmla="*/ 715399 w 2232"/>
              <a:gd name="T43" fmla="*/ 835291 h 899"/>
              <a:gd name="T44" fmla="*/ 411896 w 2232"/>
              <a:gd name="T45" fmla="*/ 1071139 h 899"/>
              <a:gd name="T46" fmla="*/ 86715 w 2232"/>
              <a:gd name="T47" fmla="*/ 1189062 h 899"/>
              <a:gd name="T48" fmla="*/ 0 w 2232"/>
              <a:gd name="T49" fmla="*/ 1424909 h 899"/>
              <a:gd name="T50" fmla="*/ 21679 w 2232"/>
              <a:gd name="T51" fmla="*/ 1621448 h 899"/>
              <a:gd name="T52" fmla="*/ 43358 w 2232"/>
              <a:gd name="T53" fmla="*/ 1700064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a:lstStyle/>
          <a:p>
            <a:endParaRPr lang="en-US"/>
          </a:p>
        </p:txBody>
      </p:sp>
      <p:graphicFrame>
        <p:nvGraphicFramePr>
          <p:cNvPr id="52226" name="Object 4"/>
          <p:cNvGraphicFramePr>
            <a:graphicFrameLocks noChangeAspect="1"/>
          </p:cNvGraphicFramePr>
          <p:nvPr/>
        </p:nvGraphicFramePr>
        <p:xfrm>
          <a:off x="8086725" y="2574925"/>
          <a:ext cx="850900" cy="393700"/>
        </p:xfrm>
        <a:graphic>
          <a:graphicData uri="http://schemas.openxmlformats.org/presentationml/2006/ole">
            <mc:AlternateContent xmlns:mc="http://schemas.openxmlformats.org/markup-compatibility/2006">
              <mc:Choice xmlns:v="urn:schemas-microsoft-com:vml" Requires="v">
                <p:oleObj name="Equation" r:id="rId2" imgW="850680" imgH="393480" progId="Equation.DSMT4">
                  <p:embed/>
                </p:oleObj>
              </mc:Choice>
              <mc:Fallback>
                <p:oleObj name="Equation" r:id="rId2" imgW="850680" imgH="393480" progId="Equation.DSMT4">
                  <p:embed/>
                  <p:pic>
                    <p:nvPicPr>
                      <p:cNvPr id="5222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6725" y="2574925"/>
                        <a:ext cx="850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45" name="Line 5"/>
          <p:cNvSpPr>
            <a:spLocks noChangeShapeType="1"/>
          </p:cNvSpPr>
          <p:nvPr/>
        </p:nvSpPr>
        <p:spPr bwMode="auto">
          <a:xfrm>
            <a:off x="7550150" y="2365375"/>
            <a:ext cx="1968500" cy="0"/>
          </a:xfrm>
          <a:prstGeom prst="line">
            <a:avLst/>
          </a:prstGeom>
          <a:noFill/>
          <a:ln w="34925">
            <a:solidFill>
              <a:srgbClr val="0000FF"/>
            </a:solidFill>
            <a:round/>
            <a:headEnd/>
            <a:tailEnd/>
          </a:ln>
        </p:spPr>
        <p:txBody>
          <a:bodyPr/>
          <a:lstStyle/>
          <a:p>
            <a:endParaRPr lang="en-US"/>
          </a:p>
        </p:txBody>
      </p:sp>
      <p:graphicFrame>
        <p:nvGraphicFramePr>
          <p:cNvPr id="52227" name="Object 6"/>
          <p:cNvGraphicFramePr>
            <a:graphicFrameLocks noChangeAspect="1"/>
          </p:cNvGraphicFramePr>
          <p:nvPr/>
        </p:nvGraphicFramePr>
        <p:xfrm>
          <a:off x="7800975" y="1708150"/>
          <a:ext cx="342900" cy="431800"/>
        </p:xfrm>
        <a:graphic>
          <a:graphicData uri="http://schemas.openxmlformats.org/presentationml/2006/ole">
            <mc:AlternateContent xmlns:mc="http://schemas.openxmlformats.org/markup-compatibility/2006">
              <mc:Choice xmlns:v="urn:schemas-microsoft-com:vml" Requires="v">
                <p:oleObj name="Equation" r:id="rId4" imgW="342720" imgH="431640" progId="Equation.DSMT4">
                  <p:embed/>
                </p:oleObj>
              </mc:Choice>
              <mc:Fallback>
                <p:oleObj name="Equation" r:id="rId4" imgW="342720" imgH="431640" progId="Equation.DSMT4">
                  <p:embed/>
                  <p:pic>
                    <p:nvPicPr>
                      <p:cNvPr id="5222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0975" y="1708150"/>
                        <a:ext cx="342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46" name="Line 7"/>
          <p:cNvSpPr>
            <a:spLocks noChangeShapeType="1"/>
          </p:cNvSpPr>
          <p:nvPr/>
        </p:nvSpPr>
        <p:spPr bwMode="auto">
          <a:xfrm>
            <a:off x="8197851" y="2231502"/>
            <a:ext cx="422275" cy="0"/>
          </a:xfrm>
          <a:prstGeom prst="line">
            <a:avLst/>
          </a:prstGeom>
          <a:noFill/>
          <a:ln w="38100">
            <a:solidFill>
              <a:srgbClr val="0000FF"/>
            </a:solidFill>
            <a:round/>
            <a:headEnd/>
            <a:tailEnd type="triangle" w="lg" len="lg"/>
          </a:ln>
        </p:spPr>
        <p:txBody>
          <a:bodyPr/>
          <a:lstStyle/>
          <a:p>
            <a:endParaRPr lang="en-US"/>
          </a:p>
        </p:txBody>
      </p:sp>
      <p:graphicFrame>
        <p:nvGraphicFramePr>
          <p:cNvPr id="52228" name="Object 8"/>
          <p:cNvGraphicFramePr>
            <a:graphicFrameLocks noChangeAspect="1"/>
          </p:cNvGraphicFramePr>
          <p:nvPr/>
        </p:nvGraphicFramePr>
        <p:xfrm>
          <a:off x="7191375" y="2232025"/>
          <a:ext cx="152400" cy="317500"/>
        </p:xfrm>
        <a:graphic>
          <a:graphicData uri="http://schemas.openxmlformats.org/presentationml/2006/ole">
            <mc:AlternateContent xmlns:mc="http://schemas.openxmlformats.org/markup-compatibility/2006">
              <mc:Choice xmlns:v="urn:schemas-microsoft-com:vml" Requires="v">
                <p:oleObj name="Equation" r:id="rId6" imgW="152280" imgH="317160" progId="Equation.DSMT4">
                  <p:embed/>
                </p:oleObj>
              </mc:Choice>
              <mc:Fallback>
                <p:oleObj name="Equation" r:id="rId6" imgW="152280" imgH="317160" progId="Equation.DSMT4">
                  <p:embed/>
                  <p:pic>
                    <p:nvPicPr>
                      <p:cNvPr id="5222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1375" y="2232025"/>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47" name="Line 9"/>
          <p:cNvSpPr>
            <a:spLocks noChangeShapeType="1"/>
          </p:cNvSpPr>
          <p:nvPr/>
        </p:nvSpPr>
        <p:spPr bwMode="auto">
          <a:xfrm flipH="1">
            <a:off x="7540626" y="2170113"/>
            <a:ext cx="3175" cy="393700"/>
          </a:xfrm>
          <a:prstGeom prst="line">
            <a:avLst/>
          </a:prstGeom>
          <a:noFill/>
          <a:ln w="53975">
            <a:solidFill>
              <a:srgbClr val="0000FF"/>
            </a:solidFill>
            <a:round/>
            <a:headEnd/>
            <a:tailEnd/>
          </a:ln>
        </p:spPr>
        <p:txBody>
          <a:bodyPr/>
          <a:lstStyle/>
          <a:p>
            <a:endParaRPr lang="en-US"/>
          </a:p>
        </p:txBody>
      </p:sp>
      <p:sp>
        <p:nvSpPr>
          <p:cNvPr id="52248" name="Line 10"/>
          <p:cNvSpPr>
            <a:spLocks noChangeShapeType="1"/>
          </p:cNvSpPr>
          <p:nvPr/>
        </p:nvSpPr>
        <p:spPr bwMode="auto">
          <a:xfrm flipH="1">
            <a:off x="9509126" y="2157413"/>
            <a:ext cx="3175" cy="393700"/>
          </a:xfrm>
          <a:prstGeom prst="line">
            <a:avLst/>
          </a:prstGeom>
          <a:noFill/>
          <a:ln w="53975">
            <a:solidFill>
              <a:srgbClr val="0000FF"/>
            </a:solidFill>
            <a:round/>
            <a:headEnd/>
            <a:tailEnd/>
          </a:ln>
        </p:spPr>
        <p:txBody>
          <a:bodyPr/>
          <a:lstStyle/>
          <a:p>
            <a:endParaRPr lang="en-US"/>
          </a:p>
        </p:txBody>
      </p:sp>
      <p:graphicFrame>
        <p:nvGraphicFramePr>
          <p:cNvPr id="52229" name="Object 11"/>
          <p:cNvGraphicFramePr>
            <a:graphicFrameLocks noChangeAspect="1"/>
          </p:cNvGraphicFramePr>
          <p:nvPr/>
        </p:nvGraphicFramePr>
        <p:xfrm>
          <a:off x="9674225" y="2168525"/>
          <a:ext cx="215900" cy="393700"/>
        </p:xfrm>
        <a:graphic>
          <a:graphicData uri="http://schemas.openxmlformats.org/presentationml/2006/ole">
            <mc:AlternateContent xmlns:mc="http://schemas.openxmlformats.org/markup-compatibility/2006">
              <mc:Choice xmlns:v="urn:schemas-microsoft-com:vml" Requires="v">
                <p:oleObj name="Equation" r:id="rId8" imgW="215640" imgH="393480" progId="Equation.DSMT4">
                  <p:embed/>
                </p:oleObj>
              </mc:Choice>
              <mc:Fallback>
                <p:oleObj name="Equation" r:id="rId8" imgW="215640" imgH="393480" progId="Equation.DSMT4">
                  <p:embed/>
                  <p:pic>
                    <p:nvPicPr>
                      <p:cNvPr id="52229"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74225" y="2168525"/>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49" name="Rectangle 12"/>
          <p:cNvSpPr>
            <a:spLocks noGrp="1" noChangeArrowheads="1"/>
          </p:cNvSpPr>
          <p:nvPr>
            <p:ph type="title"/>
          </p:nvPr>
        </p:nvSpPr>
        <p:spPr/>
        <p:txBody>
          <a:bodyPr/>
          <a:lstStyle/>
          <a:p>
            <a:r>
              <a:rPr lang="en-US" altLang="zh-CN"/>
              <a:t>Line Closure Distribution Factors (LCDFs)</a:t>
            </a:r>
            <a:endParaRPr lang="en-US" altLang="zh-CN" dirty="0"/>
          </a:p>
        </p:txBody>
      </p:sp>
      <p:graphicFrame>
        <p:nvGraphicFramePr>
          <p:cNvPr id="52230" name="Object 16"/>
          <p:cNvGraphicFramePr>
            <a:graphicFrameLocks noChangeAspect="1"/>
          </p:cNvGraphicFramePr>
          <p:nvPr/>
        </p:nvGraphicFramePr>
        <p:xfrm>
          <a:off x="8175625" y="3730625"/>
          <a:ext cx="876300" cy="393700"/>
        </p:xfrm>
        <a:graphic>
          <a:graphicData uri="http://schemas.openxmlformats.org/presentationml/2006/ole">
            <mc:AlternateContent xmlns:mc="http://schemas.openxmlformats.org/markup-compatibility/2006">
              <mc:Choice xmlns:v="urn:schemas-microsoft-com:vml" Requires="v">
                <p:oleObj name="Equation" r:id="rId10" imgW="876240" imgH="393480" progId="Equation.DSMT4">
                  <p:embed/>
                </p:oleObj>
              </mc:Choice>
              <mc:Fallback>
                <p:oleObj name="Equation" r:id="rId10" imgW="876240" imgH="393480" progId="Equation.DSMT4">
                  <p:embed/>
                  <p:pic>
                    <p:nvPicPr>
                      <p:cNvPr id="52230" name="Object 16"/>
                      <p:cNvPicPr preferRelativeResize="0">
                        <a:picLocks noChangeAspect="1" noChangeArrowheads="1"/>
                      </p:cNvPicPr>
                      <p:nvPr/>
                    </p:nvPicPr>
                    <p:blipFill>
                      <a:blip r:embed="rId11"/>
                      <a:srcRect/>
                      <a:stretch>
                        <a:fillRect/>
                      </a:stretch>
                    </p:blipFill>
                    <p:spPr bwMode="auto">
                      <a:xfrm>
                        <a:off x="8175625" y="3730625"/>
                        <a:ext cx="876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50" name="Line 17"/>
          <p:cNvSpPr>
            <a:spLocks noChangeShapeType="1"/>
          </p:cNvSpPr>
          <p:nvPr/>
        </p:nvSpPr>
        <p:spPr bwMode="auto">
          <a:xfrm>
            <a:off x="7626350" y="3584575"/>
            <a:ext cx="1968500" cy="0"/>
          </a:xfrm>
          <a:prstGeom prst="line">
            <a:avLst/>
          </a:prstGeom>
          <a:noFill/>
          <a:ln w="34925">
            <a:solidFill>
              <a:schemeClr val="hlink"/>
            </a:solidFill>
            <a:round/>
            <a:headEnd/>
            <a:tailEnd/>
          </a:ln>
        </p:spPr>
        <p:txBody>
          <a:bodyPr/>
          <a:lstStyle/>
          <a:p>
            <a:endParaRPr lang="en-US"/>
          </a:p>
        </p:txBody>
      </p:sp>
      <p:graphicFrame>
        <p:nvGraphicFramePr>
          <p:cNvPr id="52231" name="Object 18"/>
          <p:cNvGraphicFramePr>
            <a:graphicFrameLocks noChangeAspect="1"/>
          </p:cNvGraphicFramePr>
          <p:nvPr/>
        </p:nvGraphicFramePr>
        <p:xfrm>
          <a:off x="8328025" y="2901950"/>
          <a:ext cx="368300" cy="431800"/>
        </p:xfrm>
        <a:graphic>
          <a:graphicData uri="http://schemas.openxmlformats.org/presentationml/2006/ole">
            <mc:AlternateContent xmlns:mc="http://schemas.openxmlformats.org/markup-compatibility/2006">
              <mc:Choice xmlns:v="urn:schemas-microsoft-com:vml" Requires="v">
                <p:oleObj name="Equation" r:id="rId12" imgW="368280" imgH="431640" progId="Equation.DSMT4">
                  <p:embed/>
                </p:oleObj>
              </mc:Choice>
              <mc:Fallback>
                <p:oleObj name="Equation" r:id="rId12" imgW="368280" imgH="431640" progId="Equation.DSMT4">
                  <p:embed/>
                  <p:pic>
                    <p:nvPicPr>
                      <p:cNvPr id="52231" name="Object 18"/>
                      <p:cNvPicPr preferRelativeResize="0">
                        <a:picLocks noChangeAspect="1" noChangeArrowheads="1"/>
                      </p:cNvPicPr>
                      <p:nvPr/>
                    </p:nvPicPr>
                    <p:blipFill>
                      <a:blip r:embed="rId13"/>
                      <a:srcRect/>
                      <a:stretch>
                        <a:fillRect/>
                      </a:stretch>
                    </p:blipFill>
                    <p:spPr bwMode="auto">
                      <a:xfrm>
                        <a:off x="8328025" y="2901950"/>
                        <a:ext cx="368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51" name="Line 19"/>
          <p:cNvSpPr>
            <a:spLocks noChangeShapeType="1"/>
          </p:cNvSpPr>
          <p:nvPr/>
        </p:nvSpPr>
        <p:spPr bwMode="auto">
          <a:xfrm>
            <a:off x="8216901" y="3459704"/>
            <a:ext cx="479425" cy="0"/>
          </a:xfrm>
          <a:prstGeom prst="line">
            <a:avLst/>
          </a:prstGeom>
          <a:noFill/>
          <a:ln w="38100">
            <a:solidFill>
              <a:schemeClr val="hlink"/>
            </a:solidFill>
            <a:round/>
            <a:headEnd/>
            <a:tailEnd type="triangle" w="lg" len="lg"/>
          </a:ln>
        </p:spPr>
        <p:txBody>
          <a:bodyPr/>
          <a:lstStyle/>
          <a:p>
            <a:endParaRPr lang="en-US"/>
          </a:p>
        </p:txBody>
      </p:sp>
      <p:graphicFrame>
        <p:nvGraphicFramePr>
          <p:cNvPr id="52232" name="Object 20"/>
          <p:cNvGraphicFramePr>
            <a:graphicFrameLocks noChangeAspect="1"/>
          </p:cNvGraphicFramePr>
          <p:nvPr/>
        </p:nvGraphicFramePr>
        <p:xfrm>
          <a:off x="7280275" y="3381375"/>
          <a:ext cx="228600" cy="330200"/>
        </p:xfrm>
        <a:graphic>
          <a:graphicData uri="http://schemas.openxmlformats.org/presentationml/2006/ole">
            <mc:AlternateContent xmlns:mc="http://schemas.openxmlformats.org/markup-compatibility/2006">
              <mc:Choice xmlns:v="urn:schemas-microsoft-com:vml" Requires="v">
                <p:oleObj name="Equation" r:id="rId14" imgW="228600" imgH="330120" progId="Equation.DSMT4">
                  <p:embed/>
                </p:oleObj>
              </mc:Choice>
              <mc:Fallback>
                <p:oleObj name="Equation" r:id="rId14" imgW="228600" imgH="330120" progId="Equation.DSMT4">
                  <p:embed/>
                  <p:pic>
                    <p:nvPicPr>
                      <p:cNvPr id="52232" name="Object 20"/>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80275" y="3381375"/>
                        <a:ext cx="228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52" name="Line 21"/>
          <p:cNvSpPr>
            <a:spLocks noChangeShapeType="1"/>
          </p:cNvSpPr>
          <p:nvPr/>
        </p:nvSpPr>
        <p:spPr bwMode="auto">
          <a:xfrm flipH="1">
            <a:off x="7616826" y="3389313"/>
            <a:ext cx="3175" cy="393700"/>
          </a:xfrm>
          <a:prstGeom prst="line">
            <a:avLst/>
          </a:prstGeom>
          <a:noFill/>
          <a:ln w="53975">
            <a:solidFill>
              <a:schemeClr val="hlink"/>
            </a:solidFill>
            <a:round/>
            <a:headEnd/>
            <a:tailEnd/>
          </a:ln>
        </p:spPr>
        <p:txBody>
          <a:bodyPr/>
          <a:lstStyle/>
          <a:p>
            <a:endParaRPr lang="en-US"/>
          </a:p>
        </p:txBody>
      </p:sp>
      <p:sp>
        <p:nvSpPr>
          <p:cNvPr id="52253" name="Line 22"/>
          <p:cNvSpPr>
            <a:spLocks noChangeShapeType="1"/>
          </p:cNvSpPr>
          <p:nvPr/>
        </p:nvSpPr>
        <p:spPr bwMode="auto">
          <a:xfrm flipH="1">
            <a:off x="9585326" y="3376613"/>
            <a:ext cx="3175" cy="393700"/>
          </a:xfrm>
          <a:prstGeom prst="line">
            <a:avLst/>
          </a:prstGeom>
          <a:noFill/>
          <a:ln w="53975">
            <a:solidFill>
              <a:schemeClr val="hlink"/>
            </a:solidFill>
            <a:round/>
            <a:headEnd/>
            <a:tailEnd/>
          </a:ln>
        </p:spPr>
        <p:txBody>
          <a:bodyPr/>
          <a:lstStyle/>
          <a:p>
            <a:endParaRPr lang="en-US"/>
          </a:p>
        </p:txBody>
      </p:sp>
      <p:graphicFrame>
        <p:nvGraphicFramePr>
          <p:cNvPr id="52233" name="Object 23"/>
          <p:cNvGraphicFramePr>
            <a:graphicFrameLocks noChangeAspect="1"/>
          </p:cNvGraphicFramePr>
          <p:nvPr/>
        </p:nvGraphicFramePr>
        <p:xfrm>
          <a:off x="9718675" y="3355975"/>
          <a:ext cx="279400" cy="406400"/>
        </p:xfrm>
        <a:graphic>
          <a:graphicData uri="http://schemas.openxmlformats.org/presentationml/2006/ole">
            <mc:AlternateContent xmlns:mc="http://schemas.openxmlformats.org/markup-compatibility/2006">
              <mc:Choice xmlns:v="urn:schemas-microsoft-com:vml" Requires="v">
                <p:oleObj name="Equation" r:id="rId16" imgW="279360" imgH="406080" progId="Equation.DSMT4">
                  <p:embed/>
                </p:oleObj>
              </mc:Choice>
              <mc:Fallback>
                <p:oleObj name="Equation" r:id="rId16" imgW="279360" imgH="406080" progId="Equation.DSMT4">
                  <p:embed/>
                  <p:pic>
                    <p:nvPicPr>
                      <p:cNvPr id="52233" name="Object 23"/>
                      <p:cNvPicPr preferRelativeResize="0">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18675" y="3355975"/>
                        <a:ext cx="279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54" name="AutoShape 33"/>
          <p:cNvSpPr>
            <a:spLocks noChangeArrowheads="1"/>
          </p:cNvSpPr>
          <p:nvPr/>
        </p:nvSpPr>
        <p:spPr bwMode="auto">
          <a:xfrm>
            <a:off x="5499100" y="3987800"/>
            <a:ext cx="2197100" cy="596900"/>
          </a:xfrm>
          <a:prstGeom prst="wedgeRoundRectCallout">
            <a:avLst>
              <a:gd name="adj1" fmla="val 86278"/>
              <a:gd name="adj2" fmla="val -89630"/>
              <a:gd name="adj3" fmla="val 16667"/>
            </a:avLst>
          </a:prstGeom>
          <a:solidFill>
            <a:srgbClr val="FFFFFF"/>
          </a:solidFill>
          <a:ln w="22225">
            <a:solidFill>
              <a:schemeClr val="hlink"/>
            </a:solidFill>
            <a:miter lim="800000"/>
            <a:headEnd/>
            <a:tailEnd/>
          </a:ln>
        </p:spPr>
        <p:txBody>
          <a:bodyPr/>
          <a:lstStyle/>
          <a:p>
            <a:pPr eaLnBrk="1" hangingPunct="1"/>
            <a:r>
              <a:rPr lang="en-US" altLang="zh-CN" i="1" dirty="0">
                <a:solidFill>
                  <a:schemeClr val="hlink"/>
                </a:solidFill>
                <a:ea typeface="SimSun" charset="-122"/>
              </a:rPr>
              <a:t>Closed line</a:t>
            </a:r>
          </a:p>
        </p:txBody>
      </p:sp>
      <p:sp>
        <p:nvSpPr>
          <p:cNvPr id="52255" name="Freeform 41"/>
          <p:cNvSpPr>
            <a:spLocks/>
          </p:cNvSpPr>
          <p:nvPr/>
        </p:nvSpPr>
        <p:spPr bwMode="auto">
          <a:xfrm flipV="1">
            <a:off x="1727200" y="1363663"/>
            <a:ext cx="3930650" cy="2944812"/>
          </a:xfrm>
          <a:custGeom>
            <a:avLst/>
            <a:gdLst>
              <a:gd name="T0" fmla="*/ 42265 w 2232"/>
              <a:gd name="T1" fmla="*/ 1700064 h 899"/>
              <a:gd name="T2" fmla="*/ 316988 w 2232"/>
              <a:gd name="T3" fmla="*/ 2014527 h 899"/>
              <a:gd name="T4" fmla="*/ 380385 w 2232"/>
              <a:gd name="T5" fmla="*/ 2093142 h 899"/>
              <a:gd name="T6" fmla="*/ 464916 w 2232"/>
              <a:gd name="T7" fmla="*/ 2328989 h 899"/>
              <a:gd name="T8" fmla="*/ 1035494 w 2232"/>
              <a:gd name="T9" fmla="*/ 2682760 h 899"/>
              <a:gd name="T10" fmla="*/ 1479277 w 2232"/>
              <a:gd name="T11" fmla="*/ 2761375 h 899"/>
              <a:gd name="T12" fmla="*/ 2831758 w 2232"/>
              <a:gd name="T13" fmla="*/ 2800683 h 899"/>
              <a:gd name="T14" fmla="*/ 2979686 w 2232"/>
              <a:gd name="T15" fmla="*/ 2722068 h 899"/>
              <a:gd name="T16" fmla="*/ 3043083 w 2232"/>
              <a:gd name="T17" fmla="*/ 2643452 h 899"/>
              <a:gd name="T18" fmla="*/ 3381204 w 2232"/>
              <a:gd name="T19" fmla="*/ 2446913 h 899"/>
              <a:gd name="T20" fmla="*/ 3677060 w 2232"/>
              <a:gd name="T21" fmla="*/ 2132450 h 899"/>
              <a:gd name="T22" fmla="*/ 3846120 w 2232"/>
              <a:gd name="T23" fmla="*/ 1739372 h 899"/>
              <a:gd name="T24" fmla="*/ 3930650 w 2232"/>
              <a:gd name="T25" fmla="*/ 638752 h 899"/>
              <a:gd name="T26" fmla="*/ 3486866 w 2232"/>
              <a:gd name="T27" fmla="*/ 324290 h 899"/>
              <a:gd name="T28" fmla="*/ 2641566 w 2232"/>
              <a:gd name="T29" fmla="*/ 363597 h 899"/>
              <a:gd name="T30" fmla="*/ 2493638 w 2232"/>
              <a:gd name="T31" fmla="*/ 245674 h 899"/>
              <a:gd name="T32" fmla="*/ 2324578 w 2232"/>
              <a:gd name="T33" fmla="*/ 167058 h 899"/>
              <a:gd name="T34" fmla="*/ 1986458 w 2232"/>
              <a:gd name="T35" fmla="*/ 127750 h 899"/>
              <a:gd name="T36" fmla="*/ 1817397 w 2232"/>
              <a:gd name="T37" fmla="*/ 206366 h 899"/>
              <a:gd name="T38" fmla="*/ 1373614 w 2232"/>
              <a:gd name="T39" fmla="*/ 324290 h 899"/>
              <a:gd name="T40" fmla="*/ 1077759 w 2232"/>
              <a:gd name="T41" fmla="*/ 560137 h 899"/>
              <a:gd name="T42" fmla="*/ 697373 w 2232"/>
              <a:gd name="T43" fmla="*/ 835291 h 899"/>
              <a:gd name="T44" fmla="*/ 401518 w 2232"/>
              <a:gd name="T45" fmla="*/ 1071139 h 899"/>
              <a:gd name="T46" fmla="*/ 84530 w 2232"/>
              <a:gd name="T47" fmla="*/ 1189062 h 899"/>
              <a:gd name="T48" fmla="*/ 0 w 2232"/>
              <a:gd name="T49" fmla="*/ 1424909 h 899"/>
              <a:gd name="T50" fmla="*/ 21133 w 2232"/>
              <a:gd name="T51" fmla="*/ 1621448 h 899"/>
              <a:gd name="T52" fmla="*/ 42265 w 2232"/>
              <a:gd name="T53" fmla="*/ 1700064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a:lstStyle/>
          <a:p>
            <a:endParaRPr lang="en-US"/>
          </a:p>
        </p:txBody>
      </p:sp>
      <p:graphicFrame>
        <p:nvGraphicFramePr>
          <p:cNvPr id="52235" name="Object 42"/>
          <p:cNvGraphicFramePr>
            <a:graphicFrameLocks noChangeAspect="1"/>
          </p:cNvGraphicFramePr>
          <p:nvPr/>
        </p:nvGraphicFramePr>
        <p:xfrm>
          <a:off x="8296275" y="1720850"/>
          <a:ext cx="825500" cy="431800"/>
        </p:xfrm>
        <a:graphic>
          <a:graphicData uri="http://schemas.openxmlformats.org/presentationml/2006/ole">
            <mc:AlternateContent xmlns:mc="http://schemas.openxmlformats.org/markup-compatibility/2006">
              <mc:Choice xmlns:v="urn:schemas-microsoft-com:vml" Requires="v">
                <p:oleObj name="Equation" r:id="rId18" imgW="825480" imgH="431640" progId="Equation.DSMT4">
                  <p:embed/>
                </p:oleObj>
              </mc:Choice>
              <mc:Fallback>
                <p:oleObj name="Equation" r:id="rId18" imgW="825480" imgH="431640" progId="Equation.DSMT4">
                  <p:embed/>
                  <p:pic>
                    <p:nvPicPr>
                      <p:cNvPr id="52235" name="Object 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96275" y="1720850"/>
                        <a:ext cx="825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6" name="Object 43"/>
          <p:cNvGraphicFramePr>
            <a:graphicFrameLocks noChangeAspect="1"/>
          </p:cNvGraphicFramePr>
          <p:nvPr/>
        </p:nvGraphicFramePr>
        <p:xfrm>
          <a:off x="3324225" y="2409825"/>
          <a:ext cx="850900" cy="393700"/>
        </p:xfrm>
        <a:graphic>
          <a:graphicData uri="http://schemas.openxmlformats.org/presentationml/2006/ole">
            <mc:AlternateContent xmlns:mc="http://schemas.openxmlformats.org/markup-compatibility/2006">
              <mc:Choice xmlns:v="urn:schemas-microsoft-com:vml" Requires="v">
                <p:oleObj name="Equation" r:id="rId20" imgW="850680" imgH="393480" progId="Equation.DSMT4">
                  <p:embed/>
                </p:oleObj>
              </mc:Choice>
              <mc:Fallback>
                <p:oleObj name="Equation" r:id="rId20" imgW="850680" imgH="393480" progId="Equation.DSMT4">
                  <p:embed/>
                  <p:pic>
                    <p:nvPicPr>
                      <p:cNvPr id="52236" name="Object 4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24225" y="2409825"/>
                        <a:ext cx="850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56" name="Line 44"/>
          <p:cNvSpPr>
            <a:spLocks noChangeShapeType="1"/>
          </p:cNvSpPr>
          <p:nvPr/>
        </p:nvSpPr>
        <p:spPr bwMode="auto">
          <a:xfrm>
            <a:off x="2787650" y="2200275"/>
            <a:ext cx="1968500" cy="0"/>
          </a:xfrm>
          <a:prstGeom prst="line">
            <a:avLst/>
          </a:prstGeom>
          <a:noFill/>
          <a:ln w="34925">
            <a:solidFill>
              <a:srgbClr val="0000FF"/>
            </a:solidFill>
            <a:round/>
            <a:headEnd/>
            <a:tailEnd/>
          </a:ln>
        </p:spPr>
        <p:txBody>
          <a:bodyPr/>
          <a:lstStyle/>
          <a:p>
            <a:endParaRPr lang="en-US"/>
          </a:p>
        </p:txBody>
      </p:sp>
      <p:graphicFrame>
        <p:nvGraphicFramePr>
          <p:cNvPr id="52237" name="Object 45"/>
          <p:cNvGraphicFramePr>
            <a:graphicFrameLocks noChangeAspect="1"/>
          </p:cNvGraphicFramePr>
          <p:nvPr/>
        </p:nvGraphicFramePr>
        <p:xfrm>
          <a:off x="3171825" y="1533525"/>
          <a:ext cx="342900" cy="431800"/>
        </p:xfrm>
        <a:graphic>
          <a:graphicData uri="http://schemas.openxmlformats.org/presentationml/2006/ole">
            <mc:AlternateContent xmlns:mc="http://schemas.openxmlformats.org/markup-compatibility/2006">
              <mc:Choice xmlns:v="urn:schemas-microsoft-com:vml" Requires="v">
                <p:oleObj name="Equation" r:id="rId22" imgW="342720" imgH="431640" progId="Equation.DSMT4">
                  <p:embed/>
                </p:oleObj>
              </mc:Choice>
              <mc:Fallback>
                <p:oleObj name="Equation" r:id="rId22" imgW="342720" imgH="431640" progId="Equation.DSMT4">
                  <p:embed/>
                  <p:pic>
                    <p:nvPicPr>
                      <p:cNvPr id="52237" name="Object 4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71825" y="1533525"/>
                        <a:ext cx="342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8" name="Object 47"/>
          <p:cNvGraphicFramePr>
            <a:graphicFrameLocks noChangeAspect="1"/>
          </p:cNvGraphicFramePr>
          <p:nvPr/>
        </p:nvGraphicFramePr>
        <p:xfrm>
          <a:off x="2428875" y="2066925"/>
          <a:ext cx="152400" cy="317500"/>
        </p:xfrm>
        <a:graphic>
          <a:graphicData uri="http://schemas.openxmlformats.org/presentationml/2006/ole">
            <mc:AlternateContent xmlns:mc="http://schemas.openxmlformats.org/markup-compatibility/2006">
              <mc:Choice xmlns:v="urn:schemas-microsoft-com:vml" Requires="v">
                <p:oleObj name="Equation" r:id="rId24" imgW="152280" imgH="317160" progId="Equation.DSMT4">
                  <p:embed/>
                </p:oleObj>
              </mc:Choice>
              <mc:Fallback>
                <p:oleObj name="Equation" r:id="rId24" imgW="152280" imgH="317160" progId="Equation.DSMT4">
                  <p:embed/>
                  <p:pic>
                    <p:nvPicPr>
                      <p:cNvPr id="52238" name="Object 4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28875" y="2066925"/>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58" name="Line 48"/>
          <p:cNvSpPr>
            <a:spLocks noChangeShapeType="1"/>
          </p:cNvSpPr>
          <p:nvPr/>
        </p:nvSpPr>
        <p:spPr bwMode="auto">
          <a:xfrm flipH="1">
            <a:off x="2778126" y="2005013"/>
            <a:ext cx="3175" cy="393700"/>
          </a:xfrm>
          <a:prstGeom prst="line">
            <a:avLst/>
          </a:prstGeom>
          <a:noFill/>
          <a:ln w="53975">
            <a:solidFill>
              <a:srgbClr val="0000FF"/>
            </a:solidFill>
            <a:round/>
            <a:headEnd/>
            <a:tailEnd/>
          </a:ln>
        </p:spPr>
        <p:txBody>
          <a:bodyPr/>
          <a:lstStyle/>
          <a:p>
            <a:endParaRPr lang="en-US"/>
          </a:p>
        </p:txBody>
      </p:sp>
      <p:sp>
        <p:nvSpPr>
          <p:cNvPr id="52259" name="Line 49"/>
          <p:cNvSpPr>
            <a:spLocks noChangeShapeType="1"/>
          </p:cNvSpPr>
          <p:nvPr/>
        </p:nvSpPr>
        <p:spPr bwMode="auto">
          <a:xfrm flipH="1">
            <a:off x="4746626" y="1992313"/>
            <a:ext cx="3175" cy="393700"/>
          </a:xfrm>
          <a:prstGeom prst="line">
            <a:avLst/>
          </a:prstGeom>
          <a:noFill/>
          <a:ln w="53975">
            <a:solidFill>
              <a:srgbClr val="0000FF"/>
            </a:solidFill>
            <a:round/>
            <a:headEnd/>
            <a:tailEnd/>
          </a:ln>
        </p:spPr>
        <p:txBody>
          <a:bodyPr/>
          <a:lstStyle/>
          <a:p>
            <a:endParaRPr lang="en-US"/>
          </a:p>
        </p:txBody>
      </p:sp>
      <p:graphicFrame>
        <p:nvGraphicFramePr>
          <p:cNvPr id="52239" name="Object 50"/>
          <p:cNvGraphicFramePr>
            <a:graphicFrameLocks noChangeAspect="1"/>
          </p:cNvGraphicFramePr>
          <p:nvPr/>
        </p:nvGraphicFramePr>
        <p:xfrm>
          <a:off x="4911725" y="2003425"/>
          <a:ext cx="215900" cy="393700"/>
        </p:xfrm>
        <a:graphic>
          <a:graphicData uri="http://schemas.openxmlformats.org/presentationml/2006/ole">
            <mc:AlternateContent xmlns:mc="http://schemas.openxmlformats.org/markup-compatibility/2006">
              <mc:Choice xmlns:v="urn:schemas-microsoft-com:vml" Requires="v">
                <p:oleObj name="Equation" r:id="rId26" imgW="215640" imgH="393480" progId="Equation.DSMT4">
                  <p:embed/>
                </p:oleObj>
              </mc:Choice>
              <mc:Fallback>
                <p:oleObj name="Equation" r:id="rId26" imgW="215640" imgH="393480" progId="Equation.DSMT4">
                  <p:embed/>
                  <p:pic>
                    <p:nvPicPr>
                      <p:cNvPr id="52239" name="Object 5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11725" y="2003425"/>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40" name="Object 53"/>
          <p:cNvGraphicFramePr>
            <a:graphicFrameLocks noChangeAspect="1"/>
          </p:cNvGraphicFramePr>
          <p:nvPr/>
        </p:nvGraphicFramePr>
        <p:xfrm>
          <a:off x="2530475" y="3101975"/>
          <a:ext cx="228600" cy="330200"/>
        </p:xfrm>
        <a:graphic>
          <a:graphicData uri="http://schemas.openxmlformats.org/presentationml/2006/ole">
            <mc:AlternateContent xmlns:mc="http://schemas.openxmlformats.org/markup-compatibility/2006">
              <mc:Choice xmlns:v="urn:schemas-microsoft-com:vml" Requires="v">
                <p:oleObj name="Equation" r:id="rId28" imgW="228600" imgH="330120" progId="Equation.DSMT4">
                  <p:embed/>
                </p:oleObj>
              </mc:Choice>
              <mc:Fallback>
                <p:oleObj name="Equation" r:id="rId28" imgW="228600" imgH="330120" progId="Equation.DSMT4">
                  <p:embed/>
                  <p:pic>
                    <p:nvPicPr>
                      <p:cNvPr id="52240" name="Object 53"/>
                      <p:cNvPicPr preferRelativeResize="0">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30475" y="3101975"/>
                        <a:ext cx="228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60" name="Line 54"/>
          <p:cNvSpPr>
            <a:spLocks noChangeShapeType="1"/>
          </p:cNvSpPr>
          <p:nvPr/>
        </p:nvSpPr>
        <p:spPr bwMode="auto">
          <a:xfrm flipH="1">
            <a:off x="2867026" y="3109913"/>
            <a:ext cx="3175" cy="393700"/>
          </a:xfrm>
          <a:prstGeom prst="line">
            <a:avLst/>
          </a:prstGeom>
          <a:noFill/>
          <a:ln w="53975">
            <a:solidFill>
              <a:schemeClr val="hlink"/>
            </a:solidFill>
            <a:round/>
            <a:headEnd/>
            <a:tailEnd/>
          </a:ln>
        </p:spPr>
        <p:txBody>
          <a:bodyPr/>
          <a:lstStyle/>
          <a:p>
            <a:endParaRPr lang="en-US"/>
          </a:p>
        </p:txBody>
      </p:sp>
      <p:sp>
        <p:nvSpPr>
          <p:cNvPr id="52261" name="Line 55"/>
          <p:cNvSpPr>
            <a:spLocks noChangeShapeType="1"/>
          </p:cNvSpPr>
          <p:nvPr/>
        </p:nvSpPr>
        <p:spPr bwMode="auto">
          <a:xfrm flipH="1">
            <a:off x="4835526" y="3097213"/>
            <a:ext cx="3175" cy="393700"/>
          </a:xfrm>
          <a:prstGeom prst="line">
            <a:avLst/>
          </a:prstGeom>
          <a:noFill/>
          <a:ln w="53975">
            <a:solidFill>
              <a:schemeClr val="hlink"/>
            </a:solidFill>
            <a:round/>
            <a:headEnd/>
            <a:tailEnd/>
          </a:ln>
        </p:spPr>
        <p:txBody>
          <a:bodyPr/>
          <a:lstStyle/>
          <a:p>
            <a:endParaRPr lang="en-US"/>
          </a:p>
        </p:txBody>
      </p:sp>
      <p:graphicFrame>
        <p:nvGraphicFramePr>
          <p:cNvPr id="52241" name="Object 56"/>
          <p:cNvGraphicFramePr>
            <a:graphicFrameLocks noChangeAspect="1"/>
          </p:cNvGraphicFramePr>
          <p:nvPr/>
        </p:nvGraphicFramePr>
        <p:xfrm>
          <a:off x="4968875" y="3076575"/>
          <a:ext cx="279400" cy="406400"/>
        </p:xfrm>
        <a:graphic>
          <a:graphicData uri="http://schemas.openxmlformats.org/presentationml/2006/ole">
            <mc:AlternateContent xmlns:mc="http://schemas.openxmlformats.org/markup-compatibility/2006">
              <mc:Choice xmlns:v="urn:schemas-microsoft-com:vml" Requires="v">
                <p:oleObj name="Equation" r:id="rId30" imgW="279360" imgH="406080" progId="Equation.DSMT4">
                  <p:embed/>
                </p:oleObj>
              </mc:Choice>
              <mc:Fallback>
                <p:oleObj name="Equation" r:id="rId30" imgW="279360" imgH="406080" progId="Equation.DSMT4">
                  <p:embed/>
                  <p:pic>
                    <p:nvPicPr>
                      <p:cNvPr id="52241" name="Object 56"/>
                      <p:cNvPicPr preferRelativeResize="0">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68875" y="3076575"/>
                        <a:ext cx="279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42" name="Object 58"/>
          <p:cNvGraphicFramePr>
            <a:graphicFrameLocks noChangeAspect="1"/>
          </p:cNvGraphicFramePr>
          <p:nvPr/>
        </p:nvGraphicFramePr>
        <p:xfrm>
          <a:off x="3992563" y="5494338"/>
          <a:ext cx="3975100" cy="1028700"/>
        </p:xfrm>
        <a:graphic>
          <a:graphicData uri="http://schemas.openxmlformats.org/presentationml/2006/ole">
            <mc:AlternateContent xmlns:mc="http://schemas.openxmlformats.org/markup-compatibility/2006">
              <mc:Choice xmlns:v="urn:schemas-microsoft-com:vml" Requires="v">
                <p:oleObj name="Equation" r:id="rId32" imgW="3974760" imgH="1028520" progId="Equation.DSMT4">
                  <p:embed/>
                </p:oleObj>
              </mc:Choice>
              <mc:Fallback>
                <p:oleObj name="Equation" r:id="rId32" imgW="3974760" imgH="1028520" progId="Equation.DSMT4">
                  <p:embed/>
                  <p:pic>
                    <p:nvPicPr>
                      <p:cNvPr id="52242" name="Object 58"/>
                      <p:cNvPicPr>
                        <a:picLocks noChangeAspect="1" noChangeArrowheads="1"/>
                      </p:cNvPicPr>
                      <p:nvPr/>
                    </p:nvPicPr>
                    <p:blipFill>
                      <a:blip r:embed="rId33"/>
                      <a:srcRect/>
                      <a:stretch>
                        <a:fillRect/>
                      </a:stretch>
                    </p:blipFill>
                    <p:spPr bwMode="auto">
                      <a:xfrm>
                        <a:off x="3992563" y="5494338"/>
                        <a:ext cx="39751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62" name="Text Box 59"/>
          <p:cNvSpPr txBox="1">
            <a:spLocks noChangeArrowheads="1"/>
          </p:cNvSpPr>
          <p:nvPr/>
        </p:nvSpPr>
        <p:spPr bwMode="auto">
          <a:xfrm>
            <a:off x="2625726" y="4699001"/>
            <a:ext cx="1965325" cy="557213"/>
          </a:xfrm>
          <a:prstGeom prst="rect">
            <a:avLst/>
          </a:prstGeom>
          <a:noFill/>
          <a:ln w="9525">
            <a:noFill/>
            <a:miter lim="800000"/>
            <a:headEnd/>
            <a:tailEnd/>
          </a:ln>
        </p:spPr>
        <p:txBody>
          <a:bodyPr/>
          <a:lstStyle/>
          <a:p>
            <a:pPr algn="l"/>
            <a:r>
              <a:rPr lang="en-US" altLang="zh-CN" i="1" dirty="0">
                <a:solidFill>
                  <a:srgbClr val="0000FF"/>
                </a:solidFill>
                <a:ea typeface="SimSun" charset="-122"/>
              </a:rPr>
              <a:t>base case</a:t>
            </a:r>
          </a:p>
        </p:txBody>
      </p:sp>
      <p:sp>
        <p:nvSpPr>
          <p:cNvPr id="52263" name="Text Box 60"/>
          <p:cNvSpPr txBox="1">
            <a:spLocks noChangeArrowheads="1"/>
          </p:cNvSpPr>
          <p:nvPr/>
        </p:nvSpPr>
        <p:spPr bwMode="auto">
          <a:xfrm>
            <a:off x="5257801" y="4724400"/>
            <a:ext cx="4857750" cy="558800"/>
          </a:xfrm>
          <a:prstGeom prst="rect">
            <a:avLst/>
          </a:prstGeom>
          <a:noFill/>
          <a:ln w="9525">
            <a:noFill/>
            <a:miter lim="800000"/>
            <a:headEnd/>
            <a:tailEnd/>
          </a:ln>
        </p:spPr>
        <p:txBody>
          <a:bodyPr/>
          <a:lstStyle/>
          <a:p>
            <a:pPr algn="l"/>
            <a:r>
              <a:rPr lang="en-US" altLang="zh-CN" i="1" dirty="0">
                <a:solidFill>
                  <a:schemeClr val="hlink"/>
                </a:solidFill>
                <a:ea typeface="SimSun" charset="-122"/>
              </a:rPr>
              <a:t> line k addition case</a:t>
            </a:r>
          </a:p>
        </p:txBody>
      </p:sp>
      <p:sp>
        <p:nvSpPr>
          <p:cNvPr id="42" name="Line 7"/>
          <p:cNvSpPr>
            <a:spLocks noChangeShapeType="1"/>
          </p:cNvSpPr>
          <p:nvPr/>
        </p:nvSpPr>
        <p:spPr bwMode="auto">
          <a:xfrm>
            <a:off x="3225591" y="2062354"/>
            <a:ext cx="422275" cy="0"/>
          </a:xfrm>
          <a:prstGeom prst="line">
            <a:avLst/>
          </a:prstGeom>
          <a:noFill/>
          <a:ln w="38100">
            <a:solidFill>
              <a:srgbClr val="0000FF"/>
            </a:solidFill>
            <a:round/>
            <a:headEnd/>
            <a:tailEnd type="triangle" w="lg" len="lg"/>
          </a:ln>
        </p:spPr>
        <p:txBody>
          <a:bodyPr/>
          <a:lstStyle/>
          <a:p>
            <a:endParaRPr lang="en-US"/>
          </a:p>
        </p:txBody>
      </p:sp>
    </p:spTree>
    <p:extLst>
      <p:ext uri="{BB962C8B-B14F-4D97-AF65-F5344CB8AC3E}">
        <p14:creationId xmlns:p14="http://schemas.microsoft.com/office/powerpoint/2010/main" val="38824693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3254" name="Text Box 11"/>
              <p:cNvSpPr txBox="1">
                <a:spLocks noChangeArrowheads="1"/>
              </p:cNvSpPr>
              <p:nvPr/>
            </p:nvSpPr>
            <p:spPr bwMode="auto">
              <a:xfrm>
                <a:off x="609600" y="1600200"/>
                <a:ext cx="10363200" cy="3970318"/>
              </a:xfrm>
              <a:prstGeom prst="rect">
                <a:avLst/>
              </a:prstGeom>
              <a:noFill/>
              <a:ln w="25400">
                <a:noFill/>
                <a:miter lim="800000"/>
                <a:headEnd/>
                <a:tailEnd/>
              </a:ln>
            </p:spPr>
            <p:txBody>
              <a:bodyPr wrap="square">
                <a:spAutoFit/>
              </a:bodyPr>
              <a:lstStyle/>
              <a:p>
                <a:pPr marL="457200" indent="-457200">
                  <a:spcBef>
                    <a:spcPct val="50000"/>
                  </a:spcBef>
                  <a:buFont typeface="Arial" panose="020B0604020202020204" pitchFamily="34" charset="0"/>
                  <a:buChar char="•"/>
                </a:pPr>
                <a:r>
                  <a:rPr lang="en-US" dirty="0">
                    <a:solidFill>
                      <a:srgbClr val="000000"/>
                    </a:solidFill>
                    <a:latin typeface="+mj-lt"/>
                  </a:rPr>
                  <a:t>The line closure distribution factor (LCDF), </a:t>
                </a:r>
                <a:r>
                  <a:rPr lang="en-US" dirty="0" err="1">
                    <a:solidFill>
                      <a:srgbClr val="000000"/>
                    </a:solidFill>
                    <a:latin typeface="+mj-lt"/>
                  </a:rPr>
                  <a:t>LCDF</a:t>
                </a:r>
                <a14:m>
                  <m:oMath xmlns:m="http://schemas.openxmlformats.org/officeDocument/2006/math">
                    <m:r>
                      <a:rPr lang="en-US" b="0" i="1" baseline="-25000" dirty="0" smtClean="0">
                        <a:solidFill>
                          <a:srgbClr val="000000"/>
                        </a:solidFill>
                        <a:latin typeface="Cambria Math" panose="02040503050406030204" pitchFamily="18" charset="0"/>
                        <a:sym typeface="Euclid Extra"/>
                      </a:rPr>
                      <m:t>ℓ</m:t>
                    </m:r>
                  </m:oMath>
                </a14:m>
                <a:r>
                  <a:rPr lang="en-US" baseline="-25000" dirty="0" err="1">
                    <a:solidFill>
                      <a:srgbClr val="000000"/>
                    </a:solidFill>
                    <a:latin typeface="+mj-lt"/>
                    <a:sym typeface="Euclid Extra"/>
                  </a:rPr>
                  <a:t>,k</a:t>
                </a:r>
                <a:r>
                  <a:rPr lang="en-US" dirty="0">
                    <a:solidFill>
                      <a:srgbClr val="000000"/>
                    </a:solidFill>
                    <a:latin typeface="+mj-lt"/>
                  </a:rPr>
                  <a:t>, for the closure of line k (or its addition if it does not already exist) is the portion of the line active power flow on line k that is distributed to line </a:t>
                </a:r>
                <a:r>
                  <a:rPr lang="en-US" dirty="0">
                    <a:solidFill>
                      <a:srgbClr val="000000"/>
                    </a:solidFill>
                    <a:latin typeface="+mj-lt"/>
                    <a:sym typeface="Euclid Extra"/>
                  </a:rPr>
                  <a:t></a:t>
                </a:r>
                <a:r>
                  <a:rPr lang="en-US" dirty="0">
                    <a:latin typeface="+mj-lt"/>
                  </a:rPr>
                  <a:t> </a:t>
                </a:r>
                <a:r>
                  <a:rPr lang="en-US" dirty="0">
                    <a:solidFill>
                      <a:srgbClr val="000000"/>
                    </a:solidFill>
                    <a:latin typeface="+mj-lt"/>
                  </a:rPr>
                  <a:t>due to the closure of line k</a:t>
                </a:r>
              </a:p>
              <a:p>
                <a:pPr marL="457200" indent="-457200">
                  <a:spcBef>
                    <a:spcPct val="50000"/>
                  </a:spcBef>
                  <a:buFont typeface="Arial" panose="020B0604020202020204" pitchFamily="34" charset="0"/>
                  <a:buChar char="•"/>
                </a:pPr>
                <a:r>
                  <a:rPr lang="en-US" dirty="0">
                    <a:solidFill>
                      <a:srgbClr val="000000"/>
                    </a:solidFill>
                    <a:latin typeface="+mj-lt"/>
                  </a:rPr>
                  <a:t>Since line k is currently open, the obvious question is, "what flow on line k?"</a:t>
                </a:r>
              </a:p>
              <a:p>
                <a:pPr marL="457200" indent="-457200">
                  <a:spcBef>
                    <a:spcPct val="50000"/>
                  </a:spcBef>
                  <a:buFont typeface="Arial" panose="020B0604020202020204" pitchFamily="34" charset="0"/>
                  <a:buChar char="•"/>
                </a:pPr>
                <a:r>
                  <a:rPr lang="en-US" dirty="0">
                    <a:solidFill>
                      <a:srgbClr val="000000"/>
                    </a:solidFill>
                    <a:latin typeface="+mj-lt"/>
                  </a:rPr>
                  <a:t>Answer (in a dc power flow sense) is the flow that will occur when the line is closed (which we do not know)</a:t>
                </a:r>
              </a:p>
            </p:txBody>
          </p:sp>
        </mc:Choice>
        <mc:Fallback xmlns="">
          <p:sp>
            <p:nvSpPr>
              <p:cNvPr id="53254" name="Text Box 11"/>
              <p:cNvSpPr txBox="1">
                <a:spLocks noRot="1" noChangeAspect="1" noMove="1" noResize="1" noEditPoints="1" noAdjustHandles="1" noChangeArrowheads="1" noChangeShapeType="1" noTextEdit="1"/>
              </p:cNvSpPr>
              <p:nvPr/>
            </p:nvSpPr>
            <p:spPr bwMode="auto">
              <a:xfrm>
                <a:off x="609600" y="1600200"/>
                <a:ext cx="10363200" cy="3970318"/>
              </a:xfrm>
              <a:prstGeom prst="rect">
                <a:avLst/>
              </a:prstGeom>
              <a:blipFill>
                <a:blip r:embed="rId2"/>
                <a:stretch>
                  <a:fillRect l="-1059" t="-1690" b="-3226"/>
                </a:stretch>
              </a:blipFill>
              <a:ln w="25400">
                <a:noFill/>
                <a:miter lim="800000"/>
                <a:headEnd/>
                <a:tailEnd/>
              </a:ln>
            </p:spPr>
            <p:txBody>
              <a:bodyPr/>
              <a:lstStyle/>
              <a:p>
                <a:r>
                  <a:rPr lang="en-US">
                    <a:noFill/>
                  </a:rPr>
                  <a:t> </a:t>
                </a:r>
              </a:p>
            </p:txBody>
          </p:sp>
        </mc:Fallback>
      </mc:AlternateContent>
      <p:sp>
        <p:nvSpPr>
          <p:cNvPr id="53255" name="Rectangle 2"/>
          <p:cNvSpPr>
            <a:spLocks noGrp="1" noChangeArrowheads="1"/>
          </p:cNvSpPr>
          <p:nvPr>
            <p:ph type="title"/>
          </p:nvPr>
        </p:nvSpPr>
        <p:spPr/>
        <p:txBody>
          <a:bodyPr/>
          <a:lstStyle/>
          <a:p>
            <a:r>
              <a:rPr lang="en-US" altLang="zh-CN"/>
              <a:t>LCDF Definition</a:t>
            </a:r>
            <a:endParaRPr lang="en-US" altLang="zh-CN" dirty="0"/>
          </a:p>
        </p:txBody>
      </p:sp>
    </p:spTree>
    <p:extLst>
      <p:ext uri="{BB962C8B-B14F-4D97-AF65-F5344CB8AC3E}">
        <p14:creationId xmlns:p14="http://schemas.microsoft.com/office/powerpoint/2010/main" val="2248874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0" name="Rectangle 2"/>
          <p:cNvSpPr>
            <a:spLocks noGrp="1" noChangeArrowheads="1"/>
          </p:cNvSpPr>
          <p:nvPr>
            <p:ph type="title"/>
          </p:nvPr>
        </p:nvSpPr>
        <p:spPr/>
        <p:txBody>
          <a:bodyPr/>
          <a:lstStyle/>
          <a:p>
            <a:r>
              <a:rPr lang="en-US" altLang="zh-CN"/>
              <a:t>LCDF Evaluation</a:t>
            </a:r>
            <a:endParaRPr lang="zh-CN" altLang="en-US" dirty="0"/>
          </a:p>
        </p:txBody>
      </p:sp>
      <p:sp>
        <p:nvSpPr>
          <p:cNvPr id="55311" name="Rectangle 26"/>
          <p:cNvSpPr>
            <a:spLocks noChangeArrowheads="1"/>
          </p:cNvSpPr>
          <p:nvPr/>
        </p:nvSpPr>
        <p:spPr bwMode="auto">
          <a:xfrm>
            <a:off x="1889760" y="1280160"/>
            <a:ext cx="8168640" cy="2012950"/>
          </a:xfrm>
          <a:prstGeom prst="rect">
            <a:avLst/>
          </a:prstGeom>
          <a:noFill/>
          <a:ln w="12700">
            <a:noFill/>
            <a:miter lim="800000"/>
            <a:headEnd/>
            <a:tailEnd/>
          </a:ln>
        </p:spPr>
        <p:txBody>
          <a:bodyPr lIns="90487" tIns="44450" rIns="90487" bIns="44450"/>
          <a:lstStyle/>
          <a:p>
            <a:pPr marL="457200" indent="-457200">
              <a:spcBef>
                <a:spcPct val="30000"/>
              </a:spcBef>
              <a:buFont typeface="Arial" panose="020B0604020202020204" pitchFamily="34" charset="0"/>
              <a:buChar char="•"/>
            </a:pPr>
            <a:r>
              <a:rPr lang="en-US" altLang="zh-CN" dirty="0">
                <a:solidFill>
                  <a:srgbClr val="000000"/>
                </a:solidFill>
                <a:latin typeface="+mj-lt"/>
                <a:ea typeface="SimSun" charset="-122"/>
              </a:rPr>
              <a:t>We simulate the impact of the closure of line k by imposing the additional basic transaction </a:t>
            </a:r>
          </a:p>
        </p:txBody>
      </p:sp>
      <p:sp>
        <p:nvSpPr>
          <p:cNvPr id="55312" name="Line 4"/>
          <p:cNvSpPr>
            <a:spLocks noChangeShapeType="1"/>
          </p:cNvSpPr>
          <p:nvPr/>
        </p:nvSpPr>
        <p:spPr bwMode="auto">
          <a:xfrm flipV="1">
            <a:off x="3228488" y="4942504"/>
            <a:ext cx="0" cy="506413"/>
          </a:xfrm>
          <a:prstGeom prst="line">
            <a:avLst/>
          </a:prstGeom>
          <a:noFill/>
          <a:ln w="34925">
            <a:solidFill>
              <a:srgbClr val="FF00FF"/>
            </a:solidFill>
            <a:round/>
            <a:headEnd/>
            <a:tailEnd type="triangle" w="lg" len="lg"/>
          </a:ln>
        </p:spPr>
        <p:txBody>
          <a:bodyPr/>
          <a:lstStyle/>
          <a:p>
            <a:endParaRPr lang="en-US"/>
          </a:p>
        </p:txBody>
      </p:sp>
      <p:sp>
        <p:nvSpPr>
          <p:cNvPr id="55313" name="Line 5"/>
          <p:cNvSpPr>
            <a:spLocks noChangeShapeType="1"/>
          </p:cNvSpPr>
          <p:nvPr/>
        </p:nvSpPr>
        <p:spPr bwMode="auto">
          <a:xfrm rot="10800000" flipV="1">
            <a:off x="5249239" y="4903683"/>
            <a:ext cx="0" cy="567009"/>
          </a:xfrm>
          <a:prstGeom prst="line">
            <a:avLst/>
          </a:prstGeom>
          <a:noFill/>
          <a:ln w="34925">
            <a:solidFill>
              <a:srgbClr val="FF00FF"/>
            </a:solidFill>
            <a:round/>
            <a:headEnd/>
            <a:tailEnd type="triangle" w="lg" len="lg"/>
          </a:ln>
        </p:spPr>
        <p:txBody>
          <a:bodyPr/>
          <a:lstStyle/>
          <a:p>
            <a:endParaRPr lang="en-US"/>
          </a:p>
        </p:txBody>
      </p:sp>
      <p:sp>
        <p:nvSpPr>
          <p:cNvPr id="55314" name="Text Box 6"/>
          <p:cNvSpPr txBox="1">
            <a:spLocks noChangeArrowheads="1"/>
          </p:cNvSpPr>
          <p:nvPr/>
        </p:nvSpPr>
        <p:spPr bwMode="auto">
          <a:xfrm>
            <a:off x="3129756" y="3996533"/>
            <a:ext cx="2114550" cy="581025"/>
          </a:xfrm>
          <a:prstGeom prst="rect">
            <a:avLst/>
          </a:prstGeom>
          <a:noFill/>
          <a:ln w="9525">
            <a:noFill/>
            <a:miter lim="800000"/>
            <a:headEnd/>
            <a:tailEnd/>
          </a:ln>
        </p:spPr>
        <p:txBody>
          <a:bodyPr/>
          <a:lstStyle/>
          <a:p>
            <a:pPr algn="l"/>
            <a:endParaRPr lang="zh-CN" altLang="en-US" sz="1200">
              <a:ea typeface="SimSun" charset="-122"/>
            </a:endParaRPr>
          </a:p>
        </p:txBody>
      </p:sp>
      <p:sp>
        <p:nvSpPr>
          <p:cNvPr id="55315" name="Freeform 7"/>
          <p:cNvSpPr>
            <a:spLocks/>
          </p:cNvSpPr>
          <p:nvPr/>
        </p:nvSpPr>
        <p:spPr bwMode="auto">
          <a:xfrm>
            <a:off x="2318544" y="3332958"/>
            <a:ext cx="3636963" cy="1525587"/>
          </a:xfrm>
          <a:custGeom>
            <a:avLst/>
            <a:gdLst>
              <a:gd name="T0" fmla="*/ 39107 w 2232"/>
              <a:gd name="T1" fmla="*/ 880734 h 899"/>
              <a:gd name="T2" fmla="*/ 293303 w 2232"/>
              <a:gd name="T3" fmla="*/ 1043644 h 899"/>
              <a:gd name="T4" fmla="*/ 351964 w 2232"/>
              <a:gd name="T5" fmla="*/ 1084372 h 899"/>
              <a:gd name="T6" fmla="*/ 430178 w 2232"/>
              <a:gd name="T7" fmla="*/ 1206554 h 899"/>
              <a:gd name="T8" fmla="*/ 958125 w 2232"/>
              <a:gd name="T9" fmla="*/ 1389828 h 899"/>
              <a:gd name="T10" fmla="*/ 1368749 w 2232"/>
              <a:gd name="T11" fmla="*/ 1430556 h 899"/>
              <a:gd name="T12" fmla="*/ 2620177 w 2232"/>
              <a:gd name="T13" fmla="*/ 1450920 h 899"/>
              <a:gd name="T14" fmla="*/ 2757052 w 2232"/>
              <a:gd name="T15" fmla="*/ 1410192 h 899"/>
              <a:gd name="T16" fmla="*/ 2815713 w 2232"/>
              <a:gd name="T17" fmla="*/ 1369465 h 899"/>
              <a:gd name="T18" fmla="*/ 3128570 w 2232"/>
              <a:gd name="T19" fmla="*/ 1267646 h 899"/>
              <a:gd name="T20" fmla="*/ 3402320 w 2232"/>
              <a:gd name="T21" fmla="*/ 1104736 h 899"/>
              <a:gd name="T22" fmla="*/ 3558749 w 2232"/>
              <a:gd name="T23" fmla="*/ 901098 h 899"/>
              <a:gd name="T24" fmla="*/ 3636963 w 2232"/>
              <a:gd name="T25" fmla="*/ 330912 h 899"/>
              <a:gd name="T26" fmla="*/ 3226338 w 2232"/>
              <a:gd name="T27" fmla="*/ 168001 h 899"/>
              <a:gd name="T28" fmla="*/ 2444195 w 2232"/>
              <a:gd name="T29" fmla="*/ 188365 h 899"/>
              <a:gd name="T30" fmla="*/ 2307320 w 2232"/>
              <a:gd name="T31" fmla="*/ 127274 h 899"/>
              <a:gd name="T32" fmla="*/ 2150892 w 2232"/>
              <a:gd name="T33" fmla="*/ 86546 h 899"/>
              <a:gd name="T34" fmla="*/ 1838035 w 2232"/>
              <a:gd name="T35" fmla="*/ 66182 h 899"/>
              <a:gd name="T36" fmla="*/ 1681607 w 2232"/>
              <a:gd name="T37" fmla="*/ 106910 h 899"/>
              <a:gd name="T38" fmla="*/ 1270982 w 2232"/>
              <a:gd name="T39" fmla="*/ 168001 h 899"/>
              <a:gd name="T40" fmla="*/ 997232 w 2232"/>
              <a:gd name="T41" fmla="*/ 290184 h 899"/>
              <a:gd name="T42" fmla="*/ 645268 w 2232"/>
              <a:gd name="T43" fmla="*/ 432730 h 899"/>
              <a:gd name="T44" fmla="*/ 371518 w 2232"/>
              <a:gd name="T45" fmla="*/ 554913 h 899"/>
              <a:gd name="T46" fmla="*/ 78214 w 2232"/>
              <a:gd name="T47" fmla="*/ 616005 h 899"/>
              <a:gd name="T48" fmla="*/ 0 w 2232"/>
              <a:gd name="T49" fmla="*/ 738187 h 899"/>
              <a:gd name="T50" fmla="*/ 19554 w 2232"/>
              <a:gd name="T51" fmla="*/ 840006 h 899"/>
              <a:gd name="T52" fmla="*/ 39107 w 2232"/>
              <a:gd name="T53" fmla="*/ 880734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a:lstStyle/>
          <a:p>
            <a:endParaRPr lang="en-US"/>
          </a:p>
        </p:txBody>
      </p:sp>
      <p:sp>
        <p:nvSpPr>
          <p:cNvPr id="55316" name="Line 8"/>
          <p:cNvSpPr>
            <a:spLocks noChangeShapeType="1"/>
          </p:cNvSpPr>
          <p:nvPr/>
        </p:nvSpPr>
        <p:spPr bwMode="auto">
          <a:xfrm>
            <a:off x="3277393" y="4647407"/>
            <a:ext cx="96838" cy="273050"/>
          </a:xfrm>
          <a:prstGeom prst="line">
            <a:avLst/>
          </a:prstGeom>
          <a:noFill/>
          <a:ln w="34925">
            <a:solidFill>
              <a:schemeClr val="accent2"/>
            </a:solidFill>
            <a:round/>
            <a:headEnd/>
            <a:tailEnd/>
          </a:ln>
        </p:spPr>
        <p:txBody>
          <a:bodyPr/>
          <a:lstStyle/>
          <a:p>
            <a:endParaRPr lang="en-US"/>
          </a:p>
        </p:txBody>
      </p:sp>
      <p:sp>
        <p:nvSpPr>
          <p:cNvPr id="55317" name="Line 9"/>
          <p:cNvSpPr>
            <a:spLocks noChangeShapeType="1"/>
          </p:cNvSpPr>
          <p:nvPr/>
        </p:nvSpPr>
        <p:spPr bwMode="auto">
          <a:xfrm flipH="1">
            <a:off x="3374231" y="4683919"/>
            <a:ext cx="176212" cy="254000"/>
          </a:xfrm>
          <a:prstGeom prst="line">
            <a:avLst/>
          </a:prstGeom>
          <a:noFill/>
          <a:ln w="34925">
            <a:solidFill>
              <a:schemeClr val="accent2"/>
            </a:solidFill>
            <a:round/>
            <a:headEnd/>
            <a:tailEnd/>
          </a:ln>
        </p:spPr>
        <p:txBody>
          <a:bodyPr/>
          <a:lstStyle/>
          <a:p>
            <a:endParaRPr lang="en-US"/>
          </a:p>
        </p:txBody>
      </p:sp>
      <p:sp>
        <p:nvSpPr>
          <p:cNvPr id="55318" name="Line 10"/>
          <p:cNvSpPr>
            <a:spLocks noChangeShapeType="1"/>
          </p:cNvSpPr>
          <p:nvPr/>
        </p:nvSpPr>
        <p:spPr bwMode="auto">
          <a:xfrm>
            <a:off x="3136106" y="4937919"/>
            <a:ext cx="488950" cy="0"/>
          </a:xfrm>
          <a:prstGeom prst="line">
            <a:avLst/>
          </a:prstGeom>
          <a:noFill/>
          <a:ln w="34925">
            <a:solidFill>
              <a:schemeClr val="accent2"/>
            </a:solidFill>
            <a:round/>
            <a:headEnd/>
            <a:tailEnd/>
          </a:ln>
        </p:spPr>
        <p:txBody>
          <a:bodyPr/>
          <a:lstStyle/>
          <a:p>
            <a:endParaRPr lang="en-US"/>
          </a:p>
        </p:txBody>
      </p:sp>
      <p:sp>
        <p:nvSpPr>
          <p:cNvPr id="55319" name="Line 11"/>
          <p:cNvSpPr>
            <a:spLocks noChangeShapeType="1"/>
          </p:cNvSpPr>
          <p:nvPr/>
        </p:nvSpPr>
        <p:spPr bwMode="auto">
          <a:xfrm>
            <a:off x="4908445" y="4664869"/>
            <a:ext cx="155575" cy="236538"/>
          </a:xfrm>
          <a:prstGeom prst="line">
            <a:avLst/>
          </a:prstGeom>
          <a:noFill/>
          <a:ln w="34925">
            <a:solidFill>
              <a:schemeClr val="accent2"/>
            </a:solidFill>
            <a:round/>
            <a:headEnd/>
            <a:tailEnd/>
          </a:ln>
        </p:spPr>
        <p:txBody>
          <a:bodyPr/>
          <a:lstStyle/>
          <a:p>
            <a:endParaRPr lang="en-US"/>
          </a:p>
        </p:txBody>
      </p:sp>
      <p:sp>
        <p:nvSpPr>
          <p:cNvPr id="55320" name="Line 12"/>
          <p:cNvSpPr>
            <a:spLocks noChangeShapeType="1"/>
          </p:cNvSpPr>
          <p:nvPr/>
        </p:nvSpPr>
        <p:spPr bwMode="auto">
          <a:xfrm flipH="1">
            <a:off x="5076032" y="4574383"/>
            <a:ext cx="117475" cy="327025"/>
          </a:xfrm>
          <a:prstGeom prst="line">
            <a:avLst/>
          </a:prstGeom>
          <a:noFill/>
          <a:ln w="34925">
            <a:solidFill>
              <a:schemeClr val="accent2"/>
            </a:solidFill>
            <a:round/>
            <a:headEnd/>
            <a:tailEnd/>
          </a:ln>
        </p:spPr>
        <p:txBody>
          <a:bodyPr/>
          <a:lstStyle/>
          <a:p>
            <a:endParaRPr lang="en-US"/>
          </a:p>
        </p:txBody>
      </p:sp>
      <p:sp>
        <p:nvSpPr>
          <p:cNvPr id="55321" name="Line 13"/>
          <p:cNvSpPr>
            <a:spLocks noChangeShapeType="1"/>
          </p:cNvSpPr>
          <p:nvPr/>
        </p:nvSpPr>
        <p:spPr bwMode="auto">
          <a:xfrm flipV="1">
            <a:off x="4825206" y="4914107"/>
            <a:ext cx="469900" cy="0"/>
          </a:xfrm>
          <a:prstGeom prst="line">
            <a:avLst/>
          </a:prstGeom>
          <a:noFill/>
          <a:ln w="34925">
            <a:solidFill>
              <a:schemeClr val="accent2"/>
            </a:solidFill>
            <a:round/>
            <a:headEnd/>
            <a:tailEnd/>
          </a:ln>
        </p:spPr>
        <p:txBody>
          <a:bodyPr/>
          <a:lstStyle/>
          <a:p>
            <a:endParaRPr lang="en-US"/>
          </a:p>
        </p:txBody>
      </p:sp>
      <p:graphicFrame>
        <p:nvGraphicFramePr>
          <p:cNvPr id="55298" name="Object 14"/>
          <p:cNvGraphicFramePr>
            <a:graphicFrameLocks noChangeAspect="1"/>
          </p:cNvGraphicFramePr>
          <p:nvPr/>
        </p:nvGraphicFramePr>
        <p:xfrm>
          <a:off x="3880643" y="4236244"/>
          <a:ext cx="850900" cy="393700"/>
        </p:xfrm>
        <a:graphic>
          <a:graphicData uri="http://schemas.openxmlformats.org/presentationml/2006/ole">
            <mc:AlternateContent xmlns:mc="http://schemas.openxmlformats.org/markup-compatibility/2006">
              <mc:Choice xmlns:v="urn:schemas-microsoft-com:vml" Requires="v">
                <p:oleObj name="Equation" r:id="rId2" imgW="850680" imgH="393480" progId="Equation.DSMT4">
                  <p:embed/>
                </p:oleObj>
              </mc:Choice>
              <mc:Fallback>
                <p:oleObj name="Equation" r:id="rId2" imgW="850680" imgH="393480" progId="Equation.DSMT4">
                  <p:embed/>
                  <p:pic>
                    <p:nvPicPr>
                      <p:cNvPr id="55298"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0643" y="4236244"/>
                        <a:ext cx="850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22" name="Line 15"/>
          <p:cNvSpPr>
            <a:spLocks noChangeShapeType="1"/>
          </p:cNvSpPr>
          <p:nvPr/>
        </p:nvSpPr>
        <p:spPr bwMode="auto">
          <a:xfrm>
            <a:off x="3305968" y="4140994"/>
            <a:ext cx="1968500" cy="0"/>
          </a:xfrm>
          <a:prstGeom prst="line">
            <a:avLst/>
          </a:prstGeom>
          <a:noFill/>
          <a:ln w="34925">
            <a:solidFill>
              <a:srgbClr val="0000FF"/>
            </a:solidFill>
            <a:round/>
            <a:headEnd/>
            <a:tailEnd/>
          </a:ln>
        </p:spPr>
        <p:txBody>
          <a:bodyPr/>
          <a:lstStyle/>
          <a:p>
            <a:endParaRPr lang="en-US"/>
          </a:p>
        </p:txBody>
      </p:sp>
      <p:graphicFrame>
        <p:nvGraphicFramePr>
          <p:cNvPr id="55299" name="Object 16"/>
          <p:cNvGraphicFramePr>
            <a:graphicFrameLocks noChangeAspect="1"/>
          </p:cNvGraphicFramePr>
          <p:nvPr/>
        </p:nvGraphicFramePr>
        <p:xfrm>
          <a:off x="3721893" y="3534569"/>
          <a:ext cx="1219200" cy="431800"/>
        </p:xfrm>
        <a:graphic>
          <a:graphicData uri="http://schemas.openxmlformats.org/presentationml/2006/ole">
            <mc:AlternateContent xmlns:mc="http://schemas.openxmlformats.org/markup-compatibility/2006">
              <mc:Choice xmlns:v="urn:schemas-microsoft-com:vml" Requires="v">
                <p:oleObj name="Equation" r:id="rId4" imgW="1218960" imgH="431640" progId="Equation.DSMT4">
                  <p:embed/>
                </p:oleObj>
              </mc:Choice>
              <mc:Fallback>
                <p:oleObj name="Equation" r:id="rId4" imgW="1218960" imgH="431640" progId="Equation.DSMT4">
                  <p:embed/>
                  <p:pic>
                    <p:nvPicPr>
                      <p:cNvPr id="55299"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893" y="3534569"/>
                        <a:ext cx="1219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23" name="Line 17"/>
          <p:cNvSpPr>
            <a:spLocks noChangeShapeType="1"/>
          </p:cNvSpPr>
          <p:nvPr/>
        </p:nvSpPr>
        <p:spPr bwMode="auto">
          <a:xfrm>
            <a:off x="4020344" y="4013994"/>
            <a:ext cx="422275" cy="0"/>
          </a:xfrm>
          <a:prstGeom prst="line">
            <a:avLst/>
          </a:prstGeom>
          <a:noFill/>
          <a:ln w="38100">
            <a:solidFill>
              <a:srgbClr val="0000FF"/>
            </a:solidFill>
            <a:round/>
            <a:headEnd/>
            <a:tailEnd type="triangle" w="lg" len="lg"/>
          </a:ln>
        </p:spPr>
        <p:txBody>
          <a:bodyPr/>
          <a:lstStyle/>
          <a:p>
            <a:endParaRPr lang="en-US"/>
          </a:p>
        </p:txBody>
      </p:sp>
      <p:graphicFrame>
        <p:nvGraphicFramePr>
          <p:cNvPr id="55300" name="Object 18"/>
          <p:cNvGraphicFramePr>
            <a:graphicFrameLocks noChangeAspect="1"/>
          </p:cNvGraphicFramePr>
          <p:nvPr/>
        </p:nvGraphicFramePr>
        <p:xfrm>
          <a:off x="2947193" y="4007644"/>
          <a:ext cx="152400" cy="317500"/>
        </p:xfrm>
        <a:graphic>
          <a:graphicData uri="http://schemas.openxmlformats.org/presentationml/2006/ole">
            <mc:AlternateContent xmlns:mc="http://schemas.openxmlformats.org/markup-compatibility/2006">
              <mc:Choice xmlns:v="urn:schemas-microsoft-com:vml" Requires="v">
                <p:oleObj name="Equation" r:id="rId6" imgW="152280" imgH="317160" progId="Equation.DSMT4">
                  <p:embed/>
                </p:oleObj>
              </mc:Choice>
              <mc:Fallback>
                <p:oleObj name="Equation" r:id="rId6" imgW="152280" imgH="317160" progId="Equation.DSMT4">
                  <p:embed/>
                  <p:pic>
                    <p:nvPicPr>
                      <p:cNvPr id="5530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7193" y="4007644"/>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24" name="Line 19"/>
          <p:cNvSpPr>
            <a:spLocks noChangeShapeType="1"/>
          </p:cNvSpPr>
          <p:nvPr/>
        </p:nvSpPr>
        <p:spPr bwMode="auto">
          <a:xfrm flipH="1">
            <a:off x="3296444" y="3945732"/>
            <a:ext cx="3175" cy="393700"/>
          </a:xfrm>
          <a:prstGeom prst="line">
            <a:avLst/>
          </a:prstGeom>
          <a:noFill/>
          <a:ln w="53975">
            <a:solidFill>
              <a:srgbClr val="0000FF"/>
            </a:solidFill>
            <a:round/>
            <a:headEnd/>
            <a:tailEnd/>
          </a:ln>
        </p:spPr>
        <p:txBody>
          <a:bodyPr/>
          <a:lstStyle/>
          <a:p>
            <a:endParaRPr lang="en-US"/>
          </a:p>
        </p:txBody>
      </p:sp>
      <p:sp>
        <p:nvSpPr>
          <p:cNvPr id="55325" name="Line 20"/>
          <p:cNvSpPr>
            <a:spLocks noChangeShapeType="1"/>
          </p:cNvSpPr>
          <p:nvPr/>
        </p:nvSpPr>
        <p:spPr bwMode="auto">
          <a:xfrm flipH="1">
            <a:off x="5264944" y="3933032"/>
            <a:ext cx="3175" cy="393700"/>
          </a:xfrm>
          <a:prstGeom prst="line">
            <a:avLst/>
          </a:prstGeom>
          <a:noFill/>
          <a:ln w="53975">
            <a:solidFill>
              <a:srgbClr val="0000FF"/>
            </a:solidFill>
            <a:round/>
            <a:headEnd/>
            <a:tailEnd/>
          </a:ln>
        </p:spPr>
        <p:txBody>
          <a:bodyPr/>
          <a:lstStyle/>
          <a:p>
            <a:endParaRPr lang="en-US"/>
          </a:p>
        </p:txBody>
      </p:sp>
      <p:graphicFrame>
        <p:nvGraphicFramePr>
          <p:cNvPr id="55301" name="Object 21"/>
          <p:cNvGraphicFramePr>
            <a:graphicFrameLocks noChangeAspect="1"/>
          </p:cNvGraphicFramePr>
          <p:nvPr/>
        </p:nvGraphicFramePr>
        <p:xfrm>
          <a:off x="5430043" y="3944144"/>
          <a:ext cx="215900" cy="393700"/>
        </p:xfrm>
        <a:graphic>
          <a:graphicData uri="http://schemas.openxmlformats.org/presentationml/2006/ole">
            <mc:AlternateContent xmlns:mc="http://schemas.openxmlformats.org/markup-compatibility/2006">
              <mc:Choice xmlns:v="urn:schemas-microsoft-com:vml" Requires="v">
                <p:oleObj name="Equation" r:id="rId8" imgW="215640" imgH="393480" progId="Equation.DSMT4">
                  <p:embed/>
                </p:oleObj>
              </mc:Choice>
              <mc:Fallback>
                <p:oleObj name="Equation" r:id="rId8" imgW="215640" imgH="393480" progId="Equation.DSMT4">
                  <p:embed/>
                  <p:pic>
                    <p:nvPicPr>
                      <p:cNvPr id="55301"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0043" y="3944144"/>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2" name="Object 22"/>
          <p:cNvGraphicFramePr>
            <a:graphicFrameLocks noChangeAspect="1"/>
          </p:cNvGraphicFramePr>
          <p:nvPr/>
        </p:nvGraphicFramePr>
        <p:xfrm>
          <a:off x="2731293" y="4810498"/>
          <a:ext cx="228600" cy="330200"/>
        </p:xfrm>
        <a:graphic>
          <a:graphicData uri="http://schemas.openxmlformats.org/presentationml/2006/ole">
            <mc:AlternateContent xmlns:mc="http://schemas.openxmlformats.org/markup-compatibility/2006">
              <mc:Choice xmlns:v="urn:schemas-microsoft-com:vml" Requires="v">
                <p:oleObj name="Equation" r:id="rId10" imgW="228600" imgH="330120" progId="Equation.DSMT4">
                  <p:embed/>
                </p:oleObj>
              </mc:Choice>
              <mc:Fallback>
                <p:oleObj name="Equation" r:id="rId10" imgW="228600" imgH="330120" progId="Equation.DSMT4">
                  <p:embed/>
                  <p:pic>
                    <p:nvPicPr>
                      <p:cNvPr id="55302" name="Object 22"/>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1293" y="4810498"/>
                        <a:ext cx="228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3" name="Object 23"/>
          <p:cNvGraphicFramePr>
            <a:graphicFrameLocks noChangeAspect="1"/>
          </p:cNvGraphicFramePr>
          <p:nvPr/>
        </p:nvGraphicFramePr>
        <p:xfrm>
          <a:off x="5461793" y="4704824"/>
          <a:ext cx="279400" cy="406400"/>
        </p:xfrm>
        <a:graphic>
          <a:graphicData uri="http://schemas.openxmlformats.org/presentationml/2006/ole">
            <mc:AlternateContent xmlns:mc="http://schemas.openxmlformats.org/markup-compatibility/2006">
              <mc:Choice xmlns:v="urn:schemas-microsoft-com:vml" Requires="v">
                <p:oleObj name="Equation" r:id="rId12" imgW="279360" imgH="406080" progId="Equation.DSMT4">
                  <p:embed/>
                </p:oleObj>
              </mc:Choice>
              <mc:Fallback>
                <p:oleObj name="Equation" r:id="rId12" imgW="279360" imgH="406080" progId="Equation.DSMT4">
                  <p:embed/>
                  <p:pic>
                    <p:nvPicPr>
                      <p:cNvPr id="55303" name="Object 23"/>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61793" y="4704824"/>
                        <a:ext cx="279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4" name="Object 24"/>
          <p:cNvGraphicFramePr>
            <a:graphicFrameLocks noChangeAspect="1"/>
          </p:cNvGraphicFramePr>
          <p:nvPr/>
        </p:nvGraphicFramePr>
        <p:xfrm>
          <a:off x="2615406" y="5372894"/>
          <a:ext cx="520700" cy="406400"/>
        </p:xfrm>
        <a:graphic>
          <a:graphicData uri="http://schemas.openxmlformats.org/presentationml/2006/ole">
            <mc:AlternateContent xmlns:mc="http://schemas.openxmlformats.org/markup-compatibility/2006">
              <mc:Choice xmlns:v="urn:schemas-microsoft-com:vml" Requires="v">
                <p:oleObj name="Equation" r:id="rId14" imgW="520560" imgH="406080" progId="Equation.DSMT4">
                  <p:embed/>
                </p:oleObj>
              </mc:Choice>
              <mc:Fallback>
                <p:oleObj name="Equation" r:id="rId14" imgW="520560" imgH="406080" progId="Equation.DSMT4">
                  <p:embed/>
                  <p:pic>
                    <p:nvPicPr>
                      <p:cNvPr id="55304" name="Object 24"/>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15406" y="5372894"/>
                        <a:ext cx="5207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5" name="Object 25"/>
          <p:cNvGraphicFramePr>
            <a:graphicFrameLocks noChangeAspect="1"/>
          </p:cNvGraphicFramePr>
          <p:nvPr/>
        </p:nvGraphicFramePr>
        <p:xfrm>
          <a:off x="5304955" y="5386072"/>
          <a:ext cx="520700" cy="406400"/>
        </p:xfrm>
        <a:graphic>
          <a:graphicData uri="http://schemas.openxmlformats.org/presentationml/2006/ole">
            <mc:AlternateContent xmlns:mc="http://schemas.openxmlformats.org/markup-compatibility/2006">
              <mc:Choice xmlns:v="urn:schemas-microsoft-com:vml" Requires="v">
                <p:oleObj name="Equation" r:id="rId16" imgW="520560" imgH="406080" progId="Equation.DSMT4">
                  <p:embed/>
                </p:oleObj>
              </mc:Choice>
              <mc:Fallback>
                <p:oleObj name="Equation" r:id="rId16" imgW="520560" imgH="406080" progId="Equation.DSMT4">
                  <p:embed/>
                  <p:pic>
                    <p:nvPicPr>
                      <p:cNvPr id="55305" name="Object 25"/>
                      <p:cNvPicPr preferRelativeResize="0">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04955" y="5386072"/>
                        <a:ext cx="5207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7" name="Object 35"/>
          <p:cNvGraphicFramePr>
            <a:graphicFrameLocks noChangeAspect="1"/>
          </p:cNvGraphicFramePr>
          <p:nvPr/>
        </p:nvGraphicFramePr>
        <p:xfrm>
          <a:off x="4999038" y="2508250"/>
          <a:ext cx="2400300" cy="508000"/>
        </p:xfrm>
        <a:graphic>
          <a:graphicData uri="http://schemas.openxmlformats.org/presentationml/2006/ole">
            <mc:AlternateContent xmlns:mc="http://schemas.openxmlformats.org/markup-compatibility/2006">
              <mc:Choice xmlns:v="urn:schemas-microsoft-com:vml" Requires="v">
                <p:oleObj name="Equation" r:id="rId18" imgW="2400120" imgH="507960" progId="Equation.DSMT4">
                  <p:embed/>
                </p:oleObj>
              </mc:Choice>
              <mc:Fallback>
                <p:oleObj name="Equation" r:id="rId18" imgW="2400120" imgH="507960" progId="Equation.DSMT4">
                  <p:embed/>
                  <p:pic>
                    <p:nvPicPr>
                      <p:cNvPr id="55307" name="Object 35"/>
                      <p:cNvPicPr>
                        <a:picLocks noChangeAspect="1" noChangeArrowheads="1"/>
                      </p:cNvPicPr>
                      <p:nvPr/>
                    </p:nvPicPr>
                    <p:blipFill>
                      <a:blip r:embed="rId19"/>
                      <a:srcRect/>
                      <a:stretch>
                        <a:fillRect/>
                      </a:stretch>
                    </p:blipFill>
                    <p:spPr bwMode="auto">
                      <a:xfrm>
                        <a:off x="4999038" y="2508250"/>
                        <a:ext cx="2400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26" name="Text Box 36"/>
          <p:cNvSpPr txBox="1">
            <a:spLocks noChangeArrowheads="1"/>
          </p:cNvSpPr>
          <p:nvPr/>
        </p:nvSpPr>
        <p:spPr bwMode="auto">
          <a:xfrm>
            <a:off x="6175079" y="3371305"/>
            <a:ext cx="3959522" cy="1384995"/>
          </a:xfrm>
          <a:prstGeom prst="rect">
            <a:avLst/>
          </a:prstGeom>
          <a:noFill/>
          <a:ln w="25400">
            <a:noFill/>
            <a:miter lim="800000"/>
            <a:headEnd/>
            <a:tailEnd/>
          </a:ln>
        </p:spPr>
        <p:txBody>
          <a:bodyPr wrap="square">
            <a:spAutoFit/>
          </a:bodyPr>
          <a:lstStyle/>
          <a:p>
            <a:pPr algn="l"/>
            <a:r>
              <a:rPr lang="en-US" altLang="zh-CN" dirty="0">
                <a:solidFill>
                  <a:srgbClr val="000000"/>
                </a:solidFill>
                <a:latin typeface="+mj-lt"/>
                <a:ea typeface="SimSun" charset="-122"/>
              </a:rPr>
              <a:t>on the base case network and we select </a:t>
            </a:r>
            <a:r>
              <a:rPr lang="en-US" altLang="zh-CN" dirty="0">
                <a:solidFill>
                  <a:srgbClr val="000000"/>
                </a:solidFill>
                <a:latin typeface="+mj-lt"/>
                <a:ea typeface="SimSun" charset="-122"/>
                <a:sym typeface="Symbol"/>
              </a:rPr>
              <a:t></a:t>
            </a:r>
            <a:r>
              <a:rPr lang="en-US" altLang="zh-CN" dirty="0" err="1">
                <a:solidFill>
                  <a:srgbClr val="000000"/>
                </a:solidFill>
                <a:latin typeface="+mj-lt"/>
                <a:ea typeface="SimSun" charset="-122"/>
                <a:sym typeface="Symbol"/>
              </a:rPr>
              <a:t>t</a:t>
            </a:r>
            <a:r>
              <a:rPr lang="en-US" altLang="zh-CN" baseline="-25000" dirty="0" err="1">
                <a:solidFill>
                  <a:srgbClr val="000000"/>
                </a:solidFill>
                <a:latin typeface="+mj-lt"/>
                <a:ea typeface="SimSun" charset="-122"/>
                <a:sym typeface="Symbol"/>
              </a:rPr>
              <a:t>k</a:t>
            </a:r>
            <a:r>
              <a:rPr lang="en-US" altLang="zh-CN" dirty="0">
                <a:solidFill>
                  <a:srgbClr val="000000"/>
                </a:solidFill>
                <a:latin typeface="+mj-lt"/>
                <a:ea typeface="SimSun" charset="-122"/>
                <a:sym typeface="Symbol"/>
              </a:rPr>
              <a:t> </a:t>
            </a:r>
            <a:r>
              <a:rPr lang="en-US" altLang="zh-CN" dirty="0">
                <a:solidFill>
                  <a:srgbClr val="000000"/>
                </a:solidFill>
                <a:latin typeface="+mj-lt"/>
                <a:ea typeface="SimSun" charset="-122"/>
              </a:rPr>
              <a:t>so that </a:t>
            </a:r>
            <a:endParaRPr lang="en-US" altLang="zh-CN" i="1" dirty="0">
              <a:solidFill>
                <a:srgbClr val="000000"/>
              </a:solidFill>
              <a:latin typeface="+mj-lt"/>
              <a:ea typeface="SimSun" charset="-122"/>
            </a:endParaRPr>
          </a:p>
        </p:txBody>
      </p:sp>
      <p:graphicFrame>
        <p:nvGraphicFramePr>
          <p:cNvPr id="55309" name="Object 38"/>
          <p:cNvGraphicFramePr>
            <a:graphicFrameLocks noChangeAspect="1"/>
          </p:cNvGraphicFramePr>
          <p:nvPr/>
        </p:nvGraphicFramePr>
        <p:xfrm>
          <a:off x="7073900" y="4892675"/>
          <a:ext cx="1625600" cy="431800"/>
        </p:xfrm>
        <a:graphic>
          <a:graphicData uri="http://schemas.openxmlformats.org/presentationml/2006/ole">
            <mc:AlternateContent xmlns:mc="http://schemas.openxmlformats.org/markup-compatibility/2006">
              <mc:Choice xmlns:v="urn:schemas-microsoft-com:vml" Requires="v">
                <p:oleObj name="Equation" r:id="rId20" imgW="1625400" imgH="431640" progId="Equation.DSMT4">
                  <p:embed/>
                </p:oleObj>
              </mc:Choice>
              <mc:Fallback>
                <p:oleObj name="Equation" r:id="rId20" imgW="1625400" imgH="431640" progId="Equation.DSMT4">
                  <p:embed/>
                  <p:pic>
                    <p:nvPicPr>
                      <p:cNvPr id="55309" name="Object 38"/>
                      <p:cNvPicPr>
                        <a:picLocks noChangeAspect="1" noChangeArrowheads="1"/>
                      </p:cNvPicPr>
                      <p:nvPr/>
                    </p:nvPicPr>
                    <p:blipFill>
                      <a:blip r:embed="rId21"/>
                      <a:srcRect/>
                      <a:stretch>
                        <a:fillRect/>
                      </a:stretch>
                    </p:blipFill>
                    <p:spPr bwMode="auto">
                      <a:xfrm>
                        <a:off x="7073900" y="4892675"/>
                        <a:ext cx="1625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66105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Rectangle 2"/>
          <p:cNvSpPr>
            <a:spLocks noGrp="1" noChangeArrowheads="1"/>
          </p:cNvSpPr>
          <p:nvPr>
            <p:ph type="title"/>
          </p:nvPr>
        </p:nvSpPr>
        <p:spPr>
          <a:xfrm>
            <a:off x="228600" y="76200"/>
            <a:ext cx="10896600" cy="1066800"/>
          </a:xfrm>
        </p:spPr>
        <p:txBody>
          <a:bodyPr/>
          <a:lstStyle/>
          <a:p>
            <a:r>
              <a:rPr lang="en-US" altLang="zh-CN"/>
              <a:t>LCDF Evaluation</a:t>
            </a:r>
            <a:endParaRPr lang="en-US" altLang="zh-CN" dirty="0"/>
          </a:p>
        </p:txBody>
      </p:sp>
      <p:sp>
        <p:nvSpPr>
          <p:cNvPr id="56327" name="Rectangle 3"/>
          <p:cNvSpPr>
            <a:spLocks noGrp="1" noChangeArrowheads="1"/>
          </p:cNvSpPr>
          <p:nvPr>
            <p:ph type="body" sz="quarter" idx="10"/>
          </p:nvPr>
        </p:nvSpPr>
        <p:spPr>
          <a:xfrm>
            <a:off x="228600" y="1295400"/>
            <a:ext cx="10896600" cy="5181600"/>
          </a:xfrm>
        </p:spPr>
        <p:txBody>
          <a:bodyPr/>
          <a:lstStyle/>
          <a:p>
            <a:r>
              <a:rPr lang="en-US" altLang="zh-CN" dirty="0"/>
              <a:t>For the other parts of the network, the impacts of the addition of line k are the same as the impacts of adding the basic transaction </a:t>
            </a:r>
            <a:r>
              <a:rPr lang="en-US" altLang="zh-CN" dirty="0" err="1"/>
              <a:t>wk</a:t>
            </a:r>
            <a:endParaRPr lang="en-US" altLang="zh-CN" dirty="0"/>
          </a:p>
          <a:p>
            <a:endParaRPr lang="en-US" altLang="zh-CN" dirty="0"/>
          </a:p>
          <a:p>
            <a:r>
              <a:rPr lang="en-US" altLang="zh-CN" dirty="0"/>
              <a:t>Therefore, the definition is</a:t>
            </a:r>
            <a:br>
              <a:rPr lang="en-US" altLang="zh-CN" dirty="0"/>
            </a:br>
            <a:endParaRPr lang="en-US" altLang="zh-CN" dirty="0"/>
          </a:p>
          <a:p>
            <a:br>
              <a:rPr lang="en-US" altLang="zh-CN" dirty="0"/>
            </a:br>
            <a:endParaRPr lang="en-US" altLang="zh-CN" dirty="0"/>
          </a:p>
          <a:p>
            <a:r>
              <a:rPr lang="en-US" altLang="zh-CN" dirty="0"/>
              <a:t>The post-closure flow </a:t>
            </a:r>
            <a:r>
              <a:rPr lang="en-US" altLang="zh-CN" dirty="0" err="1"/>
              <a:t>ƒk</a:t>
            </a:r>
            <a:r>
              <a:rPr lang="en-US" altLang="zh-CN" dirty="0"/>
              <a:t> is determined (in a dc power flow sense) as the flow that would occur from the angle difference divided by (1 + 	         )</a:t>
            </a:r>
          </a:p>
        </p:txBody>
      </p:sp>
      <p:graphicFrame>
        <p:nvGraphicFramePr>
          <p:cNvPr id="56322" name="Object 13"/>
          <p:cNvGraphicFramePr>
            <a:graphicFrameLocks noChangeAspect="1"/>
          </p:cNvGraphicFramePr>
          <p:nvPr/>
        </p:nvGraphicFramePr>
        <p:xfrm>
          <a:off x="3200400" y="2286000"/>
          <a:ext cx="4597400" cy="533400"/>
        </p:xfrm>
        <a:graphic>
          <a:graphicData uri="http://schemas.openxmlformats.org/presentationml/2006/ole">
            <mc:AlternateContent xmlns:mc="http://schemas.openxmlformats.org/markup-compatibility/2006">
              <mc:Choice xmlns:v="urn:schemas-microsoft-com:vml" Requires="v">
                <p:oleObj name="Equation" r:id="rId2" imgW="4597200" imgH="533160" progId="Equation.DSMT4">
                  <p:embed/>
                </p:oleObj>
              </mc:Choice>
              <mc:Fallback>
                <p:oleObj name="Equation" r:id="rId2" imgW="4597200" imgH="533160" progId="Equation.DSMT4">
                  <p:embed/>
                  <p:pic>
                    <p:nvPicPr>
                      <p:cNvPr id="56322" name="Object 13"/>
                      <p:cNvPicPr>
                        <a:picLocks noChangeAspect="1" noChangeArrowheads="1"/>
                      </p:cNvPicPr>
                      <p:nvPr/>
                    </p:nvPicPr>
                    <p:blipFill>
                      <a:blip r:embed="rId3"/>
                      <a:srcRect/>
                      <a:stretch>
                        <a:fillRect/>
                      </a:stretch>
                    </p:blipFill>
                    <p:spPr bwMode="auto">
                      <a:xfrm>
                        <a:off x="3200400" y="2286000"/>
                        <a:ext cx="459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5" name="Object 16"/>
          <p:cNvGraphicFramePr>
            <a:graphicFrameLocks noChangeAspect="1"/>
          </p:cNvGraphicFramePr>
          <p:nvPr/>
        </p:nvGraphicFramePr>
        <p:xfrm>
          <a:off x="3594100" y="3061987"/>
          <a:ext cx="3810000" cy="976614"/>
        </p:xfrm>
        <a:graphic>
          <a:graphicData uri="http://schemas.openxmlformats.org/presentationml/2006/ole">
            <mc:AlternateContent xmlns:mc="http://schemas.openxmlformats.org/markup-compatibility/2006">
              <mc:Choice xmlns:v="urn:schemas-microsoft-com:vml" Requires="v">
                <p:oleObj name="Equation" r:id="rId4" imgW="4012920" imgH="1028520" progId="Equation.DSMT4">
                  <p:embed/>
                </p:oleObj>
              </mc:Choice>
              <mc:Fallback>
                <p:oleObj name="Equation" r:id="rId4" imgW="4012920" imgH="1028520" progId="Equation.DSMT4">
                  <p:embed/>
                  <p:pic>
                    <p:nvPicPr>
                      <p:cNvPr id="56325" name="Object 16"/>
                      <p:cNvPicPr>
                        <a:picLocks noChangeAspect="1" noChangeArrowheads="1"/>
                      </p:cNvPicPr>
                      <p:nvPr/>
                    </p:nvPicPr>
                    <p:blipFill>
                      <a:blip r:embed="rId5"/>
                      <a:srcRect/>
                      <a:stretch>
                        <a:fillRect/>
                      </a:stretch>
                    </p:blipFill>
                    <p:spPr bwMode="auto">
                      <a:xfrm>
                        <a:off x="3594100" y="3061987"/>
                        <a:ext cx="3810000" cy="976614"/>
                      </a:xfrm>
                      <a:prstGeom prst="rect">
                        <a:avLst/>
                      </a:prstGeom>
                      <a:noFill/>
                      <a:ln>
                        <a:noFill/>
                      </a:ln>
                      <a:effec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458964166"/>
              </p:ext>
            </p:extLst>
          </p:nvPr>
        </p:nvGraphicFramePr>
        <p:xfrm>
          <a:off x="9296400" y="4495800"/>
          <a:ext cx="749298" cy="533399"/>
        </p:xfrm>
        <a:graphic>
          <a:graphicData uri="http://schemas.openxmlformats.org/presentationml/2006/ole">
            <mc:AlternateContent xmlns:mc="http://schemas.openxmlformats.org/markup-compatibility/2006">
              <mc:Choice xmlns:v="urn:schemas-microsoft-com:vml" Requires="v">
                <p:oleObj name="Equation" r:id="rId6" imgW="749160" imgH="533160" progId="Equation.DSMT4">
                  <p:embed/>
                </p:oleObj>
              </mc:Choice>
              <mc:Fallback>
                <p:oleObj name="Equation" r:id="rId6" imgW="749160" imgH="533160" progId="Equation.DSMT4">
                  <p:embed/>
                  <p:pic>
                    <p:nvPicPr>
                      <p:cNvPr id="2" name="Object 1"/>
                      <p:cNvPicPr>
                        <a:picLocks noChangeAspect="1" noChangeArrowheads="1"/>
                      </p:cNvPicPr>
                      <p:nvPr/>
                    </p:nvPicPr>
                    <p:blipFill>
                      <a:blip r:embed="rId7"/>
                      <a:srcRect/>
                      <a:stretch>
                        <a:fillRect/>
                      </a:stretch>
                    </p:blipFill>
                    <p:spPr bwMode="auto">
                      <a:xfrm>
                        <a:off x="9296400" y="4495800"/>
                        <a:ext cx="749298" cy="533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56081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3F19-5DEC-4DE0-899F-4872175550C9}"/>
              </a:ext>
            </a:extLst>
          </p:cNvPr>
          <p:cNvSpPr>
            <a:spLocks noGrp="1"/>
          </p:cNvSpPr>
          <p:nvPr>
            <p:ph type="title"/>
          </p:nvPr>
        </p:nvSpPr>
        <p:spPr>
          <a:xfrm>
            <a:off x="228600" y="76200"/>
            <a:ext cx="10896600" cy="1066800"/>
          </a:xfrm>
        </p:spPr>
        <p:txBody>
          <a:bodyPr/>
          <a:lstStyle/>
          <a:p>
            <a:r>
              <a:rPr lang="en-US"/>
              <a:t>Contingency Analysis in PowerWorld  </a:t>
            </a:r>
            <a:endParaRPr lang="en-US" dirty="0"/>
          </a:p>
        </p:txBody>
      </p:sp>
      <p:sp>
        <p:nvSpPr>
          <p:cNvPr id="3" name="Content Placeholder 2">
            <a:extLst>
              <a:ext uri="{FF2B5EF4-FFF2-40B4-BE49-F238E27FC236}">
                <a16:creationId xmlns:a16="http://schemas.microsoft.com/office/drawing/2014/main" id="{2EE395B2-80BA-48B0-BF93-D4967D4D8B96}"/>
              </a:ext>
            </a:extLst>
          </p:cNvPr>
          <p:cNvSpPr>
            <a:spLocks noGrp="1"/>
          </p:cNvSpPr>
          <p:nvPr>
            <p:ph type="body" sz="quarter" idx="10"/>
          </p:nvPr>
        </p:nvSpPr>
        <p:spPr>
          <a:xfrm>
            <a:off x="228600" y="1295400"/>
            <a:ext cx="10896600" cy="5181600"/>
          </a:xfrm>
        </p:spPr>
        <p:txBody>
          <a:bodyPr/>
          <a:lstStyle/>
          <a:p>
            <a:r>
              <a:rPr lang="en-US"/>
              <a:t>Automated using the Contingency Analysis tool</a:t>
            </a:r>
            <a:endParaRPr lang="en-US" dirty="0"/>
          </a:p>
        </p:txBody>
      </p:sp>
      <p:pic>
        <p:nvPicPr>
          <p:cNvPr id="5" name="Picture 4">
            <a:extLst>
              <a:ext uri="{FF2B5EF4-FFF2-40B4-BE49-F238E27FC236}">
                <a16:creationId xmlns:a16="http://schemas.microsoft.com/office/drawing/2014/main" id="{001C3C1B-9081-4E7A-A244-8F1FB93A2347}"/>
              </a:ext>
            </a:extLst>
          </p:cNvPr>
          <p:cNvPicPr>
            <a:picLocks noChangeAspect="1"/>
          </p:cNvPicPr>
          <p:nvPr/>
        </p:nvPicPr>
        <p:blipFill>
          <a:blip r:embed="rId2"/>
          <a:stretch>
            <a:fillRect/>
          </a:stretch>
        </p:blipFill>
        <p:spPr>
          <a:xfrm>
            <a:off x="2133600" y="1914133"/>
            <a:ext cx="8079412" cy="4334268"/>
          </a:xfrm>
          <a:prstGeom prst="rect">
            <a:avLst/>
          </a:prstGeom>
        </p:spPr>
      </p:pic>
    </p:spTree>
    <p:extLst>
      <p:ext uri="{BB962C8B-B14F-4D97-AF65-F5344CB8AC3E}">
        <p14:creationId xmlns:p14="http://schemas.microsoft.com/office/powerpoint/2010/main" val="12229199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Rectangle 2"/>
          <p:cNvSpPr>
            <a:spLocks noGrp="1" noChangeArrowheads="1"/>
          </p:cNvSpPr>
          <p:nvPr>
            <p:ph type="title"/>
          </p:nvPr>
        </p:nvSpPr>
        <p:spPr>
          <a:xfrm>
            <a:off x="228600" y="76200"/>
            <a:ext cx="10896600" cy="1066800"/>
          </a:xfrm>
        </p:spPr>
        <p:txBody>
          <a:bodyPr/>
          <a:lstStyle/>
          <a:p>
            <a:r>
              <a:rPr lang="en-US" altLang="zh-CN"/>
              <a:t>Outage Transfer Distribution Factor</a:t>
            </a:r>
            <a:endParaRPr lang="en-US" altLang="zh-CN" dirty="0"/>
          </a:p>
        </p:txBody>
      </p:sp>
      <p:sp>
        <p:nvSpPr>
          <p:cNvPr id="58375" name="Rectangle 3"/>
          <p:cNvSpPr>
            <a:spLocks noGrp="1" noChangeArrowheads="1"/>
          </p:cNvSpPr>
          <p:nvPr>
            <p:ph type="body" sz="quarter" idx="10"/>
          </p:nvPr>
        </p:nvSpPr>
        <p:spPr>
          <a:xfrm>
            <a:off x="228600" y="1295400"/>
            <a:ext cx="10896600" cy="5181600"/>
          </a:xfrm>
        </p:spPr>
        <p:txBody>
          <a:bodyPr/>
          <a:lstStyle/>
          <a:p>
            <a:r>
              <a:rPr lang="en-US" altLang="zh-CN"/>
              <a:t>The outage transfer distribution factor (OTDF) is defined as the PTDF with the line k outaged</a:t>
            </a:r>
          </a:p>
          <a:p>
            <a:r>
              <a:rPr lang="en-US" altLang="zh-CN"/>
              <a:t>The OTDF applies only to the post-contingency configuration of the system since its evaluation explicitly considers the line k outage</a:t>
            </a:r>
          </a:p>
          <a:p>
            <a:endParaRPr lang="en-US" altLang="zh-CN"/>
          </a:p>
          <a:p>
            <a:endParaRPr lang="en-US" altLang="zh-CN"/>
          </a:p>
          <a:p>
            <a:endParaRPr lang="en-US" altLang="zh-CN"/>
          </a:p>
          <a:p>
            <a:r>
              <a:rPr lang="en-US" altLang="zh-CN"/>
              <a:t>This is a quite important value since power system operation is usually contingency constrained</a:t>
            </a:r>
            <a:endParaRPr lang="en-US" altLang="zh-CN" dirty="0"/>
          </a:p>
        </p:txBody>
      </p:sp>
      <p:graphicFrame>
        <p:nvGraphicFramePr>
          <p:cNvPr id="58370" name="Object 4"/>
          <p:cNvGraphicFramePr>
            <a:graphicFrameLocks noChangeAspect="1"/>
          </p:cNvGraphicFramePr>
          <p:nvPr>
            <p:extLst>
              <p:ext uri="{D42A27DB-BD31-4B8C-83A1-F6EECF244321}">
                <p14:modId xmlns:p14="http://schemas.microsoft.com/office/powerpoint/2010/main" val="997565205"/>
              </p:ext>
            </p:extLst>
          </p:nvPr>
        </p:nvGraphicFramePr>
        <p:xfrm>
          <a:off x="5257800" y="3029836"/>
          <a:ext cx="1447800" cy="875414"/>
        </p:xfrm>
        <a:graphic>
          <a:graphicData uri="http://schemas.openxmlformats.org/presentationml/2006/ole">
            <mc:AlternateContent xmlns:mc="http://schemas.openxmlformats.org/markup-compatibility/2006">
              <mc:Choice xmlns:v="urn:schemas-microsoft-com:vml" Requires="v">
                <p:oleObj name="Equation" r:id="rId2" imgW="1091880" imgH="660240" progId="Equation.DSMT4">
                  <p:embed/>
                </p:oleObj>
              </mc:Choice>
              <mc:Fallback>
                <p:oleObj name="Equation" r:id="rId2" imgW="1091880" imgH="660240" progId="Equation.DSMT4">
                  <p:embed/>
                  <p:pic>
                    <p:nvPicPr>
                      <p:cNvPr id="58370" name="Object 4"/>
                      <p:cNvPicPr>
                        <a:picLocks noChangeAspect="1" noChangeArrowheads="1"/>
                      </p:cNvPicPr>
                      <p:nvPr/>
                    </p:nvPicPr>
                    <p:blipFill>
                      <a:blip r:embed="rId3"/>
                      <a:srcRect/>
                      <a:stretch>
                        <a:fillRect/>
                      </a:stretch>
                    </p:blipFill>
                    <p:spPr bwMode="auto">
                      <a:xfrm>
                        <a:off x="5257800" y="3029836"/>
                        <a:ext cx="1447800" cy="87541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942972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1" name="Freeform 3"/>
          <p:cNvSpPr>
            <a:spLocks/>
          </p:cNvSpPr>
          <p:nvPr/>
        </p:nvSpPr>
        <p:spPr bwMode="auto">
          <a:xfrm flipV="1">
            <a:off x="3111500" y="1757363"/>
            <a:ext cx="5797550" cy="2703512"/>
          </a:xfrm>
          <a:custGeom>
            <a:avLst/>
            <a:gdLst>
              <a:gd name="T0" fmla="*/ 62339 w 2232"/>
              <a:gd name="T1" fmla="*/ 1560760 h 899"/>
              <a:gd name="T2" fmla="*/ 467544 w 2232"/>
              <a:gd name="T3" fmla="*/ 1849455 h 899"/>
              <a:gd name="T4" fmla="*/ 561053 w 2232"/>
              <a:gd name="T5" fmla="*/ 1921629 h 899"/>
              <a:gd name="T6" fmla="*/ 685732 w 2232"/>
              <a:gd name="T7" fmla="*/ 2138150 h 899"/>
              <a:gd name="T8" fmla="*/ 1527312 w 2232"/>
              <a:gd name="T9" fmla="*/ 2462933 h 899"/>
              <a:gd name="T10" fmla="*/ 2181873 w 2232"/>
              <a:gd name="T11" fmla="*/ 2535106 h 899"/>
              <a:gd name="T12" fmla="*/ 4176729 w 2232"/>
              <a:gd name="T13" fmla="*/ 2571193 h 899"/>
              <a:gd name="T14" fmla="*/ 4394916 w 2232"/>
              <a:gd name="T15" fmla="*/ 2499019 h 899"/>
              <a:gd name="T16" fmla="*/ 4488425 w 2232"/>
              <a:gd name="T17" fmla="*/ 2426846 h 899"/>
              <a:gd name="T18" fmla="*/ 4987139 w 2232"/>
              <a:gd name="T19" fmla="*/ 2246411 h 899"/>
              <a:gd name="T20" fmla="*/ 5423515 w 2232"/>
              <a:gd name="T21" fmla="*/ 1957716 h 899"/>
              <a:gd name="T22" fmla="*/ 5672872 w 2232"/>
              <a:gd name="T23" fmla="*/ 1596847 h 899"/>
              <a:gd name="T24" fmla="*/ 5797550 w 2232"/>
              <a:gd name="T25" fmla="*/ 586413 h 899"/>
              <a:gd name="T26" fmla="*/ 5142987 w 2232"/>
              <a:gd name="T27" fmla="*/ 297717 h 899"/>
              <a:gd name="T28" fmla="*/ 3896203 w 2232"/>
              <a:gd name="T29" fmla="*/ 333804 h 899"/>
              <a:gd name="T30" fmla="*/ 3678015 w 2232"/>
              <a:gd name="T31" fmla="*/ 225543 h 899"/>
              <a:gd name="T32" fmla="*/ 3428658 w 2232"/>
              <a:gd name="T33" fmla="*/ 153369 h 899"/>
              <a:gd name="T34" fmla="*/ 2929945 w 2232"/>
              <a:gd name="T35" fmla="*/ 117283 h 899"/>
              <a:gd name="T36" fmla="*/ 2680588 w 2232"/>
              <a:gd name="T37" fmla="*/ 189456 h 899"/>
              <a:gd name="T38" fmla="*/ 2026025 w 2232"/>
              <a:gd name="T39" fmla="*/ 297717 h 899"/>
              <a:gd name="T40" fmla="*/ 1589651 w 2232"/>
              <a:gd name="T41" fmla="*/ 514239 h 899"/>
              <a:gd name="T42" fmla="*/ 1028597 w 2232"/>
              <a:gd name="T43" fmla="*/ 766847 h 899"/>
              <a:gd name="T44" fmla="*/ 592223 w 2232"/>
              <a:gd name="T45" fmla="*/ 983369 h 899"/>
              <a:gd name="T46" fmla="*/ 124678 w 2232"/>
              <a:gd name="T47" fmla="*/ 1091629 h 899"/>
              <a:gd name="T48" fmla="*/ 0 w 2232"/>
              <a:gd name="T49" fmla="*/ 1308151 h 899"/>
              <a:gd name="T50" fmla="*/ 31170 w 2232"/>
              <a:gd name="T51" fmla="*/ 1488586 h 899"/>
              <a:gd name="T52" fmla="*/ 62339 w 2232"/>
              <a:gd name="T53" fmla="*/ 1560760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a:lstStyle/>
          <a:p>
            <a:endParaRPr lang="en-US"/>
          </a:p>
        </p:txBody>
      </p:sp>
      <p:sp>
        <p:nvSpPr>
          <p:cNvPr id="57362" name="Line 4"/>
          <p:cNvSpPr>
            <a:spLocks noChangeShapeType="1"/>
          </p:cNvSpPr>
          <p:nvPr/>
        </p:nvSpPr>
        <p:spPr bwMode="auto">
          <a:xfrm>
            <a:off x="7814575" y="2384101"/>
            <a:ext cx="428625" cy="0"/>
          </a:xfrm>
          <a:prstGeom prst="line">
            <a:avLst/>
          </a:prstGeom>
          <a:noFill/>
          <a:ln w="53975">
            <a:solidFill>
              <a:srgbClr val="FF00FF"/>
            </a:solidFill>
            <a:round/>
            <a:headEnd/>
            <a:tailEnd/>
          </a:ln>
        </p:spPr>
        <p:txBody>
          <a:bodyPr/>
          <a:lstStyle/>
          <a:p>
            <a:endParaRPr lang="en-US"/>
          </a:p>
        </p:txBody>
      </p:sp>
      <p:graphicFrame>
        <p:nvGraphicFramePr>
          <p:cNvPr id="57346" name="Object 5"/>
          <p:cNvGraphicFramePr>
            <a:graphicFrameLocks noChangeAspect="1"/>
          </p:cNvGraphicFramePr>
          <p:nvPr/>
        </p:nvGraphicFramePr>
        <p:xfrm>
          <a:off x="5559425" y="2981325"/>
          <a:ext cx="850900" cy="393700"/>
        </p:xfrm>
        <a:graphic>
          <a:graphicData uri="http://schemas.openxmlformats.org/presentationml/2006/ole">
            <mc:AlternateContent xmlns:mc="http://schemas.openxmlformats.org/markup-compatibility/2006">
              <mc:Choice xmlns:v="urn:schemas-microsoft-com:vml" Requires="v">
                <p:oleObj name="Equation" r:id="rId2" imgW="850680" imgH="393480" progId="Equation.DSMT4">
                  <p:embed/>
                </p:oleObj>
              </mc:Choice>
              <mc:Fallback>
                <p:oleObj name="Equation" r:id="rId2" imgW="850680" imgH="393480" progId="Equation.DSMT4">
                  <p:embed/>
                  <p:pic>
                    <p:nvPicPr>
                      <p:cNvPr id="5734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425" y="2981325"/>
                        <a:ext cx="850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63" name="Line 6"/>
          <p:cNvSpPr>
            <a:spLocks noChangeShapeType="1"/>
          </p:cNvSpPr>
          <p:nvPr/>
        </p:nvSpPr>
        <p:spPr bwMode="auto">
          <a:xfrm>
            <a:off x="5022850" y="2771775"/>
            <a:ext cx="1968500" cy="0"/>
          </a:xfrm>
          <a:prstGeom prst="line">
            <a:avLst/>
          </a:prstGeom>
          <a:noFill/>
          <a:ln w="34925">
            <a:solidFill>
              <a:srgbClr val="0000FF"/>
            </a:solidFill>
            <a:round/>
            <a:headEnd/>
            <a:tailEnd/>
          </a:ln>
        </p:spPr>
        <p:txBody>
          <a:bodyPr/>
          <a:lstStyle/>
          <a:p>
            <a:endParaRPr lang="en-US"/>
          </a:p>
        </p:txBody>
      </p:sp>
      <p:sp>
        <p:nvSpPr>
          <p:cNvPr id="57364" name="Line 7"/>
          <p:cNvSpPr>
            <a:spLocks noChangeShapeType="1"/>
          </p:cNvSpPr>
          <p:nvPr/>
        </p:nvSpPr>
        <p:spPr bwMode="auto">
          <a:xfrm rot="10800000" flipH="1">
            <a:off x="8033649" y="1715763"/>
            <a:ext cx="0" cy="660400"/>
          </a:xfrm>
          <a:prstGeom prst="line">
            <a:avLst/>
          </a:prstGeom>
          <a:noFill/>
          <a:ln w="34925">
            <a:solidFill>
              <a:srgbClr val="FF00FF"/>
            </a:solidFill>
            <a:round/>
            <a:headEnd/>
            <a:tailEnd type="triangle" w="lg" len="lg"/>
          </a:ln>
        </p:spPr>
        <p:txBody>
          <a:bodyPr/>
          <a:lstStyle/>
          <a:p>
            <a:endParaRPr lang="en-US"/>
          </a:p>
        </p:txBody>
      </p:sp>
      <p:graphicFrame>
        <p:nvGraphicFramePr>
          <p:cNvPr id="57347" name="Object 8"/>
          <p:cNvGraphicFramePr>
            <a:graphicFrameLocks noChangeAspect="1"/>
          </p:cNvGraphicFramePr>
          <p:nvPr/>
        </p:nvGraphicFramePr>
        <p:xfrm>
          <a:off x="8046708" y="2509479"/>
          <a:ext cx="228600" cy="241300"/>
        </p:xfrm>
        <a:graphic>
          <a:graphicData uri="http://schemas.openxmlformats.org/presentationml/2006/ole">
            <mc:AlternateContent xmlns:mc="http://schemas.openxmlformats.org/markup-compatibility/2006">
              <mc:Choice xmlns:v="urn:schemas-microsoft-com:vml" Requires="v">
                <p:oleObj name="Equation" r:id="rId4" imgW="228600" imgH="241200" progId="Equation.DSMT4">
                  <p:embed/>
                </p:oleObj>
              </mc:Choice>
              <mc:Fallback>
                <p:oleObj name="Equation" r:id="rId4" imgW="228600" imgH="241200" progId="Equation.DSMT4">
                  <p:embed/>
                  <p:pic>
                    <p:nvPicPr>
                      <p:cNvPr id="57347"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6708" y="2509479"/>
                        <a:ext cx="228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8" name="Object 9"/>
          <p:cNvGraphicFramePr>
            <a:graphicFrameLocks noChangeAspect="1"/>
          </p:cNvGraphicFramePr>
          <p:nvPr/>
        </p:nvGraphicFramePr>
        <p:xfrm>
          <a:off x="5321300" y="2060575"/>
          <a:ext cx="342900" cy="431800"/>
        </p:xfrm>
        <a:graphic>
          <a:graphicData uri="http://schemas.openxmlformats.org/presentationml/2006/ole">
            <mc:AlternateContent xmlns:mc="http://schemas.openxmlformats.org/markup-compatibility/2006">
              <mc:Choice xmlns:v="urn:schemas-microsoft-com:vml" Requires="v">
                <p:oleObj name="Equation" r:id="rId6" imgW="342720" imgH="431640" progId="Equation.DSMT4">
                  <p:embed/>
                </p:oleObj>
              </mc:Choice>
              <mc:Fallback>
                <p:oleObj name="Equation" r:id="rId6" imgW="342720" imgH="431640" progId="Equation.DSMT4">
                  <p:embed/>
                  <p:pic>
                    <p:nvPicPr>
                      <p:cNvPr id="57348"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1300" y="2060575"/>
                        <a:ext cx="342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65" name="Line 10"/>
          <p:cNvSpPr>
            <a:spLocks noChangeShapeType="1"/>
          </p:cNvSpPr>
          <p:nvPr/>
        </p:nvSpPr>
        <p:spPr bwMode="auto">
          <a:xfrm>
            <a:off x="5670550" y="2638425"/>
            <a:ext cx="431800" cy="0"/>
          </a:xfrm>
          <a:prstGeom prst="line">
            <a:avLst/>
          </a:prstGeom>
          <a:noFill/>
          <a:ln w="38100">
            <a:solidFill>
              <a:srgbClr val="0000FF"/>
            </a:solidFill>
            <a:round/>
            <a:headEnd/>
            <a:tailEnd type="triangle" w="lg" len="lg"/>
          </a:ln>
        </p:spPr>
        <p:txBody>
          <a:bodyPr/>
          <a:lstStyle/>
          <a:p>
            <a:endParaRPr lang="en-US"/>
          </a:p>
        </p:txBody>
      </p:sp>
      <p:graphicFrame>
        <p:nvGraphicFramePr>
          <p:cNvPr id="57349" name="Object 11"/>
          <p:cNvGraphicFramePr>
            <a:graphicFrameLocks noChangeAspect="1"/>
          </p:cNvGraphicFramePr>
          <p:nvPr/>
        </p:nvGraphicFramePr>
        <p:xfrm>
          <a:off x="4664075" y="2638425"/>
          <a:ext cx="152400" cy="317500"/>
        </p:xfrm>
        <a:graphic>
          <a:graphicData uri="http://schemas.openxmlformats.org/presentationml/2006/ole">
            <mc:AlternateContent xmlns:mc="http://schemas.openxmlformats.org/markup-compatibility/2006">
              <mc:Choice xmlns:v="urn:schemas-microsoft-com:vml" Requires="v">
                <p:oleObj name="Equation" r:id="rId8" imgW="152280" imgH="317160" progId="Equation.DSMT4">
                  <p:embed/>
                </p:oleObj>
              </mc:Choice>
              <mc:Fallback>
                <p:oleObj name="Equation" r:id="rId8" imgW="152280" imgH="317160" progId="Equation.DSMT4">
                  <p:embed/>
                  <p:pic>
                    <p:nvPicPr>
                      <p:cNvPr id="57349"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4075" y="2638425"/>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66" name="Line 12"/>
          <p:cNvSpPr>
            <a:spLocks noChangeShapeType="1"/>
          </p:cNvSpPr>
          <p:nvPr/>
        </p:nvSpPr>
        <p:spPr bwMode="auto">
          <a:xfrm flipH="1">
            <a:off x="5013326" y="2576513"/>
            <a:ext cx="3175" cy="393700"/>
          </a:xfrm>
          <a:prstGeom prst="line">
            <a:avLst/>
          </a:prstGeom>
          <a:noFill/>
          <a:ln w="53975">
            <a:solidFill>
              <a:srgbClr val="0000FF"/>
            </a:solidFill>
            <a:round/>
            <a:headEnd/>
            <a:tailEnd/>
          </a:ln>
        </p:spPr>
        <p:txBody>
          <a:bodyPr/>
          <a:lstStyle/>
          <a:p>
            <a:endParaRPr lang="en-US"/>
          </a:p>
        </p:txBody>
      </p:sp>
      <p:sp>
        <p:nvSpPr>
          <p:cNvPr id="57367" name="Line 13"/>
          <p:cNvSpPr>
            <a:spLocks noChangeShapeType="1"/>
          </p:cNvSpPr>
          <p:nvPr/>
        </p:nvSpPr>
        <p:spPr bwMode="auto">
          <a:xfrm flipH="1">
            <a:off x="6981826" y="2563813"/>
            <a:ext cx="3175" cy="393700"/>
          </a:xfrm>
          <a:prstGeom prst="line">
            <a:avLst/>
          </a:prstGeom>
          <a:noFill/>
          <a:ln w="53975">
            <a:solidFill>
              <a:srgbClr val="0000FF"/>
            </a:solidFill>
            <a:round/>
            <a:headEnd/>
            <a:tailEnd/>
          </a:ln>
        </p:spPr>
        <p:txBody>
          <a:bodyPr/>
          <a:lstStyle/>
          <a:p>
            <a:endParaRPr lang="en-US"/>
          </a:p>
        </p:txBody>
      </p:sp>
      <p:graphicFrame>
        <p:nvGraphicFramePr>
          <p:cNvPr id="57350" name="Object 14"/>
          <p:cNvGraphicFramePr>
            <a:graphicFrameLocks noChangeAspect="1"/>
          </p:cNvGraphicFramePr>
          <p:nvPr/>
        </p:nvGraphicFramePr>
        <p:xfrm>
          <a:off x="7146925" y="2574925"/>
          <a:ext cx="215900" cy="393700"/>
        </p:xfrm>
        <a:graphic>
          <a:graphicData uri="http://schemas.openxmlformats.org/presentationml/2006/ole">
            <mc:AlternateContent xmlns:mc="http://schemas.openxmlformats.org/markup-compatibility/2006">
              <mc:Choice xmlns:v="urn:schemas-microsoft-com:vml" Requires="v">
                <p:oleObj name="Equation" r:id="rId10" imgW="215640" imgH="393480" progId="Equation.DSMT4">
                  <p:embed/>
                </p:oleObj>
              </mc:Choice>
              <mc:Fallback>
                <p:oleObj name="Equation" r:id="rId10" imgW="215640" imgH="393480" progId="Equation.DSMT4">
                  <p:embed/>
                  <p:pic>
                    <p:nvPicPr>
                      <p:cNvPr id="5735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6925" y="2574925"/>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68" name="Line 15"/>
          <p:cNvSpPr>
            <a:spLocks noChangeShapeType="1"/>
          </p:cNvSpPr>
          <p:nvPr/>
        </p:nvSpPr>
        <p:spPr bwMode="auto">
          <a:xfrm>
            <a:off x="4356101" y="2398713"/>
            <a:ext cx="428625" cy="0"/>
          </a:xfrm>
          <a:prstGeom prst="line">
            <a:avLst/>
          </a:prstGeom>
          <a:noFill/>
          <a:ln w="53975">
            <a:solidFill>
              <a:schemeClr val="tx1"/>
            </a:solidFill>
            <a:round/>
            <a:headEnd/>
            <a:tailEnd/>
          </a:ln>
        </p:spPr>
        <p:txBody>
          <a:bodyPr/>
          <a:lstStyle/>
          <a:p>
            <a:endParaRPr lang="en-US"/>
          </a:p>
        </p:txBody>
      </p:sp>
      <p:sp>
        <p:nvSpPr>
          <p:cNvPr id="57369" name="Line 16"/>
          <p:cNvSpPr>
            <a:spLocks noChangeShapeType="1"/>
          </p:cNvSpPr>
          <p:nvPr/>
        </p:nvSpPr>
        <p:spPr bwMode="auto">
          <a:xfrm>
            <a:off x="4575175" y="1743075"/>
            <a:ext cx="0" cy="647700"/>
          </a:xfrm>
          <a:prstGeom prst="line">
            <a:avLst/>
          </a:prstGeom>
          <a:noFill/>
          <a:ln w="34925">
            <a:solidFill>
              <a:schemeClr val="tx1"/>
            </a:solidFill>
            <a:round/>
            <a:headEnd/>
            <a:tailEnd type="triangle" w="lg" len="lg"/>
          </a:ln>
        </p:spPr>
        <p:txBody>
          <a:bodyPr/>
          <a:lstStyle/>
          <a:p>
            <a:endParaRPr lang="en-US"/>
          </a:p>
        </p:txBody>
      </p:sp>
      <p:graphicFrame>
        <p:nvGraphicFramePr>
          <p:cNvPr id="57351" name="Object 17"/>
          <p:cNvGraphicFramePr>
            <a:graphicFrameLocks noChangeAspect="1"/>
          </p:cNvGraphicFramePr>
          <p:nvPr/>
        </p:nvGraphicFramePr>
        <p:xfrm>
          <a:off x="4238625" y="1368425"/>
          <a:ext cx="165100" cy="279400"/>
        </p:xfrm>
        <a:graphic>
          <a:graphicData uri="http://schemas.openxmlformats.org/presentationml/2006/ole">
            <mc:AlternateContent xmlns:mc="http://schemas.openxmlformats.org/markup-compatibility/2006">
              <mc:Choice xmlns:v="urn:schemas-microsoft-com:vml" Requires="v">
                <p:oleObj name="Equation" r:id="rId12" imgW="164880" imgH="279360" progId="Equation.DSMT4">
                  <p:embed/>
                </p:oleObj>
              </mc:Choice>
              <mc:Fallback>
                <p:oleObj name="Equation" r:id="rId12" imgW="164880" imgH="279360" progId="Equation.DSMT4">
                  <p:embed/>
                  <p:pic>
                    <p:nvPicPr>
                      <p:cNvPr id="57351"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38625" y="1368425"/>
                        <a:ext cx="165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2" name="Object 18"/>
          <p:cNvGraphicFramePr>
            <a:graphicFrameLocks noChangeAspect="1"/>
          </p:cNvGraphicFramePr>
          <p:nvPr/>
        </p:nvGraphicFramePr>
        <p:xfrm>
          <a:off x="4191000" y="2490699"/>
          <a:ext cx="330200" cy="241300"/>
        </p:xfrm>
        <a:graphic>
          <a:graphicData uri="http://schemas.openxmlformats.org/presentationml/2006/ole">
            <mc:AlternateContent xmlns:mc="http://schemas.openxmlformats.org/markup-compatibility/2006">
              <mc:Choice xmlns:v="urn:schemas-microsoft-com:vml" Requires="v">
                <p:oleObj name="Equation" r:id="rId14" imgW="330120" imgH="241200" progId="Equation.DSMT4">
                  <p:embed/>
                </p:oleObj>
              </mc:Choice>
              <mc:Fallback>
                <p:oleObj name="Equation" r:id="rId14" imgW="330120" imgH="241200" progId="Equation.DSMT4">
                  <p:embed/>
                  <p:pic>
                    <p:nvPicPr>
                      <p:cNvPr id="57352"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1000" y="2490699"/>
                        <a:ext cx="330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3" name="Object 19"/>
          <p:cNvGraphicFramePr>
            <a:graphicFrameLocks noChangeAspect="1"/>
          </p:cNvGraphicFramePr>
          <p:nvPr/>
        </p:nvGraphicFramePr>
        <p:xfrm>
          <a:off x="7671699" y="1417313"/>
          <a:ext cx="165100" cy="279400"/>
        </p:xfrm>
        <a:graphic>
          <a:graphicData uri="http://schemas.openxmlformats.org/presentationml/2006/ole">
            <mc:AlternateContent xmlns:mc="http://schemas.openxmlformats.org/markup-compatibility/2006">
              <mc:Choice xmlns:v="urn:schemas-microsoft-com:vml" Requires="v">
                <p:oleObj name="Equation" r:id="rId16" imgW="164880" imgH="279360" progId="Equation.DSMT4">
                  <p:embed/>
                </p:oleObj>
              </mc:Choice>
              <mc:Fallback>
                <p:oleObj name="Equation" r:id="rId16" imgW="164880" imgH="279360" progId="Equation.DSMT4">
                  <p:embed/>
                  <p:pic>
                    <p:nvPicPr>
                      <p:cNvPr id="57353" name="Object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71699" y="1417313"/>
                        <a:ext cx="165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70" name="Rectangle 20"/>
          <p:cNvSpPr>
            <a:spLocks noGrp="1" noChangeArrowheads="1"/>
          </p:cNvSpPr>
          <p:nvPr>
            <p:ph type="title"/>
          </p:nvPr>
        </p:nvSpPr>
        <p:spPr/>
        <p:txBody>
          <a:bodyPr/>
          <a:lstStyle/>
          <a:p>
            <a:r>
              <a:rPr lang="en-US" altLang="zh-CN"/>
              <a:t>Outage Transfer Distribution Factor (OTDF)</a:t>
            </a:r>
            <a:endParaRPr lang="en-US" altLang="zh-CN" dirty="0"/>
          </a:p>
        </p:txBody>
      </p:sp>
      <p:graphicFrame>
        <p:nvGraphicFramePr>
          <p:cNvPr id="57354" name="Object 21"/>
          <p:cNvGraphicFramePr>
            <a:graphicFrameLocks noChangeAspect="1"/>
          </p:cNvGraphicFramePr>
          <p:nvPr/>
        </p:nvGraphicFramePr>
        <p:xfrm>
          <a:off x="5762625" y="2085975"/>
          <a:ext cx="876300" cy="431800"/>
        </p:xfrm>
        <a:graphic>
          <a:graphicData uri="http://schemas.openxmlformats.org/presentationml/2006/ole">
            <mc:AlternateContent xmlns:mc="http://schemas.openxmlformats.org/markup-compatibility/2006">
              <mc:Choice xmlns:v="urn:schemas-microsoft-com:vml" Requires="v">
                <p:oleObj name="Equation" r:id="rId18" imgW="876240" imgH="431640" progId="Equation.DSMT4">
                  <p:embed/>
                </p:oleObj>
              </mc:Choice>
              <mc:Fallback>
                <p:oleObj name="Equation" r:id="rId18" imgW="876240" imgH="431640" progId="Equation.DSMT4">
                  <p:embed/>
                  <p:pic>
                    <p:nvPicPr>
                      <p:cNvPr id="57354" name="Object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62625" y="2085975"/>
                        <a:ext cx="876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5" name="Object 22"/>
          <p:cNvGraphicFramePr>
            <a:graphicFrameLocks noChangeAspect="1"/>
          </p:cNvGraphicFramePr>
          <p:nvPr/>
        </p:nvGraphicFramePr>
        <p:xfrm>
          <a:off x="4391025" y="1320800"/>
          <a:ext cx="736600" cy="368300"/>
        </p:xfrm>
        <a:graphic>
          <a:graphicData uri="http://schemas.openxmlformats.org/presentationml/2006/ole">
            <mc:AlternateContent xmlns:mc="http://schemas.openxmlformats.org/markup-compatibility/2006">
              <mc:Choice xmlns:v="urn:schemas-microsoft-com:vml" Requires="v">
                <p:oleObj name="Equation" r:id="rId20" imgW="736560" imgH="368280" progId="Equation.DSMT4">
                  <p:embed/>
                </p:oleObj>
              </mc:Choice>
              <mc:Fallback>
                <p:oleObj name="Equation" r:id="rId20" imgW="736560" imgH="368280" progId="Equation.DSMT4">
                  <p:embed/>
                  <p:pic>
                    <p:nvPicPr>
                      <p:cNvPr id="57355" name="Object 22"/>
                      <p:cNvPicPr>
                        <a:picLocks noChangeAspect="1" noChangeArrowheads="1"/>
                      </p:cNvPicPr>
                      <p:nvPr/>
                    </p:nvPicPr>
                    <p:blipFill>
                      <a:blip r:embed="rId21"/>
                      <a:srcRect/>
                      <a:stretch>
                        <a:fillRect/>
                      </a:stretch>
                    </p:blipFill>
                    <p:spPr bwMode="auto">
                      <a:xfrm>
                        <a:off x="4391025" y="1320800"/>
                        <a:ext cx="7366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6" name="Object 23"/>
          <p:cNvGraphicFramePr>
            <a:graphicFrameLocks noChangeAspect="1"/>
          </p:cNvGraphicFramePr>
          <p:nvPr/>
        </p:nvGraphicFramePr>
        <p:xfrm>
          <a:off x="7824099" y="1379213"/>
          <a:ext cx="736600" cy="368300"/>
        </p:xfrm>
        <a:graphic>
          <a:graphicData uri="http://schemas.openxmlformats.org/presentationml/2006/ole">
            <mc:AlternateContent xmlns:mc="http://schemas.openxmlformats.org/markup-compatibility/2006">
              <mc:Choice xmlns:v="urn:schemas-microsoft-com:vml" Requires="v">
                <p:oleObj name="Equation" r:id="rId22" imgW="736560" imgH="368280" progId="Equation.DSMT4">
                  <p:embed/>
                </p:oleObj>
              </mc:Choice>
              <mc:Fallback>
                <p:oleObj name="Equation" r:id="rId22" imgW="736560" imgH="368280" progId="Equation.DSMT4">
                  <p:embed/>
                  <p:pic>
                    <p:nvPicPr>
                      <p:cNvPr id="57356" name="Object 23"/>
                      <p:cNvPicPr>
                        <a:picLocks noChangeAspect="1" noChangeArrowheads="1"/>
                      </p:cNvPicPr>
                      <p:nvPr/>
                    </p:nvPicPr>
                    <p:blipFill>
                      <a:blip r:embed="rId23"/>
                      <a:srcRect/>
                      <a:stretch>
                        <a:fillRect/>
                      </a:stretch>
                    </p:blipFill>
                    <p:spPr bwMode="auto">
                      <a:xfrm>
                        <a:off x="7824099" y="1379213"/>
                        <a:ext cx="7366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71" name="AutoShape 34"/>
          <p:cNvSpPr>
            <a:spLocks noChangeArrowheads="1"/>
          </p:cNvSpPr>
          <p:nvPr/>
        </p:nvSpPr>
        <p:spPr bwMode="auto">
          <a:xfrm>
            <a:off x="3556000" y="4318000"/>
            <a:ext cx="1587500" cy="711200"/>
          </a:xfrm>
          <a:prstGeom prst="wedgeRoundRectCallout">
            <a:avLst>
              <a:gd name="adj1" fmla="val 83500"/>
              <a:gd name="adj2" fmla="val -127903"/>
              <a:gd name="adj3" fmla="val 16667"/>
            </a:avLst>
          </a:prstGeom>
          <a:solidFill>
            <a:srgbClr val="FFFFFF"/>
          </a:solidFill>
          <a:ln w="22225">
            <a:solidFill>
              <a:schemeClr val="hlink"/>
            </a:solidFill>
            <a:miter lim="800000"/>
            <a:headEnd/>
            <a:tailEnd/>
          </a:ln>
        </p:spPr>
        <p:txBody>
          <a:bodyPr/>
          <a:lstStyle/>
          <a:p>
            <a:pPr eaLnBrk="1" hangingPunct="1">
              <a:lnSpc>
                <a:spcPct val="75000"/>
              </a:lnSpc>
            </a:pPr>
            <a:r>
              <a:rPr lang="en-US" altLang="zh-CN" sz="2400" i="1">
                <a:solidFill>
                  <a:schemeClr val="hlink"/>
                </a:solidFill>
                <a:ea typeface="SimSun" charset="-122"/>
              </a:rPr>
              <a:t>outaged</a:t>
            </a:r>
          </a:p>
          <a:p>
            <a:pPr eaLnBrk="1" hangingPunct="1">
              <a:lnSpc>
                <a:spcPct val="75000"/>
              </a:lnSpc>
            </a:pPr>
            <a:r>
              <a:rPr lang="en-US" altLang="zh-CN" sz="2400" i="1">
                <a:solidFill>
                  <a:schemeClr val="hlink"/>
                </a:solidFill>
                <a:ea typeface="SimSun" charset="-122"/>
              </a:rPr>
              <a:t>line</a:t>
            </a:r>
          </a:p>
        </p:txBody>
      </p:sp>
      <p:graphicFrame>
        <p:nvGraphicFramePr>
          <p:cNvPr id="57357" name="Object 35"/>
          <p:cNvGraphicFramePr>
            <a:graphicFrameLocks noChangeAspect="1"/>
          </p:cNvGraphicFramePr>
          <p:nvPr/>
        </p:nvGraphicFramePr>
        <p:xfrm>
          <a:off x="5838825" y="3794125"/>
          <a:ext cx="876300" cy="393700"/>
        </p:xfrm>
        <a:graphic>
          <a:graphicData uri="http://schemas.openxmlformats.org/presentationml/2006/ole">
            <mc:AlternateContent xmlns:mc="http://schemas.openxmlformats.org/markup-compatibility/2006">
              <mc:Choice xmlns:v="urn:schemas-microsoft-com:vml" Requires="v">
                <p:oleObj name="Equation" r:id="rId24" imgW="876240" imgH="393480" progId="Equation.DSMT4">
                  <p:embed/>
                </p:oleObj>
              </mc:Choice>
              <mc:Fallback>
                <p:oleObj name="Equation" r:id="rId24" imgW="876240" imgH="393480" progId="Equation.DSMT4">
                  <p:embed/>
                  <p:pic>
                    <p:nvPicPr>
                      <p:cNvPr id="57357" name="Object 35"/>
                      <p:cNvPicPr preferRelativeResize="0">
                        <a:picLocks noChangeAspect="1" noChangeArrowheads="1"/>
                      </p:cNvPicPr>
                      <p:nvPr/>
                    </p:nvPicPr>
                    <p:blipFill>
                      <a:blip r:embed="rId25"/>
                      <a:srcRect/>
                      <a:stretch>
                        <a:fillRect/>
                      </a:stretch>
                    </p:blipFill>
                    <p:spPr bwMode="auto">
                      <a:xfrm>
                        <a:off x="5838825" y="3794125"/>
                        <a:ext cx="876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72" name="Line 36"/>
          <p:cNvSpPr>
            <a:spLocks noChangeShapeType="1"/>
          </p:cNvSpPr>
          <p:nvPr/>
        </p:nvSpPr>
        <p:spPr bwMode="auto">
          <a:xfrm>
            <a:off x="5289550" y="3648075"/>
            <a:ext cx="1968500" cy="0"/>
          </a:xfrm>
          <a:prstGeom prst="line">
            <a:avLst/>
          </a:prstGeom>
          <a:noFill/>
          <a:ln w="34925" cap="rnd">
            <a:solidFill>
              <a:schemeClr val="hlink"/>
            </a:solidFill>
            <a:prstDash val="sysDot"/>
            <a:round/>
            <a:headEnd/>
            <a:tailEnd/>
          </a:ln>
        </p:spPr>
        <p:txBody>
          <a:bodyPr/>
          <a:lstStyle/>
          <a:p>
            <a:endParaRPr lang="en-US"/>
          </a:p>
        </p:txBody>
      </p:sp>
      <p:graphicFrame>
        <p:nvGraphicFramePr>
          <p:cNvPr id="57358" name="Object 37"/>
          <p:cNvGraphicFramePr>
            <a:graphicFrameLocks noChangeAspect="1"/>
          </p:cNvGraphicFramePr>
          <p:nvPr/>
        </p:nvGraphicFramePr>
        <p:xfrm>
          <a:off x="4943475" y="3444875"/>
          <a:ext cx="228600" cy="330200"/>
        </p:xfrm>
        <a:graphic>
          <a:graphicData uri="http://schemas.openxmlformats.org/presentationml/2006/ole">
            <mc:AlternateContent xmlns:mc="http://schemas.openxmlformats.org/markup-compatibility/2006">
              <mc:Choice xmlns:v="urn:schemas-microsoft-com:vml" Requires="v">
                <p:oleObj name="Equation" r:id="rId26" imgW="228600" imgH="330120" progId="Equation.DSMT4">
                  <p:embed/>
                </p:oleObj>
              </mc:Choice>
              <mc:Fallback>
                <p:oleObj name="Equation" r:id="rId26" imgW="228600" imgH="330120" progId="Equation.DSMT4">
                  <p:embed/>
                  <p:pic>
                    <p:nvPicPr>
                      <p:cNvPr id="57358" name="Object 37"/>
                      <p:cNvPicPr preferRelativeResize="0">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43475" y="3444875"/>
                        <a:ext cx="228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73" name="Line 38"/>
          <p:cNvSpPr>
            <a:spLocks noChangeShapeType="1"/>
          </p:cNvSpPr>
          <p:nvPr/>
        </p:nvSpPr>
        <p:spPr bwMode="auto">
          <a:xfrm flipH="1">
            <a:off x="5280026" y="3452813"/>
            <a:ext cx="3175" cy="393700"/>
          </a:xfrm>
          <a:prstGeom prst="line">
            <a:avLst/>
          </a:prstGeom>
          <a:noFill/>
          <a:ln w="53975">
            <a:solidFill>
              <a:schemeClr val="hlink"/>
            </a:solidFill>
            <a:round/>
            <a:headEnd/>
            <a:tailEnd/>
          </a:ln>
        </p:spPr>
        <p:txBody>
          <a:bodyPr/>
          <a:lstStyle/>
          <a:p>
            <a:endParaRPr lang="en-US"/>
          </a:p>
        </p:txBody>
      </p:sp>
      <p:sp>
        <p:nvSpPr>
          <p:cNvPr id="57374" name="Line 39"/>
          <p:cNvSpPr>
            <a:spLocks noChangeShapeType="1"/>
          </p:cNvSpPr>
          <p:nvPr/>
        </p:nvSpPr>
        <p:spPr bwMode="auto">
          <a:xfrm flipH="1">
            <a:off x="7248526" y="3440113"/>
            <a:ext cx="3175" cy="393700"/>
          </a:xfrm>
          <a:prstGeom prst="line">
            <a:avLst/>
          </a:prstGeom>
          <a:noFill/>
          <a:ln w="53975">
            <a:solidFill>
              <a:schemeClr val="hlink"/>
            </a:solidFill>
            <a:round/>
            <a:headEnd/>
            <a:tailEnd/>
          </a:ln>
        </p:spPr>
        <p:txBody>
          <a:bodyPr/>
          <a:lstStyle/>
          <a:p>
            <a:endParaRPr lang="en-US"/>
          </a:p>
        </p:txBody>
      </p:sp>
      <p:graphicFrame>
        <p:nvGraphicFramePr>
          <p:cNvPr id="57359" name="Object 40"/>
          <p:cNvGraphicFramePr>
            <a:graphicFrameLocks noChangeAspect="1"/>
          </p:cNvGraphicFramePr>
          <p:nvPr/>
        </p:nvGraphicFramePr>
        <p:xfrm>
          <a:off x="7381875" y="3419475"/>
          <a:ext cx="279400" cy="406400"/>
        </p:xfrm>
        <a:graphic>
          <a:graphicData uri="http://schemas.openxmlformats.org/presentationml/2006/ole">
            <mc:AlternateContent xmlns:mc="http://schemas.openxmlformats.org/markup-compatibility/2006">
              <mc:Choice xmlns:v="urn:schemas-microsoft-com:vml" Requires="v">
                <p:oleObj name="Equation" r:id="rId28" imgW="279360" imgH="406080" progId="Equation.DSMT4">
                  <p:embed/>
                </p:oleObj>
              </mc:Choice>
              <mc:Fallback>
                <p:oleObj name="Equation" r:id="rId28" imgW="279360" imgH="406080" progId="Equation.DSMT4">
                  <p:embed/>
                  <p:pic>
                    <p:nvPicPr>
                      <p:cNvPr id="57359" name="Object 40"/>
                      <p:cNvPicPr preferRelativeResize="0">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381875" y="3419475"/>
                        <a:ext cx="279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60" name="Object 44"/>
          <p:cNvGraphicFramePr>
            <a:graphicFrameLocks noChangeAspect="1"/>
          </p:cNvGraphicFramePr>
          <p:nvPr/>
        </p:nvGraphicFramePr>
        <p:xfrm>
          <a:off x="4295775" y="5429250"/>
          <a:ext cx="3403600" cy="1092200"/>
        </p:xfrm>
        <a:graphic>
          <a:graphicData uri="http://schemas.openxmlformats.org/presentationml/2006/ole">
            <mc:AlternateContent xmlns:mc="http://schemas.openxmlformats.org/markup-compatibility/2006">
              <mc:Choice xmlns:v="urn:schemas-microsoft-com:vml" Requires="v">
                <p:oleObj name="Equation" r:id="rId30" imgW="3403440" imgH="1091880" progId="Equation.DSMT4">
                  <p:embed/>
                </p:oleObj>
              </mc:Choice>
              <mc:Fallback>
                <p:oleObj name="Equation" r:id="rId30" imgW="3403440" imgH="1091880" progId="Equation.DSMT4">
                  <p:embed/>
                  <p:pic>
                    <p:nvPicPr>
                      <p:cNvPr id="57360" name="Object 44"/>
                      <p:cNvPicPr>
                        <a:picLocks noChangeAspect="1" noChangeArrowheads="1"/>
                      </p:cNvPicPr>
                      <p:nvPr/>
                    </p:nvPicPr>
                    <p:blipFill>
                      <a:blip r:embed="rId31"/>
                      <a:srcRect/>
                      <a:stretch>
                        <a:fillRect/>
                      </a:stretch>
                    </p:blipFill>
                    <p:spPr bwMode="auto">
                      <a:xfrm>
                        <a:off x="4295775" y="5429250"/>
                        <a:ext cx="34036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78659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20" name="Rectangle 2"/>
          <p:cNvSpPr>
            <a:spLocks noGrp="1" noChangeArrowheads="1"/>
          </p:cNvSpPr>
          <p:nvPr>
            <p:ph type="title"/>
          </p:nvPr>
        </p:nvSpPr>
        <p:spPr/>
        <p:txBody>
          <a:bodyPr/>
          <a:lstStyle/>
          <a:p>
            <a:r>
              <a:rPr lang="en-US" altLang="zh-CN"/>
              <a:t>OTDF Evaluation</a:t>
            </a:r>
            <a:endParaRPr lang="en-US" altLang="zh-CN" dirty="0"/>
          </a:p>
        </p:txBody>
      </p:sp>
      <p:sp>
        <p:nvSpPr>
          <p:cNvPr id="59422" name="Freeform 11"/>
          <p:cNvSpPr>
            <a:spLocks/>
          </p:cNvSpPr>
          <p:nvPr/>
        </p:nvSpPr>
        <p:spPr bwMode="auto">
          <a:xfrm>
            <a:off x="4441826" y="1366839"/>
            <a:ext cx="3636963" cy="2408237"/>
          </a:xfrm>
          <a:custGeom>
            <a:avLst/>
            <a:gdLst>
              <a:gd name="T0" fmla="*/ 39107 w 2232"/>
              <a:gd name="T1" fmla="*/ 1390295 h 899"/>
              <a:gd name="T2" fmla="*/ 293303 w 2232"/>
              <a:gd name="T3" fmla="*/ 1647459 h 899"/>
              <a:gd name="T4" fmla="*/ 351964 w 2232"/>
              <a:gd name="T5" fmla="*/ 1711750 h 899"/>
              <a:gd name="T6" fmla="*/ 430178 w 2232"/>
              <a:gd name="T7" fmla="*/ 1904624 h 899"/>
              <a:gd name="T8" fmla="*/ 958125 w 2232"/>
              <a:gd name="T9" fmla="*/ 2193933 h 899"/>
              <a:gd name="T10" fmla="*/ 1368749 w 2232"/>
              <a:gd name="T11" fmla="*/ 2258225 h 899"/>
              <a:gd name="T12" fmla="*/ 2620177 w 2232"/>
              <a:gd name="T13" fmla="*/ 2290370 h 899"/>
              <a:gd name="T14" fmla="*/ 2757052 w 2232"/>
              <a:gd name="T15" fmla="*/ 2226079 h 899"/>
              <a:gd name="T16" fmla="*/ 2815713 w 2232"/>
              <a:gd name="T17" fmla="*/ 2161788 h 899"/>
              <a:gd name="T18" fmla="*/ 3128570 w 2232"/>
              <a:gd name="T19" fmla="*/ 2001060 h 899"/>
              <a:gd name="T20" fmla="*/ 3402320 w 2232"/>
              <a:gd name="T21" fmla="*/ 1743896 h 899"/>
              <a:gd name="T22" fmla="*/ 3558749 w 2232"/>
              <a:gd name="T23" fmla="*/ 1422441 h 899"/>
              <a:gd name="T24" fmla="*/ 3636963 w 2232"/>
              <a:gd name="T25" fmla="*/ 522365 h 899"/>
              <a:gd name="T26" fmla="*/ 3226338 w 2232"/>
              <a:gd name="T27" fmla="*/ 265201 h 899"/>
              <a:gd name="T28" fmla="*/ 2444195 w 2232"/>
              <a:gd name="T29" fmla="*/ 297346 h 899"/>
              <a:gd name="T30" fmla="*/ 2307320 w 2232"/>
              <a:gd name="T31" fmla="*/ 200910 h 899"/>
              <a:gd name="T32" fmla="*/ 2150892 w 2232"/>
              <a:gd name="T33" fmla="*/ 136619 h 899"/>
              <a:gd name="T34" fmla="*/ 1838035 w 2232"/>
              <a:gd name="T35" fmla="*/ 104473 h 899"/>
              <a:gd name="T36" fmla="*/ 1681607 w 2232"/>
              <a:gd name="T37" fmla="*/ 168764 h 899"/>
              <a:gd name="T38" fmla="*/ 1270982 w 2232"/>
              <a:gd name="T39" fmla="*/ 265201 h 899"/>
              <a:gd name="T40" fmla="*/ 997232 w 2232"/>
              <a:gd name="T41" fmla="*/ 458074 h 899"/>
              <a:gd name="T42" fmla="*/ 645268 w 2232"/>
              <a:gd name="T43" fmla="*/ 683093 h 899"/>
              <a:gd name="T44" fmla="*/ 371518 w 2232"/>
              <a:gd name="T45" fmla="*/ 875966 h 899"/>
              <a:gd name="T46" fmla="*/ 78214 w 2232"/>
              <a:gd name="T47" fmla="*/ 972403 h 899"/>
              <a:gd name="T48" fmla="*/ 0 w 2232"/>
              <a:gd name="T49" fmla="*/ 1165276 h 899"/>
              <a:gd name="T50" fmla="*/ 19554 w 2232"/>
              <a:gd name="T51" fmla="*/ 1326004 h 899"/>
              <a:gd name="T52" fmla="*/ 39107 w 2232"/>
              <a:gd name="T53" fmla="*/ 1390295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a:lstStyle/>
          <a:p>
            <a:endParaRPr lang="en-US"/>
          </a:p>
        </p:txBody>
      </p:sp>
      <p:graphicFrame>
        <p:nvGraphicFramePr>
          <p:cNvPr id="59394" name="Object 18"/>
          <p:cNvGraphicFramePr>
            <a:graphicFrameLocks noChangeAspect="1"/>
          </p:cNvGraphicFramePr>
          <p:nvPr/>
        </p:nvGraphicFramePr>
        <p:xfrm>
          <a:off x="6003925" y="2587625"/>
          <a:ext cx="850900" cy="393700"/>
        </p:xfrm>
        <a:graphic>
          <a:graphicData uri="http://schemas.openxmlformats.org/presentationml/2006/ole">
            <mc:AlternateContent xmlns:mc="http://schemas.openxmlformats.org/markup-compatibility/2006">
              <mc:Choice xmlns:v="urn:schemas-microsoft-com:vml" Requires="v">
                <p:oleObj name="Equation" r:id="rId2" imgW="850680" imgH="393480" progId="Equation.DSMT4">
                  <p:embed/>
                </p:oleObj>
              </mc:Choice>
              <mc:Fallback>
                <p:oleObj name="Equation" r:id="rId2" imgW="850680" imgH="393480" progId="Equation.DSMT4">
                  <p:embed/>
                  <p:pic>
                    <p:nvPicPr>
                      <p:cNvPr id="59394" name="Object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925" y="2587625"/>
                        <a:ext cx="850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23" name="Line 19"/>
          <p:cNvSpPr>
            <a:spLocks noChangeShapeType="1"/>
          </p:cNvSpPr>
          <p:nvPr/>
        </p:nvSpPr>
        <p:spPr bwMode="auto">
          <a:xfrm>
            <a:off x="5429250" y="2492375"/>
            <a:ext cx="1968500" cy="0"/>
          </a:xfrm>
          <a:prstGeom prst="line">
            <a:avLst/>
          </a:prstGeom>
          <a:noFill/>
          <a:ln w="34925">
            <a:solidFill>
              <a:srgbClr val="0000FF"/>
            </a:solidFill>
            <a:round/>
            <a:headEnd/>
            <a:tailEnd/>
          </a:ln>
        </p:spPr>
        <p:txBody>
          <a:bodyPr/>
          <a:lstStyle/>
          <a:p>
            <a:endParaRPr lang="en-US"/>
          </a:p>
        </p:txBody>
      </p:sp>
      <p:graphicFrame>
        <p:nvGraphicFramePr>
          <p:cNvPr id="59395" name="Object 20"/>
          <p:cNvGraphicFramePr>
            <a:graphicFrameLocks noChangeAspect="1"/>
          </p:cNvGraphicFramePr>
          <p:nvPr/>
        </p:nvGraphicFramePr>
        <p:xfrm>
          <a:off x="6172200" y="1849456"/>
          <a:ext cx="571500" cy="431800"/>
        </p:xfrm>
        <a:graphic>
          <a:graphicData uri="http://schemas.openxmlformats.org/presentationml/2006/ole">
            <mc:AlternateContent xmlns:mc="http://schemas.openxmlformats.org/markup-compatibility/2006">
              <mc:Choice xmlns:v="urn:schemas-microsoft-com:vml" Requires="v">
                <p:oleObj name="Equation" r:id="rId4" imgW="571320" imgH="431640" progId="Equation.DSMT4">
                  <p:embed/>
                </p:oleObj>
              </mc:Choice>
              <mc:Fallback>
                <p:oleObj name="Equation" r:id="rId4" imgW="571320" imgH="431640" progId="Equation.DSMT4">
                  <p:embed/>
                  <p:pic>
                    <p:nvPicPr>
                      <p:cNvPr id="59395"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849456"/>
                        <a:ext cx="571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24" name="Line 21"/>
          <p:cNvSpPr>
            <a:spLocks noChangeShapeType="1"/>
          </p:cNvSpPr>
          <p:nvPr/>
        </p:nvSpPr>
        <p:spPr bwMode="auto">
          <a:xfrm>
            <a:off x="6181725" y="2357456"/>
            <a:ext cx="412750" cy="0"/>
          </a:xfrm>
          <a:prstGeom prst="line">
            <a:avLst/>
          </a:prstGeom>
          <a:noFill/>
          <a:ln w="38100">
            <a:solidFill>
              <a:srgbClr val="0000FF"/>
            </a:solidFill>
            <a:round/>
            <a:headEnd/>
            <a:tailEnd type="triangle" w="lg" len="lg"/>
          </a:ln>
        </p:spPr>
        <p:txBody>
          <a:bodyPr/>
          <a:lstStyle/>
          <a:p>
            <a:endParaRPr lang="en-US"/>
          </a:p>
        </p:txBody>
      </p:sp>
      <p:graphicFrame>
        <p:nvGraphicFramePr>
          <p:cNvPr id="59396" name="Object 22"/>
          <p:cNvGraphicFramePr>
            <a:graphicFrameLocks noChangeAspect="1"/>
          </p:cNvGraphicFramePr>
          <p:nvPr/>
        </p:nvGraphicFramePr>
        <p:xfrm>
          <a:off x="5070475" y="2359025"/>
          <a:ext cx="152400" cy="317500"/>
        </p:xfrm>
        <a:graphic>
          <a:graphicData uri="http://schemas.openxmlformats.org/presentationml/2006/ole">
            <mc:AlternateContent xmlns:mc="http://schemas.openxmlformats.org/markup-compatibility/2006">
              <mc:Choice xmlns:v="urn:schemas-microsoft-com:vml" Requires="v">
                <p:oleObj name="Equation" r:id="rId6" imgW="152280" imgH="317160" progId="Equation.DSMT4">
                  <p:embed/>
                </p:oleObj>
              </mc:Choice>
              <mc:Fallback>
                <p:oleObj name="Equation" r:id="rId6" imgW="152280" imgH="317160" progId="Equation.DSMT4">
                  <p:embed/>
                  <p:pic>
                    <p:nvPicPr>
                      <p:cNvPr id="59396"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0475" y="2359025"/>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25" name="Line 23"/>
          <p:cNvSpPr>
            <a:spLocks noChangeShapeType="1"/>
          </p:cNvSpPr>
          <p:nvPr/>
        </p:nvSpPr>
        <p:spPr bwMode="auto">
          <a:xfrm flipH="1">
            <a:off x="5419726" y="2297113"/>
            <a:ext cx="3175" cy="393700"/>
          </a:xfrm>
          <a:prstGeom prst="line">
            <a:avLst/>
          </a:prstGeom>
          <a:noFill/>
          <a:ln w="53975">
            <a:solidFill>
              <a:srgbClr val="0000FF"/>
            </a:solidFill>
            <a:round/>
            <a:headEnd/>
            <a:tailEnd/>
          </a:ln>
        </p:spPr>
        <p:txBody>
          <a:bodyPr/>
          <a:lstStyle/>
          <a:p>
            <a:endParaRPr lang="en-US"/>
          </a:p>
        </p:txBody>
      </p:sp>
      <p:sp>
        <p:nvSpPr>
          <p:cNvPr id="59426" name="Line 24"/>
          <p:cNvSpPr>
            <a:spLocks noChangeShapeType="1"/>
          </p:cNvSpPr>
          <p:nvPr/>
        </p:nvSpPr>
        <p:spPr bwMode="auto">
          <a:xfrm flipH="1">
            <a:off x="7388226" y="2284413"/>
            <a:ext cx="3175" cy="393700"/>
          </a:xfrm>
          <a:prstGeom prst="line">
            <a:avLst/>
          </a:prstGeom>
          <a:noFill/>
          <a:ln w="53975">
            <a:solidFill>
              <a:srgbClr val="0000FF"/>
            </a:solidFill>
            <a:round/>
            <a:headEnd/>
            <a:tailEnd/>
          </a:ln>
        </p:spPr>
        <p:txBody>
          <a:bodyPr/>
          <a:lstStyle/>
          <a:p>
            <a:endParaRPr lang="en-US"/>
          </a:p>
        </p:txBody>
      </p:sp>
      <p:graphicFrame>
        <p:nvGraphicFramePr>
          <p:cNvPr id="59397" name="Object 25"/>
          <p:cNvGraphicFramePr>
            <a:graphicFrameLocks noChangeAspect="1"/>
          </p:cNvGraphicFramePr>
          <p:nvPr/>
        </p:nvGraphicFramePr>
        <p:xfrm>
          <a:off x="7553325" y="2295525"/>
          <a:ext cx="215900" cy="393700"/>
        </p:xfrm>
        <a:graphic>
          <a:graphicData uri="http://schemas.openxmlformats.org/presentationml/2006/ole">
            <mc:AlternateContent xmlns:mc="http://schemas.openxmlformats.org/markup-compatibility/2006">
              <mc:Choice xmlns:v="urn:schemas-microsoft-com:vml" Requires="v">
                <p:oleObj name="Equation" r:id="rId8" imgW="215640" imgH="393480" progId="Equation.DSMT4">
                  <p:embed/>
                </p:oleObj>
              </mc:Choice>
              <mc:Fallback>
                <p:oleObj name="Equation" r:id="rId8" imgW="215640" imgH="393480" progId="Equation.DSMT4">
                  <p:embed/>
                  <p:pic>
                    <p:nvPicPr>
                      <p:cNvPr id="59397"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3325" y="2295525"/>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8" name="Object 26"/>
          <p:cNvGraphicFramePr>
            <a:graphicFrameLocks noChangeAspect="1"/>
          </p:cNvGraphicFramePr>
          <p:nvPr/>
        </p:nvGraphicFramePr>
        <p:xfrm>
          <a:off x="5121275" y="2949575"/>
          <a:ext cx="228600" cy="330200"/>
        </p:xfrm>
        <a:graphic>
          <a:graphicData uri="http://schemas.openxmlformats.org/presentationml/2006/ole">
            <mc:AlternateContent xmlns:mc="http://schemas.openxmlformats.org/markup-compatibility/2006">
              <mc:Choice xmlns:v="urn:schemas-microsoft-com:vml" Requires="v">
                <p:oleObj name="Equation" r:id="rId10" imgW="228600" imgH="330120" progId="Equation.DSMT4">
                  <p:embed/>
                </p:oleObj>
              </mc:Choice>
              <mc:Fallback>
                <p:oleObj name="Equation" r:id="rId10" imgW="228600" imgH="330120" progId="Equation.DSMT4">
                  <p:embed/>
                  <p:pic>
                    <p:nvPicPr>
                      <p:cNvPr id="59398" name="Object 26"/>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21275" y="2949575"/>
                        <a:ext cx="228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9" name="Object 27"/>
          <p:cNvGraphicFramePr>
            <a:graphicFrameLocks noChangeAspect="1"/>
          </p:cNvGraphicFramePr>
          <p:nvPr/>
        </p:nvGraphicFramePr>
        <p:xfrm>
          <a:off x="7483475" y="2860675"/>
          <a:ext cx="279400" cy="406400"/>
        </p:xfrm>
        <a:graphic>
          <a:graphicData uri="http://schemas.openxmlformats.org/presentationml/2006/ole">
            <mc:AlternateContent xmlns:mc="http://schemas.openxmlformats.org/markup-compatibility/2006">
              <mc:Choice xmlns:v="urn:schemas-microsoft-com:vml" Requires="v">
                <p:oleObj name="Equation" r:id="rId12" imgW="279360" imgH="406080" progId="Equation.DSMT4">
                  <p:embed/>
                </p:oleObj>
              </mc:Choice>
              <mc:Fallback>
                <p:oleObj name="Equation" r:id="rId12" imgW="279360" imgH="406080" progId="Equation.DSMT4">
                  <p:embed/>
                  <p:pic>
                    <p:nvPicPr>
                      <p:cNvPr id="59399" name="Object 27"/>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83475" y="2860675"/>
                        <a:ext cx="279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27" name="Line 72"/>
          <p:cNvSpPr>
            <a:spLocks noChangeShapeType="1"/>
          </p:cNvSpPr>
          <p:nvPr/>
        </p:nvSpPr>
        <p:spPr bwMode="auto">
          <a:xfrm>
            <a:off x="6959601" y="1903413"/>
            <a:ext cx="428625" cy="0"/>
          </a:xfrm>
          <a:prstGeom prst="line">
            <a:avLst/>
          </a:prstGeom>
          <a:noFill/>
          <a:ln w="53975">
            <a:solidFill>
              <a:srgbClr val="FF00FF"/>
            </a:solidFill>
            <a:round/>
            <a:headEnd/>
            <a:tailEnd/>
          </a:ln>
        </p:spPr>
        <p:txBody>
          <a:bodyPr/>
          <a:lstStyle/>
          <a:p>
            <a:endParaRPr lang="en-US"/>
          </a:p>
        </p:txBody>
      </p:sp>
      <p:sp>
        <p:nvSpPr>
          <p:cNvPr id="59428" name="Line 73"/>
          <p:cNvSpPr>
            <a:spLocks noChangeShapeType="1"/>
          </p:cNvSpPr>
          <p:nvPr/>
        </p:nvSpPr>
        <p:spPr bwMode="auto">
          <a:xfrm rot="10800000" flipH="1">
            <a:off x="7178675" y="1235075"/>
            <a:ext cx="0" cy="660400"/>
          </a:xfrm>
          <a:prstGeom prst="line">
            <a:avLst/>
          </a:prstGeom>
          <a:noFill/>
          <a:ln w="34925">
            <a:solidFill>
              <a:srgbClr val="FF00FF"/>
            </a:solidFill>
            <a:round/>
            <a:headEnd/>
            <a:tailEnd type="triangle" w="lg" len="lg"/>
          </a:ln>
        </p:spPr>
        <p:txBody>
          <a:bodyPr/>
          <a:lstStyle/>
          <a:p>
            <a:endParaRPr lang="en-US"/>
          </a:p>
        </p:txBody>
      </p:sp>
      <p:graphicFrame>
        <p:nvGraphicFramePr>
          <p:cNvPr id="59400" name="Object 74"/>
          <p:cNvGraphicFramePr>
            <a:graphicFrameLocks noChangeAspect="1"/>
          </p:cNvGraphicFramePr>
          <p:nvPr/>
        </p:nvGraphicFramePr>
        <p:xfrm>
          <a:off x="7483475" y="1749425"/>
          <a:ext cx="228600" cy="241300"/>
        </p:xfrm>
        <a:graphic>
          <a:graphicData uri="http://schemas.openxmlformats.org/presentationml/2006/ole">
            <mc:AlternateContent xmlns:mc="http://schemas.openxmlformats.org/markup-compatibility/2006">
              <mc:Choice xmlns:v="urn:schemas-microsoft-com:vml" Requires="v">
                <p:oleObj name="Equation" r:id="rId14" imgW="228600" imgH="241200" progId="Equation.DSMT4">
                  <p:embed/>
                </p:oleObj>
              </mc:Choice>
              <mc:Fallback>
                <p:oleObj name="Equation" r:id="rId14" imgW="228600" imgH="241200" progId="Equation.DSMT4">
                  <p:embed/>
                  <p:pic>
                    <p:nvPicPr>
                      <p:cNvPr id="59400" name="Object 7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83475" y="1749425"/>
                        <a:ext cx="228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29" name="Line 75"/>
          <p:cNvSpPr>
            <a:spLocks noChangeShapeType="1"/>
          </p:cNvSpPr>
          <p:nvPr/>
        </p:nvSpPr>
        <p:spPr bwMode="auto">
          <a:xfrm>
            <a:off x="5473701" y="1966913"/>
            <a:ext cx="428625" cy="0"/>
          </a:xfrm>
          <a:prstGeom prst="line">
            <a:avLst/>
          </a:prstGeom>
          <a:noFill/>
          <a:ln w="53975">
            <a:solidFill>
              <a:srgbClr val="FF00FF"/>
            </a:solidFill>
            <a:round/>
            <a:headEnd/>
            <a:tailEnd/>
          </a:ln>
        </p:spPr>
        <p:txBody>
          <a:bodyPr/>
          <a:lstStyle/>
          <a:p>
            <a:endParaRPr lang="en-US"/>
          </a:p>
        </p:txBody>
      </p:sp>
      <p:sp>
        <p:nvSpPr>
          <p:cNvPr id="59430" name="Line 76"/>
          <p:cNvSpPr>
            <a:spLocks noChangeShapeType="1"/>
          </p:cNvSpPr>
          <p:nvPr/>
        </p:nvSpPr>
        <p:spPr bwMode="auto">
          <a:xfrm>
            <a:off x="5692775" y="1311275"/>
            <a:ext cx="0" cy="647700"/>
          </a:xfrm>
          <a:prstGeom prst="line">
            <a:avLst/>
          </a:prstGeom>
          <a:noFill/>
          <a:ln w="34925">
            <a:solidFill>
              <a:srgbClr val="FF00FF"/>
            </a:solidFill>
            <a:round/>
            <a:headEnd/>
            <a:tailEnd type="triangle" w="lg" len="lg"/>
          </a:ln>
        </p:spPr>
        <p:txBody>
          <a:bodyPr/>
          <a:lstStyle/>
          <a:p>
            <a:endParaRPr lang="en-US"/>
          </a:p>
        </p:txBody>
      </p:sp>
      <p:graphicFrame>
        <p:nvGraphicFramePr>
          <p:cNvPr id="59401" name="Object 78"/>
          <p:cNvGraphicFramePr>
            <a:graphicFrameLocks noChangeAspect="1"/>
          </p:cNvGraphicFramePr>
          <p:nvPr/>
        </p:nvGraphicFramePr>
        <p:xfrm>
          <a:off x="5946775" y="1698625"/>
          <a:ext cx="330200" cy="241300"/>
        </p:xfrm>
        <a:graphic>
          <a:graphicData uri="http://schemas.openxmlformats.org/presentationml/2006/ole">
            <mc:AlternateContent xmlns:mc="http://schemas.openxmlformats.org/markup-compatibility/2006">
              <mc:Choice xmlns:v="urn:schemas-microsoft-com:vml" Requires="v">
                <p:oleObj name="Equation" r:id="rId16" imgW="330120" imgH="241200" progId="Equation.DSMT4">
                  <p:embed/>
                </p:oleObj>
              </mc:Choice>
              <mc:Fallback>
                <p:oleObj name="Equation" r:id="rId16" imgW="330120" imgH="241200" progId="Equation.DSMT4">
                  <p:embed/>
                  <p:pic>
                    <p:nvPicPr>
                      <p:cNvPr id="59401" name="Object 7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46775" y="1698625"/>
                        <a:ext cx="330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02" name="Object 80"/>
          <p:cNvGraphicFramePr>
            <a:graphicFrameLocks noChangeAspect="1"/>
          </p:cNvGraphicFramePr>
          <p:nvPr/>
        </p:nvGraphicFramePr>
        <p:xfrm>
          <a:off x="4924425" y="1250950"/>
          <a:ext cx="431800" cy="381000"/>
        </p:xfrm>
        <a:graphic>
          <a:graphicData uri="http://schemas.openxmlformats.org/presentationml/2006/ole">
            <mc:AlternateContent xmlns:mc="http://schemas.openxmlformats.org/markup-compatibility/2006">
              <mc:Choice xmlns:v="urn:schemas-microsoft-com:vml" Requires="v">
                <p:oleObj name="Equation" r:id="rId18" imgW="431640" imgH="380880" progId="Equation.DSMT4">
                  <p:embed/>
                </p:oleObj>
              </mc:Choice>
              <mc:Fallback>
                <p:oleObj name="Equation" r:id="rId18" imgW="431640" imgH="380880" progId="Equation.DSMT4">
                  <p:embed/>
                  <p:pic>
                    <p:nvPicPr>
                      <p:cNvPr id="59402" name="Object 8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24425" y="1250950"/>
                        <a:ext cx="43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03" name="Object 81"/>
          <p:cNvGraphicFramePr>
            <a:graphicFrameLocks noChangeAspect="1"/>
          </p:cNvGraphicFramePr>
          <p:nvPr/>
        </p:nvGraphicFramePr>
        <p:xfrm>
          <a:off x="7312025" y="1184275"/>
          <a:ext cx="431800" cy="381000"/>
        </p:xfrm>
        <a:graphic>
          <a:graphicData uri="http://schemas.openxmlformats.org/presentationml/2006/ole">
            <mc:AlternateContent xmlns:mc="http://schemas.openxmlformats.org/markup-compatibility/2006">
              <mc:Choice xmlns:v="urn:schemas-microsoft-com:vml" Requires="v">
                <p:oleObj name="Equation" r:id="rId20" imgW="431640" imgH="380880" progId="Equation.DSMT4">
                  <p:embed/>
                </p:oleObj>
              </mc:Choice>
              <mc:Fallback>
                <p:oleObj name="Equation" r:id="rId20" imgW="431640" imgH="380880" progId="Equation.DSMT4">
                  <p:embed/>
                  <p:pic>
                    <p:nvPicPr>
                      <p:cNvPr id="59403" name="Object 8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12025" y="1184275"/>
                        <a:ext cx="43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04" name="Object 82"/>
          <p:cNvGraphicFramePr>
            <a:graphicFrameLocks noChangeAspect="1"/>
          </p:cNvGraphicFramePr>
          <p:nvPr/>
        </p:nvGraphicFramePr>
        <p:xfrm>
          <a:off x="5959475" y="3178175"/>
          <a:ext cx="914400" cy="406400"/>
        </p:xfrm>
        <a:graphic>
          <a:graphicData uri="http://schemas.openxmlformats.org/presentationml/2006/ole">
            <mc:AlternateContent xmlns:mc="http://schemas.openxmlformats.org/markup-compatibility/2006">
              <mc:Choice xmlns:v="urn:schemas-microsoft-com:vml" Requires="v">
                <p:oleObj name="Equation" r:id="rId22" imgW="914400" imgH="406080" progId="Equation.DSMT4">
                  <p:embed/>
                </p:oleObj>
              </mc:Choice>
              <mc:Fallback>
                <p:oleObj name="Equation" r:id="rId22" imgW="914400" imgH="406080" progId="Equation.DSMT4">
                  <p:embed/>
                  <p:pic>
                    <p:nvPicPr>
                      <p:cNvPr id="59404" name="Object 8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59475" y="3178175"/>
                        <a:ext cx="914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31" name="Line 87"/>
          <p:cNvSpPr>
            <a:spLocks noChangeShapeType="1"/>
          </p:cNvSpPr>
          <p:nvPr/>
        </p:nvSpPr>
        <p:spPr bwMode="auto">
          <a:xfrm flipH="1">
            <a:off x="5407026" y="2894013"/>
            <a:ext cx="3175" cy="393700"/>
          </a:xfrm>
          <a:prstGeom prst="line">
            <a:avLst/>
          </a:prstGeom>
          <a:noFill/>
          <a:ln w="53975">
            <a:solidFill>
              <a:schemeClr val="hlink"/>
            </a:solidFill>
            <a:round/>
            <a:headEnd/>
            <a:tailEnd/>
          </a:ln>
        </p:spPr>
        <p:txBody>
          <a:bodyPr/>
          <a:lstStyle/>
          <a:p>
            <a:endParaRPr lang="en-US"/>
          </a:p>
        </p:txBody>
      </p:sp>
      <p:sp>
        <p:nvSpPr>
          <p:cNvPr id="59432" name="Line 88"/>
          <p:cNvSpPr>
            <a:spLocks noChangeShapeType="1"/>
          </p:cNvSpPr>
          <p:nvPr/>
        </p:nvSpPr>
        <p:spPr bwMode="auto">
          <a:xfrm flipH="1">
            <a:off x="7375526" y="2881313"/>
            <a:ext cx="3175" cy="393700"/>
          </a:xfrm>
          <a:prstGeom prst="line">
            <a:avLst/>
          </a:prstGeom>
          <a:noFill/>
          <a:ln w="53975">
            <a:solidFill>
              <a:schemeClr val="hlink"/>
            </a:solidFill>
            <a:round/>
            <a:headEnd/>
            <a:tailEnd/>
          </a:ln>
        </p:spPr>
        <p:txBody>
          <a:bodyPr/>
          <a:lstStyle/>
          <a:p>
            <a:endParaRPr lang="en-US"/>
          </a:p>
        </p:txBody>
      </p:sp>
      <p:sp>
        <p:nvSpPr>
          <p:cNvPr id="59433" name="Line 90"/>
          <p:cNvSpPr>
            <a:spLocks noChangeShapeType="1"/>
          </p:cNvSpPr>
          <p:nvPr/>
        </p:nvSpPr>
        <p:spPr bwMode="auto">
          <a:xfrm>
            <a:off x="5416550" y="3076575"/>
            <a:ext cx="1968500" cy="0"/>
          </a:xfrm>
          <a:prstGeom prst="line">
            <a:avLst/>
          </a:prstGeom>
          <a:noFill/>
          <a:ln w="34925" cap="rnd">
            <a:solidFill>
              <a:schemeClr val="hlink"/>
            </a:solidFill>
            <a:prstDash val="sysDot"/>
            <a:round/>
            <a:headEnd/>
            <a:tailEnd/>
          </a:ln>
        </p:spPr>
        <p:txBody>
          <a:bodyPr/>
          <a:lstStyle/>
          <a:p>
            <a:endParaRPr lang="en-US"/>
          </a:p>
        </p:txBody>
      </p:sp>
      <p:sp>
        <p:nvSpPr>
          <p:cNvPr id="59434" name="Text Box 92"/>
          <p:cNvSpPr txBox="1">
            <a:spLocks noChangeArrowheads="1"/>
          </p:cNvSpPr>
          <p:nvPr/>
        </p:nvSpPr>
        <p:spPr bwMode="auto">
          <a:xfrm>
            <a:off x="8383588" y="2216151"/>
            <a:ext cx="925512" cy="823913"/>
          </a:xfrm>
          <a:prstGeom prst="rect">
            <a:avLst/>
          </a:prstGeom>
          <a:noFill/>
          <a:ln w="25400">
            <a:noFill/>
            <a:miter lim="800000"/>
            <a:headEnd/>
            <a:tailEnd/>
          </a:ln>
        </p:spPr>
        <p:txBody>
          <a:bodyPr>
            <a:spAutoFit/>
          </a:bodyPr>
          <a:lstStyle/>
          <a:p>
            <a:r>
              <a:rPr lang="zh-CN" altLang="en-US" sz="4800">
                <a:ea typeface="SimSun" charset="-122"/>
              </a:rPr>
              <a:t>=</a:t>
            </a:r>
          </a:p>
        </p:txBody>
      </p:sp>
      <p:sp>
        <p:nvSpPr>
          <p:cNvPr id="59435" name="Freeform 93"/>
          <p:cNvSpPr>
            <a:spLocks/>
          </p:cNvSpPr>
          <p:nvPr/>
        </p:nvSpPr>
        <p:spPr bwMode="auto">
          <a:xfrm>
            <a:off x="1901826" y="4208464"/>
            <a:ext cx="3636963" cy="2408237"/>
          </a:xfrm>
          <a:custGeom>
            <a:avLst/>
            <a:gdLst>
              <a:gd name="T0" fmla="*/ 39107 w 2232"/>
              <a:gd name="T1" fmla="*/ 1390295 h 899"/>
              <a:gd name="T2" fmla="*/ 293303 w 2232"/>
              <a:gd name="T3" fmla="*/ 1647459 h 899"/>
              <a:gd name="T4" fmla="*/ 351964 w 2232"/>
              <a:gd name="T5" fmla="*/ 1711750 h 899"/>
              <a:gd name="T6" fmla="*/ 430178 w 2232"/>
              <a:gd name="T7" fmla="*/ 1904624 h 899"/>
              <a:gd name="T8" fmla="*/ 958125 w 2232"/>
              <a:gd name="T9" fmla="*/ 2193933 h 899"/>
              <a:gd name="T10" fmla="*/ 1368749 w 2232"/>
              <a:gd name="T11" fmla="*/ 2258225 h 899"/>
              <a:gd name="T12" fmla="*/ 2620177 w 2232"/>
              <a:gd name="T13" fmla="*/ 2290370 h 899"/>
              <a:gd name="T14" fmla="*/ 2757052 w 2232"/>
              <a:gd name="T15" fmla="*/ 2226079 h 899"/>
              <a:gd name="T16" fmla="*/ 2815713 w 2232"/>
              <a:gd name="T17" fmla="*/ 2161788 h 899"/>
              <a:gd name="T18" fmla="*/ 3128570 w 2232"/>
              <a:gd name="T19" fmla="*/ 2001060 h 899"/>
              <a:gd name="T20" fmla="*/ 3402320 w 2232"/>
              <a:gd name="T21" fmla="*/ 1743896 h 899"/>
              <a:gd name="T22" fmla="*/ 3558749 w 2232"/>
              <a:gd name="T23" fmla="*/ 1422441 h 899"/>
              <a:gd name="T24" fmla="*/ 3636963 w 2232"/>
              <a:gd name="T25" fmla="*/ 522365 h 899"/>
              <a:gd name="T26" fmla="*/ 3226338 w 2232"/>
              <a:gd name="T27" fmla="*/ 265201 h 899"/>
              <a:gd name="T28" fmla="*/ 2444195 w 2232"/>
              <a:gd name="T29" fmla="*/ 297346 h 899"/>
              <a:gd name="T30" fmla="*/ 2307320 w 2232"/>
              <a:gd name="T31" fmla="*/ 200910 h 899"/>
              <a:gd name="T32" fmla="*/ 2150892 w 2232"/>
              <a:gd name="T33" fmla="*/ 136619 h 899"/>
              <a:gd name="T34" fmla="*/ 1838035 w 2232"/>
              <a:gd name="T35" fmla="*/ 104473 h 899"/>
              <a:gd name="T36" fmla="*/ 1681607 w 2232"/>
              <a:gd name="T37" fmla="*/ 168764 h 899"/>
              <a:gd name="T38" fmla="*/ 1270982 w 2232"/>
              <a:gd name="T39" fmla="*/ 265201 h 899"/>
              <a:gd name="T40" fmla="*/ 997232 w 2232"/>
              <a:gd name="T41" fmla="*/ 458074 h 899"/>
              <a:gd name="T42" fmla="*/ 645268 w 2232"/>
              <a:gd name="T43" fmla="*/ 683093 h 899"/>
              <a:gd name="T44" fmla="*/ 371518 w 2232"/>
              <a:gd name="T45" fmla="*/ 875966 h 899"/>
              <a:gd name="T46" fmla="*/ 78214 w 2232"/>
              <a:gd name="T47" fmla="*/ 972403 h 899"/>
              <a:gd name="T48" fmla="*/ 0 w 2232"/>
              <a:gd name="T49" fmla="*/ 1165276 h 899"/>
              <a:gd name="T50" fmla="*/ 19554 w 2232"/>
              <a:gd name="T51" fmla="*/ 1326004 h 899"/>
              <a:gd name="T52" fmla="*/ 39107 w 2232"/>
              <a:gd name="T53" fmla="*/ 1390295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a:lstStyle/>
          <a:p>
            <a:endParaRPr lang="en-US"/>
          </a:p>
        </p:txBody>
      </p:sp>
      <p:sp>
        <p:nvSpPr>
          <p:cNvPr id="59436" name="Line 95"/>
          <p:cNvSpPr>
            <a:spLocks noChangeShapeType="1"/>
          </p:cNvSpPr>
          <p:nvPr/>
        </p:nvSpPr>
        <p:spPr bwMode="auto">
          <a:xfrm>
            <a:off x="2889250" y="5334000"/>
            <a:ext cx="1968500" cy="0"/>
          </a:xfrm>
          <a:prstGeom prst="line">
            <a:avLst/>
          </a:prstGeom>
          <a:noFill/>
          <a:ln w="34925">
            <a:solidFill>
              <a:srgbClr val="0000FF"/>
            </a:solidFill>
            <a:round/>
            <a:headEnd/>
            <a:tailEnd/>
          </a:ln>
        </p:spPr>
        <p:txBody>
          <a:bodyPr/>
          <a:lstStyle/>
          <a:p>
            <a:endParaRPr lang="en-US"/>
          </a:p>
        </p:txBody>
      </p:sp>
      <p:graphicFrame>
        <p:nvGraphicFramePr>
          <p:cNvPr id="59405" name="Object 96"/>
          <p:cNvGraphicFramePr>
            <a:graphicFrameLocks noChangeAspect="1"/>
          </p:cNvGraphicFramePr>
          <p:nvPr/>
        </p:nvGraphicFramePr>
        <p:xfrm>
          <a:off x="3495675" y="4649806"/>
          <a:ext cx="863600" cy="533400"/>
        </p:xfrm>
        <a:graphic>
          <a:graphicData uri="http://schemas.openxmlformats.org/presentationml/2006/ole">
            <mc:AlternateContent xmlns:mc="http://schemas.openxmlformats.org/markup-compatibility/2006">
              <mc:Choice xmlns:v="urn:schemas-microsoft-com:vml" Requires="v">
                <p:oleObj name="Equation" r:id="rId24" imgW="863280" imgH="533160" progId="Equation.DSMT4">
                  <p:embed/>
                </p:oleObj>
              </mc:Choice>
              <mc:Fallback>
                <p:oleObj name="Equation" r:id="rId24" imgW="863280" imgH="533160" progId="Equation.DSMT4">
                  <p:embed/>
                  <p:pic>
                    <p:nvPicPr>
                      <p:cNvPr id="59405" name="Object 9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95675" y="4649806"/>
                        <a:ext cx="863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37" name="Line 97"/>
          <p:cNvSpPr>
            <a:spLocks noChangeShapeType="1"/>
          </p:cNvSpPr>
          <p:nvPr/>
        </p:nvSpPr>
        <p:spPr bwMode="auto">
          <a:xfrm>
            <a:off x="3489326" y="5189556"/>
            <a:ext cx="403225" cy="0"/>
          </a:xfrm>
          <a:prstGeom prst="line">
            <a:avLst/>
          </a:prstGeom>
          <a:noFill/>
          <a:ln w="38100">
            <a:solidFill>
              <a:srgbClr val="0000FF"/>
            </a:solidFill>
            <a:round/>
            <a:headEnd/>
            <a:tailEnd type="triangle" w="lg" len="lg"/>
          </a:ln>
        </p:spPr>
        <p:txBody>
          <a:bodyPr/>
          <a:lstStyle/>
          <a:p>
            <a:endParaRPr lang="en-US"/>
          </a:p>
        </p:txBody>
      </p:sp>
      <p:graphicFrame>
        <p:nvGraphicFramePr>
          <p:cNvPr id="59406" name="Object 98"/>
          <p:cNvGraphicFramePr>
            <a:graphicFrameLocks noChangeAspect="1"/>
          </p:cNvGraphicFramePr>
          <p:nvPr/>
        </p:nvGraphicFramePr>
        <p:xfrm>
          <a:off x="2530475" y="5200650"/>
          <a:ext cx="152400" cy="317500"/>
        </p:xfrm>
        <a:graphic>
          <a:graphicData uri="http://schemas.openxmlformats.org/presentationml/2006/ole">
            <mc:AlternateContent xmlns:mc="http://schemas.openxmlformats.org/markup-compatibility/2006">
              <mc:Choice xmlns:v="urn:schemas-microsoft-com:vml" Requires="v">
                <p:oleObj name="Equation" r:id="rId26" imgW="152280" imgH="317160" progId="Equation.DSMT4">
                  <p:embed/>
                </p:oleObj>
              </mc:Choice>
              <mc:Fallback>
                <p:oleObj name="Equation" r:id="rId26" imgW="152280" imgH="317160" progId="Equation.DSMT4">
                  <p:embed/>
                  <p:pic>
                    <p:nvPicPr>
                      <p:cNvPr id="59406" name="Object 9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30475" y="5200650"/>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38" name="Line 99"/>
          <p:cNvSpPr>
            <a:spLocks noChangeShapeType="1"/>
          </p:cNvSpPr>
          <p:nvPr/>
        </p:nvSpPr>
        <p:spPr bwMode="auto">
          <a:xfrm flipH="1">
            <a:off x="2879726" y="5138738"/>
            <a:ext cx="3175" cy="393700"/>
          </a:xfrm>
          <a:prstGeom prst="line">
            <a:avLst/>
          </a:prstGeom>
          <a:noFill/>
          <a:ln w="53975">
            <a:solidFill>
              <a:srgbClr val="0000FF"/>
            </a:solidFill>
            <a:round/>
            <a:headEnd/>
            <a:tailEnd/>
          </a:ln>
        </p:spPr>
        <p:txBody>
          <a:bodyPr/>
          <a:lstStyle/>
          <a:p>
            <a:endParaRPr lang="en-US"/>
          </a:p>
        </p:txBody>
      </p:sp>
      <p:sp>
        <p:nvSpPr>
          <p:cNvPr id="59439" name="Line 100"/>
          <p:cNvSpPr>
            <a:spLocks noChangeShapeType="1"/>
          </p:cNvSpPr>
          <p:nvPr/>
        </p:nvSpPr>
        <p:spPr bwMode="auto">
          <a:xfrm flipH="1">
            <a:off x="4848226" y="5126038"/>
            <a:ext cx="3175" cy="393700"/>
          </a:xfrm>
          <a:prstGeom prst="line">
            <a:avLst/>
          </a:prstGeom>
          <a:noFill/>
          <a:ln w="53975">
            <a:solidFill>
              <a:srgbClr val="0000FF"/>
            </a:solidFill>
            <a:round/>
            <a:headEnd/>
            <a:tailEnd/>
          </a:ln>
        </p:spPr>
        <p:txBody>
          <a:bodyPr/>
          <a:lstStyle/>
          <a:p>
            <a:endParaRPr lang="en-US"/>
          </a:p>
        </p:txBody>
      </p:sp>
      <p:graphicFrame>
        <p:nvGraphicFramePr>
          <p:cNvPr id="59407" name="Object 101"/>
          <p:cNvGraphicFramePr>
            <a:graphicFrameLocks noChangeAspect="1"/>
          </p:cNvGraphicFramePr>
          <p:nvPr/>
        </p:nvGraphicFramePr>
        <p:xfrm>
          <a:off x="5013325" y="5137150"/>
          <a:ext cx="215900" cy="393700"/>
        </p:xfrm>
        <a:graphic>
          <a:graphicData uri="http://schemas.openxmlformats.org/presentationml/2006/ole">
            <mc:AlternateContent xmlns:mc="http://schemas.openxmlformats.org/markup-compatibility/2006">
              <mc:Choice xmlns:v="urn:schemas-microsoft-com:vml" Requires="v">
                <p:oleObj name="Equation" r:id="rId28" imgW="215640" imgH="393480" progId="Equation.DSMT4">
                  <p:embed/>
                </p:oleObj>
              </mc:Choice>
              <mc:Fallback>
                <p:oleObj name="Equation" r:id="rId28" imgW="215640" imgH="393480" progId="Equation.DSMT4">
                  <p:embed/>
                  <p:pic>
                    <p:nvPicPr>
                      <p:cNvPr id="59407" name="Object 10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013325" y="5137150"/>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08" name="Object 102"/>
          <p:cNvGraphicFramePr>
            <a:graphicFrameLocks noChangeAspect="1"/>
          </p:cNvGraphicFramePr>
          <p:nvPr/>
        </p:nvGraphicFramePr>
        <p:xfrm>
          <a:off x="2581275" y="5892800"/>
          <a:ext cx="228600" cy="330200"/>
        </p:xfrm>
        <a:graphic>
          <a:graphicData uri="http://schemas.openxmlformats.org/presentationml/2006/ole">
            <mc:AlternateContent xmlns:mc="http://schemas.openxmlformats.org/markup-compatibility/2006">
              <mc:Choice xmlns:v="urn:schemas-microsoft-com:vml" Requires="v">
                <p:oleObj name="Equation" r:id="rId30" imgW="228600" imgH="330120" progId="Equation.DSMT4">
                  <p:embed/>
                </p:oleObj>
              </mc:Choice>
              <mc:Fallback>
                <p:oleObj name="Equation" r:id="rId30" imgW="228600" imgH="330120" progId="Equation.DSMT4">
                  <p:embed/>
                  <p:pic>
                    <p:nvPicPr>
                      <p:cNvPr id="59408" name="Object 102"/>
                      <p:cNvPicPr preferRelativeResize="0">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581275" y="5892800"/>
                        <a:ext cx="228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09" name="Object 103"/>
          <p:cNvGraphicFramePr>
            <a:graphicFrameLocks noChangeAspect="1"/>
          </p:cNvGraphicFramePr>
          <p:nvPr/>
        </p:nvGraphicFramePr>
        <p:xfrm>
          <a:off x="4943475" y="5803900"/>
          <a:ext cx="279400" cy="406400"/>
        </p:xfrm>
        <a:graphic>
          <a:graphicData uri="http://schemas.openxmlformats.org/presentationml/2006/ole">
            <mc:AlternateContent xmlns:mc="http://schemas.openxmlformats.org/markup-compatibility/2006">
              <mc:Choice xmlns:v="urn:schemas-microsoft-com:vml" Requires="v">
                <p:oleObj name="Equation" r:id="rId32" imgW="279360" imgH="406080" progId="Equation.DSMT4">
                  <p:embed/>
                </p:oleObj>
              </mc:Choice>
              <mc:Fallback>
                <p:oleObj name="Equation" r:id="rId32" imgW="279360" imgH="406080" progId="Equation.DSMT4">
                  <p:embed/>
                  <p:pic>
                    <p:nvPicPr>
                      <p:cNvPr id="59409" name="Object 103"/>
                      <p:cNvPicPr preferRelativeResize="0">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943475" y="5803900"/>
                        <a:ext cx="279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40" name="Line 104"/>
          <p:cNvSpPr>
            <a:spLocks noChangeShapeType="1"/>
          </p:cNvSpPr>
          <p:nvPr/>
        </p:nvSpPr>
        <p:spPr bwMode="auto">
          <a:xfrm>
            <a:off x="4419601" y="4745038"/>
            <a:ext cx="428625" cy="0"/>
          </a:xfrm>
          <a:prstGeom prst="line">
            <a:avLst/>
          </a:prstGeom>
          <a:noFill/>
          <a:ln w="53975">
            <a:solidFill>
              <a:srgbClr val="FF00FF"/>
            </a:solidFill>
            <a:round/>
            <a:headEnd/>
            <a:tailEnd/>
          </a:ln>
        </p:spPr>
        <p:txBody>
          <a:bodyPr/>
          <a:lstStyle/>
          <a:p>
            <a:endParaRPr lang="en-US"/>
          </a:p>
        </p:txBody>
      </p:sp>
      <p:sp>
        <p:nvSpPr>
          <p:cNvPr id="59441" name="Line 105"/>
          <p:cNvSpPr>
            <a:spLocks noChangeShapeType="1"/>
          </p:cNvSpPr>
          <p:nvPr/>
        </p:nvSpPr>
        <p:spPr bwMode="auto">
          <a:xfrm rot="10800000" flipH="1">
            <a:off x="4638675" y="4076700"/>
            <a:ext cx="0" cy="660400"/>
          </a:xfrm>
          <a:prstGeom prst="line">
            <a:avLst/>
          </a:prstGeom>
          <a:noFill/>
          <a:ln w="34925">
            <a:solidFill>
              <a:srgbClr val="FF00FF"/>
            </a:solidFill>
            <a:round/>
            <a:headEnd/>
            <a:tailEnd type="triangle" w="lg" len="lg"/>
          </a:ln>
        </p:spPr>
        <p:txBody>
          <a:bodyPr/>
          <a:lstStyle/>
          <a:p>
            <a:endParaRPr lang="en-US"/>
          </a:p>
        </p:txBody>
      </p:sp>
      <p:graphicFrame>
        <p:nvGraphicFramePr>
          <p:cNvPr id="59410" name="Object 106"/>
          <p:cNvGraphicFramePr>
            <a:graphicFrameLocks noChangeAspect="1"/>
          </p:cNvGraphicFramePr>
          <p:nvPr/>
        </p:nvGraphicFramePr>
        <p:xfrm>
          <a:off x="4943475" y="4591050"/>
          <a:ext cx="228600" cy="241300"/>
        </p:xfrm>
        <a:graphic>
          <a:graphicData uri="http://schemas.openxmlformats.org/presentationml/2006/ole">
            <mc:AlternateContent xmlns:mc="http://schemas.openxmlformats.org/markup-compatibility/2006">
              <mc:Choice xmlns:v="urn:schemas-microsoft-com:vml" Requires="v">
                <p:oleObj name="Equation" r:id="rId34" imgW="228600" imgH="241200" progId="Equation.DSMT4">
                  <p:embed/>
                </p:oleObj>
              </mc:Choice>
              <mc:Fallback>
                <p:oleObj name="Equation" r:id="rId34" imgW="228600" imgH="241200" progId="Equation.DSMT4">
                  <p:embed/>
                  <p:pic>
                    <p:nvPicPr>
                      <p:cNvPr id="59410" name="Object 10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43475" y="4591050"/>
                        <a:ext cx="228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11" name="Object 113"/>
          <p:cNvGraphicFramePr>
            <a:graphicFrameLocks noChangeAspect="1"/>
          </p:cNvGraphicFramePr>
          <p:nvPr/>
        </p:nvGraphicFramePr>
        <p:xfrm>
          <a:off x="4902200" y="3937000"/>
          <a:ext cx="431800" cy="381000"/>
        </p:xfrm>
        <a:graphic>
          <a:graphicData uri="http://schemas.openxmlformats.org/presentationml/2006/ole">
            <mc:AlternateContent xmlns:mc="http://schemas.openxmlformats.org/markup-compatibility/2006">
              <mc:Choice xmlns:v="urn:schemas-microsoft-com:vml" Requires="v">
                <p:oleObj name="Equation" r:id="rId35" imgW="431640" imgH="380880" progId="Equation.DSMT4">
                  <p:embed/>
                </p:oleObj>
              </mc:Choice>
              <mc:Fallback>
                <p:oleObj name="Equation" r:id="rId35" imgW="431640" imgH="380880" progId="Equation.DSMT4">
                  <p:embed/>
                  <p:pic>
                    <p:nvPicPr>
                      <p:cNvPr id="59411" name="Object 11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902200" y="3937000"/>
                        <a:ext cx="43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42" name="Line 115"/>
          <p:cNvSpPr>
            <a:spLocks noChangeShapeType="1"/>
          </p:cNvSpPr>
          <p:nvPr/>
        </p:nvSpPr>
        <p:spPr bwMode="auto">
          <a:xfrm flipH="1">
            <a:off x="2867026" y="5837238"/>
            <a:ext cx="3175" cy="393700"/>
          </a:xfrm>
          <a:prstGeom prst="line">
            <a:avLst/>
          </a:prstGeom>
          <a:noFill/>
          <a:ln w="53975">
            <a:solidFill>
              <a:schemeClr val="hlink"/>
            </a:solidFill>
            <a:round/>
            <a:headEnd/>
            <a:tailEnd/>
          </a:ln>
        </p:spPr>
        <p:txBody>
          <a:bodyPr/>
          <a:lstStyle/>
          <a:p>
            <a:endParaRPr lang="en-US"/>
          </a:p>
        </p:txBody>
      </p:sp>
      <p:sp>
        <p:nvSpPr>
          <p:cNvPr id="59443" name="Line 116"/>
          <p:cNvSpPr>
            <a:spLocks noChangeShapeType="1"/>
          </p:cNvSpPr>
          <p:nvPr/>
        </p:nvSpPr>
        <p:spPr bwMode="auto">
          <a:xfrm flipH="1">
            <a:off x="4835526" y="5824538"/>
            <a:ext cx="3175" cy="393700"/>
          </a:xfrm>
          <a:prstGeom prst="line">
            <a:avLst/>
          </a:prstGeom>
          <a:noFill/>
          <a:ln w="53975">
            <a:solidFill>
              <a:schemeClr val="hlink"/>
            </a:solidFill>
            <a:round/>
            <a:headEnd/>
            <a:tailEnd/>
          </a:ln>
        </p:spPr>
        <p:txBody>
          <a:bodyPr/>
          <a:lstStyle/>
          <a:p>
            <a:endParaRPr lang="en-US"/>
          </a:p>
        </p:txBody>
      </p:sp>
      <p:sp>
        <p:nvSpPr>
          <p:cNvPr id="59444" name="Line 117"/>
          <p:cNvSpPr>
            <a:spLocks noChangeShapeType="1"/>
          </p:cNvSpPr>
          <p:nvPr/>
        </p:nvSpPr>
        <p:spPr bwMode="auto">
          <a:xfrm>
            <a:off x="2876550" y="6019800"/>
            <a:ext cx="1968500" cy="0"/>
          </a:xfrm>
          <a:prstGeom prst="line">
            <a:avLst/>
          </a:prstGeom>
          <a:noFill/>
          <a:ln w="34925">
            <a:solidFill>
              <a:schemeClr val="hlink"/>
            </a:solidFill>
            <a:round/>
            <a:headEnd/>
            <a:tailEnd/>
          </a:ln>
        </p:spPr>
        <p:txBody>
          <a:bodyPr/>
          <a:lstStyle/>
          <a:p>
            <a:endParaRPr lang="en-US"/>
          </a:p>
        </p:txBody>
      </p:sp>
      <p:sp>
        <p:nvSpPr>
          <p:cNvPr id="59445" name="Freeform 118"/>
          <p:cNvSpPr>
            <a:spLocks/>
          </p:cNvSpPr>
          <p:nvPr/>
        </p:nvSpPr>
        <p:spPr bwMode="auto">
          <a:xfrm>
            <a:off x="6410326" y="4208464"/>
            <a:ext cx="3636963" cy="2408237"/>
          </a:xfrm>
          <a:custGeom>
            <a:avLst/>
            <a:gdLst>
              <a:gd name="T0" fmla="*/ 39107 w 2232"/>
              <a:gd name="T1" fmla="*/ 1390295 h 899"/>
              <a:gd name="T2" fmla="*/ 293303 w 2232"/>
              <a:gd name="T3" fmla="*/ 1647459 h 899"/>
              <a:gd name="T4" fmla="*/ 351964 w 2232"/>
              <a:gd name="T5" fmla="*/ 1711750 h 899"/>
              <a:gd name="T6" fmla="*/ 430178 w 2232"/>
              <a:gd name="T7" fmla="*/ 1904624 h 899"/>
              <a:gd name="T8" fmla="*/ 958125 w 2232"/>
              <a:gd name="T9" fmla="*/ 2193933 h 899"/>
              <a:gd name="T10" fmla="*/ 1368749 w 2232"/>
              <a:gd name="T11" fmla="*/ 2258225 h 899"/>
              <a:gd name="T12" fmla="*/ 2620177 w 2232"/>
              <a:gd name="T13" fmla="*/ 2290370 h 899"/>
              <a:gd name="T14" fmla="*/ 2757052 w 2232"/>
              <a:gd name="T15" fmla="*/ 2226079 h 899"/>
              <a:gd name="T16" fmla="*/ 2815713 w 2232"/>
              <a:gd name="T17" fmla="*/ 2161788 h 899"/>
              <a:gd name="T18" fmla="*/ 3128570 w 2232"/>
              <a:gd name="T19" fmla="*/ 2001060 h 899"/>
              <a:gd name="T20" fmla="*/ 3402320 w 2232"/>
              <a:gd name="T21" fmla="*/ 1743896 h 899"/>
              <a:gd name="T22" fmla="*/ 3558749 w 2232"/>
              <a:gd name="T23" fmla="*/ 1422441 h 899"/>
              <a:gd name="T24" fmla="*/ 3636963 w 2232"/>
              <a:gd name="T25" fmla="*/ 522365 h 899"/>
              <a:gd name="T26" fmla="*/ 3226338 w 2232"/>
              <a:gd name="T27" fmla="*/ 265201 h 899"/>
              <a:gd name="T28" fmla="*/ 2444195 w 2232"/>
              <a:gd name="T29" fmla="*/ 297346 h 899"/>
              <a:gd name="T30" fmla="*/ 2307320 w 2232"/>
              <a:gd name="T31" fmla="*/ 200910 h 899"/>
              <a:gd name="T32" fmla="*/ 2150892 w 2232"/>
              <a:gd name="T33" fmla="*/ 136619 h 899"/>
              <a:gd name="T34" fmla="*/ 1838035 w 2232"/>
              <a:gd name="T35" fmla="*/ 104473 h 899"/>
              <a:gd name="T36" fmla="*/ 1681607 w 2232"/>
              <a:gd name="T37" fmla="*/ 168764 h 899"/>
              <a:gd name="T38" fmla="*/ 1270982 w 2232"/>
              <a:gd name="T39" fmla="*/ 265201 h 899"/>
              <a:gd name="T40" fmla="*/ 997232 w 2232"/>
              <a:gd name="T41" fmla="*/ 458074 h 899"/>
              <a:gd name="T42" fmla="*/ 645268 w 2232"/>
              <a:gd name="T43" fmla="*/ 683093 h 899"/>
              <a:gd name="T44" fmla="*/ 371518 w 2232"/>
              <a:gd name="T45" fmla="*/ 875966 h 899"/>
              <a:gd name="T46" fmla="*/ 78214 w 2232"/>
              <a:gd name="T47" fmla="*/ 972403 h 899"/>
              <a:gd name="T48" fmla="*/ 0 w 2232"/>
              <a:gd name="T49" fmla="*/ 1165276 h 899"/>
              <a:gd name="T50" fmla="*/ 19554 w 2232"/>
              <a:gd name="T51" fmla="*/ 1326004 h 899"/>
              <a:gd name="T52" fmla="*/ 39107 w 2232"/>
              <a:gd name="T53" fmla="*/ 1390295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a:lstStyle/>
          <a:p>
            <a:endParaRPr lang="en-US"/>
          </a:p>
        </p:txBody>
      </p:sp>
      <p:sp>
        <p:nvSpPr>
          <p:cNvPr id="59446" name="Line 120"/>
          <p:cNvSpPr>
            <a:spLocks noChangeShapeType="1"/>
          </p:cNvSpPr>
          <p:nvPr/>
        </p:nvSpPr>
        <p:spPr bwMode="auto">
          <a:xfrm>
            <a:off x="7397750" y="5334000"/>
            <a:ext cx="1968500" cy="0"/>
          </a:xfrm>
          <a:prstGeom prst="line">
            <a:avLst/>
          </a:prstGeom>
          <a:noFill/>
          <a:ln w="34925">
            <a:solidFill>
              <a:srgbClr val="0000FF"/>
            </a:solidFill>
            <a:round/>
            <a:headEnd/>
            <a:tailEnd/>
          </a:ln>
        </p:spPr>
        <p:txBody>
          <a:bodyPr/>
          <a:lstStyle/>
          <a:p>
            <a:endParaRPr lang="en-US"/>
          </a:p>
        </p:txBody>
      </p:sp>
      <p:graphicFrame>
        <p:nvGraphicFramePr>
          <p:cNvPr id="59412" name="Object 121"/>
          <p:cNvGraphicFramePr>
            <a:graphicFrameLocks noChangeAspect="1"/>
          </p:cNvGraphicFramePr>
          <p:nvPr/>
        </p:nvGraphicFramePr>
        <p:xfrm>
          <a:off x="7912100" y="4575175"/>
          <a:ext cx="876300" cy="533400"/>
        </p:xfrm>
        <a:graphic>
          <a:graphicData uri="http://schemas.openxmlformats.org/presentationml/2006/ole">
            <mc:AlternateContent xmlns:mc="http://schemas.openxmlformats.org/markup-compatibility/2006">
              <mc:Choice xmlns:v="urn:schemas-microsoft-com:vml" Requires="v">
                <p:oleObj name="Equation" r:id="rId37" imgW="876240" imgH="533160" progId="Equation.DSMT4">
                  <p:embed/>
                </p:oleObj>
              </mc:Choice>
              <mc:Fallback>
                <p:oleObj name="Equation" r:id="rId37" imgW="876240" imgH="533160" progId="Equation.DSMT4">
                  <p:embed/>
                  <p:pic>
                    <p:nvPicPr>
                      <p:cNvPr id="59412" name="Object 12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912100" y="4575175"/>
                        <a:ext cx="876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47" name="Line 122"/>
          <p:cNvSpPr>
            <a:spLocks noChangeShapeType="1"/>
          </p:cNvSpPr>
          <p:nvPr/>
        </p:nvSpPr>
        <p:spPr bwMode="auto">
          <a:xfrm>
            <a:off x="7959726" y="5180554"/>
            <a:ext cx="441325" cy="0"/>
          </a:xfrm>
          <a:prstGeom prst="line">
            <a:avLst/>
          </a:prstGeom>
          <a:noFill/>
          <a:ln w="38100">
            <a:solidFill>
              <a:srgbClr val="0000FF"/>
            </a:solidFill>
            <a:round/>
            <a:headEnd/>
            <a:tailEnd type="triangle" w="lg" len="lg"/>
          </a:ln>
        </p:spPr>
        <p:txBody>
          <a:bodyPr/>
          <a:lstStyle/>
          <a:p>
            <a:endParaRPr lang="en-US"/>
          </a:p>
        </p:txBody>
      </p:sp>
      <p:graphicFrame>
        <p:nvGraphicFramePr>
          <p:cNvPr id="59413" name="Object 123"/>
          <p:cNvGraphicFramePr>
            <a:graphicFrameLocks noChangeAspect="1"/>
          </p:cNvGraphicFramePr>
          <p:nvPr/>
        </p:nvGraphicFramePr>
        <p:xfrm>
          <a:off x="7038975" y="5200650"/>
          <a:ext cx="152400" cy="317500"/>
        </p:xfrm>
        <a:graphic>
          <a:graphicData uri="http://schemas.openxmlformats.org/presentationml/2006/ole">
            <mc:AlternateContent xmlns:mc="http://schemas.openxmlformats.org/markup-compatibility/2006">
              <mc:Choice xmlns:v="urn:schemas-microsoft-com:vml" Requires="v">
                <p:oleObj name="Equation" r:id="rId39" imgW="152280" imgH="317160" progId="Equation.DSMT4">
                  <p:embed/>
                </p:oleObj>
              </mc:Choice>
              <mc:Fallback>
                <p:oleObj name="Equation" r:id="rId39" imgW="152280" imgH="317160" progId="Equation.DSMT4">
                  <p:embed/>
                  <p:pic>
                    <p:nvPicPr>
                      <p:cNvPr id="59413" name="Object 123"/>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038975" y="5200650"/>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48" name="Line 124"/>
          <p:cNvSpPr>
            <a:spLocks noChangeShapeType="1"/>
          </p:cNvSpPr>
          <p:nvPr/>
        </p:nvSpPr>
        <p:spPr bwMode="auto">
          <a:xfrm flipH="1">
            <a:off x="7388226" y="5138738"/>
            <a:ext cx="3175" cy="393700"/>
          </a:xfrm>
          <a:prstGeom prst="line">
            <a:avLst/>
          </a:prstGeom>
          <a:noFill/>
          <a:ln w="53975">
            <a:solidFill>
              <a:srgbClr val="0000FF"/>
            </a:solidFill>
            <a:round/>
            <a:headEnd/>
            <a:tailEnd/>
          </a:ln>
        </p:spPr>
        <p:txBody>
          <a:bodyPr/>
          <a:lstStyle/>
          <a:p>
            <a:endParaRPr lang="en-US"/>
          </a:p>
        </p:txBody>
      </p:sp>
      <p:sp>
        <p:nvSpPr>
          <p:cNvPr id="59449" name="Line 125"/>
          <p:cNvSpPr>
            <a:spLocks noChangeShapeType="1"/>
          </p:cNvSpPr>
          <p:nvPr/>
        </p:nvSpPr>
        <p:spPr bwMode="auto">
          <a:xfrm flipH="1">
            <a:off x="9356726" y="5126038"/>
            <a:ext cx="3175" cy="393700"/>
          </a:xfrm>
          <a:prstGeom prst="line">
            <a:avLst/>
          </a:prstGeom>
          <a:noFill/>
          <a:ln w="53975">
            <a:solidFill>
              <a:srgbClr val="0000FF"/>
            </a:solidFill>
            <a:round/>
            <a:headEnd/>
            <a:tailEnd/>
          </a:ln>
        </p:spPr>
        <p:txBody>
          <a:bodyPr/>
          <a:lstStyle/>
          <a:p>
            <a:endParaRPr lang="en-US"/>
          </a:p>
        </p:txBody>
      </p:sp>
      <p:graphicFrame>
        <p:nvGraphicFramePr>
          <p:cNvPr id="59414" name="Object 126"/>
          <p:cNvGraphicFramePr>
            <a:graphicFrameLocks noChangeAspect="1"/>
          </p:cNvGraphicFramePr>
          <p:nvPr/>
        </p:nvGraphicFramePr>
        <p:xfrm>
          <a:off x="9521825" y="5137150"/>
          <a:ext cx="215900" cy="393700"/>
        </p:xfrm>
        <a:graphic>
          <a:graphicData uri="http://schemas.openxmlformats.org/presentationml/2006/ole">
            <mc:AlternateContent xmlns:mc="http://schemas.openxmlformats.org/markup-compatibility/2006">
              <mc:Choice xmlns:v="urn:schemas-microsoft-com:vml" Requires="v">
                <p:oleObj name="Equation" r:id="rId41" imgW="215640" imgH="393480" progId="Equation.DSMT4">
                  <p:embed/>
                </p:oleObj>
              </mc:Choice>
              <mc:Fallback>
                <p:oleObj name="Equation" r:id="rId41" imgW="215640" imgH="393480" progId="Equation.DSMT4">
                  <p:embed/>
                  <p:pic>
                    <p:nvPicPr>
                      <p:cNvPr id="59414" name="Object 126"/>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9521825" y="5137150"/>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15" name="Object 127"/>
          <p:cNvGraphicFramePr>
            <a:graphicFrameLocks noChangeAspect="1"/>
          </p:cNvGraphicFramePr>
          <p:nvPr/>
        </p:nvGraphicFramePr>
        <p:xfrm>
          <a:off x="7089775" y="5791200"/>
          <a:ext cx="228600" cy="330200"/>
        </p:xfrm>
        <a:graphic>
          <a:graphicData uri="http://schemas.openxmlformats.org/presentationml/2006/ole">
            <mc:AlternateContent xmlns:mc="http://schemas.openxmlformats.org/markup-compatibility/2006">
              <mc:Choice xmlns:v="urn:schemas-microsoft-com:vml" Requires="v">
                <p:oleObj name="Equation" r:id="rId43" imgW="228600" imgH="330120" progId="Equation.DSMT4">
                  <p:embed/>
                </p:oleObj>
              </mc:Choice>
              <mc:Fallback>
                <p:oleObj name="Equation" r:id="rId43" imgW="228600" imgH="330120" progId="Equation.DSMT4">
                  <p:embed/>
                  <p:pic>
                    <p:nvPicPr>
                      <p:cNvPr id="59415" name="Object 127"/>
                      <p:cNvPicPr preferRelativeResize="0">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089775" y="5791200"/>
                        <a:ext cx="228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16" name="Object 128"/>
          <p:cNvGraphicFramePr>
            <a:graphicFrameLocks noChangeAspect="1"/>
          </p:cNvGraphicFramePr>
          <p:nvPr/>
        </p:nvGraphicFramePr>
        <p:xfrm>
          <a:off x="9451975" y="5702300"/>
          <a:ext cx="279400" cy="406400"/>
        </p:xfrm>
        <a:graphic>
          <a:graphicData uri="http://schemas.openxmlformats.org/presentationml/2006/ole">
            <mc:AlternateContent xmlns:mc="http://schemas.openxmlformats.org/markup-compatibility/2006">
              <mc:Choice xmlns:v="urn:schemas-microsoft-com:vml" Requires="v">
                <p:oleObj name="Equation" r:id="rId45" imgW="279360" imgH="406080" progId="Equation.DSMT4">
                  <p:embed/>
                </p:oleObj>
              </mc:Choice>
              <mc:Fallback>
                <p:oleObj name="Equation" r:id="rId45" imgW="279360" imgH="406080" progId="Equation.DSMT4">
                  <p:embed/>
                  <p:pic>
                    <p:nvPicPr>
                      <p:cNvPr id="59416" name="Object 128"/>
                      <p:cNvPicPr preferRelativeResize="0">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9451975" y="5702300"/>
                        <a:ext cx="279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50" name="Line 140"/>
          <p:cNvSpPr>
            <a:spLocks noChangeShapeType="1"/>
          </p:cNvSpPr>
          <p:nvPr/>
        </p:nvSpPr>
        <p:spPr bwMode="auto">
          <a:xfrm flipH="1">
            <a:off x="7375526" y="5735638"/>
            <a:ext cx="3175" cy="393700"/>
          </a:xfrm>
          <a:prstGeom prst="line">
            <a:avLst/>
          </a:prstGeom>
          <a:noFill/>
          <a:ln w="53975">
            <a:solidFill>
              <a:schemeClr val="hlink"/>
            </a:solidFill>
            <a:round/>
            <a:headEnd/>
            <a:tailEnd/>
          </a:ln>
        </p:spPr>
        <p:txBody>
          <a:bodyPr/>
          <a:lstStyle/>
          <a:p>
            <a:endParaRPr lang="en-US"/>
          </a:p>
        </p:txBody>
      </p:sp>
      <p:sp>
        <p:nvSpPr>
          <p:cNvPr id="59451" name="Line 141"/>
          <p:cNvSpPr>
            <a:spLocks noChangeShapeType="1"/>
          </p:cNvSpPr>
          <p:nvPr/>
        </p:nvSpPr>
        <p:spPr bwMode="auto">
          <a:xfrm flipH="1">
            <a:off x="9344026" y="5722938"/>
            <a:ext cx="3175" cy="393700"/>
          </a:xfrm>
          <a:prstGeom prst="line">
            <a:avLst/>
          </a:prstGeom>
          <a:noFill/>
          <a:ln w="53975">
            <a:solidFill>
              <a:schemeClr val="hlink"/>
            </a:solidFill>
            <a:round/>
            <a:headEnd/>
            <a:tailEnd/>
          </a:ln>
        </p:spPr>
        <p:txBody>
          <a:bodyPr/>
          <a:lstStyle/>
          <a:p>
            <a:endParaRPr lang="en-US"/>
          </a:p>
        </p:txBody>
      </p:sp>
      <p:sp>
        <p:nvSpPr>
          <p:cNvPr id="59452" name="Line 142"/>
          <p:cNvSpPr>
            <a:spLocks noChangeShapeType="1"/>
          </p:cNvSpPr>
          <p:nvPr/>
        </p:nvSpPr>
        <p:spPr bwMode="auto">
          <a:xfrm>
            <a:off x="7385050" y="5918200"/>
            <a:ext cx="1968500" cy="0"/>
          </a:xfrm>
          <a:prstGeom prst="line">
            <a:avLst/>
          </a:prstGeom>
          <a:noFill/>
          <a:ln w="34925" cap="rnd">
            <a:solidFill>
              <a:schemeClr val="hlink"/>
            </a:solidFill>
            <a:prstDash val="sysDot"/>
            <a:round/>
            <a:headEnd/>
            <a:tailEnd/>
          </a:ln>
        </p:spPr>
        <p:txBody>
          <a:bodyPr/>
          <a:lstStyle/>
          <a:p>
            <a:endParaRPr lang="en-US"/>
          </a:p>
        </p:txBody>
      </p:sp>
      <p:graphicFrame>
        <p:nvGraphicFramePr>
          <p:cNvPr id="59417" name="Object 143"/>
          <p:cNvGraphicFramePr>
            <a:graphicFrameLocks noChangeAspect="1"/>
          </p:cNvGraphicFramePr>
          <p:nvPr/>
        </p:nvGraphicFramePr>
        <p:xfrm>
          <a:off x="3527425" y="5594350"/>
          <a:ext cx="596900" cy="431800"/>
        </p:xfrm>
        <a:graphic>
          <a:graphicData uri="http://schemas.openxmlformats.org/presentationml/2006/ole">
            <mc:AlternateContent xmlns:mc="http://schemas.openxmlformats.org/markup-compatibility/2006">
              <mc:Choice xmlns:v="urn:schemas-microsoft-com:vml" Requires="v">
                <p:oleObj name="Equation" r:id="rId47" imgW="596880" imgH="431640" progId="Equation.DSMT4">
                  <p:embed/>
                </p:oleObj>
              </mc:Choice>
              <mc:Fallback>
                <p:oleObj name="Equation" r:id="rId47" imgW="596880" imgH="431640" progId="Equation.DSMT4">
                  <p:embed/>
                  <p:pic>
                    <p:nvPicPr>
                      <p:cNvPr id="59417" name="Object 143"/>
                      <p:cNvPicPr>
                        <a:picLocks noChangeAspect="1" noChangeArrowheads="1"/>
                      </p:cNvPicPr>
                      <p:nvPr/>
                    </p:nvPicPr>
                    <p:blipFill>
                      <a:blip r:embed="rId48"/>
                      <a:srcRect/>
                      <a:stretch>
                        <a:fillRect/>
                      </a:stretch>
                    </p:blipFill>
                    <p:spPr bwMode="auto">
                      <a:xfrm>
                        <a:off x="3527425" y="5594350"/>
                        <a:ext cx="596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53" name="Text Box 144"/>
          <p:cNvSpPr txBox="1">
            <a:spLocks noChangeArrowheads="1"/>
          </p:cNvSpPr>
          <p:nvPr/>
        </p:nvSpPr>
        <p:spPr bwMode="auto">
          <a:xfrm>
            <a:off x="5500688" y="5048251"/>
            <a:ext cx="925512" cy="823913"/>
          </a:xfrm>
          <a:prstGeom prst="rect">
            <a:avLst/>
          </a:prstGeom>
          <a:noFill/>
          <a:ln w="25400">
            <a:noFill/>
            <a:miter lim="800000"/>
            <a:headEnd/>
            <a:tailEnd/>
          </a:ln>
        </p:spPr>
        <p:txBody>
          <a:bodyPr>
            <a:spAutoFit/>
          </a:bodyPr>
          <a:lstStyle/>
          <a:p>
            <a:r>
              <a:rPr lang="zh-CN" altLang="en-US" sz="4800" dirty="0">
                <a:ea typeface="SimSun" charset="-122"/>
              </a:rPr>
              <a:t>+</a:t>
            </a:r>
          </a:p>
        </p:txBody>
      </p:sp>
      <p:sp>
        <p:nvSpPr>
          <p:cNvPr id="59454" name="Line 145"/>
          <p:cNvSpPr>
            <a:spLocks noChangeShapeType="1"/>
          </p:cNvSpPr>
          <p:nvPr/>
        </p:nvSpPr>
        <p:spPr bwMode="auto">
          <a:xfrm>
            <a:off x="2959101" y="4748213"/>
            <a:ext cx="428625" cy="0"/>
          </a:xfrm>
          <a:prstGeom prst="line">
            <a:avLst/>
          </a:prstGeom>
          <a:noFill/>
          <a:ln w="53975">
            <a:solidFill>
              <a:srgbClr val="FF00FF"/>
            </a:solidFill>
            <a:round/>
            <a:headEnd/>
            <a:tailEnd/>
          </a:ln>
        </p:spPr>
        <p:txBody>
          <a:bodyPr/>
          <a:lstStyle/>
          <a:p>
            <a:endParaRPr lang="en-US"/>
          </a:p>
        </p:txBody>
      </p:sp>
      <p:sp>
        <p:nvSpPr>
          <p:cNvPr id="59455" name="Line 146"/>
          <p:cNvSpPr>
            <a:spLocks noChangeShapeType="1"/>
          </p:cNvSpPr>
          <p:nvPr/>
        </p:nvSpPr>
        <p:spPr bwMode="auto">
          <a:xfrm>
            <a:off x="3178175" y="4092575"/>
            <a:ext cx="0" cy="647700"/>
          </a:xfrm>
          <a:prstGeom prst="line">
            <a:avLst/>
          </a:prstGeom>
          <a:noFill/>
          <a:ln w="34925">
            <a:solidFill>
              <a:srgbClr val="FF00FF"/>
            </a:solidFill>
            <a:round/>
            <a:headEnd/>
            <a:tailEnd type="triangle" w="lg" len="lg"/>
          </a:ln>
        </p:spPr>
        <p:txBody>
          <a:bodyPr/>
          <a:lstStyle/>
          <a:p>
            <a:endParaRPr lang="en-US"/>
          </a:p>
        </p:txBody>
      </p:sp>
      <p:graphicFrame>
        <p:nvGraphicFramePr>
          <p:cNvPr id="59418" name="Object 147"/>
          <p:cNvGraphicFramePr>
            <a:graphicFrameLocks noChangeAspect="1"/>
          </p:cNvGraphicFramePr>
          <p:nvPr/>
        </p:nvGraphicFramePr>
        <p:xfrm>
          <a:off x="3432175" y="4479925"/>
          <a:ext cx="330200" cy="241300"/>
        </p:xfrm>
        <a:graphic>
          <a:graphicData uri="http://schemas.openxmlformats.org/presentationml/2006/ole">
            <mc:AlternateContent xmlns:mc="http://schemas.openxmlformats.org/markup-compatibility/2006">
              <mc:Choice xmlns:v="urn:schemas-microsoft-com:vml" Requires="v">
                <p:oleObj name="Equation" r:id="rId49" imgW="330120" imgH="241200" progId="Equation.DSMT4">
                  <p:embed/>
                </p:oleObj>
              </mc:Choice>
              <mc:Fallback>
                <p:oleObj name="Equation" r:id="rId49" imgW="330120" imgH="241200" progId="Equation.DSMT4">
                  <p:embed/>
                  <p:pic>
                    <p:nvPicPr>
                      <p:cNvPr id="59418" name="Object 14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32175" y="4479925"/>
                        <a:ext cx="330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19" name="Object 148"/>
          <p:cNvGraphicFramePr>
            <a:graphicFrameLocks noChangeAspect="1"/>
          </p:cNvGraphicFramePr>
          <p:nvPr/>
        </p:nvGraphicFramePr>
        <p:xfrm>
          <a:off x="2409825" y="4032250"/>
          <a:ext cx="431800" cy="381000"/>
        </p:xfrm>
        <a:graphic>
          <a:graphicData uri="http://schemas.openxmlformats.org/presentationml/2006/ole">
            <mc:AlternateContent xmlns:mc="http://schemas.openxmlformats.org/markup-compatibility/2006">
              <mc:Choice xmlns:v="urn:schemas-microsoft-com:vml" Requires="v">
                <p:oleObj name="Equation" r:id="rId50" imgW="431640" imgH="380880" progId="Equation.DSMT4">
                  <p:embed/>
                </p:oleObj>
              </mc:Choice>
              <mc:Fallback>
                <p:oleObj name="Equation" r:id="rId50" imgW="431640" imgH="380880" progId="Equation.DSMT4">
                  <p:embed/>
                  <p:pic>
                    <p:nvPicPr>
                      <p:cNvPr id="59419" name="Object 148"/>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409825" y="4032250"/>
                        <a:ext cx="43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599105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a:xfrm>
            <a:off x="228600" y="76200"/>
            <a:ext cx="10896600" cy="1066800"/>
          </a:xfrm>
        </p:spPr>
        <p:txBody>
          <a:bodyPr/>
          <a:lstStyle/>
          <a:p>
            <a:r>
              <a:rPr lang="en-US" altLang="zh-CN"/>
              <a:t>OTDF  Evaluation</a:t>
            </a:r>
            <a:endParaRPr lang="en-US" altLang="zh-CN" dirty="0"/>
          </a:p>
        </p:txBody>
      </p:sp>
      <p:sp>
        <p:nvSpPr>
          <p:cNvPr id="60422" name="Rectangle 3"/>
          <p:cNvSpPr>
            <a:spLocks noGrp="1" noChangeArrowheads="1"/>
          </p:cNvSpPr>
          <p:nvPr>
            <p:ph type="body" sz="quarter" idx="10"/>
          </p:nvPr>
        </p:nvSpPr>
        <p:spPr>
          <a:xfrm>
            <a:off x="228600" y="1295400"/>
            <a:ext cx="10896600" cy="5181600"/>
          </a:xfrm>
        </p:spPr>
        <p:txBody>
          <a:bodyPr/>
          <a:lstStyle/>
          <a:p>
            <a:r>
              <a:rPr lang="en-US" altLang="zh-CN" dirty="0"/>
              <a:t>Since</a:t>
            </a:r>
          </a:p>
          <a:p>
            <a:r>
              <a:rPr lang="en-US" altLang="zh-CN" dirty="0"/>
              <a:t>                                         </a:t>
            </a:r>
          </a:p>
          <a:p>
            <a:r>
              <a:rPr lang="en-US" altLang="zh-CN" dirty="0"/>
              <a:t>	and</a:t>
            </a:r>
          </a:p>
          <a:p>
            <a:r>
              <a:rPr lang="en-US" altLang="zh-CN" dirty="0"/>
              <a:t>	then</a:t>
            </a:r>
            <a:br>
              <a:rPr lang="en-US" altLang="zh-CN" dirty="0"/>
            </a:br>
            <a:br>
              <a:rPr lang="en-US" altLang="zh-CN" dirty="0"/>
            </a:br>
            <a:r>
              <a:rPr lang="en-US" altLang="zh-CN" dirty="0"/>
              <a:t>so that</a:t>
            </a:r>
          </a:p>
          <a:p>
            <a:endParaRPr lang="en-US" altLang="zh-CN" dirty="0"/>
          </a:p>
        </p:txBody>
      </p:sp>
      <p:graphicFrame>
        <p:nvGraphicFramePr>
          <p:cNvPr id="60418" name="Object 8"/>
          <p:cNvGraphicFramePr>
            <a:graphicFrameLocks noChangeAspect="1"/>
          </p:cNvGraphicFramePr>
          <p:nvPr/>
        </p:nvGraphicFramePr>
        <p:xfrm>
          <a:off x="3429000" y="1295400"/>
          <a:ext cx="2476500" cy="533400"/>
        </p:xfrm>
        <a:graphic>
          <a:graphicData uri="http://schemas.openxmlformats.org/presentationml/2006/ole">
            <mc:AlternateContent xmlns:mc="http://schemas.openxmlformats.org/markup-compatibility/2006">
              <mc:Choice xmlns:v="urn:schemas-microsoft-com:vml" Requires="v">
                <p:oleObj name="Equation" r:id="rId2" imgW="2476440" imgH="533160" progId="Equation.DSMT4">
                  <p:embed/>
                </p:oleObj>
              </mc:Choice>
              <mc:Fallback>
                <p:oleObj name="Equation" r:id="rId2" imgW="2476440" imgH="533160" progId="Equation.DSMT4">
                  <p:embed/>
                  <p:pic>
                    <p:nvPicPr>
                      <p:cNvPr id="60418" name="Object 8"/>
                      <p:cNvPicPr>
                        <a:picLocks noChangeAspect="1" noChangeArrowheads="1"/>
                      </p:cNvPicPr>
                      <p:nvPr/>
                    </p:nvPicPr>
                    <p:blipFill>
                      <a:blip r:embed="rId3"/>
                      <a:srcRect/>
                      <a:stretch>
                        <a:fillRect/>
                      </a:stretch>
                    </p:blipFill>
                    <p:spPr bwMode="auto">
                      <a:xfrm>
                        <a:off x="3429000" y="1295400"/>
                        <a:ext cx="2476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19" name="Object 9"/>
          <p:cNvGraphicFramePr>
            <a:graphicFrameLocks noChangeAspect="1"/>
          </p:cNvGraphicFramePr>
          <p:nvPr/>
        </p:nvGraphicFramePr>
        <p:xfrm>
          <a:off x="3365500" y="2133600"/>
          <a:ext cx="2222500" cy="533400"/>
        </p:xfrm>
        <a:graphic>
          <a:graphicData uri="http://schemas.openxmlformats.org/presentationml/2006/ole">
            <mc:AlternateContent xmlns:mc="http://schemas.openxmlformats.org/markup-compatibility/2006">
              <mc:Choice xmlns:v="urn:schemas-microsoft-com:vml" Requires="v">
                <p:oleObj name="Equation" r:id="rId4" imgW="2222280" imgH="533160" progId="Equation.DSMT4">
                  <p:embed/>
                </p:oleObj>
              </mc:Choice>
              <mc:Fallback>
                <p:oleObj name="Equation" r:id="rId4" imgW="2222280" imgH="533160" progId="Equation.DSMT4">
                  <p:embed/>
                  <p:pic>
                    <p:nvPicPr>
                      <p:cNvPr id="60419" name="Object 9"/>
                      <p:cNvPicPr>
                        <a:picLocks noChangeAspect="1" noChangeArrowheads="1"/>
                      </p:cNvPicPr>
                      <p:nvPr/>
                    </p:nvPicPr>
                    <p:blipFill>
                      <a:blip r:embed="rId5"/>
                      <a:srcRect/>
                      <a:stretch>
                        <a:fillRect/>
                      </a:stretch>
                    </p:blipFill>
                    <p:spPr bwMode="auto">
                      <a:xfrm>
                        <a:off x="3365500" y="2133600"/>
                        <a:ext cx="2222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0" name="Object 10"/>
          <p:cNvGraphicFramePr>
            <a:graphicFrameLocks noChangeAspect="1"/>
          </p:cNvGraphicFramePr>
          <p:nvPr/>
        </p:nvGraphicFramePr>
        <p:xfrm>
          <a:off x="3327400" y="2819400"/>
          <a:ext cx="4648200" cy="533400"/>
        </p:xfrm>
        <a:graphic>
          <a:graphicData uri="http://schemas.openxmlformats.org/presentationml/2006/ole">
            <mc:AlternateContent xmlns:mc="http://schemas.openxmlformats.org/markup-compatibility/2006">
              <mc:Choice xmlns:v="urn:schemas-microsoft-com:vml" Requires="v">
                <p:oleObj name="Equation" r:id="rId6" imgW="4647960" imgH="533160" progId="Equation.DSMT4">
                  <p:embed/>
                </p:oleObj>
              </mc:Choice>
              <mc:Fallback>
                <p:oleObj name="Equation" r:id="rId6" imgW="4647960" imgH="533160" progId="Equation.DSMT4">
                  <p:embed/>
                  <p:pic>
                    <p:nvPicPr>
                      <p:cNvPr id="60420" name="Object 10"/>
                      <p:cNvPicPr>
                        <a:picLocks noChangeAspect="1" noChangeArrowheads="1"/>
                      </p:cNvPicPr>
                      <p:nvPr/>
                    </p:nvPicPr>
                    <p:blipFill>
                      <a:blip r:embed="rId7"/>
                      <a:srcRect/>
                      <a:stretch>
                        <a:fillRect/>
                      </a:stretch>
                    </p:blipFill>
                    <p:spPr bwMode="auto">
                      <a:xfrm>
                        <a:off x="3327400" y="2819400"/>
                        <a:ext cx="4648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nvGraphicFramePr>
        <p:xfrm>
          <a:off x="2597150" y="4343400"/>
          <a:ext cx="6540500" cy="596900"/>
        </p:xfrm>
        <a:graphic>
          <a:graphicData uri="http://schemas.openxmlformats.org/presentationml/2006/ole">
            <mc:AlternateContent xmlns:mc="http://schemas.openxmlformats.org/markup-compatibility/2006">
              <mc:Choice xmlns:v="urn:schemas-microsoft-com:vml" Requires="v">
                <p:oleObj name="Equation" r:id="rId8" imgW="6540480" imgH="596880" progId="Equation.DSMT4">
                  <p:embed/>
                </p:oleObj>
              </mc:Choice>
              <mc:Fallback>
                <p:oleObj name="Equation" r:id="rId8" imgW="6540480" imgH="596880" progId="Equation.DSMT4">
                  <p:embed/>
                  <p:pic>
                    <p:nvPicPr>
                      <p:cNvPr id="2" name="Object 1"/>
                      <p:cNvPicPr>
                        <a:picLocks noChangeAspect="1" noChangeArrowheads="1"/>
                      </p:cNvPicPr>
                      <p:nvPr/>
                    </p:nvPicPr>
                    <p:blipFill>
                      <a:blip r:embed="rId9"/>
                      <a:srcRect/>
                      <a:stretch>
                        <a:fillRect/>
                      </a:stretch>
                    </p:blipFill>
                    <p:spPr bwMode="auto">
                      <a:xfrm>
                        <a:off x="2597150" y="4343400"/>
                        <a:ext cx="6540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nvGraphicFramePr>
        <p:xfrm>
          <a:off x="3103564" y="5334000"/>
          <a:ext cx="4181475" cy="806450"/>
        </p:xfrm>
        <a:graphic>
          <a:graphicData uri="http://schemas.openxmlformats.org/presentationml/2006/ole">
            <mc:AlternateContent xmlns:mc="http://schemas.openxmlformats.org/markup-compatibility/2006">
              <mc:Choice xmlns:v="urn:schemas-microsoft-com:vml" Requires="v">
                <p:oleObj name="Equation" r:id="rId10" imgW="3581280" imgH="723600" progId="Equation.DSMT4">
                  <p:embed/>
                </p:oleObj>
              </mc:Choice>
              <mc:Fallback>
                <p:oleObj name="Equation" r:id="rId10" imgW="3581280" imgH="723600" progId="Equation.DSMT4">
                  <p:embed/>
                  <p:pic>
                    <p:nvPicPr>
                      <p:cNvPr id="3" name="Object 2"/>
                      <p:cNvPicPr>
                        <a:picLocks noChangeAspect="1" noChangeArrowheads="1"/>
                      </p:cNvPicPr>
                      <p:nvPr/>
                    </p:nvPicPr>
                    <p:blipFill>
                      <a:blip r:embed="rId11"/>
                      <a:srcRect/>
                      <a:stretch>
                        <a:fillRect/>
                      </a:stretch>
                    </p:blipFill>
                    <p:spPr bwMode="auto">
                      <a:xfrm>
                        <a:off x="3103564" y="5334000"/>
                        <a:ext cx="4181475"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483866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a:t>Five Bus Example</a:t>
            </a:r>
            <a:endParaRPr lang="en-US" dirty="0"/>
          </a:p>
        </p:txBody>
      </p:sp>
      <p:sp>
        <p:nvSpPr>
          <p:cNvPr id="3" name="Content Placeholder 2"/>
          <p:cNvSpPr>
            <a:spLocks noGrp="1"/>
          </p:cNvSpPr>
          <p:nvPr>
            <p:ph type="body" sz="quarter" idx="10"/>
          </p:nvPr>
        </p:nvSpPr>
        <p:spPr>
          <a:xfrm>
            <a:off x="228600" y="1295400"/>
            <a:ext cx="10896600" cy="5181600"/>
          </a:xfrm>
        </p:spPr>
        <p:txBody>
          <a:bodyPr/>
          <a:lstStyle/>
          <a:p>
            <a:r>
              <a:rPr lang="en-US"/>
              <a:t>Say we would like to know the PTDF on line 1 for a transaction between buses 2 and 3 with line 2 out  </a:t>
            </a:r>
            <a:endParaRPr lang="en-US" dirty="0"/>
          </a:p>
        </p:txBody>
      </p:sp>
      <p:pic>
        <p:nvPicPr>
          <p:cNvPr id="4229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431" r="20786"/>
          <a:stretch/>
        </p:blipFill>
        <p:spPr bwMode="auto">
          <a:xfrm>
            <a:off x="2971800" y="2286000"/>
            <a:ext cx="546912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133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a:t>Five Bus Example</a:t>
            </a:r>
            <a:endParaRPr lang="en-US" dirty="0"/>
          </a:p>
        </p:txBody>
      </p:sp>
      <p:sp>
        <p:nvSpPr>
          <p:cNvPr id="3" name="Content Placeholder 2"/>
          <p:cNvSpPr>
            <a:spLocks noGrp="1"/>
          </p:cNvSpPr>
          <p:nvPr>
            <p:ph type="body" sz="quarter" idx="10"/>
          </p:nvPr>
        </p:nvSpPr>
        <p:spPr>
          <a:xfrm>
            <a:off x="228600" y="1295400"/>
            <a:ext cx="10896600" cy="5181600"/>
          </a:xfrm>
        </p:spPr>
        <p:txBody>
          <a:bodyPr/>
          <a:lstStyle/>
          <a:p>
            <a:r>
              <a:rPr lang="en-US"/>
              <a:t>Hence we want to calculate these values without having to explicitly outage line 2</a:t>
            </a:r>
            <a:endParaRPr lang="en-US" dirty="0"/>
          </a:p>
        </p:txBody>
      </p:sp>
      <p:pic>
        <p:nvPicPr>
          <p:cNvPr id="4239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511" r="19991"/>
          <a:stretch/>
        </p:blipFill>
        <p:spPr bwMode="auto">
          <a:xfrm>
            <a:off x="2514600" y="2286000"/>
            <a:ext cx="5343144" cy="4047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29600" y="2286000"/>
            <a:ext cx="1693092" cy="1938992"/>
          </a:xfrm>
          <a:prstGeom prst="rect">
            <a:avLst/>
          </a:prstGeom>
          <a:solidFill>
            <a:srgbClr val="D6D2C4"/>
          </a:solidFill>
        </p:spPr>
        <p:txBody>
          <a:bodyPr wrap="none" rtlCol="0">
            <a:spAutoFit/>
          </a:bodyPr>
          <a:lstStyle/>
          <a:p>
            <a:r>
              <a:rPr lang="en-US" sz="2400" dirty="0">
                <a:solidFill>
                  <a:srgbClr val="1E0000"/>
                </a:solidFill>
                <a:latin typeface="+mj-lt"/>
              </a:rPr>
              <a:t>Hence the </a:t>
            </a:r>
            <a:br>
              <a:rPr lang="en-US" sz="2400" dirty="0">
                <a:solidFill>
                  <a:srgbClr val="1E0000"/>
                </a:solidFill>
                <a:latin typeface="+mj-lt"/>
              </a:rPr>
            </a:br>
            <a:r>
              <a:rPr lang="en-US" sz="2400" dirty="0">
                <a:solidFill>
                  <a:srgbClr val="1E0000"/>
                </a:solidFill>
                <a:latin typeface="+mj-lt"/>
              </a:rPr>
              <a:t>value we</a:t>
            </a:r>
            <a:br>
              <a:rPr lang="en-US" sz="2400" dirty="0">
                <a:solidFill>
                  <a:srgbClr val="1E0000"/>
                </a:solidFill>
                <a:latin typeface="+mj-lt"/>
              </a:rPr>
            </a:br>
            <a:r>
              <a:rPr lang="en-US" sz="2400" dirty="0">
                <a:solidFill>
                  <a:srgbClr val="1E0000"/>
                </a:solidFill>
                <a:latin typeface="+mj-lt"/>
              </a:rPr>
              <a:t>are looking</a:t>
            </a:r>
            <a:br>
              <a:rPr lang="en-US" sz="2400" dirty="0">
                <a:solidFill>
                  <a:srgbClr val="1E0000"/>
                </a:solidFill>
                <a:latin typeface="+mj-lt"/>
              </a:rPr>
            </a:br>
            <a:r>
              <a:rPr lang="en-US" sz="2400" dirty="0">
                <a:solidFill>
                  <a:srgbClr val="1E0000"/>
                </a:solidFill>
                <a:latin typeface="+mj-lt"/>
              </a:rPr>
              <a:t>for is 0.2</a:t>
            </a:r>
            <a:br>
              <a:rPr lang="en-US" sz="2400" dirty="0">
                <a:solidFill>
                  <a:srgbClr val="1E0000"/>
                </a:solidFill>
                <a:latin typeface="+mj-lt"/>
              </a:rPr>
            </a:br>
            <a:r>
              <a:rPr lang="en-US" sz="2400" dirty="0">
                <a:solidFill>
                  <a:srgbClr val="1E0000"/>
                </a:solidFill>
                <a:latin typeface="+mj-lt"/>
              </a:rPr>
              <a:t>(20%) </a:t>
            </a:r>
          </a:p>
        </p:txBody>
      </p:sp>
    </p:spTree>
    <p:extLst>
      <p:ext uri="{BB962C8B-B14F-4D97-AF65-F5344CB8AC3E}">
        <p14:creationId xmlns:p14="http://schemas.microsoft.com/office/powerpoint/2010/main" val="30196045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a:t>Five Bus Example</a:t>
            </a:r>
            <a:endParaRPr lang="en-US" dirty="0"/>
          </a:p>
        </p:txBody>
      </p:sp>
      <p:sp>
        <p:nvSpPr>
          <p:cNvPr id="3" name="Content Placeholder 2"/>
          <p:cNvSpPr>
            <a:spLocks noGrp="1"/>
          </p:cNvSpPr>
          <p:nvPr>
            <p:ph type="body" sz="quarter" idx="10"/>
          </p:nvPr>
        </p:nvSpPr>
        <p:spPr>
          <a:xfrm>
            <a:off x="228600" y="1295400"/>
            <a:ext cx="10896600" cy="5181600"/>
          </a:xfrm>
        </p:spPr>
        <p:txBody>
          <a:bodyPr/>
          <a:lstStyle/>
          <a:p>
            <a:r>
              <a:rPr lang="en-US" dirty="0"/>
              <a:t>Evaluating: the PTDF for the bus 2 to 3 transaction on line 1 is 0.2727; it is 0.1818 on line 2 (from buses 1 to 3); the LODF is on line 1 for the outage of line 2 is -0.4</a:t>
            </a:r>
          </a:p>
          <a:p>
            <a:r>
              <a:rPr lang="en-US" dirty="0"/>
              <a:t>Hence</a:t>
            </a:r>
          </a:p>
          <a:p>
            <a:br>
              <a:rPr lang="en-US" dirty="0"/>
            </a:br>
            <a:br>
              <a:rPr lang="en-US" dirty="0"/>
            </a:br>
            <a:br>
              <a:rPr lang="en-US" dirty="0"/>
            </a:br>
            <a:endParaRPr lang="en-US" dirty="0"/>
          </a:p>
          <a:p>
            <a:r>
              <a:rPr lang="en-US" dirty="0"/>
              <a:t>For line 4 (buses 2 to 3) the value is </a:t>
            </a:r>
            <a:br>
              <a:rPr lang="en-US" dirty="0"/>
            </a:br>
            <a:r>
              <a:rPr lang="en-US" dirty="0"/>
              <a:t> </a:t>
            </a:r>
          </a:p>
        </p:txBody>
      </p:sp>
      <p:graphicFrame>
        <p:nvGraphicFramePr>
          <p:cNvPr id="5" name="Object 4"/>
          <p:cNvGraphicFramePr>
            <a:graphicFrameLocks noChangeAspect="1"/>
          </p:cNvGraphicFramePr>
          <p:nvPr/>
        </p:nvGraphicFramePr>
        <p:xfrm>
          <a:off x="3581400" y="2819401"/>
          <a:ext cx="5722938" cy="1401763"/>
        </p:xfrm>
        <a:graphic>
          <a:graphicData uri="http://schemas.openxmlformats.org/presentationml/2006/ole">
            <mc:AlternateContent xmlns:mc="http://schemas.openxmlformats.org/markup-compatibility/2006">
              <mc:Choice xmlns:v="urn:schemas-microsoft-com:vml" Requires="v">
                <p:oleObj name="Equation" r:id="rId2" imgW="4902120" imgH="1257120" progId="Equation.DSMT4">
                  <p:embed/>
                </p:oleObj>
              </mc:Choice>
              <mc:Fallback>
                <p:oleObj name="Equation" r:id="rId2" imgW="4902120" imgH="1257120" progId="Equation.DSMT4">
                  <p:embed/>
                  <p:pic>
                    <p:nvPicPr>
                      <p:cNvPr id="5" name="Object 4"/>
                      <p:cNvPicPr>
                        <a:picLocks noChangeAspect="1" noChangeArrowheads="1"/>
                      </p:cNvPicPr>
                      <p:nvPr/>
                    </p:nvPicPr>
                    <p:blipFill>
                      <a:blip r:embed="rId3"/>
                      <a:srcRect/>
                      <a:stretch>
                        <a:fillRect/>
                      </a:stretch>
                    </p:blipFill>
                    <p:spPr bwMode="auto">
                      <a:xfrm>
                        <a:off x="3581400" y="2819401"/>
                        <a:ext cx="5722938"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3414553" y="5562600"/>
          <a:ext cx="5486400" cy="438150"/>
        </p:xfrm>
        <a:graphic>
          <a:graphicData uri="http://schemas.openxmlformats.org/presentationml/2006/ole">
            <mc:AlternateContent xmlns:mc="http://schemas.openxmlformats.org/markup-compatibility/2006">
              <mc:Choice xmlns:v="urn:schemas-microsoft-com:vml" Requires="v">
                <p:oleObj name="Equation" r:id="rId4" imgW="4698720" imgH="393480" progId="Equation.DSMT4">
                  <p:embed/>
                </p:oleObj>
              </mc:Choice>
              <mc:Fallback>
                <p:oleObj name="Equation" r:id="rId4" imgW="4698720" imgH="393480" progId="Equation.DSMT4">
                  <p:embed/>
                  <p:pic>
                    <p:nvPicPr>
                      <p:cNvPr id="6" name="Object 5"/>
                      <p:cNvPicPr>
                        <a:picLocks noChangeAspect="1" noChangeArrowheads="1"/>
                      </p:cNvPicPr>
                      <p:nvPr/>
                    </p:nvPicPr>
                    <p:blipFill>
                      <a:blip r:embed="rId5"/>
                      <a:srcRect/>
                      <a:stretch>
                        <a:fillRect/>
                      </a:stretch>
                    </p:blipFill>
                    <p:spPr bwMode="auto">
                      <a:xfrm>
                        <a:off x="3414553" y="5562600"/>
                        <a:ext cx="54864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184309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E70BF-CC3C-4255-A09A-27C55855BA7E}"/>
              </a:ext>
            </a:extLst>
          </p:cNvPr>
          <p:cNvSpPr>
            <a:spLocks noGrp="1"/>
          </p:cNvSpPr>
          <p:nvPr>
            <p:ph type="title"/>
          </p:nvPr>
        </p:nvSpPr>
        <p:spPr>
          <a:xfrm>
            <a:off x="228600" y="76200"/>
            <a:ext cx="10896600" cy="1066800"/>
          </a:xfrm>
        </p:spPr>
        <p:txBody>
          <a:bodyPr/>
          <a:lstStyle/>
          <a:p>
            <a:r>
              <a:rPr lang="en-US" dirty="0"/>
              <a:t>Summary of Sensitivity Calculations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11A2673-7E09-448B-8FBB-221384C73B18}"/>
                  </a:ext>
                </a:extLst>
              </p:cNvPr>
              <p:cNvSpPr>
                <a:spLocks noGrp="1"/>
              </p:cNvSpPr>
              <p:nvPr>
                <p:ph type="body" sz="quarter" idx="10"/>
              </p:nvPr>
            </p:nvSpPr>
            <p:spPr>
              <a:xfrm>
                <a:off x="228600" y="1295400"/>
                <a:ext cx="10896600" cy="5181600"/>
              </a:xfrm>
            </p:spPr>
            <p:txBody>
              <a:bodyPr/>
              <a:lstStyle/>
              <a:p>
                <a:r>
                  <a:rPr lang="en-US" dirty="0"/>
                  <a:t>Define </a:t>
                </a:r>
                <a14:m>
                  <m:oMath xmlns:m="http://schemas.openxmlformats.org/officeDocument/2006/math">
                    <m:acc>
                      <m:accPr>
                        <m:chr m:val="̃"/>
                        <m:ctrlPr>
                          <a:rPr lang="en-US" i="1" smtClean="0">
                            <a:latin typeface="Cambria Math" panose="02040503050406030204" pitchFamily="18" charset="0"/>
                          </a:rPr>
                        </m:ctrlPr>
                      </m:accPr>
                      <m:e>
                        <m:r>
                          <a:rPr lang="en-US" smtClean="0">
                            <a:latin typeface="Cambria Math" panose="02040503050406030204" pitchFamily="18" charset="0"/>
                          </a:rPr>
                          <m:t>𝐵</m:t>
                        </m:r>
                      </m:e>
                    </m:acc>
                  </m:oMath>
                </a14:m>
                <a:r>
                  <a:rPr lang="en-US" dirty="0"/>
                  <a:t> branch </a:t>
                </a:r>
                <a:r>
                  <a:rPr lang="en-US" dirty="0" err="1"/>
                  <a:t>susceptance</a:t>
                </a:r>
                <a:r>
                  <a:rPr lang="en-US" dirty="0"/>
                  <a:t> matrix and </a:t>
                </a:r>
                <a14:m>
                  <m:oMath xmlns:m="http://schemas.openxmlformats.org/officeDocument/2006/math">
                    <m:r>
                      <a:rPr lang="en-US" smtClean="0">
                        <a:latin typeface="Cambria Math" panose="02040503050406030204" pitchFamily="18" charset="0"/>
                      </a:rPr>
                      <m:t>𝐴</m:t>
                    </m:r>
                  </m:oMath>
                </a14:m>
                <a:r>
                  <a:rPr lang="en-US" dirty="0"/>
                  <a:t> network incidence matrix</a:t>
                </a:r>
              </a:p>
              <a:p>
                <a:r>
                  <a:rPr lang="en-US" dirty="0"/>
                  <a:t>Network </a:t>
                </a:r>
                <a:r>
                  <a:rPr lang="en-US" dirty="0" err="1"/>
                  <a:t>susceptance</a:t>
                </a:r>
                <a:r>
                  <a:rPr lang="en-US" dirty="0"/>
                  <a:t> matrix </a:t>
                </a:r>
                <a14:m>
                  <m:oMath xmlns:m="http://schemas.openxmlformats.org/officeDocument/2006/math">
                    <m:sSup>
                      <m:sSupPr>
                        <m:ctrlPr>
                          <a:rPr lang="en-US" i="1" smtClean="0">
                            <a:latin typeface="Cambria Math" panose="02040503050406030204" pitchFamily="18" charset="0"/>
                          </a:rPr>
                        </m:ctrlPr>
                      </m:sSupPr>
                      <m:e>
                        <m:r>
                          <a:rPr lang="en-US" smtClean="0">
                            <a:latin typeface="Cambria Math" panose="02040503050406030204" pitchFamily="18" charset="0"/>
                          </a:rPr>
                          <m:t>𝐵</m:t>
                        </m:r>
                      </m:e>
                      <m:sup>
                        <m:r>
                          <a:rPr lang="en-US" smtClean="0">
                            <a:latin typeface="Cambria Math" panose="02040503050406030204" pitchFamily="18" charset="0"/>
                          </a:rPr>
                          <m:t>′</m:t>
                        </m:r>
                      </m:sup>
                    </m:sSup>
                    <m:r>
                      <a:rPr lang="en-US" smtClean="0">
                        <a:latin typeface="Cambria Math" panose="02040503050406030204" pitchFamily="18" charset="0"/>
                      </a:rPr>
                      <m:t>=</m:t>
                    </m:r>
                    <m:sSup>
                      <m:sSupPr>
                        <m:ctrlPr>
                          <a:rPr lang="en-US" i="1" smtClean="0">
                            <a:latin typeface="Cambria Math" panose="02040503050406030204" pitchFamily="18" charset="0"/>
                          </a:rPr>
                        </m:ctrlPr>
                      </m:sSupPr>
                      <m:e>
                        <m:r>
                          <a:rPr lang="en-US" smtClean="0">
                            <a:latin typeface="Cambria Math" panose="02040503050406030204" pitchFamily="18" charset="0"/>
                          </a:rPr>
                          <m:t>𝐴</m:t>
                        </m:r>
                      </m:e>
                      <m:sup>
                        <m:r>
                          <a:rPr lang="en-US" smtClean="0">
                            <a:latin typeface="Cambria Math" panose="02040503050406030204" pitchFamily="18" charset="0"/>
                          </a:rPr>
                          <m:t>𝑇</m:t>
                        </m:r>
                      </m:sup>
                    </m:sSup>
                    <m:acc>
                      <m:accPr>
                        <m:chr m:val="̃"/>
                        <m:ctrlPr>
                          <a:rPr lang="en-US" i="1" smtClean="0">
                            <a:latin typeface="Cambria Math" panose="02040503050406030204" pitchFamily="18" charset="0"/>
                          </a:rPr>
                        </m:ctrlPr>
                      </m:accPr>
                      <m:e>
                        <m:r>
                          <a:rPr lang="en-US" smtClean="0">
                            <a:latin typeface="Cambria Math" panose="02040503050406030204" pitchFamily="18" charset="0"/>
                          </a:rPr>
                          <m:t>𝐵</m:t>
                        </m:r>
                      </m:e>
                    </m:acc>
                    <m:r>
                      <a:rPr lang="en-US" dirty="0" smtClean="0">
                        <a:latin typeface="Cambria Math" panose="02040503050406030204" pitchFamily="18" charset="0"/>
                      </a:rPr>
                      <m:t>𝐴</m:t>
                    </m:r>
                  </m:oMath>
                </a14:m>
                <a:r>
                  <a:rPr lang="en-US" dirty="0"/>
                  <a:t> </a:t>
                </a:r>
              </a:p>
              <a:p>
                <a:r>
                  <a:rPr lang="en-US" dirty="0"/>
                  <a:t>Injection shift factors matrix </a:t>
                </a:r>
                <a14:m>
                  <m:oMath xmlns:m="http://schemas.openxmlformats.org/officeDocument/2006/math">
                    <m:r>
                      <m:rPr>
                        <m:sty m:val="p"/>
                      </m:rPr>
                      <a:rPr lang="en-US" smtClean="0">
                        <a:latin typeface="Cambria Math" panose="02040503050406030204" pitchFamily="18" charset="0"/>
                      </a:rPr>
                      <m:t>Ψ</m:t>
                    </m:r>
                    <m:r>
                      <a:rPr lang="en-US" smtClean="0">
                        <a:latin typeface="Cambria Math" panose="02040503050406030204" pitchFamily="18" charset="0"/>
                      </a:rPr>
                      <m:t>=</m:t>
                    </m:r>
                    <m:acc>
                      <m:accPr>
                        <m:chr m:val="̃"/>
                        <m:ctrlPr>
                          <a:rPr lang="en-US" i="1" smtClean="0">
                            <a:latin typeface="Cambria Math" panose="02040503050406030204" pitchFamily="18" charset="0"/>
                          </a:rPr>
                        </m:ctrlPr>
                      </m:accPr>
                      <m:e>
                        <m:r>
                          <a:rPr lang="en-US" smtClean="0">
                            <a:latin typeface="Cambria Math" panose="02040503050406030204" pitchFamily="18" charset="0"/>
                          </a:rPr>
                          <m:t>𝐵</m:t>
                        </m:r>
                      </m:e>
                    </m:acc>
                    <m:r>
                      <a:rPr lang="en-US" smtClean="0">
                        <a:latin typeface="Cambria Math" panose="02040503050406030204" pitchFamily="18" charset="0"/>
                      </a:rPr>
                      <m:t>𝐴</m:t>
                    </m:r>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smtClean="0">
                                    <a:latin typeface="Cambria Math" panose="02040503050406030204" pitchFamily="18" charset="0"/>
                                  </a:rPr>
                                  <m:t>𝐵</m:t>
                                </m:r>
                              </m:e>
                              <m:sup>
                                <m:r>
                                  <a:rPr lang="en-US" smtClean="0">
                                    <a:latin typeface="Cambria Math" panose="02040503050406030204" pitchFamily="18" charset="0"/>
                                  </a:rPr>
                                  <m:t>′</m:t>
                                </m:r>
                              </m:sup>
                            </m:sSup>
                          </m:e>
                        </m:d>
                      </m:e>
                      <m:sup>
                        <m:r>
                          <a:rPr lang="en-US" smtClean="0">
                            <a:latin typeface="Cambria Math" panose="02040503050406030204" pitchFamily="18" charset="0"/>
                          </a:rPr>
                          <m:t>−1</m:t>
                        </m:r>
                      </m:sup>
                    </m:sSup>
                  </m:oMath>
                </a14:m>
                <a:endParaRPr lang="en-US" dirty="0"/>
              </a:p>
              <a:p>
                <a:r>
                  <a:rPr lang="en-US" dirty="0"/>
                  <a:t>PTDFs for transaction </a:t>
                </a: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𝑤</m:t>
                        </m:r>
                      </m:e>
                      <m:sub>
                        <m:r>
                          <a:rPr lang="en-US" smtClean="0">
                            <a:latin typeface="Cambria Math" panose="02040503050406030204" pitchFamily="18" charset="0"/>
                          </a:rPr>
                          <m:t>(</m:t>
                        </m:r>
                        <m:r>
                          <a:rPr lang="en-US" smtClean="0">
                            <a:latin typeface="Cambria Math" panose="02040503050406030204" pitchFamily="18" charset="0"/>
                          </a:rPr>
                          <m:t>𝑖𝑗</m:t>
                        </m:r>
                        <m:r>
                          <a:rPr lang="en-US" smtClean="0">
                            <a:latin typeface="Cambria Math" panose="02040503050406030204" pitchFamily="18" charset="0"/>
                          </a:rPr>
                          <m:t>)</m:t>
                        </m:r>
                      </m:sub>
                    </m:sSub>
                  </m:oMath>
                </a14:m>
                <a:r>
                  <a:rPr lang="en-US" dirty="0"/>
                  <a:t> on line </a:t>
                </a:r>
                <a14:m>
                  <m:oMath xmlns:m="http://schemas.openxmlformats.org/officeDocument/2006/math">
                    <m:r>
                      <a:rPr lang="en-US" smtClean="0">
                        <a:latin typeface="Cambria Math" panose="02040503050406030204" pitchFamily="18" charset="0"/>
                      </a:rPr>
                      <m:t>ℓ</m:t>
                    </m:r>
                  </m:oMath>
                </a14:m>
                <a:r>
                  <a:rPr lang="en-US" dirty="0"/>
                  <a:t>: </a:t>
                </a:r>
                <a14:m>
                  <m:oMath xmlns:m="http://schemas.openxmlformats.org/officeDocument/2006/math">
                    <m:sSubSup>
                      <m:sSubSupPr>
                        <m:ctrlPr>
                          <a:rPr lang="en-US" i="1" smtClean="0">
                            <a:latin typeface="Cambria Math" panose="02040503050406030204" pitchFamily="18" charset="0"/>
                          </a:rPr>
                        </m:ctrlPr>
                      </m:sSubSupPr>
                      <m:e>
                        <m:r>
                          <a:rPr lang="en-US" smtClean="0">
                            <a:latin typeface="Cambria Math" panose="02040503050406030204" pitchFamily="18" charset="0"/>
                          </a:rPr>
                          <m:t>𝜙</m:t>
                        </m:r>
                      </m:e>
                      <m:sub>
                        <m:r>
                          <a:rPr lang="en-US" smtClean="0">
                            <a:latin typeface="Cambria Math" panose="02040503050406030204" pitchFamily="18" charset="0"/>
                          </a:rPr>
                          <m:t>ℓ</m:t>
                        </m:r>
                      </m:sub>
                      <m:sup>
                        <m:r>
                          <a:rPr lang="en-US" smtClean="0">
                            <a:latin typeface="Cambria Math" panose="02040503050406030204" pitchFamily="18" charset="0"/>
                          </a:rPr>
                          <m:t>(</m:t>
                        </m:r>
                        <m:sSub>
                          <m:sSubPr>
                            <m:ctrlPr>
                              <a:rPr lang="en-US" i="1" smtClean="0">
                                <a:latin typeface="Cambria Math" panose="02040503050406030204" pitchFamily="18" charset="0"/>
                              </a:rPr>
                            </m:ctrlPr>
                          </m:sSubPr>
                          <m:e>
                            <m:r>
                              <a:rPr lang="en-US" smtClean="0">
                                <a:latin typeface="Cambria Math" panose="02040503050406030204" pitchFamily="18" charset="0"/>
                              </a:rPr>
                              <m:t>𝑤</m:t>
                            </m:r>
                          </m:e>
                          <m:sub>
                            <m:r>
                              <a:rPr lang="en-US" smtClean="0">
                                <a:latin typeface="Cambria Math" panose="02040503050406030204" pitchFamily="18" charset="0"/>
                              </a:rPr>
                              <m:t>𝑖𝑗</m:t>
                            </m:r>
                          </m:sub>
                        </m:sSub>
                        <m:r>
                          <a:rPr lang="en-US" smtClean="0">
                            <a:latin typeface="Cambria Math" panose="02040503050406030204" pitchFamily="18" charset="0"/>
                          </a:rPr>
                          <m:t>)</m:t>
                        </m:r>
                      </m:sup>
                    </m:sSubSup>
                    <m:r>
                      <a:rPr lang="en-US" smtClean="0">
                        <a:latin typeface="Cambria Math" panose="02040503050406030204" pitchFamily="18" charset="0"/>
                      </a:rPr>
                      <m:t>=</m:t>
                    </m:r>
                    <m:sSub>
                      <m:sSubPr>
                        <m:ctrlPr>
                          <a:rPr lang="en-US" i="1" smtClean="0">
                            <a:latin typeface="Cambria Math" panose="02040503050406030204" pitchFamily="18" charset="0"/>
                          </a:rPr>
                        </m:ctrlPr>
                      </m:sSubPr>
                      <m:e>
                        <m:r>
                          <m:rPr>
                            <m:sty m:val="p"/>
                          </m:rPr>
                          <a:rPr lang="en-US" smtClean="0">
                            <a:latin typeface="Cambria Math" panose="02040503050406030204" pitchFamily="18" charset="0"/>
                          </a:rPr>
                          <m:t>Ψ</m:t>
                        </m:r>
                      </m:e>
                      <m:sub>
                        <m:r>
                          <a:rPr lang="en-US" smtClean="0">
                            <a:latin typeface="Cambria Math" panose="02040503050406030204" pitchFamily="18" charset="0"/>
                          </a:rPr>
                          <m:t>ℓ,</m:t>
                        </m:r>
                        <m:r>
                          <a:rPr lang="en-US" smtClean="0">
                            <a:latin typeface="Cambria Math" panose="02040503050406030204" pitchFamily="18" charset="0"/>
                          </a:rPr>
                          <m:t>𝑖</m:t>
                        </m:r>
                      </m:sub>
                    </m:sSub>
                    <m:r>
                      <a:rPr lang="en-US" smtClean="0">
                        <a:latin typeface="Cambria Math" panose="02040503050406030204" pitchFamily="18" charset="0"/>
                      </a:rPr>
                      <m:t>−</m:t>
                    </m:r>
                    <m:sSub>
                      <m:sSubPr>
                        <m:ctrlPr>
                          <a:rPr lang="en-US" i="1" smtClean="0">
                            <a:latin typeface="Cambria Math" panose="02040503050406030204" pitchFamily="18" charset="0"/>
                          </a:rPr>
                        </m:ctrlPr>
                      </m:sSubPr>
                      <m:e>
                        <m:r>
                          <m:rPr>
                            <m:sty m:val="p"/>
                          </m:rPr>
                          <a:rPr lang="en-US" smtClean="0">
                            <a:latin typeface="Cambria Math" panose="02040503050406030204" pitchFamily="18" charset="0"/>
                          </a:rPr>
                          <m:t>Ψ</m:t>
                        </m:r>
                      </m:e>
                      <m:sub>
                        <m:r>
                          <a:rPr lang="en-US" smtClean="0">
                            <a:latin typeface="Cambria Math" panose="02040503050406030204" pitchFamily="18" charset="0"/>
                          </a:rPr>
                          <m:t>ℓ,</m:t>
                        </m:r>
                        <m:r>
                          <a:rPr lang="en-US" smtClean="0">
                            <a:latin typeface="Cambria Math" panose="02040503050406030204" pitchFamily="18" charset="0"/>
                          </a:rPr>
                          <m:t>𝑗</m:t>
                        </m:r>
                      </m:sub>
                    </m:sSub>
                  </m:oMath>
                </a14:m>
                <a:endParaRPr lang="en-US" dirty="0"/>
              </a:p>
              <a:p>
                <a:r>
                  <a:rPr lang="en-US" dirty="0"/>
                  <a:t>LODFs for outage of line k on line </a:t>
                </a:r>
                <a14:m>
                  <m:oMath xmlns:m="http://schemas.openxmlformats.org/officeDocument/2006/math">
                    <m:r>
                      <a:rPr lang="en-US" smtClean="0">
                        <a:latin typeface="Cambria Math" panose="02040503050406030204" pitchFamily="18" charset="0"/>
                      </a:rPr>
                      <m:t>ℓ</m:t>
                    </m:r>
                  </m:oMath>
                </a14:m>
                <a:r>
                  <a:rPr lang="en-US" dirty="0"/>
                  <a:t>: </a:t>
                </a:r>
                <a14:m>
                  <m:oMath xmlns:m="http://schemas.openxmlformats.org/officeDocument/2006/math">
                    <m:sSubSup>
                      <m:sSubSupPr>
                        <m:ctrlPr>
                          <a:rPr lang="en-US" i="1" smtClean="0">
                            <a:latin typeface="Cambria Math" panose="02040503050406030204" pitchFamily="18" charset="0"/>
                          </a:rPr>
                        </m:ctrlPr>
                      </m:sSubSupPr>
                      <m:e>
                        <m:r>
                          <a:rPr lang="en-US" smtClean="0">
                            <a:latin typeface="Cambria Math" panose="02040503050406030204" pitchFamily="18" charset="0"/>
                          </a:rPr>
                          <m:t>𝑑</m:t>
                        </m:r>
                      </m:e>
                      <m:sub>
                        <m:r>
                          <a:rPr lang="en-US" smtClean="0">
                            <a:latin typeface="Cambria Math" panose="02040503050406030204" pitchFamily="18" charset="0"/>
                          </a:rPr>
                          <m:t>ℓ</m:t>
                        </m:r>
                      </m:sub>
                      <m:sup>
                        <m:r>
                          <a:rPr lang="en-US" smtClean="0">
                            <a:latin typeface="Cambria Math" panose="02040503050406030204" pitchFamily="18" charset="0"/>
                          </a:rPr>
                          <m:t>𝑘</m:t>
                        </m:r>
                      </m:sup>
                    </m:sSubSup>
                    <m:r>
                      <a:rPr lang="en-US"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a:latin typeface="Cambria Math" panose="02040503050406030204" pitchFamily="18" charset="0"/>
                          </a:rPr>
                          <m:t>𝜙</m:t>
                        </m:r>
                      </m:e>
                      <m:sub>
                        <m:r>
                          <a:rPr lang="en-US">
                            <a:latin typeface="Cambria Math" panose="02040503050406030204" pitchFamily="18" charset="0"/>
                          </a:rPr>
                          <m:t>ℓ</m:t>
                        </m:r>
                      </m:sub>
                      <m:sup>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𝑤</m:t>
                            </m:r>
                          </m:e>
                          <m:sub>
                            <m:r>
                              <a:rPr lang="en-US" smtClean="0">
                                <a:latin typeface="Cambria Math" panose="02040503050406030204" pitchFamily="18" charset="0"/>
                              </a:rPr>
                              <m:t>𝑘</m:t>
                            </m:r>
                          </m:sub>
                        </m:sSub>
                        <m:r>
                          <a:rPr lang="en-US">
                            <a:latin typeface="Cambria Math" panose="02040503050406030204" pitchFamily="18" charset="0"/>
                          </a:rPr>
                          <m:t>)</m:t>
                        </m:r>
                      </m:sup>
                    </m:sSubSup>
                  </m:oMath>
                </a14:m>
                <a:r>
                  <a:rPr lang="en-US" dirty="0"/>
                  <a:t>/(1- </a:t>
                </a:r>
                <a14:m>
                  <m:oMath xmlns:m="http://schemas.openxmlformats.org/officeDocument/2006/math">
                    <m:sSubSup>
                      <m:sSubSupPr>
                        <m:ctrlPr>
                          <a:rPr lang="en-US" i="1">
                            <a:latin typeface="Cambria Math" panose="02040503050406030204" pitchFamily="18" charset="0"/>
                          </a:rPr>
                        </m:ctrlPr>
                      </m:sSubSupPr>
                      <m:e>
                        <m:r>
                          <a:rPr lang="en-US">
                            <a:latin typeface="Cambria Math" panose="02040503050406030204" pitchFamily="18" charset="0"/>
                          </a:rPr>
                          <m:t>𝜙</m:t>
                        </m:r>
                      </m:e>
                      <m:sub>
                        <m:r>
                          <a:rPr lang="en-US" smtClean="0">
                            <a:latin typeface="Cambria Math" panose="02040503050406030204" pitchFamily="18" charset="0"/>
                          </a:rPr>
                          <m:t>𝑘</m:t>
                        </m:r>
                      </m:sub>
                      <m:sup>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𝑤</m:t>
                            </m:r>
                          </m:e>
                          <m:sub>
                            <m:r>
                              <a:rPr lang="en-US" smtClean="0">
                                <a:latin typeface="Cambria Math" panose="02040503050406030204" pitchFamily="18" charset="0"/>
                              </a:rPr>
                              <m:t>𝑘</m:t>
                            </m:r>
                          </m:sub>
                        </m:sSub>
                        <m:r>
                          <a:rPr lang="en-US">
                            <a:latin typeface="Cambria Math" panose="02040503050406030204" pitchFamily="18" charset="0"/>
                          </a:rPr>
                          <m:t>)</m:t>
                        </m:r>
                      </m:sup>
                    </m:sSubSup>
                  </m:oMath>
                </a14:m>
                <a:r>
                  <a:rPr lang="en-US" dirty="0"/>
                  <a:t>)</a:t>
                </a:r>
              </a:p>
              <a:p>
                <a:r>
                  <a:rPr lang="en-US" dirty="0"/>
                  <a:t>LCDFs for closure of line k on line </a:t>
                </a:r>
                <a14:m>
                  <m:oMath xmlns:m="http://schemas.openxmlformats.org/officeDocument/2006/math">
                    <m:r>
                      <a:rPr lang="en-US" smtClean="0">
                        <a:latin typeface="Cambria Math" panose="02040503050406030204" pitchFamily="18" charset="0"/>
                      </a:rPr>
                      <m:t>ℓ</m:t>
                    </m:r>
                  </m:oMath>
                </a14:m>
                <a:r>
                  <a:rPr lang="en-US" dirty="0"/>
                  <a:t>: </a:t>
                </a:r>
                <a14:m>
                  <m:oMath xmlns:m="http://schemas.openxmlformats.org/officeDocument/2006/math">
                    <m:r>
                      <a:rPr lang="en-US" smtClean="0">
                        <a:latin typeface="Cambria Math" panose="02040503050406030204" pitchFamily="18" charset="0"/>
                      </a:rPr>
                      <m:t>𝐿𝐶𝐷</m:t>
                    </m:r>
                    <m:sSubSup>
                      <m:sSubSupPr>
                        <m:ctrlPr>
                          <a:rPr lang="en-US" i="1" smtClean="0">
                            <a:latin typeface="Cambria Math" panose="02040503050406030204" pitchFamily="18" charset="0"/>
                          </a:rPr>
                        </m:ctrlPr>
                      </m:sSubSupPr>
                      <m:e>
                        <m:r>
                          <a:rPr lang="en-US" smtClean="0">
                            <a:latin typeface="Cambria Math" panose="02040503050406030204" pitchFamily="18" charset="0"/>
                          </a:rPr>
                          <m:t>𝐹</m:t>
                        </m:r>
                      </m:e>
                      <m:sub>
                        <m:r>
                          <a:rPr lang="en-US" smtClean="0">
                            <a:latin typeface="Cambria Math" panose="02040503050406030204" pitchFamily="18" charset="0"/>
                          </a:rPr>
                          <m:t>ℓ</m:t>
                        </m:r>
                      </m:sub>
                      <m:sup>
                        <m:r>
                          <a:rPr lang="en-US" smtClean="0">
                            <a:latin typeface="Cambria Math" panose="02040503050406030204" pitchFamily="18" charset="0"/>
                          </a:rPr>
                          <m:t>𝑘</m:t>
                        </m:r>
                      </m:sup>
                    </m:sSubSup>
                    <m:r>
                      <a:rPr lang="en-US" smtClean="0">
                        <a:latin typeface="Cambria Math" panose="02040503050406030204" pitchFamily="18" charset="0"/>
                      </a:rPr>
                      <m:t>=−</m:t>
                    </m:r>
                    <m:sSubSup>
                      <m:sSubSupPr>
                        <m:ctrlPr>
                          <a:rPr lang="en-US" i="1" smtClean="0">
                            <a:latin typeface="Cambria Math" panose="02040503050406030204" pitchFamily="18" charset="0"/>
                          </a:rPr>
                        </m:ctrlPr>
                      </m:sSubSupPr>
                      <m:e>
                        <m:r>
                          <a:rPr lang="en-US" smtClean="0">
                            <a:latin typeface="Cambria Math" panose="02040503050406030204" pitchFamily="18" charset="0"/>
                          </a:rPr>
                          <m:t>𝜙</m:t>
                        </m:r>
                      </m:e>
                      <m:sub>
                        <m:r>
                          <a:rPr lang="en-US" smtClean="0">
                            <a:latin typeface="Cambria Math" panose="02040503050406030204" pitchFamily="18" charset="0"/>
                          </a:rPr>
                          <m:t>ℓ</m:t>
                        </m:r>
                      </m:sub>
                      <m:sup>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smtClean="0">
                                    <a:latin typeface="Cambria Math" panose="02040503050406030204" pitchFamily="18" charset="0"/>
                                  </a:rPr>
                                  <m:t>𝑤</m:t>
                                </m:r>
                              </m:e>
                              <m:sub>
                                <m:r>
                                  <a:rPr lang="en-US" smtClean="0">
                                    <a:latin typeface="Cambria Math" panose="02040503050406030204" pitchFamily="18" charset="0"/>
                                  </a:rPr>
                                  <m:t>𝑘</m:t>
                                </m:r>
                              </m:sub>
                            </m:sSub>
                          </m:e>
                        </m:d>
                      </m:sup>
                    </m:sSubSup>
                  </m:oMath>
                </a14:m>
                <a:endParaRPr lang="en-US" dirty="0"/>
              </a:p>
              <a:p>
                <a:r>
                  <a:rPr lang="en-US" dirty="0"/>
                  <a:t>OTDFs for PTDF </a:t>
                </a:r>
                <a14:m>
                  <m:oMath xmlns:m="http://schemas.openxmlformats.org/officeDocument/2006/math">
                    <m:sSubSup>
                      <m:sSubSupPr>
                        <m:ctrlPr>
                          <a:rPr lang="en-US" i="1" smtClean="0">
                            <a:latin typeface="Cambria Math" panose="02040503050406030204" pitchFamily="18" charset="0"/>
                          </a:rPr>
                        </m:ctrlPr>
                      </m:sSubSupPr>
                      <m:e>
                        <m:r>
                          <a:rPr lang="en-US" smtClean="0">
                            <a:latin typeface="Cambria Math" panose="02040503050406030204" pitchFamily="18" charset="0"/>
                          </a:rPr>
                          <m:t>𝜙</m:t>
                        </m:r>
                      </m:e>
                      <m:sub>
                        <m:r>
                          <a:rPr lang="en-US" smtClean="0">
                            <a:latin typeface="Cambria Math" panose="02040503050406030204" pitchFamily="18" charset="0"/>
                          </a:rPr>
                          <m:t>ℓ</m:t>
                        </m:r>
                      </m:sub>
                      <m:sup>
                        <m:r>
                          <a:rPr lang="en-US" smtClean="0">
                            <a:latin typeface="Cambria Math" panose="02040503050406030204" pitchFamily="18" charset="0"/>
                          </a:rPr>
                          <m:t>𝑤</m:t>
                        </m:r>
                      </m:sup>
                    </m:sSubSup>
                  </m:oMath>
                </a14:m>
                <a:r>
                  <a:rPr lang="en-US" dirty="0"/>
                  <a:t> under line outage </a:t>
                </a:r>
                <a14:m>
                  <m:oMath xmlns:m="http://schemas.openxmlformats.org/officeDocument/2006/math">
                    <m:r>
                      <a:rPr lang="en-US" smtClean="0">
                        <a:latin typeface="Cambria Math" panose="02040503050406030204" pitchFamily="18" charset="0"/>
                      </a:rPr>
                      <m:t>𝑘</m:t>
                    </m:r>
                  </m:oMath>
                </a14:m>
                <a:r>
                  <a:rPr lang="en-US" dirty="0"/>
                  <a:t>: </a:t>
                </a:r>
                <a14:m>
                  <m:oMath xmlns:m="http://schemas.openxmlformats.org/officeDocument/2006/math">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Sup>
                              <m:sSubSupPr>
                                <m:ctrlPr>
                                  <a:rPr lang="en-US" i="1" smtClean="0">
                                    <a:latin typeface="Cambria Math" panose="02040503050406030204" pitchFamily="18" charset="0"/>
                                  </a:rPr>
                                </m:ctrlPr>
                              </m:sSubSupPr>
                              <m:e>
                                <m:r>
                                  <a:rPr lang="en-US" smtClean="0">
                                    <a:latin typeface="Cambria Math" panose="02040503050406030204" pitchFamily="18" charset="0"/>
                                  </a:rPr>
                                  <m:t>𝜙</m:t>
                                </m:r>
                              </m:e>
                              <m:sub>
                                <m:r>
                                  <a:rPr lang="en-US" smtClean="0">
                                    <a:latin typeface="Cambria Math" panose="02040503050406030204" pitchFamily="18" charset="0"/>
                                  </a:rPr>
                                  <m:t>ℓ</m:t>
                                </m:r>
                              </m:sub>
                              <m:sup>
                                <m:d>
                                  <m:dPr>
                                    <m:ctrlPr>
                                      <a:rPr lang="en-US" i="1" smtClean="0">
                                        <a:latin typeface="Cambria Math" panose="02040503050406030204" pitchFamily="18" charset="0"/>
                                      </a:rPr>
                                    </m:ctrlPr>
                                  </m:dPr>
                                  <m:e>
                                    <m:r>
                                      <a:rPr lang="en-US" smtClean="0">
                                        <a:latin typeface="Cambria Math" panose="02040503050406030204" pitchFamily="18" charset="0"/>
                                      </a:rPr>
                                      <m:t>𝑤</m:t>
                                    </m:r>
                                  </m:e>
                                </m:d>
                              </m:sup>
                            </m:sSubSup>
                          </m:e>
                        </m:d>
                      </m:e>
                      <m:sup>
                        <m:r>
                          <a:rPr lang="en-US" smtClean="0">
                            <a:latin typeface="Cambria Math" panose="02040503050406030204" pitchFamily="18" charset="0"/>
                          </a:rPr>
                          <m:t>𝑘</m:t>
                        </m:r>
                      </m:sup>
                    </m:sSup>
                    <m:r>
                      <a:rPr lang="en-US" smtClean="0">
                        <a:latin typeface="Cambria Math" panose="02040503050406030204" pitchFamily="18" charset="0"/>
                      </a:rPr>
                      <m:t>=</m:t>
                    </m:r>
                    <m:sSubSup>
                      <m:sSubSupPr>
                        <m:ctrlPr>
                          <a:rPr lang="en-US" i="1" smtClean="0">
                            <a:latin typeface="Cambria Math" panose="02040503050406030204" pitchFamily="18" charset="0"/>
                          </a:rPr>
                        </m:ctrlPr>
                      </m:sSubSupPr>
                      <m:e>
                        <m:r>
                          <a:rPr lang="en-US" smtClean="0">
                            <a:latin typeface="Cambria Math" panose="02040503050406030204" pitchFamily="18" charset="0"/>
                          </a:rPr>
                          <m:t>𝜙</m:t>
                        </m:r>
                      </m:e>
                      <m:sub>
                        <m:r>
                          <a:rPr lang="en-US" smtClean="0">
                            <a:latin typeface="Cambria Math" panose="02040503050406030204" pitchFamily="18" charset="0"/>
                          </a:rPr>
                          <m:t>ℓ</m:t>
                        </m:r>
                      </m:sub>
                      <m:sup>
                        <m:d>
                          <m:dPr>
                            <m:ctrlPr>
                              <a:rPr lang="en-US" i="1" smtClean="0">
                                <a:latin typeface="Cambria Math" panose="02040503050406030204" pitchFamily="18" charset="0"/>
                              </a:rPr>
                            </m:ctrlPr>
                          </m:dPr>
                          <m:e>
                            <m:r>
                              <a:rPr lang="en-US" smtClean="0">
                                <a:latin typeface="Cambria Math" panose="02040503050406030204" pitchFamily="18" charset="0"/>
                              </a:rPr>
                              <m:t>𝑤</m:t>
                            </m:r>
                          </m:e>
                        </m:d>
                      </m:sup>
                    </m:sSubSup>
                    <m:r>
                      <a:rPr lang="en-US" smtClean="0">
                        <a:latin typeface="Cambria Math" panose="02040503050406030204" pitchFamily="18" charset="0"/>
                      </a:rPr>
                      <m:t>+</m:t>
                    </m:r>
                    <m:sSubSup>
                      <m:sSubSupPr>
                        <m:ctrlPr>
                          <a:rPr lang="en-US" i="1" smtClean="0">
                            <a:latin typeface="Cambria Math" panose="02040503050406030204" pitchFamily="18" charset="0"/>
                          </a:rPr>
                        </m:ctrlPr>
                      </m:sSubSupPr>
                      <m:e>
                        <m:r>
                          <a:rPr lang="en-US" smtClean="0">
                            <a:latin typeface="Cambria Math" panose="02040503050406030204" pitchFamily="18" charset="0"/>
                          </a:rPr>
                          <m:t>𝑑</m:t>
                        </m:r>
                      </m:e>
                      <m:sub>
                        <m:r>
                          <a:rPr lang="en-US" smtClean="0">
                            <a:latin typeface="Cambria Math" panose="02040503050406030204" pitchFamily="18" charset="0"/>
                          </a:rPr>
                          <m:t>ℓ</m:t>
                        </m:r>
                      </m:sub>
                      <m:sup>
                        <m:r>
                          <a:rPr lang="en-US" smtClean="0">
                            <a:latin typeface="Cambria Math" panose="02040503050406030204" pitchFamily="18" charset="0"/>
                          </a:rPr>
                          <m:t>𝑘</m:t>
                        </m:r>
                      </m:sup>
                    </m:sSubSup>
                    <m:sSubSup>
                      <m:sSubSupPr>
                        <m:ctrlPr>
                          <a:rPr lang="en-US" i="1" smtClean="0">
                            <a:latin typeface="Cambria Math" panose="02040503050406030204" pitchFamily="18" charset="0"/>
                          </a:rPr>
                        </m:ctrlPr>
                      </m:sSubSupPr>
                      <m:e>
                        <m:r>
                          <a:rPr lang="en-US" smtClean="0">
                            <a:latin typeface="Cambria Math" panose="02040503050406030204" pitchFamily="18" charset="0"/>
                          </a:rPr>
                          <m:t>𝜙</m:t>
                        </m:r>
                      </m:e>
                      <m:sub>
                        <m:r>
                          <a:rPr lang="en-US" smtClean="0">
                            <a:latin typeface="Cambria Math" panose="02040503050406030204" pitchFamily="18" charset="0"/>
                          </a:rPr>
                          <m:t>𝑘</m:t>
                        </m:r>
                      </m:sub>
                      <m:sup>
                        <m:d>
                          <m:dPr>
                            <m:ctrlPr>
                              <a:rPr lang="en-US" i="1" smtClean="0">
                                <a:latin typeface="Cambria Math" panose="02040503050406030204" pitchFamily="18" charset="0"/>
                              </a:rPr>
                            </m:ctrlPr>
                          </m:dPr>
                          <m:e>
                            <m:r>
                              <a:rPr lang="en-US" smtClean="0">
                                <a:latin typeface="Cambria Math" panose="02040503050406030204" pitchFamily="18" charset="0"/>
                              </a:rPr>
                              <m:t>𝑤</m:t>
                            </m:r>
                          </m:e>
                        </m:d>
                      </m:sup>
                    </m:sSubSup>
                  </m:oMath>
                </a14:m>
                <a:endParaRPr lang="en-US" dirty="0"/>
              </a:p>
            </p:txBody>
          </p:sp>
        </mc:Choice>
        <mc:Fallback>
          <p:sp>
            <p:nvSpPr>
              <p:cNvPr id="3" name="Content Placeholder 2">
                <a:extLst>
                  <a:ext uri="{FF2B5EF4-FFF2-40B4-BE49-F238E27FC236}">
                    <a16:creationId xmlns:a16="http://schemas.microsoft.com/office/drawing/2014/main" id="{411A2673-7E09-448B-8FBB-221384C73B18}"/>
                  </a:ext>
                </a:extLst>
              </p:cNvPr>
              <p:cNvSpPr>
                <a:spLocks noGrp="1" noRot="1" noChangeAspect="1" noMove="1" noResize="1" noEditPoints="1" noAdjustHandles="1" noChangeArrowheads="1" noChangeShapeType="1" noTextEdit="1"/>
              </p:cNvSpPr>
              <p:nvPr>
                <p:ph type="body" sz="quarter" idx="10"/>
              </p:nvPr>
            </p:nvSpPr>
            <p:spPr>
              <a:xfrm>
                <a:off x="228600" y="1295400"/>
                <a:ext cx="10896600" cy="5181600"/>
              </a:xfrm>
              <a:blipFill>
                <a:blip r:embed="rId2"/>
                <a:stretch>
                  <a:fillRect l="-783" t="-706"/>
                </a:stretch>
              </a:blipFill>
            </p:spPr>
            <p:txBody>
              <a:bodyPr/>
              <a:lstStyle/>
              <a:p>
                <a:r>
                  <a:rPr lang="en-US">
                    <a:noFill/>
                  </a:rPr>
                  <a:t> </a:t>
                </a:r>
              </a:p>
            </p:txBody>
          </p:sp>
        </mc:Fallback>
      </mc:AlternateContent>
    </p:spTree>
    <p:extLst>
      <p:ext uri="{BB962C8B-B14F-4D97-AF65-F5344CB8AC3E}">
        <p14:creationId xmlns:p14="http://schemas.microsoft.com/office/powerpoint/2010/main" val="13846947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Eastern Interconnect Example: Wisconsin Utility to TVA PTDFs</a:t>
            </a:r>
            <a:endParaRPr lang="en-US" dirty="0"/>
          </a:p>
        </p:txBody>
      </p:sp>
      <p:pic>
        <p:nvPicPr>
          <p:cNvPr id="4" name="Picture 3" descr="WETVAPTD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484" y="1280160"/>
            <a:ext cx="7010400" cy="472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8918047" y="1524000"/>
            <a:ext cx="1749954" cy="3416320"/>
          </a:xfrm>
          <a:prstGeom prst="rect">
            <a:avLst/>
          </a:prstGeom>
          <a:solidFill>
            <a:srgbClr val="D6D2C4"/>
          </a:solidFill>
        </p:spPr>
        <p:txBody>
          <a:bodyPr wrap="square">
            <a:spAutoFit/>
          </a:bodyPr>
          <a:lstStyle/>
          <a:p>
            <a:r>
              <a:rPr lang="en-US" sz="2400" dirty="0">
                <a:solidFill>
                  <a:srgbClr val="1E0000"/>
                </a:solidFill>
                <a:latin typeface="+mj-lt"/>
              </a:rPr>
              <a:t>In this</a:t>
            </a:r>
            <a:br>
              <a:rPr lang="en-US" sz="2400" dirty="0">
                <a:solidFill>
                  <a:srgbClr val="1E0000"/>
                </a:solidFill>
                <a:latin typeface="+mj-lt"/>
              </a:rPr>
            </a:br>
            <a:r>
              <a:rPr lang="en-US" sz="2400" dirty="0">
                <a:solidFill>
                  <a:srgbClr val="1E0000"/>
                </a:solidFill>
                <a:latin typeface="+mj-lt"/>
              </a:rPr>
              <a:t>example</a:t>
            </a:r>
            <a:br>
              <a:rPr lang="en-US" sz="2400" dirty="0">
                <a:solidFill>
                  <a:srgbClr val="1E0000"/>
                </a:solidFill>
                <a:latin typeface="+mj-lt"/>
              </a:rPr>
            </a:br>
            <a:r>
              <a:rPr lang="en-US" sz="2400" dirty="0">
                <a:solidFill>
                  <a:srgbClr val="1E0000"/>
                </a:solidFill>
                <a:latin typeface="+mj-lt"/>
              </a:rPr>
              <a:t>multiple</a:t>
            </a:r>
            <a:br>
              <a:rPr lang="en-US" sz="2400" dirty="0">
                <a:solidFill>
                  <a:srgbClr val="1E0000"/>
                </a:solidFill>
                <a:latin typeface="+mj-lt"/>
              </a:rPr>
            </a:br>
            <a:r>
              <a:rPr lang="en-US" sz="2400" dirty="0">
                <a:solidFill>
                  <a:srgbClr val="1E0000"/>
                </a:solidFill>
                <a:latin typeface="+mj-lt"/>
              </a:rPr>
              <a:t>generators</a:t>
            </a:r>
            <a:br>
              <a:rPr lang="en-US" sz="2400" dirty="0">
                <a:solidFill>
                  <a:srgbClr val="1E0000"/>
                </a:solidFill>
                <a:latin typeface="+mj-lt"/>
              </a:rPr>
            </a:br>
            <a:r>
              <a:rPr lang="en-US" sz="2400" dirty="0">
                <a:solidFill>
                  <a:srgbClr val="1E0000"/>
                </a:solidFill>
                <a:latin typeface="+mj-lt"/>
              </a:rPr>
              <a:t>contribute</a:t>
            </a:r>
            <a:br>
              <a:rPr lang="en-US" sz="2400" dirty="0">
                <a:solidFill>
                  <a:srgbClr val="1E0000"/>
                </a:solidFill>
                <a:latin typeface="+mj-lt"/>
              </a:rPr>
            </a:br>
            <a:r>
              <a:rPr lang="en-US" sz="2400" dirty="0">
                <a:solidFill>
                  <a:srgbClr val="1E0000"/>
                </a:solidFill>
                <a:latin typeface="+mj-lt"/>
              </a:rPr>
              <a:t>for both </a:t>
            </a:r>
            <a:br>
              <a:rPr lang="en-US" sz="2400" dirty="0">
                <a:solidFill>
                  <a:srgbClr val="1E0000"/>
                </a:solidFill>
                <a:latin typeface="+mj-lt"/>
              </a:rPr>
            </a:br>
            <a:r>
              <a:rPr lang="en-US" sz="2400" dirty="0">
                <a:solidFill>
                  <a:srgbClr val="1E0000"/>
                </a:solidFill>
                <a:latin typeface="+mj-lt"/>
              </a:rPr>
              <a:t>the seller</a:t>
            </a:r>
            <a:br>
              <a:rPr lang="en-US" sz="2400" dirty="0">
                <a:solidFill>
                  <a:srgbClr val="1E0000"/>
                </a:solidFill>
                <a:latin typeface="+mj-lt"/>
              </a:rPr>
            </a:br>
            <a:r>
              <a:rPr lang="en-US" sz="2400" dirty="0">
                <a:solidFill>
                  <a:srgbClr val="1E0000"/>
                </a:solidFill>
                <a:latin typeface="+mj-lt"/>
              </a:rPr>
              <a:t>and the</a:t>
            </a:r>
            <a:br>
              <a:rPr lang="en-US" sz="2400" dirty="0">
                <a:solidFill>
                  <a:srgbClr val="1E0000"/>
                </a:solidFill>
                <a:latin typeface="+mj-lt"/>
              </a:rPr>
            </a:br>
            <a:r>
              <a:rPr lang="en-US" sz="2400" dirty="0">
                <a:solidFill>
                  <a:srgbClr val="1E0000"/>
                </a:solidFill>
                <a:latin typeface="+mj-lt"/>
              </a:rPr>
              <a:t>buyer </a:t>
            </a:r>
          </a:p>
        </p:txBody>
      </p:sp>
      <p:sp>
        <p:nvSpPr>
          <p:cNvPr id="6" name="Rectangle 5"/>
          <p:cNvSpPr/>
          <p:nvPr/>
        </p:nvSpPr>
        <p:spPr>
          <a:xfrm>
            <a:off x="1862443" y="5860212"/>
            <a:ext cx="7848600" cy="830997"/>
          </a:xfrm>
          <a:prstGeom prst="rect">
            <a:avLst/>
          </a:prstGeom>
          <a:solidFill>
            <a:srgbClr val="D6D2C4"/>
          </a:solidFill>
        </p:spPr>
        <p:txBody>
          <a:bodyPr wrap="square">
            <a:spAutoFit/>
          </a:bodyPr>
          <a:lstStyle/>
          <a:p>
            <a:r>
              <a:rPr lang="en-US" altLang="en-US" sz="2400" dirty="0">
                <a:solidFill>
                  <a:srgbClr val="1E0000"/>
                </a:solidFill>
                <a:latin typeface="+mj-lt"/>
              </a:rPr>
              <a:t>Contours show lines that would carry at least 2% of a power transfer from Wisconsin to TVA</a:t>
            </a:r>
          </a:p>
        </p:txBody>
      </p:sp>
    </p:spTree>
    <p:extLst>
      <p:ext uri="{BB962C8B-B14F-4D97-AF65-F5344CB8AC3E}">
        <p14:creationId xmlns:p14="http://schemas.microsoft.com/office/powerpoint/2010/main" val="16687165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28600" y="76200"/>
            <a:ext cx="10896600" cy="1066800"/>
          </a:xfrm>
        </p:spPr>
        <p:txBody>
          <a:bodyPr/>
          <a:lstStyle/>
          <a:p>
            <a:r>
              <a:rPr lang="en-US" altLang="zh-CN"/>
              <a:t>Additional Comments</a:t>
            </a:r>
            <a:endParaRPr lang="en-US" altLang="zh-CN" dirty="0"/>
          </a:p>
        </p:txBody>
      </p:sp>
      <p:sp>
        <p:nvSpPr>
          <p:cNvPr id="77827" name="Rectangle 3"/>
          <p:cNvSpPr>
            <a:spLocks noGrp="1" noChangeArrowheads="1"/>
          </p:cNvSpPr>
          <p:nvPr>
            <p:ph type="body" sz="quarter" idx="10"/>
          </p:nvPr>
        </p:nvSpPr>
        <p:spPr>
          <a:xfrm>
            <a:off x="228600" y="1295400"/>
            <a:ext cx="10896600" cy="5181600"/>
          </a:xfrm>
        </p:spPr>
        <p:txBody>
          <a:bodyPr/>
          <a:lstStyle/>
          <a:p>
            <a:r>
              <a:rPr lang="en-US" altLang="zh-CN" dirty="0"/>
              <a:t>Distribution factors are defined as small signal sensitivities, but in practice, they are also used for simulating large signal cases</a:t>
            </a:r>
          </a:p>
          <a:p>
            <a:r>
              <a:rPr lang="en-US" altLang="zh-CN" dirty="0"/>
              <a:t>Distribution factors are widely used in the operation of the electricity markets where the rapid evaluation of the impacts of each transaction on the line flows is required</a:t>
            </a:r>
          </a:p>
          <a:p>
            <a:r>
              <a:rPr lang="en-US" altLang="zh-CN" dirty="0"/>
              <a:t>Applications to actual system show that the distribution factors provide satisfactory results in terms of accuracy</a:t>
            </a:r>
          </a:p>
          <a:p>
            <a:r>
              <a:rPr lang="en-US" dirty="0"/>
              <a:t>For multiple applications that require fast turn around time, distribution factors are used very widely, particularly, in the market environment</a:t>
            </a:r>
          </a:p>
          <a:p>
            <a:r>
              <a:rPr lang="en-US" dirty="0"/>
              <a:t>They do not work well with reactive power!</a:t>
            </a:r>
          </a:p>
          <a:p>
            <a:endParaRPr lang="en-US" altLang="zh-CN" dirty="0"/>
          </a:p>
        </p:txBody>
      </p:sp>
    </p:spTree>
    <p:extLst>
      <p:ext uri="{BB962C8B-B14F-4D97-AF65-F5344CB8AC3E}">
        <p14:creationId xmlns:p14="http://schemas.microsoft.com/office/powerpoint/2010/main" val="402159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971D-D93E-4856-AF3D-443D336232AF}"/>
              </a:ext>
            </a:extLst>
          </p:cNvPr>
          <p:cNvSpPr>
            <a:spLocks noGrp="1"/>
          </p:cNvSpPr>
          <p:nvPr>
            <p:ph type="title"/>
          </p:nvPr>
        </p:nvSpPr>
        <p:spPr>
          <a:xfrm>
            <a:off x="228600" y="76200"/>
            <a:ext cx="10896600" cy="1066800"/>
          </a:xfrm>
        </p:spPr>
        <p:txBody>
          <a:bodyPr/>
          <a:lstStyle/>
          <a:p>
            <a:r>
              <a:rPr lang="en-US" altLang="en-US"/>
              <a:t>Power System Control and Sensitivities</a:t>
            </a:r>
            <a:endParaRPr lang="en-US" dirty="0"/>
          </a:p>
        </p:txBody>
      </p:sp>
      <p:sp>
        <p:nvSpPr>
          <p:cNvPr id="3" name="Content Placeholder 2">
            <a:extLst>
              <a:ext uri="{FF2B5EF4-FFF2-40B4-BE49-F238E27FC236}">
                <a16:creationId xmlns:a16="http://schemas.microsoft.com/office/drawing/2014/main" id="{26270E91-B098-4492-945E-0B51CE03DC18}"/>
              </a:ext>
            </a:extLst>
          </p:cNvPr>
          <p:cNvSpPr>
            <a:spLocks noGrp="1"/>
          </p:cNvSpPr>
          <p:nvPr>
            <p:ph type="body" sz="quarter" idx="10"/>
          </p:nvPr>
        </p:nvSpPr>
        <p:spPr>
          <a:xfrm>
            <a:off x="228600" y="1295400"/>
            <a:ext cx="10896600" cy="5181600"/>
          </a:xfrm>
        </p:spPr>
        <p:txBody>
          <a:bodyPr/>
          <a:lstStyle/>
          <a:p>
            <a:r>
              <a:rPr lang="en-US" altLang="en-US"/>
              <a:t>A major issue with power system operation is the limited capacity of the transmission system</a:t>
            </a:r>
          </a:p>
          <a:p>
            <a:pPr lvl="1"/>
            <a:r>
              <a:rPr lang="en-US" altLang="en-US"/>
              <a:t>lines/transformers have limits (usually thermal)</a:t>
            </a:r>
          </a:p>
          <a:p>
            <a:pPr lvl="1"/>
            <a:r>
              <a:rPr lang="en-US" altLang="en-US"/>
              <a:t>no direct way of controlling flow down a transmission line (e.g., there are no valves to close to limit flow)</a:t>
            </a:r>
          </a:p>
          <a:p>
            <a:pPr lvl="1"/>
            <a:r>
              <a:rPr lang="en-US" altLang="en-US"/>
              <a:t>open transmission system access associated with industry restructuring is stressing the system in new ways</a:t>
            </a:r>
          </a:p>
          <a:p>
            <a:r>
              <a:rPr lang="en-US" altLang="en-US"/>
              <a:t>We need to indirectly control transmission line flow by changing the generator outputs</a:t>
            </a:r>
          </a:p>
          <a:p>
            <a:r>
              <a:rPr lang="en-US" altLang="en-US"/>
              <a:t>Similar control issues with voltage</a:t>
            </a:r>
          </a:p>
          <a:p>
            <a:endParaRPr lang="en-US" dirty="0"/>
          </a:p>
        </p:txBody>
      </p:sp>
    </p:spTree>
    <p:extLst>
      <p:ext uri="{BB962C8B-B14F-4D97-AF65-F5344CB8AC3E}">
        <p14:creationId xmlns:p14="http://schemas.microsoft.com/office/powerpoint/2010/main" val="28710425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0A7BC-48BC-4945-9A70-29FFE9756A5A}"/>
              </a:ext>
            </a:extLst>
          </p:cNvPr>
          <p:cNvSpPr>
            <a:spLocks noGrp="1"/>
          </p:cNvSpPr>
          <p:nvPr>
            <p:ph type="title"/>
          </p:nvPr>
        </p:nvSpPr>
        <p:spPr/>
        <p:txBody>
          <a:bodyPr/>
          <a:lstStyle/>
          <a:p>
            <a:r>
              <a:rPr lang="en-US" dirty="0"/>
              <a:t>Assignment 4</a:t>
            </a:r>
          </a:p>
        </p:txBody>
      </p:sp>
      <p:pic>
        <p:nvPicPr>
          <p:cNvPr id="4" name="Picture 3">
            <a:extLst>
              <a:ext uri="{FF2B5EF4-FFF2-40B4-BE49-F238E27FC236}">
                <a16:creationId xmlns:a16="http://schemas.microsoft.com/office/drawing/2014/main" id="{C30FEFE7-B109-41EE-BC32-0F5105729371}"/>
              </a:ext>
            </a:extLst>
          </p:cNvPr>
          <p:cNvPicPr>
            <a:picLocks noChangeAspect="1"/>
          </p:cNvPicPr>
          <p:nvPr/>
        </p:nvPicPr>
        <p:blipFill>
          <a:blip r:embed="rId2"/>
          <a:stretch>
            <a:fillRect/>
          </a:stretch>
        </p:blipFill>
        <p:spPr>
          <a:xfrm>
            <a:off x="228600" y="1219200"/>
            <a:ext cx="6705600" cy="5352801"/>
          </a:xfrm>
          <a:prstGeom prst="rect">
            <a:avLst/>
          </a:prstGeom>
        </p:spPr>
      </p:pic>
      <p:pic>
        <p:nvPicPr>
          <p:cNvPr id="5" name="Picture 4">
            <a:extLst>
              <a:ext uri="{FF2B5EF4-FFF2-40B4-BE49-F238E27FC236}">
                <a16:creationId xmlns:a16="http://schemas.microsoft.com/office/drawing/2014/main" id="{25EA1624-EEAF-4C2E-81D8-05BD3F3EE82E}"/>
              </a:ext>
            </a:extLst>
          </p:cNvPr>
          <p:cNvPicPr>
            <a:picLocks noChangeAspect="1"/>
          </p:cNvPicPr>
          <p:nvPr/>
        </p:nvPicPr>
        <p:blipFill>
          <a:blip r:embed="rId3"/>
          <a:stretch>
            <a:fillRect/>
          </a:stretch>
        </p:blipFill>
        <p:spPr>
          <a:xfrm>
            <a:off x="7067550" y="1447800"/>
            <a:ext cx="4895850" cy="4673030"/>
          </a:xfrm>
          <a:prstGeom prst="rect">
            <a:avLst/>
          </a:prstGeom>
        </p:spPr>
      </p:pic>
    </p:spTree>
    <p:extLst>
      <p:ext uri="{BB962C8B-B14F-4D97-AF65-F5344CB8AC3E}">
        <p14:creationId xmlns:p14="http://schemas.microsoft.com/office/powerpoint/2010/main" val="232990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D1B2-DC31-4825-883F-B5B6DD0B1994}"/>
              </a:ext>
            </a:extLst>
          </p:cNvPr>
          <p:cNvSpPr>
            <a:spLocks noGrp="1"/>
          </p:cNvSpPr>
          <p:nvPr>
            <p:ph type="title"/>
          </p:nvPr>
        </p:nvSpPr>
        <p:spPr>
          <a:xfrm>
            <a:off x="228600" y="76200"/>
            <a:ext cx="10896600" cy="1066800"/>
          </a:xfrm>
        </p:spPr>
        <p:txBody>
          <a:bodyPr/>
          <a:lstStyle/>
          <a:p>
            <a:r>
              <a:rPr lang="en-US" altLang="en-US"/>
              <a:t>Indirect Transmission Line Control</a:t>
            </a:r>
            <a:endParaRPr lang="en-US" dirty="0"/>
          </a:p>
        </p:txBody>
      </p:sp>
      <p:sp>
        <p:nvSpPr>
          <p:cNvPr id="3" name="Content Placeholder 2">
            <a:extLst>
              <a:ext uri="{FF2B5EF4-FFF2-40B4-BE49-F238E27FC236}">
                <a16:creationId xmlns:a16="http://schemas.microsoft.com/office/drawing/2014/main" id="{8EDD1705-493A-4020-9ED0-4B7B72FD78CF}"/>
              </a:ext>
            </a:extLst>
          </p:cNvPr>
          <p:cNvSpPr>
            <a:spLocks noGrp="1"/>
          </p:cNvSpPr>
          <p:nvPr>
            <p:ph type="body" sz="quarter" idx="10"/>
          </p:nvPr>
        </p:nvSpPr>
        <p:spPr>
          <a:xfrm>
            <a:off x="228600" y="1295400"/>
            <a:ext cx="10896600" cy="5181600"/>
          </a:xfrm>
        </p:spPr>
        <p:txBody>
          <a:bodyPr/>
          <a:lstStyle/>
          <a:p>
            <a:r>
              <a:rPr lang="en-US" altLang="en-US"/>
              <a:t>What we would like to determine is how a change in generation at bus k affects the power flow on a line from bus i to bus j.  </a:t>
            </a:r>
          </a:p>
          <a:p>
            <a:endParaRPr lang="en-US" dirty="0"/>
          </a:p>
        </p:txBody>
      </p:sp>
      <p:pic>
        <p:nvPicPr>
          <p:cNvPr id="4" name="Picture 3" descr="Fig105">
            <a:extLst>
              <a:ext uri="{FF2B5EF4-FFF2-40B4-BE49-F238E27FC236}">
                <a16:creationId xmlns:a16="http://schemas.microsoft.com/office/drawing/2014/main" id="{F727DFD3-5E7E-4312-9900-CC06F1754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29" t="1726" r="11765" b="64693"/>
          <a:stretch>
            <a:fillRect/>
          </a:stretch>
        </p:blipFill>
        <p:spPr bwMode="auto">
          <a:xfrm>
            <a:off x="2188569" y="2747296"/>
            <a:ext cx="44958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AB5381BF-7783-403A-AADC-7BE886D39E8F}"/>
              </a:ext>
            </a:extLst>
          </p:cNvPr>
          <p:cNvSpPr txBox="1">
            <a:spLocks noChangeArrowheads="1"/>
          </p:cNvSpPr>
          <p:nvPr/>
        </p:nvSpPr>
        <p:spPr bwMode="auto">
          <a:xfrm>
            <a:off x="6805386" y="2709744"/>
            <a:ext cx="2683748" cy="1938992"/>
          </a:xfrm>
          <a:prstGeom prst="rect">
            <a:avLst/>
          </a:prstGeom>
          <a:solidFill>
            <a:srgbClr val="D6D2C4"/>
          </a:solidFill>
          <a:ln>
            <a:noFill/>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dirty="0">
                <a:solidFill>
                  <a:srgbClr val="1E0000"/>
                </a:solidFill>
                <a:latin typeface="+mj-lt"/>
              </a:rPr>
              <a:t>The assumption is</a:t>
            </a:r>
          </a:p>
          <a:p>
            <a:pPr eaLnBrk="1" hangingPunct="1">
              <a:spcBef>
                <a:spcPts val="0"/>
              </a:spcBef>
            </a:pPr>
            <a:r>
              <a:rPr lang="en-US" altLang="en-US" dirty="0">
                <a:solidFill>
                  <a:srgbClr val="1E0000"/>
                </a:solidFill>
                <a:latin typeface="+mj-lt"/>
              </a:rPr>
              <a:t>that the change</a:t>
            </a:r>
          </a:p>
          <a:p>
            <a:pPr eaLnBrk="1" hangingPunct="1">
              <a:spcBef>
                <a:spcPts val="0"/>
              </a:spcBef>
            </a:pPr>
            <a:r>
              <a:rPr lang="en-US" altLang="en-US" dirty="0">
                <a:solidFill>
                  <a:srgbClr val="1E0000"/>
                </a:solidFill>
                <a:latin typeface="+mj-lt"/>
              </a:rPr>
              <a:t>in generation is</a:t>
            </a:r>
          </a:p>
          <a:p>
            <a:pPr eaLnBrk="1" hangingPunct="1">
              <a:spcBef>
                <a:spcPts val="0"/>
              </a:spcBef>
            </a:pPr>
            <a:r>
              <a:rPr lang="en-US" altLang="en-US" dirty="0">
                <a:solidFill>
                  <a:srgbClr val="1E0000"/>
                </a:solidFill>
                <a:latin typeface="+mj-lt"/>
              </a:rPr>
              <a:t>absorbed by the</a:t>
            </a:r>
          </a:p>
          <a:p>
            <a:pPr eaLnBrk="1" hangingPunct="1">
              <a:spcBef>
                <a:spcPts val="0"/>
              </a:spcBef>
            </a:pPr>
            <a:r>
              <a:rPr lang="en-US" altLang="en-US" dirty="0">
                <a:solidFill>
                  <a:srgbClr val="1E0000"/>
                </a:solidFill>
                <a:latin typeface="+mj-lt"/>
              </a:rPr>
              <a:t>slack bus</a:t>
            </a:r>
          </a:p>
        </p:txBody>
      </p:sp>
    </p:spTree>
    <p:extLst>
      <p:ext uri="{BB962C8B-B14F-4D97-AF65-F5344CB8AC3E}">
        <p14:creationId xmlns:p14="http://schemas.microsoft.com/office/powerpoint/2010/main" val="45398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47C8-65D0-4BF0-814A-F79F6AC339AA}"/>
              </a:ext>
            </a:extLst>
          </p:cNvPr>
          <p:cNvSpPr>
            <a:spLocks noGrp="1"/>
          </p:cNvSpPr>
          <p:nvPr>
            <p:ph type="title"/>
          </p:nvPr>
        </p:nvSpPr>
        <p:spPr>
          <a:xfrm>
            <a:off x="228600" y="76200"/>
            <a:ext cx="10896600" cy="1066800"/>
          </a:xfrm>
        </p:spPr>
        <p:txBody>
          <a:bodyPr/>
          <a:lstStyle/>
          <a:p>
            <a:r>
              <a:rPr lang="en-US" altLang="en-US"/>
              <a:t>Power Flow Simulation - Before</a:t>
            </a:r>
            <a:endParaRPr lang="en-US" dirty="0"/>
          </a:p>
        </p:txBody>
      </p:sp>
      <p:sp>
        <p:nvSpPr>
          <p:cNvPr id="3" name="Content Placeholder 2">
            <a:extLst>
              <a:ext uri="{FF2B5EF4-FFF2-40B4-BE49-F238E27FC236}">
                <a16:creationId xmlns:a16="http://schemas.microsoft.com/office/drawing/2014/main" id="{8E1D301B-3FA7-4661-A45B-2376B462D1EF}"/>
              </a:ext>
            </a:extLst>
          </p:cNvPr>
          <p:cNvSpPr>
            <a:spLocks noGrp="1"/>
          </p:cNvSpPr>
          <p:nvPr>
            <p:ph type="body" sz="quarter" idx="10"/>
          </p:nvPr>
        </p:nvSpPr>
        <p:spPr>
          <a:xfrm>
            <a:off x="228600" y="1295400"/>
            <a:ext cx="10896600" cy="5181600"/>
          </a:xfrm>
        </p:spPr>
        <p:txBody>
          <a:bodyPr/>
          <a:lstStyle/>
          <a:p>
            <a:r>
              <a:rPr lang="en-US" altLang="en-US"/>
              <a:t>One way to determine the impact of a generator change is to compare a before/after power flow.</a:t>
            </a:r>
          </a:p>
          <a:p>
            <a:r>
              <a:rPr lang="en-US" altLang="en-US"/>
              <a:t>For example below is a three bus case with an overload</a:t>
            </a:r>
          </a:p>
          <a:p>
            <a:endParaRPr lang="en-US" dirty="0"/>
          </a:p>
        </p:txBody>
      </p:sp>
      <p:pic>
        <p:nvPicPr>
          <p:cNvPr id="4" name="Picture 4">
            <a:extLst>
              <a:ext uri="{FF2B5EF4-FFF2-40B4-BE49-F238E27FC236}">
                <a16:creationId xmlns:a16="http://schemas.microsoft.com/office/drawing/2014/main" id="{36ACA4A0-4C72-4C0D-A11D-42511FEBE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782" b="37227"/>
          <a:stretch>
            <a:fillRect/>
          </a:stretch>
        </p:blipFill>
        <p:spPr bwMode="auto">
          <a:xfrm>
            <a:off x="2514601" y="3276600"/>
            <a:ext cx="5480329"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218582"/>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Surface_Mine_Workshop_Sept2022.pptx" id="{DE0D6E1C-3CAD-4B57-84BB-D59B3FEB6B24}" vid="{9CBBB78E-6A6C-4950-9BC1-3466FF9327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486</TotalTime>
  <Words>3448</Words>
  <Application>Microsoft Office PowerPoint</Application>
  <PresentationFormat>Widescreen</PresentationFormat>
  <Paragraphs>360</Paragraphs>
  <Slides>70</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9" baseType="lpstr">
      <vt:lpstr>Arial</vt:lpstr>
      <vt:lpstr>Calibri</vt:lpstr>
      <vt:lpstr>Cambria Math</vt:lpstr>
      <vt:lpstr>Helvetica</vt:lpstr>
      <vt:lpstr>Times</vt:lpstr>
      <vt:lpstr>Times New Roman</vt:lpstr>
      <vt:lpstr>Wingdings</vt:lpstr>
      <vt:lpstr>Capsules</vt:lpstr>
      <vt:lpstr>Equation</vt:lpstr>
      <vt:lpstr>ECEN 615, Fall 2023 Methods of Electric Power System Analysis</vt:lpstr>
      <vt:lpstr>Announcements</vt:lpstr>
      <vt:lpstr>Sparse Matrix Review</vt:lpstr>
      <vt:lpstr>Contingency Analysis</vt:lpstr>
      <vt:lpstr>Contingency Analysis</vt:lpstr>
      <vt:lpstr>Contingency Analysis in PowerWorld  </vt:lpstr>
      <vt:lpstr>Power System Control and Sensitivities</vt:lpstr>
      <vt:lpstr>Indirect Transmission Line Control</vt:lpstr>
      <vt:lpstr>Power Flow Simulation - Before</vt:lpstr>
      <vt:lpstr>Power Flow Simulation - After</vt:lpstr>
      <vt:lpstr>Analytic Calculation of Sensitivities</vt:lpstr>
      <vt:lpstr>Analytic Sensitivities</vt:lpstr>
      <vt:lpstr>Three Bus Sensitivity Example</vt:lpstr>
      <vt:lpstr>General Sensitivity Analysis: Notation</vt:lpstr>
      <vt:lpstr>Notation, cont.</vt:lpstr>
      <vt:lpstr>Notation, cont.</vt:lpstr>
      <vt:lpstr>Analysis Example: Available Transfer Capability</vt:lpstr>
      <vt:lpstr>ATC and Its Key Components</vt:lpstr>
      <vt:lpstr>ATC and Its Key Components</vt:lpstr>
      <vt:lpstr>Sensitivity Problem Formulation </vt:lpstr>
      <vt:lpstr>Sensitivity Problem Formulation</vt:lpstr>
      <vt:lpstr>Sensitivity Problem Formulation</vt:lpstr>
      <vt:lpstr>Sensitivity Problem Formulation</vt:lpstr>
      <vt:lpstr>Sensitivity Problem Formulation</vt:lpstr>
      <vt:lpstr>Sensitivity Problem Formulation</vt:lpstr>
      <vt:lpstr>Sensitivity Comments</vt:lpstr>
      <vt:lpstr>Linearized Sensitivity Analysis</vt:lpstr>
      <vt:lpstr>Linearized Sensitivity Analysis</vt:lpstr>
      <vt:lpstr>Sensitivity Analysis: Recall the Matrix Notation</vt:lpstr>
      <vt:lpstr>Linearized Active Power Flow Model</vt:lpstr>
      <vt:lpstr>Injection Shift Factors (ISFs)</vt:lpstr>
      <vt:lpstr>ISF Interpretation</vt:lpstr>
      <vt:lpstr>ISF Properties</vt:lpstr>
      <vt:lpstr>Five Bus Example Reference</vt:lpstr>
      <vt:lpstr>Five Bus ISF, Line 4, Bus 2 (to Slack) </vt:lpstr>
      <vt:lpstr>Five Bus Example</vt:lpstr>
      <vt:lpstr>Five Bus Example</vt:lpstr>
      <vt:lpstr>Five Bus Example Comments</vt:lpstr>
      <vt:lpstr>Distribution Factors</vt:lpstr>
      <vt:lpstr>Definition: Basic Transaction</vt:lpstr>
      <vt:lpstr>Definition: Basic Transaction</vt:lpstr>
      <vt:lpstr>Definition: PTDF</vt:lpstr>
      <vt:lpstr>PTDFs</vt:lpstr>
      <vt:lpstr>PTDF Evaluation in Two Parts</vt:lpstr>
      <vt:lpstr>PTDF Evaluation</vt:lpstr>
      <vt:lpstr>Line Outage Distribution Factors (LODFs)</vt:lpstr>
      <vt:lpstr>LODFs</vt:lpstr>
      <vt:lpstr>LODF Evaluation</vt:lpstr>
      <vt:lpstr>LODF Evaluation</vt:lpstr>
      <vt:lpstr>LODF Evaluation</vt:lpstr>
      <vt:lpstr>Five Bus Example</vt:lpstr>
      <vt:lpstr>Five Bus Example</vt:lpstr>
      <vt:lpstr>Five Bus Example Compensated</vt:lpstr>
      <vt:lpstr>Five Bus Example</vt:lpstr>
      <vt:lpstr>Developing a Critical Eye</vt:lpstr>
      <vt:lpstr>Line Closure Distribution Factors (LCDFs)</vt:lpstr>
      <vt:lpstr>LCDF Definition</vt:lpstr>
      <vt:lpstr>LCDF Evaluation</vt:lpstr>
      <vt:lpstr>LCDF Evaluation</vt:lpstr>
      <vt:lpstr>Outage Transfer Distribution Factor</vt:lpstr>
      <vt:lpstr>Outage Transfer Distribution Factor (OTDF)</vt:lpstr>
      <vt:lpstr>OTDF Evaluation</vt:lpstr>
      <vt:lpstr>OTDF  Evaluation</vt:lpstr>
      <vt:lpstr>Five Bus Example</vt:lpstr>
      <vt:lpstr>Five Bus Example</vt:lpstr>
      <vt:lpstr>Five Bus Example</vt:lpstr>
      <vt:lpstr>Summary of Sensitivity Calculations</vt:lpstr>
      <vt:lpstr>Eastern Interconnect Example: Wisconsin Utility to TVA PTDFs</vt:lpstr>
      <vt:lpstr>Additional Comments</vt:lpstr>
      <vt:lpstr>Assignment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Birchfield, Adam Barlow</dc:creator>
  <cp:lastModifiedBy>Birchfield, Adam Barlow</cp:lastModifiedBy>
  <cp:revision>44</cp:revision>
  <cp:lastPrinted>2011-08-22T16:49:24Z</cp:lastPrinted>
  <dcterms:created xsi:type="dcterms:W3CDTF">2023-08-17T20:43:05Z</dcterms:created>
  <dcterms:modified xsi:type="dcterms:W3CDTF">2023-10-23T20:41:58Z</dcterms:modified>
</cp:coreProperties>
</file>