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40"/>
  </p:notesMasterIdLst>
  <p:handoutMasterIdLst>
    <p:handoutMasterId r:id="rId41"/>
  </p:handoutMasterIdLst>
  <p:sldIdLst>
    <p:sldId id="356" r:id="rId2"/>
    <p:sldId id="560" r:id="rId3"/>
    <p:sldId id="504" r:id="rId4"/>
    <p:sldId id="508" r:id="rId5"/>
    <p:sldId id="509" r:id="rId6"/>
    <p:sldId id="510" r:id="rId7"/>
    <p:sldId id="511" r:id="rId8"/>
    <p:sldId id="512" r:id="rId9"/>
    <p:sldId id="513" r:id="rId10"/>
    <p:sldId id="514" r:id="rId11"/>
    <p:sldId id="515" r:id="rId12"/>
    <p:sldId id="516" r:id="rId13"/>
    <p:sldId id="517" r:id="rId14"/>
    <p:sldId id="518" r:id="rId15"/>
    <p:sldId id="534" r:id="rId16"/>
    <p:sldId id="535" r:id="rId17"/>
    <p:sldId id="536" r:id="rId18"/>
    <p:sldId id="537" r:id="rId19"/>
    <p:sldId id="538" r:id="rId20"/>
    <p:sldId id="539" r:id="rId21"/>
    <p:sldId id="528" r:id="rId22"/>
    <p:sldId id="529" r:id="rId23"/>
    <p:sldId id="540" r:id="rId24"/>
    <p:sldId id="541" r:id="rId25"/>
    <p:sldId id="542" r:id="rId26"/>
    <p:sldId id="543" r:id="rId27"/>
    <p:sldId id="546" r:id="rId28"/>
    <p:sldId id="547" r:id="rId29"/>
    <p:sldId id="548" r:id="rId30"/>
    <p:sldId id="551" r:id="rId31"/>
    <p:sldId id="552" r:id="rId32"/>
    <p:sldId id="553" r:id="rId33"/>
    <p:sldId id="554" r:id="rId34"/>
    <p:sldId id="555" r:id="rId35"/>
    <p:sldId id="556" r:id="rId36"/>
    <p:sldId id="557" r:id="rId37"/>
    <p:sldId id="558" r:id="rId38"/>
    <p:sldId id="559" r:id="rId39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FFFFFF"/>
    <a:srgbClr val="500000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5088" autoAdjust="0"/>
  </p:normalViewPr>
  <p:slideViewPr>
    <p:cSldViewPr>
      <p:cViewPr>
        <p:scale>
          <a:sx n="100" d="100"/>
          <a:sy n="100" d="100"/>
        </p:scale>
        <p:origin x="864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cademicBdlg.jpg">
            <a:extLst>
              <a:ext uri="{FF2B5EF4-FFF2-40B4-BE49-F238E27FC236}">
                <a16:creationId xmlns:a16="http://schemas.microsoft.com/office/drawing/2014/main" id="{291CFCBA-1F96-463C-80AD-CB053744AE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9569" y="0"/>
            <a:ext cx="12393807" cy="685800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0245A0C-8404-4951-B877-1AC79D97B1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9640" y="3172207"/>
            <a:ext cx="10332720" cy="3457194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subtitle slide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5ADD26-7DDA-451D-B219-5F9C4B2BF2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38600" y="304800"/>
            <a:ext cx="4118060" cy="96667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51DAF-E35C-43F0-8D99-81B0C90F07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640" y="1495803"/>
            <a:ext cx="10332720" cy="1552190"/>
          </a:xfrm>
        </p:spPr>
        <p:txBody>
          <a:bodyPr anchor="ctr"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slide</a:t>
            </a:r>
          </a:p>
        </p:txBody>
      </p:sp>
    </p:spTree>
    <p:extLst>
      <p:ext uri="{BB962C8B-B14F-4D97-AF65-F5344CB8AC3E}">
        <p14:creationId xmlns:p14="http://schemas.microsoft.com/office/powerpoint/2010/main" val="268120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B0AB98-EF66-4D1A-9E78-9FBD453E9B25}"/>
              </a:ext>
            </a:extLst>
          </p:cNvPr>
          <p:cNvSpPr/>
          <p:nvPr userDrawn="1"/>
        </p:nvSpPr>
        <p:spPr bwMode="auto">
          <a:xfrm>
            <a:off x="0" y="685800"/>
            <a:ext cx="12192000" cy="762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ACBCCD-32E9-4C7F-9F65-C7539BE5EB9D}"/>
              </a:ext>
            </a:extLst>
          </p:cNvPr>
          <p:cNvSpPr/>
          <p:nvPr userDrawn="1"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97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3" r:id="rId2"/>
    <p:sldLayoutId id="2147483723" r:id="rId3"/>
    <p:sldLayoutId id="2147483734" r:id="rId4"/>
    <p:sldLayoutId id="2147483727" r:id="rId5"/>
    <p:sldLayoutId id="2147483751" r:id="rId6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2108.06653.pdf" TargetMode="External"/><Relationship Id="rId2" Type="http://schemas.openxmlformats.org/officeDocument/2006/relationships/hyperlink" Target="http://www.siam.org/meetings/la09/talks/duff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/>
          <a:p>
            <a:r>
              <a:rPr lang="en-US" altLang="en-US" dirty="0"/>
              <a:t>ECEN 615, Fall 2023</a:t>
            </a:r>
            <a:br>
              <a:rPr lang="en-US" altLang="en-US" dirty="0"/>
            </a:br>
            <a:r>
              <a:rPr lang="en-US" altLang="en-US" dirty="0"/>
              <a:t>Methods of Electric Power System Analysis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12C4E5-F738-D57B-A351-3DBC785DD1D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1828800"/>
            <a:ext cx="10363200" cy="914400"/>
          </a:xfrm>
        </p:spPr>
        <p:txBody>
          <a:bodyPr/>
          <a:lstStyle/>
          <a:p>
            <a:r>
              <a:rPr lang="en-US" dirty="0"/>
              <a:t>Class 13: Sparse Linear Methods, Part 2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Factorization Examples,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a second example, again consider the same system, except with the nodes renumbered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1" y="1524001"/>
          <a:ext cx="5427663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6560" imgH="914400" progId="Equation.DSMT4">
                  <p:embed/>
                </p:oleObj>
              </mc:Choice>
              <mc:Fallback>
                <p:oleObj name="Equation" r:id="rId2" imgW="2806560" imgH="914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1524001"/>
                        <a:ext cx="5427663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98900" y="4419601"/>
          <a:ext cx="29464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3880" imgH="914400" progId="Equation.DSMT4">
                  <p:embed/>
                </p:oleObj>
              </mc:Choice>
              <mc:Fallback>
                <p:oleObj name="Equation" r:id="rId4" imgW="1523880" imgH="914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4419601"/>
                        <a:ext cx="29464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060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Factorization Examples,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With i=2, load SWR = [-4 5 0 0]</a:t>
            </a:r>
          </a:p>
          <a:p>
            <a:pPr lvl="1"/>
            <a:r>
              <a:rPr lang="en-US"/>
              <a:t>p2 = B[2,1]</a:t>
            </a:r>
          </a:p>
          <a:p>
            <a:pPr lvl="1"/>
            <a:r>
              <a:rPr lang="en-US"/>
              <a:t>p1 = B[1,1]</a:t>
            </a:r>
          </a:p>
          <a:p>
            <a:pPr lvl="1"/>
            <a:r>
              <a:rPr lang="en-US"/>
              <a:t>SWR[1]=-4/p1.value=-4/10 = -0.4</a:t>
            </a:r>
          </a:p>
          <a:p>
            <a:pPr lvl="1"/>
            <a:r>
              <a:rPr lang="en-US"/>
              <a:t>p1 = B[1,2]</a:t>
            </a:r>
          </a:p>
          <a:p>
            <a:pPr lvl="1"/>
            <a:r>
              <a:rPr lang="en-US"/>
              <a:t>SWR[2]=5 – (-0.4)*(-4) = 1.6</a:t>
            </a:r>
          </a:p>
          <a:p>
            <a:pPr lvl="1"/>
            <a:r>
              <a:rPr lang="en-US"/>
              <a:t>p1 = B[1,3]</a:t>
            </a:r>
          </a:p>
          <a:p>
            <a:pPr lvl="1"/>
            <a:r>
              <a:rPr lang="en-US"/>
              <a:t>SWR[3]= 0 – (-0.4)*(-3) = -1.2</a:t>
            </a:r>
          </a:p>
          <a:p>
            <a:pPr lvl="1"/>
            <a:r>
              <a:rPr lang="en-US"/>
              <a:t>p1 = B[1,4]</a:t>
            </a:r>
          </a:p>
          <a:p>
            <a:pPr lvl="1"/>
            <a:r>
              <a:rPr lang="en-US"/>
              <a:t>SWR[4]=0 – (-0.4)*(-2) = -0.8</a:t>
            </a:r>
          </a:p>
          <a:p>
            <a:pPr lvl="1"/>
            <a:r>
              <a:rPr lang="en-US"/>
              <a:t>p2=p2.next=diag so done</a:t>
            </a:r>
          </a:p>
          <a:p>
            <a:pPr lvl="1"/>
            <a:r>
              <a:rPr lang="en-US"/>
              <a:t>UnloadSWR and we have a problem!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91400" y="1752601"/>
          <a:ext cx="29464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914400" progId="Equation.DSMT4">
                  <p:embed/>
                </p:oleObj>
              </mc:Choice>
              <mc:Fallback>
                <p:oleObj name="Equation" r:id="rId2" imgW="1523880" imgH="914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752601"/>
                        <a:ext cx="29464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77609" y="4984872"/>
            <a:ext cx="3812262" cy="830997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E0000"/>
                </a:solidFill>
                <a:latin typeface="+mj-lt"/>
              </a:rPr>
              <a:t>There are no elements in</a:t>
            </a:r>
            <a:br>
              <a:rPr lang="en-US" sz="2400" dirty="0">
                <a:solidFill>
                  <a:srgbClr val="1E0000"/>
                </a:solidFill>
                <a:latin typeface="+mj-lt"/>
              </a:rPr>
            </a:br>
            <a:r>
              <a:rPr lang="en-US" sz="2400" dirty="0">
                <a:solidFill>
                  <a:srgbClr val="1E0000"/>
                </a:solidFill>
                <a:latin typeface="+mj-lt"/>
              </a:rPr>
              <a:t>row 2 for columns 3 and 4!</a:t>
            </a:r>
          </a:p>
        </p:txBody>
      </p:sp>
    </p:spTree>
    <p:extLst>
      <p:ext uri="{BB962C8B-B14F-4D97-AF65-F5344CB8AC3E}">
        <p14:creationId xmlns:p14="http://schemas.microsoft.com/office/powerpoint/2010/main" val="331667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When doing a factorization of a sparse matrix some values that were originally zero can become nonzero during the factorization process</a:t>
            </a:r>
          </a:p>
          <a:p>
            <a:r>
              <a:rPr lang="en-US"/>
              <a:t>These new values are called “fills” </a:t>
            </a:r>
            <a:br>
              <a:rPr lang="en-US"/>
            </a:br>
            <a:r>
              <a:rPr lang="en-US"/>
              <a:t>(some call them fill-ins)</a:t>
            </a:r>
          </a:p>
          <a:p>
            <a:r>
              <a:rPr lang="en-US"/>
              <a:t>For a structurally symmetric matrix the fill occurs for both the element and its transpose value (i.e., Aij and Aji)</a:t>
            </a:r>
          </a:p>
          <a:p>
            <a:r>
              <a:rPr lang="en-US"/>
              <a:t>How many fills are required depends on how the matrix is ordered</a:t>
            </a:r>
          </a:p>
          <a:p>
            <a:pPr lvl="1"/>
            <a:r>
              <a:rPr lang="en-US"/>
              <a:t>For a power system case this depends on the bus ordering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14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There are two key issues associated with fills</a:t>
            </a:r>
          </a:p>
          <a:p>
            <a:pPr lvl="1"/>
            <a:r>
              <a:rPr lang="en-US"/>
              <a:t>Adding the fills</a:t>
            </a:r>
          </a:p>
          <a:p>
            <a:pPr lvl="1"/>
            <a:r>
              <a:rPr lang="en-US"/>
              <a:t>Ordering the matrix elements (buses in our case) to reduce the number of fills</a:t>
            </a:r>
          </a:p>
          <a:p>
            <a:r>
              <a:rPr lang="en-US"/>
              <a:t>The amount of computation required to factor a sparse matrix depends upon the number of nonzeros in the original matrix, and the number of fills added</a:t>
            </a:r>
          </a:p>
          <a:p>
            <a:r>
              <a:rPr lang="en-US"/>
              <a:t>How the matrix is ordered can have a dramatic impact on the number of fills, and hence the required computation </a:t>
            </a:r>
          </a:p>
          <a:p>
            <a:r>
              <a:rPr lang="en-US"/>
              <a:t>Usually a matrix cannot be ordered to totally eliminate fills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8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 Examples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921565" y="1333500"/>
            <a:ext cx="3657600" cy="2819400"/>
            <a:chOff x="685800" y="1295400"/>
            <a:chExt cx="3657600" cy="28194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1219200" y="1752600"/>
              <a:ext cx="1295400" cy="1828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544417" y="1752600"/>
              <a:ext cx="0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531164" y="1752600"/>
              <a:ext cx="1355036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" name="Oval 3"/>
            <p:cNvSpPr/>
            <p:nvPr/>
          </p:nvSpPr>
          <p:spPr bwMode="auto">
            <a:xfrm>
              <a:off x="2057400" y="1295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</a:pPr>
              <a:r>
                <a:rPr lang="en-US" sz="2400" dirty="0">
                  <a:latin typeface="Arial" charset="0"/>
                </a:rPr>
                <a:t>  4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6858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</a:pPr>
              <a:r>
                <a:rPr lang="en-US" sz="2400" dirty="0">
                  <a:latin typeface="Arial" charset="0"/>
                </a:rPr>
                <a:t>  1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09053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</a:pPr>
              <a:r>
                <a:rPr lang="en-US" sz="2400" dirty="0">
                  <a:latin typeface="Arial" charset="0"/>
                </a:rPr>
                <a:t>  2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4290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</a:pPr>
              <a:r>
                <a:rPr lang="en-US" sz="2400" dirty="0">
                  <a:latin typeface="Arial" charset="0"/>
                </a:rPr>
                <a:t>  3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48400" y="1371600"/>
            <a:ext cx="3657600" cy="2819400"/>
            <a:chOff x="685800" y="1295400"/>
            <a:chExt cx="3657600" cy="2819400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>
              <a:off x="1219200" y="1752600"/>
              <a:ext cx="1295400" cy="1828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2544417" y="1752600"/>
              <a:ext cx="0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531164" y="1752600"/>
              <a:ext cx="1355036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2057400" y="1295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</a:pPr>
              <a:r>
                <a:rPr lang="en-US" sz="2400" dirty="0">
                  <a:latin typeface="Arial" charset="0"/>
                </a:rPr>
                <a:t>  1</a:t>
              </a: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6858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</a:pPr>
              <a:r>
                <a:rPr lang="en-US" sz="2400" dirty="0">
                  <a:latin typeface="Arial" charset="0"/>
                </a:rPr>
                <a:t>  2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09053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</a:pPr>
              <a:r>
                <a:rPr lang="en-US" sz="2400" dirty="0">
                  <a:latin typeface="Arial" charset="0"/>
                </a:rPr>
                <a:t>  3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4290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</a:pPr>
              <a:r>
                <a:rPr lang="en-US" sz="2400" dirty="0">
                  <a:latin typeface="Arial" charset="0"/>
                </a:rPr>
                <a:t>  4</a:t>
              </a:r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014736" y="4259824"/>
          <a:ext cx="2865783" cy="170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914400" progId="Equation.DSMT4">
                  <p:embed/>
                </p:oleObj>
              </mc:Choice>
              <mc:Fallback>
                <p:oleObj name="Equation" r:id="rId2" imgW="1536480" imgH="9144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736" y="4259824"/>
                        <a:ext cx="2865783" cy="170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217798" y="4258960"/>
          <a:ext cx="29464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0" imgH="914400" progId="Equation.DSMT4">
                  <p:embed/>
                </p:oleObj>
              </mc:Choice>
              <mc:Fallback>
                <p:oleObj name="Equation" r:id="rId4" imgW="1524000" imgH="9144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7798" y="4258960"/>
                        <a:ext cx="29464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986161" y="6062381"/>
            <a:ext cx="3154854" cy="523220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E0000"/>
                </a:solidFill>
                <a:latin typeface="+mj-lt"/>
              </a:rPr>
              <a:t>No Fills Required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53075" y="6086993"/>
            <a:ext cx="5774634" cy="523220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E0000"/>
                </a:solidFill>
                <a:latin typeface="+mj-lt"/>
              </a:rPr>
              <a:t>Fills Required (matrix becomes full)  </a:t>
            </a:r>
          </a:p>
        </p:txBody>
      </p:sp>
    </p:spTree>
    <p:extLst>
      <p:ext uri="{BB962C8B-B14F-4D97-AF65-F5344CB8AC3E}">
        <p14:creationId xmlns:p14="http://schemas.microsoft.com/office/powerpoint/2010/main" val="721555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3514FE6-D3A1-4242-A421-7C3D1079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7 by 7 Matrix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E00B8-0CCC-4135-960A-F4AB621266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Consider the 7 x 7 matrix A with the zero-nonzero pattern shown in (a): of the 49 possible elements there are only 31 that are nonzero</a:t>
            </a:r>
          </a:p>
          <a:p>
            <a:r>
              <a:rPr lang="en-US"/>
              <a:t>If elimination proceeds with the given ordering, all but two of the 18 originally zero entries, will fill in, as seen in (b)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19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D9E5-2F3C-4491-A400-ACF23B05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7 by 7 Matrix Structure</a:t>
            </a:r>
            <a:endParaRPr lang="en-US" dirty="0"/>
          </a:p>
        </p:txBody>
      </p:sp>
      <p:graphicFrame>
        <p:nvGraphicFramePr>
          <p:cNvPr id="4" name="Group 336">
            <a:extLst>
              <a:ext uri="{FF2B5EF4-FFF2-40B4-BE49-F238E27FC236}">
                <a16:creationId xmlns:a16="http://schemas.microsoft.com/office/drawing/2014/main" id="{FADDF7B6-09A0-4FA6-A65D-AC77C4183496}"/>
              </a:ext>
            </a:extLst>
          </p:cNvPr>
          <p:cNvGraphicFramePr>
            <a:graphicFrameLocks noGrp="1"/>
          </p:cNvGraphicFramePr>
          <p:nvPr/>
        </p:nvGraphicFramePr>
        <p:xfrm>
          <a:off x="2067464" y="1524000"/>
          <a:ext cx="3733800" cy="340208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 Box 86">
            <a:extLst>
              <a:ext uri="{FF2B5EF4-FFF2-40B4-BE49-F238E27FC236}">
                <a16:creationId xmlns:a16="http://schemas.microsoft.com/office/drawing/2014/main" id="{1A1ADDD6-D100-486F-9484-75184711B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046" y="5398698"/>
            <a:ext cx="3581400" cy="914400"/>
          </a:xfrm>
          <a:prstGeom prst="rect">
            <a:avLst/>
          </a:prstGeom>
          <a:solidFill>
            <a:srgbClr val="D6D2C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indent="-457200">
              <a:spcBef>
                <a:spcPts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Batang" charset="-127"/>
              </a:rPr>
              <a:t>(a) The original zero-nonzero structure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6" name="Group 377">
            <a:extLst>
              <a:ext uri="{FF2B5EF4-FFF2-40B4-BE49-F238E27FC236}">
                <a16:creationId xmlns:a16="http://schemas.microsoft.com/office/drawing/2014/main" id="{3A225B6B-673F-4149-B284-B690585698B5}"/>
              </a:ext>
            </a:extLst>
          </p:cNvPr>
          <p:cNvGraphicFramePr>
            <a:graphicFrameLocks noGrp="1"/>
          </p:cNvGraphicFramePr>
          <p:nvPr/>
        </p:nvGraphicFramePr>
        <p:xfrm>
          <a:off x="6400800" y="1524000"/>
          <a:ext cx="3886200" cy="3402080"/>
        </p:xfrm>
        <a:graphic>
          <a:graphicData uri="http://schemas.openxmlformats.org/drawingml/2006/table">
            <a:tbl>
              <a:tblPr/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170">
            <a:extLst>
              <a:ext uri="{FF2B5EF4-FFF2-40B4-BE49-F238E27FC236}">
                <a16:creationId xmlns:a16="http://schemas.microsoft.com/office/drawing/2014/main" id="{AF9EFC17-F58D-4630-9690-DD2DD1B49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1125" y="5451902"/>
            <a:ext cx="3810000" cy="830997"/>
          </a:xfrm>
          <a:prstGeom prst="rect">
            <a:avLst/>
          </a:prstGeom>
          <a:solidFill>
            <a:srgbClr val="D6D2C4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(b) T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he post- elimination  zero nonzero pattern</a:t>
            </a:r>
          </a:p>
        </p:txBody>
      </p:sp>
    </p:spTree>
    <p:extLst>
      <p:ext uri="{BB962C8B-B14F-4D97-AF65-F5344CB8AC3E}">
        <p14:creationId xmlns:p14="http://schemas.microsoft.com/office/powerpoint/2010/main" val="3098673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EEF5C-344A-4782-8789-B263302C8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7 by 7 Matrix Reordering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1A1E6-1704-49E3-8BB9-4BD9328BCA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We next reorder the rows and the columns of A so as to result in the pattern shown in (c)</a:t>
            </a:r>
          </a:p>
          <a:p>
            <a:r>
              <a:rPr lang="en-US"/>
              <a:t>For this reordering, we obtain no fills, as shown in the table of factors given in (d )</a:t>
            </a:r>
          </a:p>
          <a:p>
            <a:r>
              <a:rPr lang="en-US"/>
              <a:t>In this way, we preserve the original sparsity of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68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9B4D-2200-467D-A6EB-DFEBCDE2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7 by 7 Matrix Reordered Structure</a:t>
            </a:r>
            <a:endParaRPr lang="en-US" dirty="0"/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B765530A-14B1-46CC-8119-CF4123BF8CC5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1447800"/>
          <a:ext cx="3810000" cy="3721104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98">
            <a:extLst>
              <a:ext uri="{FF2B5EF4-FFF2-40B4-BE49-F238E27FC236}">
                <a16:creationId xmlns:a16="http://schemas.microsoft.com/office/drawing/2014/main" id="{4C2ABDAD-D20E-4316-AA15-8CBA7E4A6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745" y="5394205"/>
            <a:ext cx="3720121" cy="461665"/>
          </a:xfrm>
          <a:prstGeom prst="rect">
            <a:avLst/>
          </a:prstGeom>
          <a:solidFill>
            <a:srgbClr val="D6D2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( c) T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he reordered system</a:t>
            </a:r>
          </a:p>
        </p:txBody>
      </p:sp>
      <p:graphicFrame>
        <p:nvGraphicFramePr>
          <p:cNvPr id="6" name="Group 302">
            <a:extLst>
              <a:ext uri="{FF2B5EF4-FFF2-40B4-BE49-F238E27FC236}">
                <a16:creationId xmlns:a16="http://schemas.microsoft.com/office/drawing/2014/main" id="{5505E0B8-0DAD-4692-BD70-B5E9A9834C8A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460500"/>
          <a:ext cx="3657600" cy="3400429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195">
            <a:extLst>
              <a:ext uri="{FF2B5EF4-FFF2-40B4-BE49-F238E27FC236}">
                <a16:creationId xmlns:a16="http://schemas.microsoft.com/office/drawing/2014/main" id="{12E8FD45-BB5C-4F9E-AA6C-AC577D89E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257801"/>
            <a:ext cx="3581400" cy="830997"/>
          </a:xfrm>
          <a:prstGeom prst="rect">
            <a:avLst/>
          </a:prstGeom>
          <a:solidFill>
            <a:srgbClr val="D6D2C4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+mj-lt"/>
                <a:cs typeface="Times New Roman" pitchFamily="18" charset="0"/>
              </a:rPr>
              <a:t>(d) T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he post- elimination reordered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9045A8-C6A0-434B-86EC-BB38A8E3E484}"/>
              </a:ext>
            </a:extLst>
          </p:cNvPr>
          <p:cNvSpPr txBox="1"/>
          <p:nvPr/>
        </p:nvSpPr>
        <p:spPr>
          <a:xfrm>
            <a:off x="2017060" y="1528505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cs typeface="Times New Roman" pitchFamily="18" charset="0"/>
              </a:rPr>
              <a:t>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7C463D-A21B-4899-AB35-76AC0348B80F}"/>
              </a:ext>
            </a:extLst>
          </p:cNvPr>
          <p:cNvSpPr txBox="1"/>
          <p:nvPr/>
        </p:nvSpPr>
        <p:spPr>
          <a:xfrm>
            <a:off x="2230245" y="1275098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cs typeface="Times New Roman" pitchFamily="18" charset="0"/>
              </a:rPr>
              <a:t>c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FDD4AB4-C460-4979-861D-75CE77DC2DCC}"/>
              </a:ext>
            </a:extLst>
          </p:cNvPr>
          <p:cNvCxnSpPr/>
          <p:nvPr/>
        </p:nvCxnSpPr>
        <p:spPr>
          <a:xfrm flipH="1" flipV="1">
            <a:off x="2112310" y="1494836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8B8723-37B3-4C64-9B73-4662D37239F4}"/>
              </a:ext>
            </a:extLst>
          </p:cNvPr>
          <p:cNvSpPr txBox="1"/>
          <p:nvPr/>
        </p:nvSpPr>
        <p:spPr>
          <a:xfrm>
            <a:off x="6266330" y="1528501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cs typeface="Times New Roman" pitchFamily="18" charset="0"/>
              </a:rPr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556129-777F-4DE2-8E7F-6119F8CE55ED}"/>
              </a:ext>
            </a:extLst>
          </p:cNvPr>
          <p:cNvSpPr txBox="1"/>
          <p:nvPr/>
        </p:nvSpPr>
        <p:spPr>
          <a:xfrm>
            <a:off x="6479515" y="1275094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cs typeface="Times New Roman" pitchFamily="18" charset="0"/>
              </a:rPr>
              <a:t>c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523C85-4480-4622-9029-39807B821DF3}"/>
              </a:ext>
            </a:extLst>
          </p:cNvPr>
          <p:cNvCxnSpPr/>
          <p:nvPr/>
        </p:nvCxnSpPr>
        <p:spPr>
          <a:xfrm flipH="1" flipV="1">
            <a:off x="6361580" y="1494832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588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DDEA-E771-4701-8249-656021F65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Fills for Structurally Symmetric Matrices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2E72A-E886-4E21-A1DD-90FD65A52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For structurally symmetric matrices we can gain good insights into the problem by examining the graph-theoretic interpretation of the triangularization process</a:t>
            </a:r>
          </a:p>
          <a:p>
            <a:r>
              <a:rPr lang="en-US"/>
              <a:t>This assumption involves essentially no loss in generality since if  Aij </a:t>
            </a:r>
            <a:r>
              <a:rPr lang="en-US">
                <a:sym typeface="Symbol"/>
              </a:rPr>
              <a:t> 0 </a:t>
            </a:r>
            <a:r>
              <a:rPr lang="en-US"/>
              <a:t>but Aji = 0 we simply treat Aji as a nonzero element with the value 0; in this way, we ensure that  A has a symmetric structure</a:t>
            </a:r>
          </a:p>
          <a:p>
            <a:r>
              <a:rPr lang="en-US"/>
              <a:t>We term a matrix as structurally symmetric whenever it has a symmetric zero-nonzero pattern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9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8CDED-7A44-41F3-9BE4-D08D3AE8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Discussion: Reading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5C69D-F781-4CA5-9347-FD0BB741BD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N. Sato, W.F. </a:t>
            </a:r>
            <a:r>
              <a:rPr lang="en-US" dirty="0" err="1"/>
              <a:t>Tinney</a:t>
            </a:r>
            <a:r>
              <a:rPr lang="en-US" dirty="0"/>
              <a:t>, “Techniques for Exploiting the Sparsity of the Network Admittance Matrix,” Power App. and Syst., pp 944-950, December 1963.</a:t>
            </a:r>
          </a:p>
          <a:p>
            <a:r>
              <a:rPr lang="en-US" dirty="0"/>
              <a:t>F. L. Alvarado, “Computational complexity in power systems,” </a:t>
            </a:r>
            <a:r>
              <a:rPr lang="en-US" i="1" dirty="0"/>
              <a:t>IEEE Transactions on Power Apparatus and Systems</a:t>
            </a:r>
            <a:r>
              <a:rPr lang="en-US" dirty="0"/>
              <a:t>, May/June 1976. Mainly the abstract, tables and figures, conclusion.</a:t>
            </a:r>
          </a:p>
          <a:p>
            <a:r>
              <a:rPr lang="en-US" dirty="0">
                <a:hlinkClick r:id="rId2"/>
              </a:rPr>
              <a:t>http://www.siam.org/meetings/la09/talks/duff.pdf</a:t>
            </a:r>
            <a:endParaRPr lang="en-US" dirty="0"/>
          </a:p>
          <a:p>
            <a:r>
              <a:rPr lang="en-US" dirty="0">
                <a:hlinkClick r:id="rId3"/>
              </a:rPr>
              <a:t>https://arxiv.org/pdf/2108.06653.pdf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528D26-C080-4896-87D8-81DFDE473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000" y="2133600"/>
            <a:ext cx="334185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22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EAF75-B74F-4658-B830-248BC9DB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Associated with 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184DF-8863-4D30-B14A-6D40E3F8A7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We make use of graph theoretic notions to develop a practical reordering scheme for sparse systems</a:t>
            </a:r>
          </a:p>
          <a:p>
            <a:r>
              <a:rPr lang="en-US"/>
              <a:t>We associate a graph G with the zero-nonzero structure of the n by n matrix A</a:t>
            </a:r>
          </a:p>
          <a:p>
            <a:r>
              <a:rPr lang="en-US"/>
              <a:t>We construct the graph  G associated with the matrix A as follows:</a:t>
            </a:r>
          </a:p>
          <a:p>
            <a:r>
              <a:rPr lang="en-US"/>
              <a:t> i.  G has n nodes corresponding to the dimension n of the square matrix: node  i  represents both  the column i and the row i of A;</a:t>
            </a:r>
          </a:p>
          <a:p>
            <a:r>
              <a:rPr lang="en-US"/>
              <a:t>ii.  a branch (k, j) connecting nodes k and j exists if and only if the element Ajk (and, by structural symmetry, Akj) is nonzero; the self loop corresponding to Akk is not represented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59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5 by 5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Suppose that A has the zero-nonzero pattern </a:t>
            </a:r>
          </a:p>
          <a:p>
            <a:endParaRPr lang="en-US" dirty="0"/>
          </a:p>
        </p:txBody>
      </p:sp>
      <p:graphicFrame>
        <p:nvGraphicFramePr>
          <p:cNvPr id="5" name="Group 290"/>
          <p:cNvGraphicFramePr>
            <a:graphicFrameLocks noGrp="1"/>
          </p:cNvGraphicFramePr>
          <p:nvPr/>
        </p:nvGraphicFramePr>
        <p:xfrm>
          <a:off x="3776870" y="2209800"/>
          <a:ext cx="4038600" cy="3571878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70145" y="2305145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cs typeface="Times New Roman" pitchFamily="18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9600" y="201706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cs typeface="Times New Roman" pitchFamily="18" charset="0"/>
              </a:rPr>
              <a:t>c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882290" y="2230581"/>
            <a:ext cx="577245" cy="586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898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5 by 5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Then, the associated graph G is </a:t>
            </a:r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842730" y="2146301"/>
            <a:ext cx="6183313" cy="2771775"/>
            <a:chOff x="1741487" y="2819400"/>
            <a:chExt cx="6183313" cy="2771775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4502150" y="2819400"/>
              <a:ext cx="450850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b="1" dirty="0">
                  <a:solidFill>
                    <a:srgbClr val="1E0000"/>
                  </a:solidFill>
                  <a:ea typeface="Batang" charset="-127"/>
                </a:rPr>
                <a:t>1</a:t>
              </a:r>
              <a:endParaRPr lang="en-US" dirty="0">
                <a:solidFill>
                  <a:srgbClr val="1E0000"/>
                </a:solidFill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7473950" y="2819400"/>
              <a:ext cx="450850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b="1" dirty="0">
                  <a:solidFill>
                    <a:srgbClr val="1E0000"/>
                  </a:solidFill>
                  <a:ea typeface="Batang" charset="-127"/>
                </a:rPr>
                <a:t>2</a:t>
              </a:r>
              <a:endParaRPr lang="en-US" dirty="0">
                <a:solidFill>
                  <a:srgbClr val="1E0000"/>
                </a:solidFill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7475538" y="5105400"/>
              <a:ext cx="449262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b="1" dirty="0">
                  <a:solidFill>
                    <a:srgbClr val="1E0000"/>
                  </a:solidFill>
                  <a:ea typeface="Batang" charset="-127"/>
                </a:rPr>
                <a:t>3</a:t>
              </a:r>
              <a:endParaRPr lang="en-US" dirty="0">
                <a:solidFill>
                  <a:srgbClr val="1E0000"/>
                </a:solidFill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578350" y="5105400"/>
              <a:ext cx="450850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b="1" dirty="0">
                  <a:solidFill>
                    <a:srgbClr val="1E0000"/>
                  </a:solidFill>
                  <a:ea typeface="Batang" charset="-127"/>
                </a:rPr>
                <a:t>4</a:t>
              </a:r>
              <a:endParaRPr lang="en-US" dirty="0">
                <a:solidFill>
                  <a:srgbClr val="1E0000"/>
                </a:solidFill>
              </a:endParaRP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2362200" y="3048000"/>
              <a:ext cx="449263" cy="4841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b="1" dirty="0">
                  <a:solidFill>
                    <a:srgbClr val="1E0000"/>
                  </a:solidFill>
                  <a:ea typeface="Batang" charset="-127"/>
                </a:rPr>
                <a:t>5</a:t>
              </a:r>
              <a:endParaRPr lang="en-US" dirty="0">
                <a:solidFill>
                  <a:srgbClr val="1E0000"/>
                </a:solidFill>
              </a:endParaRPr>
            </a:p>
          </p:txBody>
        </p:sp>
        <p:grpSp>
          <p:nvGrpSpPr>
            <p:cNvPr id="24" name="Group 11"/>
            <p:cNvGrpSpPr>
              <a:grpSpLocks/>
            </p:cNvGrpSpPr>
            <p:nvPr/>
          </p:nvGrpSpPr>
          <p:grpSpPr bwMode="auto">
            <a:xfrm>
              <a:off x="1741487" y="3305175"/>
              <a:ext cx="6030913" cy="1839913"/>
              <a:chOff x="2535" y="2170"/>
              <a:chExt cx="5628" cy="1593"/>
            </a:xfrm>
          </p:grpSpPr>
          <p:grpSp>
            <p:nvGrpSpPr>
              <p:cNvPr id="25" name="Group 12"/>
              <p:cNvGrpSpPr>
                <a:grpSpLocks/>
              </p:cNvGrpSpPr>
              <p:nvPr/>
            </p:nvGrpSpPr>
            <p:grpSpPr bwMode="auto">
              <a:xfrm>
                <a:off x="3560" y="2170"/>
                <a:ext cx="4603" cy="1593"/>
                <a:chOff x="2220" y="2120"/>
                <a:chExt cx="4603" cy="1593"/>
              </a:xfrm>
            </p:grpSpPr>
            <p:sp>
              <p:nvSpPr>
                <p:cNvPr id="27" name="Oval 13"/>
                <p:cNvSpPr>
                  <a:spLocks noChangeArrowheads="1"/>
                </p:cNvSpPr>
                <p:nvPr/>
              </p:nvSpPr>
              <p:spPr bwMode="auto">
                <a:xfrm>
                  <a:off x="222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Oval 14"/>
                <p:cNvSpPr>
                  <a:spLocks noChangeArrowheads="1"/>
                </p:cNvSpPr>
                <p:nvPr/>
              </p:nvSpPr>
              <p:spPr bwMode="auto">
                <a:xfrm>
                  <a:off x="390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Oval 15"/>
                <p:cNvSpPr>
                  <a:spLocks noChangeArrowheads="1"/>
                </p:cNvSpPr>
                <p:nvPr/>
              </p:nvSpPr>
              <p:spPr bwMode="auto">
                <a:xfrm>
                  <a:off x="666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Oval 16"/>
                <p:cNvSpPr>
                  <a:spLocks noChangeArrowheads="1"/>
                </p:cNvSpPr>
                <p:nvPr/>
              </p:nvSpPr>
              <p:spPr bwMode="auto">
                <a:xfrm>
                  <a:off x="6680" y="357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Oval 17"/>
                <p:cNvSpPr>
                  <a:spLocks noChangeArrowheads="1"/>
                </p:cNvSpPr>
                <p:nvPr/>
              </p:nvSpPr>
              <p:spPr bwMode="auto">
                <a:xfrm>
                  <a:off x="3900" y="357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18"/>
                <p:cNvSpPr>
                  <a:spLocks noChangeShapeType="1"/>
                </p:cNvSpPr>
                <p:nvPr/>
              </p:nvSpPr>
              <p:spPr bwMode="auto">
                <a:xfrm>
                  <a:off x="2280" y="2180"/>
                  <a:ext cx="44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Line 19"/>
                <p:cNvSpPr>
                  <a:spLocks noChangeShapeType="1"/>
                </p:cNvSpPr>
                <p:nvPr/>
              </p:nvSpPr>
              <p:spPr bwMode="auto">
                <a:xfrm>
                  <a:off x="3960" y="2180"/>
                  <a:ext cx="0" cy="14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Line 20"/>
                <p:cNvSpPr>
                  <a:spLocks noChangeShapeType="1"/>
                </p:cNvSpPr>
                <p:nvPr/>
              </p:nvSpPr>
              <p:spPr bwMode="auto">
                <a:xfrm>
                  <a:off x="6740" y="2220"/>
                  <a:ext cx="0" cy="14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21"/>
                <p:cNvSpPr>
                  <a:spLocks noChangeShapeType="1"/>
                </p:cNvSpPr>
                <p:nvPr/>
              </p:nvSpPr>
              <p:spPr bwMode="auto">
                <a:xfrm>
                  <a:off x="4000" y="3640"/>
                  <a:ext cx="27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22"/>
                <p:cNvSpPr>
                  <a:spLocks noChangeShapeType="1"/>
                </p:cNvSpPr>
                <p:nvPr/>
              </p:nvSpPr>
              <p:spPr bwMode="auto">
                <a:xfrm>
                  <a:off x="2280" y="2180"/>
                  <a:ext cx="1660" cy="14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2535" y="2805"/>
                <a:ext cx="172" cy="45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6096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88E06-7784-487C-BC34-99E4D5B3D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Graph-Theoretic Interpretation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F6AB3-22AA-4666-8592-6704328875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The graph-theoretic interpretation of the elimination of the node (bus) j is as follows</a:t>
            </a:r>
          </a:p>
          <a:p>
            <a:r>
              <a:rPr lang="en-US"/>
              <a:t>The deletion of the node j involves all its incident branches (k, j) and ( j, k) connected to j, k</a:t>
            </a:r>
            <a:r>
              <a:rPr lang="en-US">
                <a:sym typeface="Symbol"/>
              </a:rPr>
              <a:t>j</a:t>
            </a:r>
            <a:endParaRPr lang="en-US"/>
          </a:p>
          <a:p>
            <a:r>
              <a:rPr lang="en-US"/>
              <a:t>In the pre-elimination graph of the eliminated node j, the elimination of the branches ( j, k) and (l, j) results in the addition of the new branch (k, l), if one does not already exist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79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6A78-8CCC-4568-9BDB-F81DAA6F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5 by 5 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13A77-4785-4EE6-BAD1-ECB550183D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We eliminate the Bus (Node) 1 variable with the resulting zero-nonzero pattern as shown the array</a:t>
            </a:r>
          </a:p>
          <a:p>
            <a:endParaRPr 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5F2B113-4196-45A5-B489-32FB018A5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038601"/>
            <a:ext cx="3505200" cy="1274763"/>
          </a:xfrm>
          <a:prstGeom prst="rect">
            <a:avLst/>
          </a:prstGeom>
          <a:solidFill>
            <a:srgbClr val="D6D2C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1E0000"/>
                </a:solidFill>
                <a:latin typeface="+mj-lt"/>
                <a:cs typeface="Times New Roman" pitchFamily="18" charset="0"/>
              </a:rPr>
              <a:t>Bordered by the broken lines with on the new graph new G1</a:t>
            </a:r>
            <a:endParaRPr lang="en-US" sz="2400" dirty="0">
              <a:solidFill>
                <a:srgbClr val="1E0000"/>
              </a:solidFill>
              <a:latin typeface="+mj-lt"/>
            </a:endParaRPr>
          </a:p>
        </p:txBody>
      </p:sp>
      <p:graphicFrame>
        <p:nvGraphicFramePr>
          <p:cNvPr id="5" name="Group 300">
            <a:extLst>
              <a:ext uri="{FF2B5EF4-FFF2-40B4-BE49-F238E27FC236}">
                <a16:creationId xmlns:a16="http://schemas.microsoft.com/office/drawing/2014/main" id="{6D6FCE6C-DFEA-48B8-B4C4-38914EC45092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2819400"/>
          <a:ext cx="3276600" cy="3049336"/>
        </p:xfrm>
        <a:graphic>
          <a:graphicData uri="http://schemas.openxmlformats.org/drawingml/2006/table">
            <a:tbl>
              <a:tblPr/>
              <a:tblGrid>
                <a:gridCol w="5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AutoShape 271">
            <a:extLst>
              <a:ext uri="{FF2B5EF4-FFF2-40B4-BE49-F238E27FC236}">
                <a16:creationId xmlns:a16="http://schemas.microsoft.com/office/drawing/2014/main" id="{EB96A8F6-C15E-4750-ABC6-2A1EF9626BF1}"/>
              </a:ext>
            </a:extLst>
          </p:cNvPr>
          <p:cNvSpPr>
            <a:spLocks/>
          </p:cNvSpPr>
          <p:nvPr/>
        </p:nvSpPr>
        <p:spPr bwMode="auto">
          <a:xfrm>
            <a:off x="5791200" y="3886200"/>
            <a:ext cx="609600" cy="2133600"/>
          </a:xfrm>
          <a:prstGeom prst="rightBrace">
            <a:avLst>
              <a:gd name="adj1" fmla="val 29167"/>
              <a:gd name="adj2" fmla="val 50000"/>
            </a:avLst>
          </a:prstGeom>
          <a:noFill/>
          <a:ln w="38100">
            <a:solidFill>
              <a:srgbClr val="1E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305">
            <a:extLst>
              <a:ext uri="{FF2B5EF4-FFF2-40B4-BE49-F238E27FC236}">
                <a16:creationId xmlns:a16="http://schemas.microsoft.com/office/drawing/2014/main" id="{78276F1E-79FF-4D88-9A32-43B5DC3A7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1" y="2743200"/>
            <a:ext cx="34956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619DCDF-E65E-490E-8798-7034B442E26C}"/>
              </a:ext>
            </a:extLst>
          </p:cNvPr>
          <p:cNvSpPr txBox="1"/>
          <p:nvPr/>
        </p:nvSpPr>
        <p:spPr>
          <a:xfrm>
            <a:off x="2198595" y="287295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cs typeface="Times New Roman" pitchFamily="18" charset="0"/>
              </a:rPr>
              <a:t>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7BB12C-F0B7-460E-8553-C3906E3923D0}"/>
              </a:ext>
            </a:extLst>
          </p:cNvPr>
          <p:cNvSpPr txBox="1"/>
          <p:nvPr/>
        </p:nvSpPr>
        <p:spPr>
          <a:xfrm>
            <a:off x="2429435" y="2620402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cs typeface="Times New Roman" pitchFamily="18" charset="0"/>
              </a:rPr>
              <a:t>c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00BE3-40AC-49C4-B4F4-E95CDF7BDD43}"/>
              </a:ext>
            </a:extLst>
          </p:cNvPr>
          <p:cNvCxnSpPr/>
          <p:nvPr/>
        </p:nvCxnSpPr>
        <p:spPr>
          <a:xfrm flipH="1" flipV="1">
            <a:off x="2245661" y="2824210"/>
            <a:ext cx="498889" cy="5068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965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4C46-AEC9-48B9-91EA-7DAEA086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5 by 5 System</a:t>
            </a:r>
            <a:endParaRPr lang="en-US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5DE790AA-212C-46F0-8AD3-9E85A025B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760" y="1905000"/>
            <a:ext cx="8092440" cy="404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1963" indent="-461963">
              <a:lnSpc>
                <a:spcPct val="160000"/>
              </a:lnSpc>
            </a:pPr>
            <a:r>
              <a:rPr lang="en-US" b="1" dirty="0"/>
              <a:t>	</a:t>
            </a:r>
            <a:r>
              <a:rPr lang="en-US" dirty="0">
                <a:solidFill>
                  <a:srgbClr val="1E0000"/>
                </a:solidFill>
              </a:rPr>
              <a:t>Graph G1</a:t>
            </a:r>
          </a:p>
          <a:p>
            <a:pPr marL="461963" indent="-461963">
              <a:lnSpc>
                <a:spcPct val="160000"/>
              </a:lnSpc>
            </a:pPr>
            <a:endParaRPr lang="en-US" b="1" dirty="0"/>
          </a:p>
          <a:p>
            <a:pPr marL="461963" indent="-461963">
              <a:lnSpc>
                <a:spcPct val="160000"/>
              </a:lnSpc>
            </a:pPr>
            <a:endParaRPr lang="en-US" sz="4000" b="1" dirty="0"/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We obtain the graph G1 from G by removing Bus 1 with the new added branches 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2, 4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2, 5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corresponding to the fills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2BADD3-F8A0-4B2B-B00B-E4F125EE9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3864" y="1690687"/>
            <a:ext cx="4454525" cy="2120900"/>
          </a:xfrm>
          <a:prstGeom prst="rect">
            <a:avLst/>
          </a:prstGeom>
          <a:noFill/>
          <a:ln w="19050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AD8378E4-AEA1-445B-9E4B-28E540DA4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3863" y="1700212"/>
            <a:ext cx="0" cy="2120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2F82D09-05E5-4A72-9CD3-43BE3AC12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3864" y="3821112"/>
            <a:ext cx="44545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F081D974-B285-4DBF-93D7-7BF0E72F29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8388" y="1700212"/>
            <a:ext cx="0" cy="2120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6C2B7669-15A5-4389-9B42-388C891E3E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7988" y="1676400"/>
            <a:ext cx="4470400" cy="21209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F5D3468F-033D-461F-938D-C433FD746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4" y="1243012"/>
            <a:ext cx="439737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b="1" dirty="0">
                <a:ea typeface="Batang" charset="-127"/>
              </a:rPr>
              <a:t>5</a:t>
            </a:r>
            <a:endParaRPr lang="en-US" dirty="0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D71B98EF-3CE6-4666-8450-08A5FA25D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0464" y="1166812"/>
            <a:ext cx="439737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b="1">
                <a:ea typeface="Batang" charset="-127"/>
              </a:rPr>
              <a:t>2</a:t>
            </a:r>
            <a:endParaRPr lang="en-US"/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CD91ED09-CAEF-4443-91AD-C7F459E70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4" y="3757612"/>
            <a:ext cx="439737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b="1">
                <a:ea typeface="Batang" charset="-127"/>
              </a:rPr>
              <a:t>4</a:t>
            </a:r>
            <a:endParaRPr lang="en-US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11A5486F-C38C-4753-B2C0-657C3EDA3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3833812"/>
            <a:ext cx="439738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b="1">
                <a:ea typeface="Batang" charset="-127"/>
              </a:rPr>
              <a:t>3</a:t>
            </a:r>
            <a:endParaRPr lang="en-US"/>
          </a:p>
        </p:txBody>
      </p:sp>
      <p:sp>
        <p:nvSpPr>
          <p:cNvPr id="14" name="Oval 15">
            <a:extLst>
              <a:ext uri="{FF2B5EF4-FFF2-40B4-BE49-F238E27FC236}">
                <a16:creationId xmlns:a16="http://schemas.microsoft.com/office/drawing/2014/main" id="{5DB8AE43-475F-43B1-8A03-B3A94BA9C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363" y="1624013"/>
            <a:ext cx="150812" cy="1301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Oval 16">
            <a:extLst>
              <a:ext uri="{FF2B5EF4-FFF2-40B4-BE49-F238E27FC236}">
                <a16:creationId xmlns:a16="http://schemas.microsoft.com/office/drawing/2014/main" id="{51BAFF0F-32CE-419C-B657-646FC57EE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488" y="3757613"/>
            <a:ext cx="150812" cy="131763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Oval 17">
            <a:extLst>
              <a:ext uri="{FF2B5EF4-FFF2-40B4-BE49-F238E27FC236}">
                <a16:creationId xmlns:a16="http://schemas.microsoft.com/office/drawing/2014/main" id="{5DA50F16-679B-46D9-88F8-DA29D4026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1" y="1624013"/>
            <a:ext cx="149225" cy="1301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Oval 18">
            <a:extLst>
              <a:ext uri="{FF2B5EF4-FFF2-40B4-BE49-F238E27FC236}">
                <a16:creationId xmlns:a16="http://schemas.microsoft.com/office/drawing/2014/main" id="{94FED597-E5D2-477F-A730-2C4039602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1" y="3757613"/>
            <a:ext cx="149225" cy="131763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6E07ACBD-3C9D-45CD-8557-32F262A17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232" y="2182905"/>
            <a:ext cx="2228850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b="1" i="1" dirty="0">
                <a:solidFill>
                  <a:srgbClr val="1E0000"/>
                </a:solidFill>
                <a:ea typeface="Batang" charset="-127"/>
                <a:cs typeface="Times New Roman" pitchFamily="18" charset="0"/>
              </a:rPr>
              <a:t>new branch</a:t>
            </a:r>
            <a:endParaRPr lang="en-US" i="1" dirty="0">
              <a:solidFill>
                <a:srgbClr val="1E0000"/>
              </a:solidFill>
              <a:cs typeface="Times New Roman" pitchFamily="18" charset="0"/>
            </a:endParaRPr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333B54ED-DC77-4772-A693-A63D05F212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70463" y="1704976"/>
            <a:ext cx="0" cy="509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3ABC4A03-6AC7-4881-BABA-72B9AB296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9838" y="2667000"/>
            <a:ext cx="595312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08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DB6E2-7A42-48BF-9B2C-1AF1D755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5 by 5 System</a:t>
            </a:r>
            <a:endParaRPr lang="en-US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98751557-C2BF-48F0-BE06-07ACC7ECA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760" y="1280161"/>
            <a:ext cx="75590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</a:rPr>
              <a:t>The elimination of Bus 2 results in the </a:t>
            </a:r>
            <a:r>
              <a:rPr lang="en-US" dirty="0" err="1">
                <a:solidFill>
                  <a:srgbClr val="000000"/>
                </a:solidFill>
                <a:latin typeface="+mj-lt"/>
              </a:rPr>
              <a:t>submatrix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shown below </a:t>
            </a:r>
          </a:p>
        </p:txBody>
      </p:sp>
      <p:graphicFrame>
        <p:nvGraphicFramePr>
          <p:cNvPr id="4" name="Group 160">
            <a:extLst>
              <a:ext uri="{FF2B5EF4-FFF2-40B4-BE49-F238E27FC236}">
                <a16:creationId xmlns:a16="http://schemas.microsoft.com/office/drawing/2014/main" id="{1B98BFEA-E6B5-4D95-8E18-42C97E3C787D}"/>
              </a:ext>
            </a:extLst>
          </p:cNvPr>
          <p:cNvGraphicFramePr>
            <a:graphicFrameLocks noGrp="1"/>
          </p:cNvGraphicFramePr>
          <p:nvPr/>
        </p:nvGraphicFramePr>
        <p:xfrm>
          <a:off x="4762500" y="2819400"/>
          <a:ext cx="2667000" cy="2287588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38080C-E042-498D-A377-2E188205F466}"/>
              </a:ext>
            </a:extLst>
          </p:cNvPr>
          <p:cNvSpPr txBox="1"/>
          <p:nvPr/>
        </p:nvSpPr>
        <p:spPr>
          <a:xfrm>
            <a:off x="4762500" y="290578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cs typeface="Times New Roman" pitchFamily="18" charset="0"/>
              </a:rPr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747947-BE2B-48E8-8455-E57F072E148F}"/>
              </a:ext>
            </a:extLst>
          </p:cNvPr>
          <p:cNvSpPr txBox="1"/>
          <p:nvPr/>
        </p:nvSpPr>
        <p:spPr>
          <a:xfrm>
            <a:off x="5067300" y="266700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cs typeface="Times New Roman" pitchFamily="18" charset="0"/>
              </a:rPr>
              <a:t>c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0937F8-0EE9-476B-A2BC-3636E330F4DD}"/>
              </a:ext>
            </a:extLst>
          </p:cNvPr>
          <p:cNvCxnSpPr/>
          <p:nvPr/>
        </p:nvCxnSpPr>
        <p:spPr>
          <a:xfrm flipH="1" flipV="1">
            <a:off x="4857750" y="2936758"/>
            <a:ext cx="556040" cy="468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099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Matrix Reordering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There is no computationally efficient way to optimally reorder a sparse matrix; however there are very efficient algorithms to greatly reduce the fills</a:t>
            </a:r>
          </a:p>
          <a:p>
            <a:r>
              <a:rPr lang="en-US"/>
              <a:t>Two steps here: 1) order the matrix, 2) add fills</a:t>
            </a:r>
          </a:p>
          <a:p>
            <a:r>
              <a:rPr lang="en-US"/>
              <a:t>A quite common algorithm combines ordering the matrix with adding the fills</a:t>
            </a:r>
          </a:p>
          <a:p>
            <a:r>
              <a:rPr lang="en-US"/>
              <a:t>The two methods discussed here were presented in the 1963 paper by Sato and Tinney from BPA; known as Tinney Scheme 1 and Tinney Scheme 2 since they are more explicitly described in Tinney’s 1967 paper</a:t>
            </a:r>
          </a:p>
          <a:p>
            <a:pPr lvl="1"/>
            <a:r>
              <a:rPr lang="en-US"/>
              <a:t>1967 paper also has Tinney Scheme 3 (briefly covered)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53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Tinney Scheme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Easy to describe, but not really used since the number of fills, while reduced, is still quite high</a:t>
            </a:r>
          </a:p>
          <a:p>
            <a:r>
              <a:rPr lang="en-US"/>
              <a:t>In graph theory the degree (or valence or valency) of a vertex is the number of edges incident to the vertex</a:t>
            </a:r>
          </a:p>
          <a:p>
            <a:r>
              <a:rPr lang="en-US"/>
              <a:t>Order the nodes (buses) by the number of incident branches (i.e., its valence) those with the lowest valence are ordered first</a:t>
            </a:r>
          </a:p>
          <a:p>
            <a:pPr lvl="1"/>
            <a:r>
              <a:rPr lang="en-US"/>
              <a:t>Nodes with just one incident line result in no new fills</a:t>
            </a:r>
          </a:p>
          <a:p>
            <a:pPr lvl="1"/>
            <a:r>
              <a:rPr lang="en-US"/>
              <a:t>Obviously in a large system many nodes will have the same number of incident branches; ties can be handled arbitrarily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34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Tinney Scheme 1,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Once the nodes are reordered, the fills are added</a:t>
            </a:r>
          </a:p>
          <a:p>
            <a:pPr lvl="1"/>
            <a:r>
              <a:rPr lang="en-US"/>
              <a:t>Common approach to ties is to take the lower numbered node first</a:t>
            </a:r>
          </a:p>
          <a:p>
            <a:r>
              <a:rPr lang="en-US"/>
              <a:t>A shortcoming of this method is as the fills are added the valence of the adjacent nodes changes</a:t>
            </a:r>
          </a:p>
          <a:p>
            <a:endParaRPr lang="en-US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7892413" y="3156585"/>
          <a:ext cx="1872769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26753" imgH="1516482" progId="Excel.Sheet.8">
                  <p:embed/>
                </p:oleObj>
              </mc:Choice>
              <mc:Fallback>
                <p:oleObj name="Worksheet" r:id="rId2" imgW="1226753" imgH="1516482" progId="Excel.Sheet.8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413" y="3156585"/>
                        <a:ext cx="1872769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828800" y="4977359"/>
            <a:ext cx="5868914" cy="1557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Tinney 1 order is 1,2,3,7,5,6,8,4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Number of new branches is 2 (4-8, 4-6)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7955D3-7776-4337-988D-1455D798FC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6818" y="3147060"/>
            <a:ext cx="4581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Doing an LU Factorization of a Sparse Matrix with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/>
              <a:t>Now we can show how to do an LU factorization of a sparse matrix stored using linked lists</a:t>
            </a:r>
          </a:p>
          <a:p>
            <a:r>
              <a:rPr lang="en-US" sz="2000" dirty="0"/>
              <a:t>We will assume the head pointers are in the vector </a:t>
            </a:r>
            <a:r>
              <a:rPr lang="en-US" sz="2000" dirty="0" err="1"/>
              <a:t>RowHead</a:t>
            </a:r>
            <a:r>
              <a:rPr lang="en-US" sz="2000" dirty="0"/>
              <a:t>, and the diagonals in </a:t>
            </a:r>
            <a:r>
              <a:rPr lang="en-US" sz="2000" dirty="0" err="1"/>
              <a:t>RowDiag</a:t>
            </a:r>
            <a:endParaRPr lang="en-US" sz="2000" dirty="0"/>
          </a:p>
          <a:p>
            <a:r>
              <a:rPr lang="en-US" sz="2000" dirty="0"/>
              <a:t>Recall this was the approach for the full matrix</a:t>
            </a:r>
          </a:p>
          <a:p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:= 2 to n Do Begin  // This is the row being processed</a:t>
            </a:r>
          </a:p>
          <a:p>
            <a:r>
              <a:rPr lang="en-US" sz="2000" dirty="0"/>
              <a:t>  For j := 1 to i-1 Do Begin  // Rows subtracted from row </a:t>
            </a:r>
            <a:r>
              <a:rPr lang="en-US" sz="2000" dirty="0" err="1"/>
              <a:t>i</a:t>
            </a:r>
            <a:endParaRPr lang="en-US" sz="2000" dirty="0"/>
          </a:p>
          <a:p>
            <a:r>
              <a:rPr lang="en-US" sz="2000" dirty="0"/>
              <a:t>    A[</a:t>
            </a:r>
            <a:r>
              <a:rPr lang="en-US" sz="2000" dirty="0" err="1"/>
              <a:t>i,j</a:t>
            </a:r>
            <a:r>
              <a:rPr lang="en-US" sz="2000" dirty="0"/>
              <a:t>] = A[</a:t>
            </a:r>
            <a:r>
              <a:rPr lang="en-US" sz="2000" dirty="0" err="1"/>
              <a:t>i,j</a:t>
            </a:r>
            <a:r>
              <a:rPr lang="en-US" sz="2000" dirty="0"/>
              <a:t>]/A[</a:t>
            </a:r>
            <a:r>
              <a:rPr lang="en-US" sz="2000" dirty="0" err="1"/>
              <a:t>j,j</a:t>
            </a:r>
            <a:r>
              <a:rPr lang="en-US" sz="2000" dirty="0"/>
              <a:t>]  // This is the scaling </a:t>
            </a:r>
          </a:p>
          <a:p>
            <a:r>
              <a:rPr lang="en-US" sz="2000" dirty="0"/>
              <a:t>    For k := j+1 to n Do Begin  // Go through each column in </a:t>
            </a:r>
            <a:r>
              <a:rPr lang="en-US" sz="2000" dirty="0" err="1"/>
              <a:t>i</a:t>
            </a:r>
            <a:endParaRPr lang="en-US" sz="2000" dirty="0"/>
          </a:p>
          <a:p>
            <a:r>
              <a:rPr lang="en-US" sz="2000" dirty="0"/>
              <a:t>      A[</a:t>
            </a:r>
            <a:r>
              <a:rPr lang="en-US" sz="2000" dirty="0" err="1"/>
              <a:t>i,k</a:t>
            </a:r>
            <a:r>
              <a:rPr lang="en-US" sz="2000" dirty="0"/>
              <a:t>] = A[</a:t>
            </a:r>
            <a:r>
              <a:rPr lang="en-US" sz="2000" dirty="0" err="1"/>
              <a:t>i,k</a:t>
            </a:r>
            <a:r>
              <a:rPr lang="en-US" sz="2000" dirty="0"/>
              <a:t>] - A[</a:t>
            </a:r>
            <a:r>
              <a:rPr lang="en-US" sz="2000" dirty="0" err="1"/>
              <a:t>i,j</a:t>
            </a:r>
            <a:r>
              <a:rPr lang="en-US" sz="2000" dirty="0"/>
              <a:t>]*A[</a:t>
            </a:r>
            <a:r>
              <a:rPr lang="en-US" sz="2000" dirty="0" err="1"/>
              <a:t>j,k</a:t>
            </a:r>
            <a:r>
              <a:rPr lang="en-US" sz="2000" dirty="0"/>
              <a:t>]</a:t>
            </a:r>
          </a:p>
          <a:p>
            <a:r>
              <a:rPr lang="en-US" sz="2000" dirty="0"/>
              <a:t>    End;</a:t>
            </a:r>
          </a:p>
          <a:p>
            <a:r>
              <a:rPr lang="en-US" sz="2000" dirty="0"/>
              <a:t>  End;</a:t>
            </a:r>
          </a:p>
          <a:p>
            <a:r>
              <a:rPr lang="en-US" sz="2000" dirty="0"/>
              <a:t>End;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4728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Tinney Scheme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The Tinney Scheme 2 usually combines adding the fills with the ordering in order to update the valence on-the-fly as the fills are added</a:t>
            </a:r>
          </a:p>
          <a:p>
            <a:r>
              <a:rPr lang="en-US"/>
              <a:t>As before the nodes are chosen based on their valence, but now the valence is the actual valence they have with the added lines (fills)</a:t>
            </a:r>
          </a:p>
          <a:p>
            <a:pPr lvl="1"/>
            <a:r>
              <a:rPr lang="en-US"/>
              <a:t>This is also known as the Minimum Degree Algorithm (MDA)</a:t>
            </a:r>
          </a:p>
          <a:p>
            <a:pPr lvl="1"/>
            <a:r>
              <a:rPr lang="en-US"/>
              <a:t>Ties are again broken using the lowest node number</a:t>
            </a:r>
          </a:p>
          <a:p>
            <a:r>
              <a:rPr lang="en-US"/>
              <a:t>This method is quite effective for power systems, and is highly recommended; however it is certainly not guaranteed to result in the fewest fills (i.e. not optimal)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376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Tinney Scheme 2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Consider the previous network: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Nodes 1,2,3 are chosen as before.  But once these nodes are eliminated the valence of 4 is 1, so it is chosen next.  Then 5 (with a new valence of 2 tied with 7), followed by 6 (new valence of 2), 7 then 8. 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0841871-4093-408A-910E-364BA83FB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981200"/>
            <a:ext cx="4457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68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Tinney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The following slides show how to code Tinney 2 for an n by n sparse matrix A</a:t>
            </a:r>
          </a:p>
          <a:p>
            <a:r>
              <a:rPr lang="en-US"/>
              <a:t>First we setup linked lists grouping all the nodes by their original valence</a:t>
            </a:r>
          </a:p>
          <a:p>
            <a:r>
              <a:rPr lang="en-US"/>
              <a:t>vcHead is a pointer vector [0..mvValence] </a:t>
            </a:r>
          </a:p>
          <a:p>
            <a:pPr lvl="1"/>
            <a:r>
              <a:rPr lang="en-US"/>
              <a:t>If a node has no connections its incidence is 0</a:t>
            </a:r>
          </a:p>
          <a:p>
            <a:pPr lvl="1"/>
            <a:r>
              <a:rPr lang="en-US"/>
              <a:t>Theoretically mvValence should be n-1, but in practice a much smaller number can be used, putting nodes with valence values above this into the vcHead[mvValence]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83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Tinney 2,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Setup a boolean vectors chosenNode[1..n] to indicate which nodes are chosen and BSWR[1..n] as a sparse working row; initialize both to all false</a:t>
            </a:r>
          </a:p>
          <a:p>
            <a:r>
              <a:rPr lang="en-US"/>
              <a:t>Setup an integer vector rowPerm[1..n] to hold the permuted rows; initialize to all zeros</a:t>
            </a:r>
          </a:p>
          <a:p>
            <a:r>
              <a:rPr lang="en-US"/>
              <a:t>For i := 1 to n Do Begin</a:t>
            </a:r>
          </a:p>
          <a:p>
            <a:pPr lvl="1"/>
            <a:r>
              <a:rPr lang="en-US"/>
              <a:t>Choose node from valence data structure with the lowest current valence; let this be node k</a:t>
            </a:r>
          </a:p>
          <a:p>
            <a:pPr lvl="2"/>
            <a:r>
              <a:rPr lang="en-US"/>
              <a:t>Go through vcHead from lastchosen level (last chosen level may need to be reduced by one during the following elimination process;</a:t>
            </a:r>
          </a:p>
          <a:p>
            <a:pPr lvl="1"/>
            <a:r>
              <a:rPr lang="en-US"/>
              <a:t>Set rowPerm[i] = k; set chosenNode[k] = true</a:t>
            </a:r>
          </a:p>
          <a:p>
            <a:pPr lvl="2"/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23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Tinney 2,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/>
              <a:t>Modify sparse matrix A to add fills between all of k’s adjacent nodes provided </a:t>
            </a:r>
          </a:p>
          <a:p>
            <a:pPr lvl="3"/>
            <a:r>
              <a:rPr lang="en-US"/>
              <a:t>a branch doesn’t already exist</a:t>
            </a:r>
          </a:p>
          <a:p>
            <a:pPr lvl="3"/>
            <a:r>
              <a:rPr lang="en-US"/>
              <a:t>both nodes have not already been chosen (their chosenNode entries are false)</a:t>
            </a:r>
          </a:p>
          <a:p>
            <a:pPr lvl="2"/>
            <a:r>
              <a:rPr lang="en-US"/>
              <a:t>These fills are added by going through each element in row k; for each element set the BSWR elements to true for the incident nodes; add fills if a connection does not already exist (this requires adding two new elements to A)</a:t>
            </a:r>
          </a:p>
          <a:p>
            <a:pPr lvl="1"/>
            <a:r>
              <a:rPr lang="en-US"/>
              <a:t>Again go through row k updating the valence data structure for those nodes that have not yet been chosen</a:t>
            </a:r>
          </a:p>
          <a:p>
            <a:pPr lvl="2"/>
            <a:r>
              <a:rPr lang="en-US"/>
              <a:t>These values can either increase or go down by one (because of the elimination of node 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14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Tinney 2,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This continues through all the nodes; free all vectors except for rowPerm </a:t>
            </a:r>
          </a:p>
          <a:p>
            <a:r>
              <a:rPr lang="en-US"/>
              <a:t>At this point in the algorithm the rowPerm vector contains the new ordering and matrix A has been modified so that all the fills have been added</a:t>
            </a:r>
          </a:p>
          <a:p>
            <a:pPr lvl="1"/>
            <a:r>
              <a:rPr lang="en-US"/>
              <a:t>The order of the rows in A has not been changed, and its columns are no longer sorted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105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Tinney 2,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Sort the rows of A to match the order in </a:t>
            </a:r>
            <a:r>
              <a:rPr lang="en-US" dirty="0" err="1"/>
              <a:t>rowPerm</a:t>
            </a:r>
            <a:endParaRPr lang="en-US" dirty="0"/>
          </a:p>
          <a:p>
            <a:pPr lvl="1"/>
            <a:r>
              <a:rPr lang="en-US" dirty="0"/>
              <a:t>Surprising sorting A is of computational order equal to the number of elements in A</a:t>
            </a:r>
          </a:p>
          <a:p>
            <a:pPr lvl="2"/>
            <a:r>
              <a:rPr lang="en-US" dirty="0"/>
              <a:t>Go through A putting its elements into column linked lists; these columns will be ordered by row</a:t>
            </a:r>
          </a:p>
          <a:p>
            <a:pPr lvl="2"/>
            <a:r>
              <a:rPr lang="en-US" dirty="0"/>
              <a:t>Then through the columns linked lists in reverse order given by </a:t>
            </a:r>
            <a:r>
              <a:rPr lang="en-US" dirty="0" err="1"/>
              <a:t>rowPerm</a:t>
            </a:r>
            <a:endParaRPr lang="en-US" dirty="0"/>
          </a:p>
          <a:p>
            <a:pPr lvl="3"/>
            <a:r>
              <a:rPr lang="en-US" dirty="0"/>
              <a:t>That is For </a:t>
            </a:r>
            <a:r>
              <a:rPr lang="en-US" dirty="0" err="1"/>
              <a:t>i</a:t>
            </a:r>
            <a:r>
              <a:rPr lang="en-US" dirty="0"/>
              <a:t> := n </a:t>
            </a:r>
            <a:r>
              <a:rPr lang="en-US" dirty="0" err="1"/>
              <a:t>downto</a:t>
            </a:r>
            <a:r>
              <a:rPr lang="en-US" dirty="0"/>
              <a:t> 1 Do Begin</a:t>
            </a:r>
            <a:br>
              <a:rPr lang="en-US" dirty="0"/>
            </a:br>
            <a:r>
              <a:rPr lang="en-US" dirty="0"/>
              <a:t>  p1 := </a:t>
            </a:r>
            <a:r>
              <a:rPr lang="en-US" dirty="0" err="1"/>
              <a:t>TSparmatLL</a:t>
            </a:r>
            <a:r>
              <a:rPr lang="en-US" dirty="0"/>
              <a:t>(</a:t>
            </a:r>
            <a:r>
              <a:rPr lang="en-US" dirty="0" err="1"/>
              <a:t>colHead</a:t>
            </a:r>
            <a:r>
              <a:rPr lang="en-US" dirty="0"/>
              <a:t>[</a:t>
            </a:r>
            <a:r>
              <a:rPr lang="en-US" dirty="0" err="1"/>
              <a:t>rowPerm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]).Head;</a:t>
            </a:r>
            <a:br>
              <a:rPr lang="en-US" dirty="0"/>
            </a:br>
            <a:r>
              <a:rPr lang="en-US" dirty="0"/>
              <a:t>  ….</a:t>
            </a:r>
          </a:p>
          <a:p>
            <a:r>
              <a:rPr lang="en-US" dirty="0"/>
              <a:t>That’s it – the matrix A is now ready for factoring</a:t>
            </a:r>
          </a:p>
          <a:p>
            <a:r>
              <a:rPr lang="en-US" dirty="0"/>
              <a:t>Pivoting may be required, but usually isn’t needed in the power flow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51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Example Values for Tinney 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43200" y="1397001"/>
          <a:ext cx="6781800" cy="302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111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Number</a:t>
                      </a:r>
                      <a:r>
                        <a:rPr lang="en-US" baseline="0" dirty="0">
                          <a:latin typeface="+mj-lt"/>
                        </a:rPr>
                        <a:t> of buses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+mj-lt"/>
                        </a:rPr>
                        <a:t>Nonzeros</a:t>
                      </a:r>
                      <a:r>
                        <a:rPr lang="en-US" baseline="0" dirty="0">
                          <a:latin typeface="+mj-lt"/>
                        </a:rPr>
                        <a:t> before fills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Fills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Total </a:t>
                      </a:r>
                      <a:r>
                        <a:rPr lang="en-US" dirty="0" err="1">
                          <a:latin typeface="+mj-lt"/>
                        </a:rPr>
                        <a:t>nonzeros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Percent</a:t>
                      </a:r>
                      <a:r>
                        <a:rPr lang="en-US" baseline="0" dirty="0">
                          <a:latin typeface="+mj-lt"/>
                        </a:rPr>
                        <a:t> </a:t>
                      </a:r>
                      <a:r>
                        <a:rPr lang="en-US" baseline="0" dirty="0" err="1">
                          <a:latin typeface="+mj-lt"/>
                        </a:rPr>
                        <a:t>nonzeros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37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63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72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135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9.86%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118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478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168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646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4.64%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18,190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64,948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31,478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96,426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0.029%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62,605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228,513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201,546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430,059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0.011%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946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Tinney Scheme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“Number the rows so that at each step of the process the next row to be operated upon is the one that will introduce the fewest new nonzero terms.” </a:t>
            </a:r>
          </a:p>
          <a:p>
            <a:r>
              <a:rPr lang="en-US" dirty="0"/>
              <a:t>“If more than one row meets this criterion, select any one. This involves a trial simulation of every feasible alternative of the elimination process at each step. Input information is the same as for scheme 2).”</a:t>
            </a:r>
          </a:p>
          <a:p>
            <a:r>
              <a:rPr lang="en-US" dirty="0" err="1"/>
              <a:t>Tinney</a:t>
            </a:r>
            <a:r>
              <a:rPr lang="en-US" dirty="0"/>
              <a:t> 3 takes more computation and in general does not give fewer fills than the quicker </a:t>
            </a:r>
            <a:r>
              <a:rPr lang="en-US" dirty="0" err="1"/>
              <a:t>Tinney</a:t>
            </a:r>
            <a:r>
              <a:rPr lang="en-US" dirty="0"/>
              <a:t> 2</a:t>
            </a:r>
          </a:p>
          <a:p>
            <a:r>
              <a:rPr lang="en-US" dirty="0" err="1"/>
              <a:t>Tinney</a:t>
            </a:r>
            <a:r>
              <a:rPr lang="en-US" dirty="0"/>
              <a:t> got into the NAE in 1998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172200"/>
            <a:ext cx="745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1E0000"/>
                </a:solidFill>
              </a:rPr>
              <a:t>These are direct quotes from the </a:t>
            </a:r>
            <a:r>
              <a:rPr lang="en-US" sz="1800" dirty="0" err="1">
                <a:solidFill>
                  <a:srgbClr val="1E0000"/>
                </a:solidFill>
              </a:rPr>
              <a:t>Tinney</a:t>
            </a:r>
            <a:r>
              <a:rPr lang="en-US" sz="1800" dirty="0">
                <a:solidFill>
                  <a:srgbClr val="1E0000"/>
                </a:solidFill>
              </a:rPr>
              <a:t>-Walker 1967 IEEE Proceedings Paper</a:t>
            </a:r>
          </a:p>
        </p:txBody>
      </p:sp>
    </p:spTree>
    <p:extLst>
      <p:ext uri="{BB962C8B-B14F-4D97-AF65-F5344CB8AC3E}">
        <p14:creationId xmlns:p14="http://schemas.microsoft.com/office/powerpoint/2010/main" val="266542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Factorization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Note, if you know about fills, we will get to that shortly; if you don’t know don’t worry about it yet</a:t>
            </a:r>
          </a:p>
          <a:p>
            <a:r>
              <a:rPr lang="en-US" dirty="0"/>
              <a:t>We’ll just be dealing with structurally symmetric matrices (incidence-symmetric)</a:t>
            </a:r>
          </a:p>
          <a:p>
            <a:r>
              <a:rPr lang="en-US" dirty="0"/>
              <a:t>We’ll assume the row linked lists are ordered by column; we’ll show how this can be done quickly later</a:t>
            </a:r>
          </a:p>
          <a:p>
            <a:r>
              <a:rPr lang="en-US" dirty="0"/>
              <a:t>We will again sequentially going through the rows, starting with row 2, going to row n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:= 2 to n Do Begin  // This is the row being processed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5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Factorization,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next step is to go down row </a:t>
            </a:r>
            <a:r>
              <a:rPr lang="en-US" dirty="0" err="1"/>
              <a:t>i</a:t>
            </a:r>
            <a:r>
              <a:rPr lang="en-US" dirty="0"/>
              <a:t>, up to but not including the diagonal element</a:t>
            </a:r>
          </a:p>
          <a:p>
            <a:r>
              <a:rPr lang="en-US" dirty="0"/>
              <a:t>We’ll be modifying the elements in row </a:t>
            </a:r>
            <a:r>
              <a:rPr lang="en-US" dirty="0" err="1"/>
              <a:t>i</a:t>
            </a:r>
            <a:r>
              <a:rPr lang="en-US" dirty="0"/>
              <a:t>, so we need to load them into the working row vector</a:t>
            </a:r>
          </a:p>
          <a:p>
            <a:r>
              <a:rPr lang="en-US" dirty="0"/>
              <a:t>Key sparsity insight is in doing the below code we only need to consider the non-zeros in A[</a:t>
            </a:r>
            <a:r>
              <a:rPr lang="en-US" dirty="0" err="1"/>
              <a:t>i,j</a:t>
            </a:r>
            <a:r>
              <a:rPr lang="en-US" dirty="0"/>
              <a:t>]; for a full matrix the code is</a:t>
            </a:r>
            <a:br>
              <a:rPr lang="en-US" dirty="0"/>
            </a:br>
            <a:r>
              <a:rPr lang="en-US" dirty="0"/>
              <a:t> For j := 1 to i-1 Do Begin  // Rows subtracted from row </a:t>
            </a:r>
            <a:br>
              <a:rPr lang="en-US" dirty="0"/>
            </a:br>
            <a:r>
              <a:rPr lang="en-US" dirty="0"/>
              <a:t>    	A[</a:t>
            </a:r>
            <a:r>
              <a:rPr lang="en-US" dirty="0" err="1"/>
              <a:t>i,j</a:t>
            </a:r>
            <a:r>
              <a:rPr lang="en-US" dirty="0"/>
              <a:t>] = A[</a:t>
            </a:r>
            <a:r>
              <a:rPr lang="en-US" dirty="0" err="1"/>
              <a:t>i,j</a:t>
            </a:r>
            <a:r>
              <a:rPr lang="en-US" dirty="0"/>
              <a:t>]/A[</a:t>
            </a:r>
            <a:r>
              <a:rPr lang="en-US" dirty="0" err="1"/>
              <a:t>j,j</a:t>
            </a:r>
            <a:r>
              <a:rPr lang="en-US" dirty="0"/>
              <a:t>]  // This is the scaling</a:t>
            </a:r>
            <a:br>
              <a:rPr lang="en-US" dirty="0"/>
            </a:br>
            <a:r>
              <a:rPr lang="en-US" dirty="0"/>
              <a:t> 	For k := j+1 to n Do Begin  // Go through each column in </a:t>
            </a:r>
            <a:r>
              <a:rPr lang="en-US" dirty="0" err="1"/>
              <a:t>i</a:t>
            </a:r>
            <a:br>
              <a:rPr lang="en-US" dirty="0"/>
            </a:br>
            <a:r>
              <a:rPr lang="en-US" dirty="0"/>
              <a:t>		A[</a:t>
            </a:r>
            <a:r>
              <a:rPr lang="en-US" dirty="0" err="1"/>
              <a:t>i,k</a:t>
            </a:r>
            <a:r>
              <a:rPr lang="en-US" dirty="0"/>
              <a:t>] = A[</a:t>
            </a:r>
            <a:r>
              <a:rPr lang="en-US" dirty="0" err="1"/>
              <a:t>i,k</a:t>
            </a:r>
            <a:r>
              <a:rPr lang="en-US" dirty="0"/>
              <a:t>] - A[</a:t>
            </a:r>
            <a:r>
              <a:rPr lang="en-US" dirty="0" err="1"/>
              <a:t>i,j</a:t>
            </a:r>
            <a:r>
              <a:rPr lang="en-US" dirty="0"/>
              <a:t>]*A[</a:t>
            </a:r>
            <a:r>
              <a:rPr lang="en-US" dirty="0" err="1"/>
              <a:t>j,k</a:t>
            </a:r>
            <a:r>
              <a:rPr lang="en-US" dirty="0"/>
              <a:t>]</a:t>
            </a:r>
          </a:p>
          <a:p>
            <a:r>
              <a:rPr lang="en-US" dirty="0"/>
              <a:t>End;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0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Factorization, cont.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211044"/>
            <a:ext cx="86868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E0000"/>
                </a:solidFill>
              </a:rPr>
              <a:t> For </a:t>
            </a:r>
            <a:r>
              <a:rPr lang="en-US" sz="2000" dirty="0" err="1">
                <a:solidFill>
                  <a:srgbClr val="1E0000"/>
                </a:solidFill>
              </a:rPr>
              <a:t>i</a:t>
            </a:r>
            <a:r>
              <a:rPr lang="en-US" sz="2000" dirty="0">
                <a:solidFill>
                  <a:srgbClr val="1E0000"/>
                </a:solidFill>
              </a:rPr>
              <a:t> := 1 to n Do Begin   // Start at 1, but nothing to do in first row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</a:t>
            </a:r>
            <a:r>
              <a:rPr lang="en-US" sz="2000" dirty="0" err="1">
                <a:solidFill>
                  <a:srgbClr val="1E0000"/>
                </a:solidFill>
              </a:rPr>
              <a:t>LoadSWRbyCol</a:t>
            </a:r>
            <a:r>
              <a:rPr lang="en-US" sz="2000" dirty="0">
                <a:solidFill>
                  <a:srgbClr val="1E0000"/>
                </a:solidFill>
              </a:rPr>
              <a:t>(</a:t>
            </a:r>
            <a:r>
              <a:rPr lang="en-US" sz="2000" dirty="0" err="1">
                <a:solidFill>
                  <a:srgbClr val="1E0000"/>
                </a:solidFill>
              </a:rPr>
              <a:t>i,SWR</a:t>
            </a:r>
            <a:r>
              <a:rPr lang="en-US" sz="2000" dirty="0">
                <a:solidFill>
                  <a:srgbClr val="1E0000"/>
                </a:solidFill>
              </a:rPr>
              <a:t>);   // Load Sparse Working Row }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p2 := </a:t>
            </a:r>
            <a:r>
              <a:rPr lang="en-US" sz="2000" dirty="0" err="1">
                <a:solidFill>
                  <a:srgbClr val="1E0000"/>
                </a:solidFill>
              </a:rPr>
              <a:t>rowHead</a:t>
            </a:r>
            <a:r>
              <a:rPr lang="en-US" sz="2000" dirty="0">
                <a:solidFill>
                  <a:srgbClr val="1E0000"/>
                </a:solidFill>
              </a:rPr>
              <a:t>[</a:t>
            </a:r>
            <a:r>
              <a:rPr lang="en-US" sz="2000" dirty="0" err="1">
                <a:solidFill>
                  <a:srgbClr val="1E0000"/>
                </a:solidFill>
              </a:rPr>
              <a:t>i</a:t>
            </a:r>
            <a:r>
              <a:rPr lang="en-US" sz="2000" dirty="0">
                <a:solidFill>
                  <a:srgbClr val="1E0000"/>
                </a:solidFill>
              </a:rPr>
              <a:t>]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While p2 &lt;&gt; </a:t>
            </a:r>
            <a:r>
              <a:rPr lang="en-US" sz="2000" dirty="0" err="1">
                <a:solidFill>
                  <a:srgbClr val="1E0000"/>
                </a:solidFill>
              </a:rPr>
              <a:t>rowDiag</a:t>
            </a:r>
            <a:r>
              <a:rPr lang="en-US" sz="2000" dirty="0">
                <a:solidFill>
                  <a:srgbClr val="1E0000"/>
                </a:solidFill>
              </a:rPr>
              <a:t>[</a:t>
            </a:r>
            <a:r>
              <a:rPr lang="en-US" sz="2000" dirty="0" err="1">
                <a:solidFill>
                  <a:srgbClr val="1E0000"/>
                </a:solidFill>
              </a:rPr>
              <a:t>i</a:t>
            </a:r>
            <a:r>
              <a:rPr lang="en-US" sz="2000" dirty="0">
                <a:solidFill>
                  <a:srgbClr val="1E0000"/>
                </a:solidFill>
              </a:rPr>
              <a:t>] Do Begin    // This is doing the j loop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  p1 := </a:t>
            </a:r>
            <a:r>
              <a:rPr lang="en-US" sz="2000" dirty="0" err="1">
                <a:solidFill>
                  <a:srgbClr val="1E0000"/>
                </a:solidFill>
              </a:rPr>
              <a:t>rowDiag</a:t>
            </a:r>
            <a:r>
              <a:rPr lang="en-US" sz="2000" dirty="0">
                <a:solidFill>
                  <a:srgbClr val="1E0000"/>
                </a:solidFill>
              </a:rPr>
              <a:t>[p2.col];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  SWR[p2.col] := SWR[p2.col] / p1.value;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  p1 := p1.next;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  While p1 &lt;&gt; nil Do Begin   // Go to the end of the row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    SWR[p1.col] := SWR[p1.col] - SWR[p2.col] *p1.value;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    p1 := p1.next;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  End;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  p2 := p2.next;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End;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  </a:t>
            </a:r>
            <a:r>
              <a:rPr lang="en-US" sz="2000" dirty="0" err="1">
                <a:solidFill>
                  <a:srgbClr val="1E0000"/>
                </a:solidFill>
              </a:rPr>
              <a:t>UnloadSWRByCol</a:t>
            </a:r>
            <a:r>
              <a:rPr lang="en-US" sz="2000" dirty="0">
                <a:solidFill>
                  <a:srgbClr val="1E0000"/>
                </a:solidFill>
              </a:rPr>
              <a:t>(</a:t>
            </a:r>
            <a:r>
              <a:rPr lang="en-US" sz="2000" dirty="0" err="1">
                <a:solidFill>
                  <a:srgbClr val="1E0000"/>
                </a:solidFill>
              </a:rPr>
              <a:t>i,SWR</a:t>
            </a:r>
            <a:r>
              <a:rPr lang="en-US" sz="2000" dirty="0">
                <a:solidFill>
                  <a:srgbClr val="1E0000"/>
                </a:solidFill>
              </a:rPr>
              <a:t>);</a:t>
            </a:r>
          </a:p>
          <a:p>
            <a:r>
              <a:rPr lang="en-US" sz="2000" dirty="0">
                <a:solidFill>
                  <a:srgbClr val="1E0000"/>
                </a:solidFill>
              </a:rPr>
              <a:t>  End;</a:t>
            </a:r>
          </a:p>
        </p:txBody>
      </p:sp>
    </p:spTree>
    <p:extLst>
      <p:ext uri="{BB962C8B-B14F-4D97-AF65-F5344CB8AC3E}">
        <p14:creationId xmlns:p14="http://schemas.microsoft.com/office/powerpoint/2010/main" val="205163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Factorization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Believe it or not, that is all there is to it!  The factorization code itself is quite simple.</a:t>
            </a:r>
          </a:p>
          <a:p>
            <a:r>
              <a:rPr lang="en-US" dirty="0"/>
              <a:t>However, there are a few issues we’ll get to in a second.  But first an 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Notice with this example there is nothing to do with rows 1, 2 and 3 since there is nothing before the </a:t>
            </a:r>
            <a:r>
              <a:rPr lang="en-US" dirty="0" err="1"/>
              <a:t>diag</a:t>
            </a:r>
            <a:r>
              <a:rPr lang="en-US" dirty="0"/>
              <a:t> (p2 will be equal to the </a:t>
            </a:r>
            <a:r>
              <a:rPr lang="en-US" dirty="0" err="1"/>
              <a:t>diag</a:t>
            </a:r>
            <a:r>
              <a:rPr lang="en-US" dirty="0"/>
              <a:t> for the first three rows)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321522"/>
              </p:ext>
            </p:extLst>
          </p:nvPr>
        </p:nvGraphicFramePr>
        <p:xfrm>
          <a:off x="4038600" y="2819400"/>
          <a:ext cx="2971800" cy="176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700" imgH="914400" progId="Equation.DSMT4">
                  <p:embed/>
                </p:oleObj>
              </mc:Choice>
              <mc:Fallback>
                <p:oleObj name="Equation" r:id="rId2" imgW="1536700" imgH="914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2971800" cy="1768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638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Factorization Example,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Doing factorization with </a:t>
            </a:r>
            <a:r>
              <a:rPr lang="en-US" dirty="0" err="1"/>
              <a:t>i</a:t>
            </a:r>
            <a:r>
              <a:rPr lang="en-US" dirty="0"/>
              <a:t>=4</a:t>
            </a:r>
          </a:p>
          <a:p>
            <a:pPr lvl="1"/>
            <a:r>
              <a:rPr lang="en-US" dirty="0"/>
              <a:t>Row 4 is full so initially p2= A[4,1] // column 1</a:t>
            </a:r>
          </a:p>
          <a:p>
            <a:pPr lvl="1"/>
            <a:r>
              <a:rPr lang="en-US" dirty="0"/>
              <a:t>SWR = [-4 -3 -2 10]</a:t>
            </a:r>
          </a:p>
          <a:p>
            <a:pPr lvl="1"/>
            <a:r>
              <a:rPr lang="en-US" dirty="0"/>
              <a:t>p1= A[1,1]</a:t>
            </a:r>
          </a:p>
          <a:p>
            <a:pPr lvl="1"/>
            <a:r>
              <a:rPr lang="en-US" dirty="0"/>
              <a:t>SWR[1] = -4/A[1,1] = -4/5 = -0.8</a:t>
            </a:r>
          </a:p>
          <a:p>
            <a:pPr lvl="1"/>
            <a:r>
              <a:rPr lang="en-US" dirty="0"/>
              <a:t>p1 goes to A[1,4]</a:t>
            </a:r>
          </a:p>
          <a:p>
            <a:pPr lvl="1"/>
            <a:r>
              <a:rPr lang="en-US" dirty="0"/>
              <a:t>SWR[4] = 10 – SWR[p2.col]*p1.value = 10 – (-0.8)*-4=6.8</a:t>
            </a:r>
          </a:p>
          <a:p>
            <a:pPr lvl="1"/>
            <a:r>
              <a:rPr lang="en-US" dirty="0"/>
              <a:t>p1 = nil; go to next col</a:t>
            </a:r>
          </a:p>
          <a:p>
            <a:pPr lvl="1"/>
            <a:r>
              <a:rPr lang="en-US" dirty="0"/>
              <a:t>p2 =A[4,2]  // column 2</a:t>
            </a:r>
          </a:p>
          <a:p>
            <a:pPr lvl="1"/>
            <a:r>
              <a:rPr lang="en-US" dirty="0"/>
              <a:t>P1 = A[2,2]</a:t>
            </a:r>
          </a:p>
          <a:p>
            <a:pPr lvl="1"/>
            <a:r>
              <a:rPr lang="en-US" dirty="0"/>
              <a:t>SWR[2]  = -3/A[2,2]= -3/4 = -0.75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2895600"/>
            <a:ext cx="4717958" cy="461665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E0000"/>
                </a:solidFill>
                <a:latin typeface="+mj-lt"/>
              </a:rPr>
              <a:t>That is, the next element in row 1</a:t>
            </a:r>
          </a:p>
        </p:txBody>
      </p:sp>
    </p:spTree>
    <p:extLst>
      <p:ext uri="{BB962C8B-B14F-4D97-AF65-F5344CB8AC3E}">
        <p14:creationId xmlns:p14="http://schemas.microsoft.com/office/powerpoint/2010/main" val="282261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Factorization Example,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/>
              <a:t>p1 goes to A[2,4]  // p2=A[4,2]</a:t>
            </a:r>
          </a:p>
          <a:p>
            <a:pPr lvl="1"/>
            <a:r>
              <a:rPr lang="en-US"/>
              <a:t>SWR[4] = 6.8 – SWR[p2.col]*p1.value = 6.8 – (-0.75)*-3=4.55</a:t>
            </a:r>
          </a:p>
          <a:p>
            <a:pPr lvl="1"/>
            <a:r>
              <a:rPr lang="en-US"/>
              <a:t>p1 = nil; go to next col</a:t>
            </a:r>
          </a:p>
          <a:p>
            <a:pPr lvl="1"/>
            <a:r>
              <a:rPr lang="en-US"/>
              <a:t>p2 =A[4,3]  // column 3</a:t>
            </a:r>
          </a:p>
          <a:p>
            <a:pPr lvl="1"/>
            <a:r>
              <a:rPr lang="en-US"/>
              <a:t>p1 = A[3,3]</a:t>
            </a:r>
          </a:p>
          <a:p>
            <a:pPr lvl="1"/>
            <a:r>
              <a:rPr lang="en-US"/>
              <a:t>SWR[3]  = -/A[2,2]= -2/3 = -0.667</a:t>
            </a:r>
          </a:p>
          <a:p>
            <a:pPr lvl="1"/>
            <a:r>
              <a:rPr lang="en-US"/>
              <a:t>p1 goes to A[3,4]  // p2 = A[4,3]</a:t>
            </a:r>
          </a:p>
          <a:p>
            <a:pPr lvl="1"/>
            <a:r>
              <a:rPr lang="en-US"/>
              <a:t>SWR[4] = 4.55 – SWR[p2.col]*p1.value </a:t>
            </a:r>
            <a:br>
              <a:rPr lang="en-US"/>
            </a:br>
            <a:r>
              <a:rPr lang="en-US"/>
              <a:t>= 4.55 – (-0.667)*-2=3.2167</a:t>
            </a:r>
          </a:p>
          <a:p>
            <a:pPr lvl="1"/>
            <a:r>
              <a:rPr lang="en-US"/>
              <a:t>Unload the SWR = [-0.8  -0.75  -0.667  3.2167]</a:t>
            </a:r>
          </a:p>
          <a:p>
            <a:pPr lvl="1"/>
            <a:r>
              <a:rPr lang="en-US"/>
              <a:t>p2 = A[4,4] = diag so done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53400" y="2664766"/>
            <a:ext cx="3727302" cy="461665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E0000"/>
                </a:solidFill>
                <a:latin typeface="+mj-lt"/>
              </a:rPr>
              <a:t>The next element in row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3400" y="3962401"/>
            <a:ext cx="3727302" cy="461665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E0000"/>
                </a:solidFill>
                <a:latin typeface="+mj-lt"/>
              </a:rPr>
              <a:t>The next element in row 3</a:t>
            </a:r>
          </a:p>
        </p:txBody>
      </p:sp>
    </p:spTree>
    <p:extLst>
      <p:ext uri="{BB962C8B-B14F-4D97-AF65-F5344CB8AC3E}">
        <p14:creationId xmlns:p14="http://schemas.microsoft.com/office/powerpoint/2010/main" val="36917390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Surface_Mine_Workshop_Sept2022.pptx" id="{DE0D6E1C-3CAD-4B57-84BB-D59B3FEB6B24}" vid="{9CBBB78E-6A6C-4950-9BC1-3466FF9327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376</TotalTime>
  <Words>3439</Words>
  <Application>Microsoft Office PowerPoint</Application>
  <PresentationFormat>Widescreen</PresentationFormat>
  <Paragraphs>560</Paragraphs>
  <Slides>38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Helvetica</vt:lpstr>
      <vt:lpstr>Times New Roman</vt:lpstr>
      <vt:lpstr>Wingdings</vt:lpstr>
      <vt:lpstr>Capsules</vt:lpstr>
      <vt:lpstr>Equation</vt:lpstr>
      <vt:lpstr>Worksheet</vt:lpstr>
      <vt:lpstr>ECEN 615, Fall 2023 Methods of Electric Power System Analysis</vt:lpstr>
      <vt:lpstr>Discussion: Reading Assignments</vt:lpstr>
      <vt:lpstr>Doing an LU Factorization of a Sparse Matrix with Linked Lists</vt:lpstr>
      <vt:lpstr>Sparse Factorization</vt:lpstr>
      <vt:lpstr>Sparse Factorization, cont.</vt:lpstr>
      <vt:lpstr>Sparse Factorization, cont.</vt:lpstr>
      <vt:lpstr>Sparse Factorization Example</vt:lpstr>
      <vt:lpstr>Sparse Factorization Example, Cont.</vt:lpstr>
      <vt:lpstr>Sparse Factorization Example, Cont.</vt:lpstr>
      <vt:lpstr>Sparse Factorization Examples, Cont.</vt:lpstr>
      <vt:lpstr>Sparse Factorization Examples, Cont.</vt:lpstr>
      <vt:lpstr>Fills</vt:lpstr>
      <vt:lpstr>Fills</vt:lpstr>
      <vt:lpstr>Fill Examples</vt:lpstr>
      <vt:lpstr>Example: 7 by 7 Matrix</vt:lpstr>
      <vt:lpstr>Example: 7 by 7 Matrix Structure</vt:lpstr>
      <vt:lpstr>Example: 7 by 7 Matrix Reordering</vt:lpstr>
      <vt:lpstr>Example: 7 by 7 Matrix Reordered Structure</vt:lpstr>
      <vt:lpstr>Fills for Structurally Symmetric Matrices</vt:lpstr>
      <vt:lpstr>Graph Associated with A</vt:lpstr>
      <vt:lpstr>Example: 5 by 5 System</vt:lpstr>
      <vt:lpstr>Example: 5 by 5 System</vt:lpstr>
      <vt:lpstr>Graph-Theoretic Interpretation</vt:lpstr>
      <vt:lpstr>Example: 5 by 5 System</vt:lpstr>
      <vt:lpstr>Example: 5 by 5 System</vt:lpstr>
      <vt:lpstr>Example: 5 by 5 System</vt:lpstr>
      <vt:lpstr>Sparse Matrix Reordering</vt:lpstr>
      <vt:lpstr>Tinney Scheme 1</vt:lpstr>
      <vt:lpstr>Tinney Scheme 1, Cont.</vt:lpstr>
      <vt:lpstr>Tinney Scheme 2</vt:lpstr>
      <vt:lpstr>Tinney Scheme 2 Example</vt:lpstr>
      <vt:lpstr>Coding Tinney 2</vt:lpstr>
      <vt:lpstr>Coding Tinney 2, cont.</vt:lpstr>
      <vt:lpstr>Coding Tinney 2, cont.</vt:lpstr>
      <vt:lpstr>Coding Tinney 2, cont.</vt:lpstr>
      <vt:lpstr>Coding Tinney 2, cont</vt:lpstr>
      <vt:lpstr>Some Example Values for Tinney 2</vt:lpstr>
      <vt:lpstr>Tinney Scheme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Birchfield, Adam Barlow</dc:creator>
  <cp:lastModifiedBy>Birchfield, Adam Barlow</cp:lastModifiedBy>
  <cp:revision>43</cp:revision>
  <cp:lastPrinted>2011-08-22T16:49:24Z</cp:lastPrinted>
  <dcterms:created xsi:type="dcterms:W3CDTF">2023-08-17T20:43:05Z</dcterms:created>
  <dcterms:modified xsi:type="dcterms:W3CDTF">2023-10-18T19:45:57Z</dcterms:modified>
</cp:coreProperties>
</file>