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2" r:id="rId1"/>
  </p:sldMasterIdLst>
  <p:notesMasterIdLst>
    <p:notesMasterId r:id="rId70"/>
  </p:notesMasterIdLst>
  <p:handoutMasterIdLst>
    <p:handoutMasterId r:id="rId71"/>
  </p:handoutMasterIdLst>
  <p:sldIdLst>
    <p:sldId id="396" r:id="rId2"/>
    <p:sldId id="357" r:id="rId3"/>
    <p:sldId id="506" r:id="rId4"/>
    <p:sldId id="505" r:id="rId5"/>
    <p:sldId id="414" r:id="rId6"/>
    <p:sldId id="415" r:id="rId7"/>
    <p:sldId id="504" r:id="rId8"/>
    <p:sldId id="416" r:id="rId9"/>
    <p:sldId id="417" r:id="rId10"/>
    <p:sldId id="418" r:id="rId11"/>
    <p:sldId id="419" r:id="rId12"/>
    <p:sldId id="420" r:id="rId13"/>
    <p:sldId id="421" r:id="rId14"/>
    <p:sldId id="422" r:id="rId15"/>
    <p:sldId id="423" r:id="rId16"/>
    <p:sldId id="424" r:id="rId17"/>
    <p:sldId id="425" r:id="rId18"/>
    <p:sldId id="426" r:id="rId19"/>
    <p:sldId id="427" r:id="rId20"/>
    <p:sldId id="428" r:id="rId21"/>
    <p:sldId id="429" r:id="rId22"/>
    <p:sldId id="430" r:id="rId23"/>
    <p:sldId id="431" r:id="rId24"/>
    <p:sldId id="432" r:id="rId25"/>
    <p:sldId id="433" r:id="rId26"/>
    <p:sldId id="434" r:id="rId27"/>
    <p:sldId id="435" r:id="rId28"/>
    <p:sldId id="436" r:id="rId29"/>
    <p:sldId id="437" r:id="rId30"/>
    <p:sldId id="438" r:id="rId31"/>
    <p:sldId id="439" r:id="rId32"/>
    <p:sldId id="440" r:id="rId33"/>
    <p:sldId id="441" r:id="rId34"/>
    <p:sldId id="442" r:id="rId35"/>
    <p:sldId id="443" r:id="rId36"/>
    <p:sldId id="444" r:id="rId37"/>
    <p:sldId id="445" r:id="rId38"/>
    <p:sldId id="446" r:id="rId39"/>
    <p:sldId id="447" r:id="rId40"/>
    <p:sldId id="448" r:id="rId41"/>
    <p:sldId id="449" r:id="rId42"/>
    <p:sldId id="450" r:id="rId43"/>
    <p:sldId id="451" r:id="rId44"/>
    <p:sldId id="452" r:id="rId45"/>
    <p:sldId id="453" r:id="rId46"/>
    <p:sldId id="454" r:id="rId47"/>
    <p:sldId id="455" r:id="rId48"/>
    <p:sldId id="456" r:id="rId49"/>
    <p:sldId id="457" r:id="rId50"/>
    <p:sldId id="458" r:id="rId51"/>
    <p:sldId id="459" r:id="rId52"/>
    <p:sldId id="460" r:id="rId53"/>
    <p:sldId id="461" r:id="rId54"/>
    <p:sldId id="462" r:id="rId55"/>
    <p:sldId id="463" r:id="rId56"/>
    <p:sldId id="464" r:id="rId57"/>
    <p:sldId id="465" r:id="rId58"/>
    <p:sldId id="466" r:id="rId59"/>
    <p:sldId id="467" r:id="rId60"/>
    <p:sldId id="468" r:id="rId61"/>
    <p:sldId id="469" r:id="rId62"/>
    <p:sldId id="470" r:id="rId63"/>
    <p:sldId id="471" r:id="rId64"/>
    <p:sldId id="472" r:id="rId65"/>
    <p:sldId id="500" r:id="rId66"/>
    <p:sldId id="501" r:id="rId67"/>
    <p:sldId id="502" r:id="rId68"/>
    <p:sldId id="503" r:id="rId69"/>
  </p:sldIdLst>
  <p:sldSz cx="12192000" cy="6858000"/>
  <p:notesSz cx="7102475" cy="9388475"/>
  <p:defaultTextStyle>
    <a:defPPr>
      <a:defRPr lang="en-US"/>
    </a:defPPr>
    <a:lvl1pPr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1pPr>
    <a:lvl2pPr marL="4572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2pPr>
    <a:lvl3pPr marL="9144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3pPr>
    <a:lvl4pPr marL="13716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4pPr>
    <a:lvl5pPr marL="1828800" algn="l" rtl="0" fontAlgn="base">
      <a:spcBef>
        <a:spcPct val="20000"/>
      </a:spcBef>
      <a:spcAft>
        <a:spcPct val="0"/>
      </a:spcAft>
      <a:buClr>
        <a:schemeClr val="tx1"/>
      </a:buClr>
      <a:buSzPct val="100000"/>
      <a:buFont typeface="Wingdings" pitchFamily="2" charset="2"/>
      <a:defRPr sz="2800" kern="1200">
        <a:solidFill>
          <a:schemeClr val="tx1"/>
        </a:solidFill>
        <a:latin typeface="Times New Roman" pitchFamily="18" charset="0"/>
        <a:ea typeface="+mn-ea"/>
        <a:cs typeface="+mn-cs"/>
      </a:defRPr>
    </a:lvl5pPr>
    <a:lvl6pPr marL="2286000" algn="l" defTabSz="914400" rtl="0" eaLnBrk="1" latinLnBrk="0" hangingPunct="1">
      <a:defRPr sz="2800" kern="1200">
        <a:solidFill>
          <a:schemeClr val="tx1"/>
        </a:solidFill>
        <a:latin typeface="Times New Roman" pitchFamily="18" charset="0"/>
        <a:ea typeface="+mn-ea"/>
        <a:cs typeface="+mn-cs"/>
      </a:defRPr>
    </a:lvl6pPr>
    <a:lvl7pPr marL="2743200" algn="l" defTabSz="914400" rtl="0" eaLnBrk="1" latinLnBrk="0" hangingPunct="1">
      <a:defRPr sz="2800" kern="1200">
        <a:solidFill>
          <a:schemeClr val="tx1"/>
        </a:solidFill>
        <a:latin typeface="Times New Roman" pitchFamily="18" charset="0"/>
        <a:ea typeface="+mn-ea"/>
        <a:cs typeface="+mn-cs"/>
      </a:defRPr>
    </a:lvl7pPr>
    <a:lvl8pPr marL="3200400" algn="l" defTabSz="914400" rtl="0" eaLnBrk="1" latinLnBrk="0" hangingPunct="1">
      <a:defRPr sz="2800" kern="1200">
        <a:solidFill>
          <a:schemeClr val="tx1"/>
        </a:solidFill>
        <a:latin typeface="Times New Roman" pitchFamily="18" charset="0"/>
        <a:ea typeface="+mn-ea"/>
        <a:cs typeface="+mn-cs"/>
      </a:defRPr>
    </a:lvl8pPr>
    <a:lvl9pPr marL="3657600" algn="l" defTabSz="914400" rtl="0" eaLnBrk="1" latinLnBrk="0" hangingPunct="1">
      <a:defRPr sz="28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6D2C4"/>
    <a:srgbClr val="FFFFFF"/>
    <a:srgbClr val="500000"/>
    <a:srgbClr val="FF330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78" autoAdjust="0"/>
    <p:restoredTop sz="95088" autoAdjust="0"/>
  </p:normalViewPr>
  <p:slideViewPr>
    <p:cSldViewPr>
      <p:cViewPr varScale="1">
        <p:scale>
          <a:sx n="110" d="100"/>
          <a:sy n="110" d="100"/>
        </p:scale>
        <p:origin x="504" y="13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78163"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spcBef>
                <a:spcPct val="0"/>
              </a:spcBef>
              <a:buClrTx/>
              <a:buSzTx/>
              <a:buFontTx/>
              <a:buNone/>
              <a:defRPr sz="1200"/>
            </a:lvl1pPr>
          </a:lstStyle>
          <a:p>
            <a:pPr>
              <a:defRPr/>
            </a:pPr>
            <a:endParaRPr lang="en-US"/>
          </a:p>
        </p:txBody>
      </p:sp>
      <p:sp>
        <p:nvSpPr>
          <p:cNvPr id="28675" name="Rectangle 3"/>
          <p:cNvSpPr>
            <a:spLocks noGrp="1" noChangeArrowheads="1"/>
          </p:cNvSpPr>
          <p:nvPr>
            <p:ph type="dt" sz="quarter" idx="1"/>
          </p:nvPr>
        </p:nvSpPr>
        <p:spPr bwMode="auto">
          <a:xfrm>
            <a:off x="4024313" y="0"/>
            <a:ext cx="3078162" cy="469900"/>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spcBef>
                <a:spcPct val="0"/>
              </a:spcBef>
              <a:buClrTx/>
              <a:buSzTx/>
              <a:buFontTx/>
              <a:buNone/>
              <a:defRPr sz="1200"/>
            </a:lvl1pPr>
          </a:lstStyle>
          <a:p>
            <a:pPr>
              <a:defRPr/>
            </a:pPr>
            <a:endParaRPr lang="en-US"/>
          </a:p>
        </p:txBody>
      </p:sp>
      <p:sp>
        <p:nvSpPr>
          <p:cNvPr id="28676" name="Rectangle 4"/>
          <p:cNvSpPr>
            <a:spLocks noGrp="1" noChangeArrowheads="1"/>
          </p:cNvSpPr>
          <p:nvPr>
            <p:ph type="ftr" sz="quarter" idx="2"/>
          </p:nvPr>
        </p:nvSpPr>
        <p:spPr bwMode="auto">
          <a:xfrm>
            <a:off x="0" y="8918575"/>
            <a:ext cx="3078163"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spcBef>
                <a:spcPct val="0"/>
              </a:spcBef>
              <a:buClrTx/>
              <a:buSzTx/>
              <a:buFontTx/>
              <a:buNone/>
              <a:defRPr sz="1200"/>
            </a:lvl1pPr>
          </a:lstStyle>
          <a:p>
            <a:pPr>
              <a:defRPr/>
            </a:pPr>
            <a:endParaRPr lang="en-US"/>
          </a:p>
        </p:txBody>
      </p:sp>
      <p:sp>
        <p:nvSpPr>
          <p:cNvPr id="28677" name="Rectangle 5"/>
          <p:cNvSpPr>
            <a:spLocks noGrp="1" noChangeArrowheads="1"/>
          </p:cNvSpPr>
          <p:nvPr>
            <p:ph type="sldNum" sz="quarter" idx="3"/>
          </p:nvPr>
        </p:nvSpPr>
        <p:spPr bwMode="auto">
          <a:xfrm>
            <a:off x="4024313" y="8918575"/>
            <a:ext cx="3078162" cy="469900"/>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spcBef>
                <a:spcPct val="0"/>
              </a:spcBef>
              <a:buClrTx/>
              <a:buSzTx/>
              <a:buFontTx/>
              <a:buNone/>
              <a:defRPr sz="1200"/>
            </a:lvl1pPr>
          </a:lstStyle>
          <a:p>
            <a:pPr>
              <a:defRPr/>
            </a:pPr>
            <a:fld id="{3B7227E4-51F8-45C2-83C1-D251491FB81E}" type="slidenum">
              <a:rPr lang="en-US"/>
              <a:pPr>
                <a:defRPr/>
              </a:pPr>
              <a:t>‹#›</a:t>
            </a:fld>
            <a:endParaRPr lang="en-US"/>
          </a:p>
        </p:txBody>
      </p:sp>
    </p:spTree>
    <p:extLst>
      <p:ext uri="{BB962C8B-B14F-4D97-AF65-F5344CB8AC3E}">
        <p14:creationId xmlns:p14="http://schemas.microsoft.com/office/powerpoint/2010/main" val="17143979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wrap="square" lIns="94229" tIns="47114" rIns="94229" bIns="47114" numCol="1" anchor="t" anchorCtr="0" compatLnSpc="1">
            <a:prstTxWarp prst="textNoShape">
              <a:avLst/>
            </a:prstTxWarp>
          </a:bodyPr>
          <a:lstStyle>
            <a:lvl1pPr>
              <a:defRPr sz="1200"/>
            </a:lvl1pPr>
          </a:lstStyle>
          <a:p>
            <a:pPr>
              <a:defRPr/>
            </a:pPr>
            <a:endParaRPr lang="en-US"/>
          </a:p>
        </p:txBody>
      </p:sp>
      <p:sp>
        <p:nvSpPr>
          <p:cNvPr id="3" name="Date Placeholder 2"/>
          <p:cNvSpPr>
            <a:spLocks noGrp="1"/>
          </p:cNvSpPr>
          <p:nvPr>
            <p:ph type="dt" idx="1"/>
          </p:nvPr>
        </p:nvSpPr>
        <p:spPr>
          <a:xfrm>
            <a:off x="4022725" y="0"/>
            <a:ext cx="3078163" cy="469900"/>
          </a:xfrm>
          <a:prstGeom prst="rect">
            <a:avLst/>
          </a:prstGeom>
        </p:spPr>
        <p:txBody>
          <a:bodyPr vert="horz" wrap="square" lIns="94229" tIns="47114" rIns="94229" bIns="47114" numCol="1" anchor="t" anchorCtr="0" compatLnSpc="1">
            <a:prstTxWarp prst="textNoShape">
              <a:avLst/>
            </a:prstTxWarp>
          </a:bodyPr>
          <a:lstStyle>
            <a:lvl1pPr algn="r">
              <a:defRPr sz="1200"/>
            </a:lvl1pPr>
          </a:lstStyle>
          <a:p>
            <a:pPr>
              <a:defRPr/>
            </a:pPr>
            <a:fld id="{24C5774C-03E1-499A-B4E4-895282C04360}" type="datetimeFigureOut">
              <a:rPr lang="en-US"/>
              <a:pPr>
                <a:defRPr/>
              </a:pPr>
              <a:t>10/11/2023</a:t>
            </a:fld>
            <a:endParaRPr lang="en-US"/>
          </a:p>
        </p:txBody>
      </p:sp>
      <p:sp>
        <p:nvSpPr>
          <p:cNvPr id="4" name="Slide Image Placeholder 3"/>
          <p:cNvSpPr>
            <a:spLocks noGrp="1" noRot="1" noChangeAspect="1"/>
          </p:cNvSpPr>
          <p:nvPr>
            <p:ph type="sldImg" idx="2"/>
          </p:nvPr>
        </p:nvSpPr>
        <p:spPr>
          <a:xfrm>
            <a:off x="423863" y="704850"/>
            <a:ext cx="6254750" cy="3519488"/>
          </a:xfrm>
          <a:prstGeom prst="rect">
            <a:avLst/>
          </a:prstGeom>
          <a:noFill/>
          <a:ln w="12700">
            <a:solidFill>
              <a:prstClr val="black"/>
            </a:solidFill>
          </a:ln>
        </p:spPr>
        <p:txBody>
          <a:bodyPr vert="horz" lIns="94229" tIns="47114" rIns="94229" bIns="47114" rtlCol="0" anchor="ctr"/>
          <a:lstStyle/>
          <a:p>
            <a:pPr lvl="0"/>
            <a:endParaRPr lang="en-US" noProof="0"/>
          </a:p>
        </p:txBody>
      </p:sp>
      <p:sp>
        <p:nvSpPr>
          <p:cNvPr id="5" name="Notes Placeholder 4"/>
          <p:cNvSpPr>
            <a:spLocks noGrp="1"/>
          </p:cNvSpPr>
          <p:nvPr>
            <p:ph type="body" sz="quarter" idx="3"/>
          </p:nvPr>
        </p:nvSpPr>
        <p:spPr>
          <a:xfrm>
            <a:off x="709613" y="4459288"/>
            <a:ext cx="5683250" cy="4224337"/>
          </a:xfrm>
          <a:prstGeom prst="rect">
            <a:avLst/>
          </a:prstGeom>
        </p:spPr>
        <p:txBody>
          <a:bodyPr vert="horz" lIns="94229" tIns="47114" rIns="94229" bIns="47114"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916988"/>
            <a:ext cx="3078163" cy="469900"/>
          </a:xfrm>
          <a:prstGeom prst="rect">
            <a:avLst/>
          </a:prstGeom>
        </p:spPr>
        <p:txBody>
          <a:bodyPr vert="horz" wrap="square" lIns="94229" tIns="47114" rIns="94229" bIns="47114" numCol="1" anchor="b" anchorCtr="0" compatLnSpc="1">
            <a:prstTxWarp prst="textNoShape">
              <a:avLst/>
            </a:prstTxWarp>
          </a:bodyPr>
          <a:lstStyle>
            <a:lvl1pPr>
              <a:defRPr sz="1200"/>
            </a:lvl1pPr>
          </a:lstStyle>
          <a:p>
            <a:pPr>
              <a:defRPr/>
            </a:pPr>
            <a:endParaRPr lang="en-US"/>
          </a:p>
        </p:txBody>
      </p:sp>
      <p:sp>
        <p:nvSpPr>
          <p:cNvPr id="7" name="Slide Number Placeholder 6"/>
          <p:cNvSpPr>
            <a:spLocks noGrp="1"/>
          </p:cNvSpPr>
          <p:nvPr>
            <p:ph type="sldNum" sz="quarter" idx="5"/>
          </p:nvPr>
        </p:nvSpPr>
        <p:spPr>
          <a:xfrm>
            <a:off x="4022725" y="8916988"/>
            <a:ext cx="3078163" cy="469900"/>
          </a:xfrm>
          <a:prstGeom prst="rect">
            <a:avLst/>
          </a:prstGeom>
        </p:spPr>
        <p:txBody>
          <a:bodyPr vert="horz" wrap="square" lIns="94229" tIns="47114" rIns="94229" bIns="47114" numCol="1" anchor="b" anchorCtr="0" compatLnSpc="1">
            <a:prstTxWarp prst="textNoShape">
              <a:avLst/>
            </a:prstTxWarp>
          </a:bodyPr>
          <a:lstStyle>
            <a:lvl1pPr algn="r">
              <a:defRPr sz="1200"/>
            </a:lvl1pPr>
          </a:lstStyle>
          <a:p>
            <a:pPr>
              <a:defRPr/>
            </a:pPr>
            <a:fld id="{169181FC-D85A-4591-8BD1-5E6A6B17461A}" type="slidenum">
              <a:rPr lang="en-US"/>
              <a:pPr>
                <a:defRPr/>
              </a:pPr>
              <a:t>‹#›</a:t>
            </a:fld>
            <a:endParaRPr lang="en-US"/>
          </a:p>
        </p:txBody>
      </p:sp>
    </p:spTree>
    <p:extLst>
      <p:ext uri="{BB962C8B-B14F-4D97-AF65-F5344CB8AC3E}">
        <p14:creationId xmlns:p14="http://schemas.microsoft.com/office/powerpoint/2010/main" val="35706096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423863" y="704850"/>
            <a:ext cx="6254750" cy="35194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800">
                <a:solidFill>
                  <a:schemeClr val="tx1"/>
                </a:solidFill>
                <a:latin typeface="Times New Roman" pitchFamily="18" charset="0"/>
              </a:defRPr>
            </a:lvl1pPr>
            <a:lvl2pPr marL="742950" indent="-285750" eaLnBrk="0" hangingPunct="0">
              <a:defRPr sz="2800">
                <a:solidFill>
                  <a:schemeClr val="tx1"/>
                </a:solidFill>
                <a:latin typeface="Times New Roman" pitchFamily="18" charset="0"/>
              </a:defRPr>
            </a:lvl2pPr>
            <a:lvl3pPr marL="1143000" indent="-228600" eaLnBrk="0" hangingPunct="0">
              <a:defRPr sz="2800">
                <a:solidFill>
                  <a:schemeClr val="tx1"/>
                </a:solidFill>
                <a:latin typeface="Times New Roman" pitchFamily="18" charset="0"/>
              </a:defRPr>
            </a:lvl3pPr>
            <a:lvl4pPr marL="1600200" indent="-228600" eaLnBrk="0" hangingPunct="0">
              <a:defRPr sz="2800">
                <a:solidFill>
                  <a:schemeClr val="tx1"/>
                </a:solidFill>
                <a:latin typeface="Times New Roman" pitchFamily="18" charset="0"/>
              </a:defRPr>
            </a:lvl4pPr>
            <a:lvl5pPr marL="2057400" indent="-228600" eaLnBrk="0" hangingPunct="0">
              <a:defRPr sz="2800">
                <a:solidFill>
                  <a:schemeClr val="tx1"/>
                </a:solidFill>
                <a:latin typeface="Times New Roman" pitchFamily="18" charset="0"/>
              </a:defRPr>
            </a:lvl5pPr>
            <a:lvl6pPr marL="25146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6pPr>
            <a:lvl7pPr marL="29718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7pPr>
            <a:lvl8pPr marL="34290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8pPr>
            <a:lvl9pPr marL="3886200" indent="-228600" eaLnBrk="0" fontAlgn="base" hangingPunct="0">
              <a:spcBef>
                <a:spcPct val="20000"/>
              </a:spcBef>
              <a:spcAft>
                <a:spcPct val="0"/>
              </a:spcAft>
              <a:buClr>
                <a:schemeClr val="tx1"/>
              </a:buClr>
              <a:buSzPct val="100000"/>
              <a:buFont typeface="Wingdings" pitchFamily="2" charset="2"/>
              <a:defRPr sz="2800">
                <a:solidFill>
                  <a:schemeClr val="tx1"/>
                </a:solidFill>
                <a:latin typeface="Times New Roman" pitchFamily="18" charset="0"/>
              </a:defRPr>
            </a:lvl9pPr>
          </a:lstStyle>
          <a:p>
            <a:pPr eaLnBrk="1" hangingPunct="1"/>
            <a:fld id="{FFA44757-FF1F-42D8-B2CA-5FE2A078B1AB}" type="slidenum">
              <a:rPr lang="en-US" altLang="en-US" sz="1200" smtClean="0"/>
              <a:pPr eaLnBrk="1" hangingPunct="1"/>
              <a:t>1</a:t>
            </a:fld>
            <a:endParaRPr lang="en-US" altLang="en-US" sz="1200" dirty="0"/>
          </a:p>
        </p:txBody>
      </p:sp>
    </p:spTree>
    <p:extLst>
      <p:ext uri="{BB962C8B-B14F-4D97-AF65-F5344CB8AC3E}">
        <p14:creationId xmlns:p14="http://schemas.microsoft.com/office/powerpoint/2010/main" val="8182133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CE9E464-B35D-43B2-BF7C-ADEA1F80F1E2}" type="slidenum">
              <a:rPr lang="en-US" smtClean="0"/>
              <a:pPr>
                <a:defRPr/>
              </a:pPr>
              <a:t>59</a:t>
            </a:fld>
            <a:endParaRPr lang="en-US" dirty="0"/>
          </a:p>
        </p:txBody>
      </p:sp>
    </p:spTree>
    <p:extLst>
      <p:ext uri="{BB962C8B-B14F-4D97-AF65-F5344CB8AC3E}">
        <p14:creationId xmlns:p14="http://schemas.microsoft.com/office/powerpoint/2010/main" val="3758289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2CE9E464-B35D-43B2-BF7C-ADEA1F80F1E2}" type="slidenum">
              <a:rPr lang="en-US" smtClean="0"/>
              <a:pPr>
                <a:defRPr/>
              </a:pPr>
              <a:t>65</a:t>
            </a:fld>
            <a:endParaRPr lang="en-US" dirty="0"/>
          </a:p>
        </p:txBody>
      </p:sp>
    </p:spTree>
    <p:extLst>
      <p:ext uri="{BB962C8B-B14F-4D97-AF65-F5344CB8AC3E}">
        <p14:creationId xmlns:p14="http://schemas.microsoft.com/office/powerpoint/2010/main" val="150576185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Title Slide Maroon">
    <p:spTree>
      <p:nvGrpSpPr>
        <p:cNvPr id="1" name=""/>
        <p:cNvGrpSpPr/>
        <p:nvPr/>
      </p:nvGrpSpPr>
      <p:grpSpPr>
        <a:xfrm>
          <a:off x="0" y="0"/>
          <a:ext cx="0" cy="0"/>
          <a:chOff x="0" y="0"/>
          <a:chExt cx="0" cy="0"/>
        </a:xfrm>
      </p:grpSpPr>
      <p:pic>
        <p:nvPicPr>
          <p:cNvPr id="7" name="Picture 6" descr="AcademicBdlg.jpg">
            <a:extLst>
              <a:ext uri="{FF2B5EF4-FFF2-40B4-BE49-F238E27FC236}">
                <a16:creationId xmlns:a16="http://schemas.microsoft.com/office/drawing/2014/main" id="{291CFCBA-1F96-463C-80AD-CB053744AED5}"/>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69569" y="0"/>
            <a:ext cx="12393807" cy="6858000"/>
          </a:xfrm>
          <a:prstGeom prst="rect">
            <a:avLst/>
          </a:prstGeom>
        </p:spPr>
      </p:pic>
      <p:sp>
        <p:nvSpPr>
          <p:cNvPr id="9" name="Text Placeholder 2">
            <a:extLst>
              <a:ext uri="{FF2B5EF4-FFF2-40B4-BE49-F238E27FC236}">
                <a16:creationId xmlns:a16="http://schemas.microsoft.com/office/drawing/2014/main" id="{D0245A0C-8404-4951-B877-1AC79D97B1A7}"/>
              </a:ext>
            </a:extLst>
          </p:cNvPr>
          <p:cNvSpPr>
            <a:spLocks noGrp="1"/>
          </p:cNvSpPr>
          <p:nvPr>
            <p:ph type="body" sz="quarter" idx="11" hasCustomPrompt="1"/>
          </p:nvPr>
        </p:nvSpPr>
        <p:spPr>
          <a:xfrm>
            <a:off x="929640" y="3172207"/>
            <a:ext cx="10332720" cy="3457194"/>
          </a:xfrm>
        </p:spPr>
        <p:txBody>
          <a:bodyPr anchor="t"/>
          <a:lstStyle>
            <a:lvl1pPr marL="0" indent="0" algn="ctr">
              <a:buNone/>
              <a:defRPr sz="2400">
                <a:solidFill>
                  <a:schemeClr val="bg1"/>
                </a:solidFill>
              </a:defRPr>
            </a:lvl1pPr>
          </a:lstStyle>
          <a:p>
            <a:pPr lvl="0"/>
            <a:r>
              <a:rPr lang="en-US" dirty="0"/>
              <a:t>Click to edit Master subtitle slide</a:t>
            </a:r>
          </a:p>
        </p:txBody>
      </p:sp>
      <p:pic>
        <p:nvPicPr>
          <p:cNvPr id="8" name="Picture 7">
            <a:extLst>
              <a:ext uri="{FF2B5EF4-FFF2-40B4-BE49-F238E27FC236}">
                <a16:creationId xmlns:a16="http://schemas.microsoft.com/office/drawing/2014/main" id="{805ADD26-7DDA-451D-B219-5F9C4B2BF2C1}"/>
              </a:ext>
            </a:extLst>
          </p:cNvPr>
          <p:cNvPicPr>
            <a:picLocks noChangeAspect="1"/>
          </p:cNvPicPr>
          <p:nvPr userDrawn="1"/>
        </p:nvPicPr>
        <p:blipFill>
          <a:blip r:embed="rId3"/>
          <a:srcRect/>
          <a:stretch/>
        </p:blipFill>
        <p:spPr>
          <a:xfrm>
            <a:off x="4038600" y="304800"/>
            <a:ext cx="4118060" cy="966677"/>
          </a:xfrm>
          <a:prstGeom prst="rect">
            <a:avLst/>
          </a:prstGeom>
        </p:spPr>
      </p:pic>
      <p:sp>
        <p:nvSpPr>
          <p:cNvPr id="3" name="Text Placeholder 2">
            <a:extLst>
              <a:ext uri="{FF2B5EF4-FFF2-40B4-BE49-F238E27FC236}">
                <a16:creationId xmlns:a16="http://schemas.microsoft.com/office/drawing/2014/main" id="{E4251DAF-E35C-43F0-8D99-81B0C90F07F2}"/>
              </a:ext>
            </a:extLst>
          </p:cNvPr>
          <p:cNvSpPr>
            <a:spLocks noGrp="1"/>
          </p:cNvSpPr>
          <p:nvPr>
            <p:ph type="body" sz="quarter" idx="10" hasCustomPrompt="1"/>
          </p:nvPr>
        </p:nvSpPr>
        <p:spPr>
          <a:xfrm>
            <a:off x="929640" y="1495803"/>
            <a:ext cx="10332720" cy="1552190"/>
          </a:xfrm>
        </p:spPr>
        <p:txBody>
          <a:bodyPr anchor="ctr"/>
          <a:lstStyle>
            <a:lvl1pPr marL="0" indent="0" algn="ctr">
              <a:buNone/>
              <a:defRPr sz="3600">
                <a:solidFill>
                  <a:schemeClr val="bg1"/>
                </a:solidFill>
              </a:defRPr>
            </a:lvl1pPr>
          </a:lstStyle>
          <a:p>
            <a:pPr lvl="0"/>
            <a:r>
              <a:rPr lang="en-US" dirty="0"/>
              <a:t>Click to edit Master title slide</a:t>
            </a:r>
          </a:p>
        </p:txBody>
      </p:sp>
    </p:spTree>
    <p:extLst>
      <p:ext uri="{BB962C8B-B14F-4D97-AF65-F5344CB8AC3E}">
        <p14:creationId xmlns:p14="http://schemas.microsoft.com/office/powerpoint/2010/main" val="2681200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hite">
    <p:spTree>
      <p:nvGrpSpPr>
        <p:cNvPr id="1" name=""/>
        <p:cNvGrpSpPr/>
        <p:nvPr/>
      </p:nvGrpSpPr>
      <p:grpSpPr>
        <a:xfrm>
          <a:off x="0" y="0"/>
          <a:ext cx="0" cy="0"/>
          <a:chOff x="0" y="0"/>
          <a:chExt cx="0" cy="0"/>
        </a:xfrm>
      </p:grpSpPr>
      <p:sp>
        <p:nvSpPr>
          <p:cNvPr id="9" name="Line 4103"/>
          <p:cNvSpPr>
            <a:spLocks noChangeShapeType="1"/>
          </p:cNvSpPr>
          <p:nvPr userDrawn="1"/>
        </p:nvSpPr>
        <p:spPr bwMode="auto">
          <a:xfrm>
            <a:off x="0" y="3048000"/>
            <a:ext cx="119888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0" name="Rectangle 4098"/>
          <p:cNvSpPr>
            <a:spLocks noGrp="1" noChangeArrowheads="1"/>
          </p:cNvSpPr>
          <p:nvPr>
            <p:ph type="ctrTitle" sz="quarter"/>
          </p:nvPr>
        </p:nvSpPr>
        <p:spPr>
          <a:xfrm>
            <a:off x="914400" y="228600"/>
            <a:ext cx="10363200" cy="1447800"/>
          </a:xfrm>
        </p:spPr>
        <p:txBody>
          <a:bodyPr/>
          <a:lstStyle>
            <a:lvl1pPr algn="ctr">
              <a:defRPr sz="3600" b="1">
                <a:latin typeface="Arial" pitchFamily="34" charset="0"/>
                <a:cs typeface="Arial" pitchFamily="34" charset="0"/>
              </a:defRPr>
            </a:lvl1pPr>
          </a:lstStyle>
          <a:p>
            <a:r>
              <a:rPr lang="en-US"/>
              <a:t>Click to edit Master title style</a:t>
            </a:r>
            <a:endParaRPr lang="en-US" dirty="0"/>
          </a:p>
        </p:txBody>
      </p:sp>
      <p:sp>
        <p:nvSpPr>
          <p:cNvPr id="11" name="Rectangle 4099"/>
          <p:cNvSpPr>
            <a:spLocks noGrp="1" noChangeArrowheads="1"/>
          </p:cNvSpPr>
          <p:nvPr>
            <p:ph type="subTitle" sz="quarter" idx="1"/>
          </p:nvPr>
        </p:nvSpPr>
        <p:spPr>
          <a:xfrm>
            <a:off x="1930400" y="3124200"/>
            <a:ext cx="8534400" cy="1752600"/>
          </a:xfrm>
        </p:spPr>
        <p:txBody>
          <a:bodyPr/>
          <a:lstStyle>
            <a:lvl1pPr marL="0" indent="0" algn="ctr">
              <a:buFontTx/>
              <a:buNone/>
              <a:defRPr sz="2400">
                <a:latin typeface="Arial" pitchFamily="34" charset="0"/>
                <a:cs typeface="Arial" pitchFamily="34" charset="0"/>
              </a:defRPr>
            </a:lvl1pPr>
          </a:lstStyle>
          <a:p>
            <a:r>
              <a:rPr lang="en-US"/>
              <a:t>Click to edit Master subtitle style</a:t>
            </a:r>
            <a:endParaRPr lang="en-US" dirty="0"/>
          </a:p>
        </p:txBody>
      </p:sp>
      <p:pic>
        <p:nvPicPr>
          <p:cNvPr id="7" name="Picture 2" descr="http://brandguide.tamu.edu/downloads/logos/TAM-PrimaryMarkA.jpg"/>
          <p:cNvPicPr>
            <a:picLocks noChangeAspect="1" noChangeArrowheads="1"/>
          </p:cNvPicPr>
          <p:nvPr userDrawn="1"/>
        </p:nvPicPr>
        <p:blipFill rotWithShape="1">
          <a:blip r:embed="rId2" cstate="print">
            <a:extLst>
              <a:ext uri="{28A0092B-C50C-407E-A947-70E740481C1C}">
                <a14:useLocalDpi xmlns:a14="http://schemas.microsoft.com/office/drawing/2010/main" val="0"/>
              </a:ext>
            </a:extLst>
          </a:blip>
          <a:srcRect l="8191" t="21962" r="8891" b="23556"/>
          <a:stretch/>
        </p:blipFill>
        <p:spPr bwMode="auto">
          <a:xfrm>
            <a:off x="228600" y="5181600"/>
            <a:ext cx="5029200" cy="1415542"/>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7">
            <a:extLst>
              <a:ext uri="{FF2B5EF4-FFF2-40B4-BE49-F238E27FC236}">
                <a16:creationId xmlns:a16="http://schemas.microsoft.com/office/drawing/2014/main" id="{E07DB9B4-20CC-4130-B727-EDCD861C3936}"/>
              </a:ext>
            </a:extLst>
          </p:cNvPr>
          <p:cNvSpPr>
            <a:spLocks noGrp="1"/>
          </p:cNvSpPr>
          <p:nvPr>
            <p:ph sz="quarter" idx="10" hasCustomPrompt="1"/>
          </p:nvPr>
        </p:nvSpPr>
        <p:spPr>
          <a:xfrm>
            <a:off x="914400" y="1828800"/>
            <a:ext cx="10363200" cy="914400"/>
          </a:xfrm>
        </p:spPr>
        <p:txBody>
          <a:bodyPr anchor="ctr"/>
          <a:lstStyle>
            <a:lvl1pPr marL="0" indent="0" algn="ctr">
              <a:buNone/>
              <a:defRPr sz="3200" b="1"/>
            </a:lvl1pPr>
          </a:lstStyle>
          <a:p>
            <a:pPr lvl="0"/>
            <a:r>
              <a:rPr lang="en-US" dirty="0"/>
              <a:t>Click to edit subtitle</a:t>
            </a:r>
          </a:p>
        </p:txBody>
      </p:sp>
    </p:spTree>
    <p:extLst>
      <p:ext uri="{BB962C8B-B14F-4D97-AF65-F5344CB8AC3E}">
        <p14:creationId xmlns:p14="http://schemas.microsoft.com/office/powerpoint/2010/main" val="4216950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10896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540204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ouble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0896600" cy="1066800"/>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6EAF3F77-D290-4901-85A8-48741AAFABAD}"/>
              </a:ext>
            </a:extLst>
          </p:cNvPr>
          <p:cNvSpPr>
            <a:spLocks noGrp="1"/>
          </p:cNvSpPr>
          <p:nvPr>
            <p:ph type="body" sz="quarter" idx="10"/>
          </p:nvPr>
        </p:nvSpPr>
        <p:spPr>
          <a:xfrm>
            <a:off x="228600" y="1295400"/>
            <a:ext cx="60198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a:extLst>
              <a:ext uri="{FF2B5EF4-FFF2-40B4-BE49-F238E27FC236}">
                <a16:creationId xmlns:a16="http://schemas.microsoft.com/office/drawing/2014/main" id="{B475B3ED-EA8C-4A1D-8437-A6EA5B2929CE}"/>
              </a:ext>
            </a:extLst>
          </p:cNvPr>
          <p:cNvSpPr>
            <a:spLocks noGrp="1"/>
          </p:cNvSpPr>
          <p:nvPr>
            <p:ph sz="quarter" idx="11"/>
          </p:nvPr>
        </p:nvSpPr>
        <p:spPr>
          <a:xfrm>
            <a:off x="6324600" y="1295400"/>
            <a:ext cx="4800600" cy="5181600"/>
          </a:xfrm>
        </p:spPr>
        <p:txBody>
          <a:bodyPr/>
          <a:lstStyle>
            <a:lvl5pPr marL="2057400" indent="-228600">
              <a:buFont typeface="Arial" panose="020B0604020202020204" pitchFamily="34" charset="0"/>
              <a:buChar cha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63978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9848"/>
          </a:xfrm>
          <a:prstGeom prst="rect">
            <a:avLst/>
          </a:prstGeom>
        </p:spPr>
        <p:txBody>
          <a:bodyPr/>
          <a:lstStyle/>
          <a:p>
            <a:r>
              <a:rPr lang="en-US"/>
              <a:t>Click to edit Master title style</a:t>
            </a:r>
            <a:endParaRPr lang="en-US" dirty="0"/>
          </a:p>
        </p:txBody>
      </p:sp>
    </p:spTree>
    <p:extLst>
      <p:ext uri="{BB962C8B-B14F-4D97-AF65-F5344CB8AC3E}">
        <p14:creationId xmlns:p14="http://schemas.microsoft.com/office/powerpoint/2010/main" val="150242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otally Blank">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C9B0AB98-EF66-4D1A-9E78-9FBD453E9B25}"/>
              </a:ext>
            </a:extLst>
          </p:cNvPr>
          <p:cNvSpPr/>
          <p:nvPr userDrawn="1"/>
        </p:nvSpPr>
        <p:spPr bwMode="auto">
          <a:xfrm>
            <a:off x="0" y="6858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
        <p:nvSpPr>
          <p:cNvPr id="4" name="Rectangle 3">
            <a:extLst>
              <a:ext uri="{FF2B5EF4-FFF2-40B4-BE49-F238E27FC236}">
                <a16:creationId xmlns:a16="http://schemas.microsoft.com/office/drawing/2014/main" id="{0BACBCCD-32E9-4C7F-9F65-C7539BE5EB9D}"/>
              </a:ext>
            </a:extLst>
          </p:cNvPr>
          <p:cNvSpPr/>
          <p:nvPr userDrawn="1"/>
        </p:nvSpPr>
        <p:spPr bwMode="auto">
          <a:xfrm>
            <a:off x="0" y="6096000"/>
            <a:ext cx="12192000" cy="762000"/>
          </a:xfrm>
          <a:prstGeom prst="rect">
            <a:avLst/>
          </a:prstGeom>
          <a:solidFill>
            <a:srgbClr val="FFFFF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pPr>
            <a:endParaRPr kumimoji="0" lang="en-US" sz="28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8969755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Title 1"/>
          <p:cNvSpPr>
            <a:spLocks noGrp="1"/>
          </p:cNvSpPr>
          <p:nvPr>
            <p:ph type="title"/>
          </p:nvPr>
        </p:nvSpPr>
        <p:spPr>
          <a:xfrm>
            <a:off x="228600" y="76200"/>
            <a:ext cx="11049000" cy="1066800"/>
          </a:xfrm>
        </p:spPr>
        <p:txBody>
          <a:bodyPr/>
          <a:lstStyle/>
          <a:p>
            <a:r>
              <a:rPr lang="en-US" dirty="0"/>
              <a:t>Click to edit Master title style</a:t>
            </a:r>
          </a:p>
        </p:txBody>
      </p:sp>
      <p:sp>
        <p:nvSpPr>
          <p:cNvPr id="5" name="Content Placeholder 2"/>
          <p:cNvSpPr>
            <a:spLocks noGrp="1"/>
          </p:cNvSpPr>
          <p:nvPr>
            <p:ph idx="1"/>
          </p:nvPr>
        </p:nvSpPr>
        <p:spPr>
          <a:xfrm>
            <a:off x="228600" y="1280160"/>
            <a:ext cx="11734800" cy="5196840"/>
          </a:xfrm>
        </p:spPr>
        <p:txBody>
          <a:bodyPr/>
          <a:lstStyle>
            <a:lvl1pPr marL="457200" indent="-457200">
              <a:buSzPct val="100000"/>
              <a:buFont typeface="Arial" panose="020B0604020202020204" pitchFamily="34" charset="0"/>
              <a:buChar char="•"/>
              <a:defRPr/>
            </a:lvl1pPr>
            <a:lvl3pPr marL="1257300" indent="-342900">
              <a:buSzPct val="90000"/>
              <a:buFont typeface="Arial" panose="020B0604020202020204" pitchFamily="34" charset="0"/>
              <a:buChar char="•"/>
              <a:defRPr/>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81350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2"/>
            <a:ext cx="10363200" cy="1069848"/>
          </a:xfrm>
        </p:spPr>
        <p:txBody>
          <a:bodyPr/>
          <a:lstStyle/>
          <a:p>
            <a:r>
              <a:rPr lang="en-US"/>
              <a:t>Click to edit Master title style</a:t>
            </a:r>
          </a:p>
        </p:txBody>
      </p:sp>
      <p:sp>
        <p:nvSpPr>
          <p:cNvPr id="3" name="Text Placeholder 2"/>
          <p:cNvSpPr>
            <a:spLocks noGrp="1"/>
          </p:cNvSpPr>
          <p:nvPr>
            <p:ph type="body" sz="half" idx="1"/>
          </p:nvPr>
        </p:nvSpPr>
        <p:spPr>
          <a:xfrm>
            <a:off x="914400" y="1600200"/>
            <a:ext cx="5080000" cy="411480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quarter" idx="2"/>
          </p:nvPr>
        </p:nvSpPr>
        <p:spPr>
          <a:xfrm>
            <a:off x="6197600" y="1600200"/>
            <a:ext cx="5080000" cy="198120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4"/>
          <p:cNvSpPr>
            <a:spLocks noGrp="1"/>
          </p:cNvSpPr>
          <p:nvPr>
            <p:ph sz="quarter" idx="3"/>
          </p:nvPr>
        </p:nvSpPr>
        <p:spPr>
          <a:xfrm>
            <a:off x="6197600" y="3733800"/>
            <a:ext cx="5080000" cy="198120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Rectangle 4"/>
          <p:cNvSpPr>
            <a:spLocks noGrp="1" noChangeArrowheads="1"/>
          </p:cNvSpPr>
          <p:nvPr>
            <p:ph type="dt" sz="half" idx="10"/>
          </p:nvPr>
        </p:nvSpPr>
        <p:spPr>
          <a:ln/>
        </p:spPr>
        <p:txBody>
          <a:bodyPr/>
          <a:lstStyle>
            <a:lvl1pPr>
              <a:defRPr/>
            </a:lvl1pPr>
          </a:lstStyle>
          <a:p>
            <a:pPr>
              <a:defRPr/>
            </a:pPr>
            <a:endParaRPr lang="en-US" dirty="0"/>
          </a:p>
        </p:txBody>
      </p:sp>
      <p:sp>
        <p:nvSpPr>
          <p:cNvPr id="7"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8" name="Rectangle 6"/>
          <p:cNvSpPr>
            <a:spLocks noGrp="1" noChangeArrowheads="1"/>
          </p:cNvSpPr>
          <p:nvPr>
            <p:ph type="sldNum" sz="quarter" idx="12"/>
          </p:nvPr>
        </p:nvSpPr>
        <p:spPr>
          <a:xfrm>
            <a:off x="9448800" y="6324600"/>
            <a:ext cx="2540000" cy="457200"/>
          </a:xfrm>
          <a:prstGeom prst="rect">
            <a:avLst/>
          </a:prstGeom>
          <a:ln/>
        </p:spPr>
        <p:txBody>
          <a:bodyPr/>
          <a:lstStyle>
            <a:lvl1pPr>
              <a:defRPr>
                <a:solidFill>
                  <a:srgbClr val="000000"/>
                </a:solidFill>
              </a:defRPr>
            </a:lvl1pPr>
          </a:lstStyle>
          <a:p>
            <a:pPr>
              <a:defRPr/>
            </a:pPr>
            <a:fld id="{5DBB51EA-48A4-4916-A419-BC45393201CB}" type="slidenum">
              <a:rPr lang="en-US" smtClean="0"/>
              <a:pPr>
                <a:defRPr/>
              </a:pPr>
              <a:t>‹#›</a:t>
            </a:fld>
            <a:endParaRPr lang="en-US" dirty="0"/>
          </a:p>
        </p:txBody>
      </p:sp>
    </p:spTree>
    <p:extLst>
      <p:ext uri="{BB962C8B-B14F-4D97-AF65-F5344CB8AC3E}">
        <p14:creationId xmlns:p14="http://schemas.microsoft.com/office/powerpoint/2010/main" val="2283814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73151"/>
            <a:ext cx="12134849" cy="1069848"/>
          </a:xfrm>
        </p:spPr>
        <p:txBody>
          <a:bodyPr/>
          <a:lstStyle/>
          <a:p>
            <a:r>
              <a:rPr lang="en-US" dirty="0"/>
              <a:t>Click to edit Master title style</a:t>
            </a:r>
          </a:p>
        </p:txBody>
      </p:sp>
      <p:sp>
        <p:nvSpPr>
          <p:cNvPr id="3" name="Text Placeholder 2"/>
          <p:cNvSpPr>
            <a:spLocks noGrp="1"/>
          </p:cNvSpPr>
          <p:nvPr>
            <p:ph type="body" sz="half" idx="1"/>
          </p:nvPr>
        </p:nvSpPr>
        <p:spPr>
          <a:xfrm>
            <a:off x="254000" y="1111250"/>
            <a:ext cx="5816600" cy="5454650"/>
          </a:xfrm>
        </p:spPr>
        <p:txBody>
          <a:bodyPr/>
          <a:lstStyle>
            <a:lvl1pPr marL="457200" indent="-457200">
              <a:buClrTx/>
              <a:buFont typeface="Arial" panose="020B0604020202020204" pitchFamily="34" charset="0"/>
              <a:buChar char="•"/>
              <a:defRPr/>
            </a:lvl1pPr>
            <a:lvl2pPr marL="800100" indent="-342900">
              <a:buClrTx/>
              <a:buFont typeface="Arial" panose="020B0604020202020204" pitchFamily="34" charset="0"/>
              <a:buChar char="•"/>
              <a:defRPr/>
            </a:lvl2pPr>
            <a:lvl3pPr marL="1257300" indent="-342900">
              <a:buClrTx/>
              <a:buFont typeface="Arial" panose="020B0604020202020204" pitchFamily="34" charset="0"/>
              <a:buChar char="•"/>
              <a:defRPr/>
            </a:lvl3pPr>
            <a:lvl4pPr marL="1714500" indent="-342900">
              <a:buClrTx/>
              <a:buFont typeface="Arial" panose="020B0604020202020204" pitchFamily="34" charset="0"/>
              <a:buChar char="•"/>
              <a:defRPr/>
            </a:lvl4pPr>
            <a:lvl5pPr marL="2171700" indent="-342900">
              <a:buClrTx/>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73800" y="1111250"/>
            <a:ext cx="5816600" cy="5454650"/>
          </a:xfrm>
        </p:spPr>
        <p:txBody>
          <a:bodyPr/>
          <a:lstStyle>
            <a:lvl1pPr marL="457200" indent="-457200">
              <a:buClrTx/>
              <a:buFont typeface="Arial" panose="020B0604020202020204" pitchFamily="34" charset="0"/>
              <a:buChar char="•"/>
              <a:defRPr/>
            </a:lvl1pPr>
            <a:lvl2pPr marL="742950" indent="-285750">
              <a:buClrTx/>
              <a:buFont typeface="Arial" panose="020B0604020202020204" pitchFamily="34" charset="0"/>
              <a:buChar char="•"/>
              <a:defRPr/>
            </a:lvl2pPr>
            <a:lvl3pPr marL="1257300" indent="-342900">
              <a:buClrTx/>
              <a:buFont typeface="Arial" panose="020B0604020202020204" pitchFamily="34" charset="0"/>
              <a:buChar char="•"/>
              <a:defRPr/>
            </a:lvl3pPr>
            <a:lvl4pPr marL="1600200" indent="-228600">
              <a:buClrTx/>
              <a:buFont typeface="Arial" panose="020B0604020202020204" pitchFamily="34" charset="0"/>
              <a:buChar char="•"/>
              <a:defRPr/>
            </a:lvl4pPr>
            <a:lvl5pPr marL="2057400" indent="-228600">
              <a:buClrTx/>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616523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5615" name="Rectangle 15"/>
          <p:cNvSpPr>
            <a:spLocks noChangeArrowheads="1"/>
          </p:cNvSpPr>
          <p:nvPr userDrawn="1"/>
        </p:nvSpPr>
        <p:spPr bwMode="auto">
          <a:xfrm>
            <a:off x="304801" y="6629401"/>
            <a:ext cx="11578167" cy="9525"/>
          </a:xfrm>
          <a:prstGeom prst="rect">
            <a:avLst/>
          </a:prstGeom>
          <a:gradFill rotWithShape="0">
            <a:gsLst>
              <a:gs pos="0">
                <a:schemeClr val="folHlink"/>
              </a:gs>
              <a:gs pos="100000">
                <a:schemeClr val="folHlink">
                  <a:gamma/>
                  <a:tint val="25098"/>
                  <a:invGamma/>
                </a:schemeClr>
              </a:gs>
            </a:gsLst>
            <a:path path="shape">
              <a:fillToRect l="50000" t="50000" r="50000" b="50000"/>
            </a:path>
          </a:gradFill>
          <a:ln w="19050">
            <a:noFill/>
            <a:miter lim="800000"/>
            <a:headEnd/>
            <a:tailEnd/>
          </a:ln>
          <a:effectLst/>
        </p:spPr>
        <p:txBody>
          <a:bodyPr wrap="none" anchor="ctr"/>
          <a:lstStyle/>
          <a:p>
            <a:pPr algn="ctr">
              <a:spcBef>
                <a:spcPct val="0"/>
              </a:spcBef>
              <a:buClrTx/>
              <a:buSzTx/>
              <a:buFontTx/>
              <a:buNone/>
              <a:defRPr/>
            </a:pPr>
            <a:endParaRPr lang="en-US" sz="2400">
              <a:latin typeface="Helvetica" charset="0"/>
            </a:endParaRPr>
          </a:p>
        </p:txBody>
      </p:sp>
      <p:sp>
        <p:nvSpPr>
          <p:cNvPr id="11" name="Line 8"/>
          <p:cNvSpPr>
            <a:spLocks noChangeShapeType="1"/>
          </p:cNvSpPr>
          <p:nvPr userDrawn="1"/>
        </p:nvSpPr>
        <p:spPr bwMode="auto">
          <a:xfrm>
            <a:off x="0" y="1143000"/>
            <a:ext cx="11176000" cy="0"/>
          </a:xfrm>
          <a:prstGeom prst="line">
            <a:avLst/>
          </a:prstGeom>
          <a:noFill/>
          <a:ln w="76200">
            <a:solidFill>
              <a:srgbClr val="500000"/>
            </a:solidFill>
            <a:round/>
            <a:headEnd type="none" w="sm" len="sm"/>
            <a:tailEnd type="none" w="sm" len="sm"/>
          </a:ln>
          <a:effectLst/>
        </p:spPr>
        <p:txBody>
          <a:bodyPr wrap="none" anchor="ctr"/>
          <a:lstStyle/>
          <a:p>
            <a:pPr>
              <a:defRPr/>
            </a:pPr>
            <a:endParaRPr lang="en-US" sz="2800" dirty="0"/>
          </a:p>
        </p:txBody>
      </p:sp>
      <p:sp>
        <p:nvSpPr>
          <p:cNvPr id="12" name="Rectangle 6"/>
          <p:cNvSpPr>
            <a:spLocks noGrp="1" noChangeArrowheads="1"/>
          </p:cNvSpPr>
          <p:nvPr>
            <p:ph type="title"/>
          </p:nvPr>
        </p:nvSpPr>
        <p:spPr bwMode="auto">
          <a:xfrm>
            <a:off x="228600" y="91440"/>
            <a:ext cx="109474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5" name="Rectangle 7"/>
          <p:cNvSpPr>
            <a:spLocks noGrp="1" noChangeArrowheads="1"/>
          </p:cNvSpPr>
          <p:nvPr>
            <p:ph type="body" idx="1"/>
          </p:nvPr>
        </p:nvSpPr>
        <p:spPr bwMode="auto">
          <a:xfrm>
            <a:off x="228600" y="1295400"/>
            <a:ext cx="10947400" cy="512064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3074" name="Picture 2" descr="Related image"/>
          <p:cNvPicPr>
            <a:picLocks noChangeAspect="1" noChangeArrowheads="1"/>
          </p:cNvPicPr>
          <p:nvPr userDrawn="1"/>
        </p:nvPicPr>
        <p:blipFill>
          <a:blip r:embed="rId11" cstate="print">
            <a:extLst>
              <a:ext uri="{28A0092B-C50C-407E-A947-70E740481C1C}">
                <a14:useLocalDpi xmlns:a14="http://schemas.microsoft.com/office/drawing/2010/main" val="0"/>
              </a:ext>
            </a:extLst>
          </a:blip>
          <a:stretch>
            <a:fillRect/>
          </a:stretch>
        </p:blipFill>
        <p:spPr bwMode="auto">
          <a:xfrm>
            <a:off x="11277600" y="68580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3347023-713F-4E2A-B7AB-E48E430AAFEB}"/>
              </a:ext>
            </a:extLst>
          </p:cNvPr>
          <p:cNvSpPr txBox="1"/>
          <p:nvPr userDrawn="1"/>
        </p:nvSpPr>
        <p:spPr>
          <a:xfrm>
            <a:off x="11095827" y="-66675"/>
            <a:ext cx="1096172" cy="369332"/>
          </a:xfrm>
          <a:prstGeom prst="rect">
            <a:avLst/>
          </a:prstGeom>
          <a:noFill/>
          <a:ln w="12700">
            <a:noFill/>
          </a:ln>
        </p:spPr>
        <p:txBody>
          <a:bodyPr wrap="square" rtlCol="0">
            <a:spAutoFit/>
          </a:bodyPr>
          <a:lstStyle/>
          <a:p>
            <a:pPr algn="r"/>
            <a:fld id="{CBFC0AEE-5787-421D-938D-D26A4A374780}" type="slidenum">
              <a:rPr lang="en-US" sz="1800" smtClean="0">
                <a:solidFill>
                  <a:srgbClr val="500000"/>
                </a:solidFill>
                <a:latin typeface="+mj-lt"/>
              </a:rPr>
              <a:pPr algn="r"/>
              <a:t>‹#›</a:t>
            </a:fld>
            <a:endParaRPr lang="en-US" sz="1800" dirty="0">
              <a:solidFill>
                <a:srgbClr val="500000"/>
              </a:solidFill>
              <a:latin typeface="+mj-lt"/>
            </a:endParaRPr>
          </a:p>
        </p:txBody>
      </p:sp>
    </p:spTree>
  </p:cSld>
  <p:clrMap bg1="lt1" tx1="dk1" bg2="lt2" tx2="dk2" accent1="accent1" accent2="accent2" accent3="accent3" accent4="accent4" accent5="accent5" accent6="accent6" hlink="hlink" folHlink="folHlink"/>
  <p:sldLayoutIdLst>
    <p:sldLayoutId id="2147483750" r:id="rId1"/>
    <p:sldLayoutId id="2147483733" r:id="rId2"/>
    <p:sldLayoutId id="2147483723" r:id="rId3"/>
    <p:sldLayoutId id="2147483734" r:id="rId4"/>
    <p:sldLayoutId id="2147483727" r:id="rId5"/>
    <p:sldLayoutId id="2147483751" r:id="rId6"/>
    <p:sldLayoutId id="2147483752" r:id="rId7"/>
    <p:sldLayoutId id="2147483753" r:id="rId8"/>
    <p:sldLayoutId id="2147483754" r:id="rId9"/>
  </p:sldLayoutIdLst>
  <p:hf hdr="0" ftr="0" dt="0"/>
  <p:txStyles>
    <p:titleStyle>
      <a:lvl1pPr algn="l" rtl="0" eaLnBrk="1" fontAlgn="base" hangingPunct="1">
        <a:lnSpc>
          <a:spcPct val="90000"/>
        </a:lnSpc>
        <a:spcBef>
          <a:spcPct val="0"/>
        </a:spcBef>
        <a:spcAft>
          <a:spcPct val="0"/>
        </a:spcAft>
        <a:defRPr sz="3600" b="1">
          <a:solidFill>
            <a:schemeClr val="tx2"/>
          </a:solidFill>
          <a:latin typeface="+mj-lt"/>
          <a:ea typeface="+mj-ea"/>
          <a:cs typeface="+mj-cs"/>
        </a:defRPr>
      </a:lvl1pPr>
      <a:lvl2pPr algn="l" rtl="0" eaLnBrk="1" fontAlgn="base" hangingPunct="1">
        <a:lnSpc>
          <a:spcPct val="90000"/>
        </a:lnSpc>
        <a:spcBef>
          <a:spcPct val="0"/>
        </a:spcBef>
        <a:spcAft>
          <a:spcPct val="0"/>
        </a:spcAft>
        <a:defRPr sz="3600" b="1">
          <a:solidFill>
            <a:schemeClr val="tx2"/>
          </a:solidFill>
          <a:latin typeface="Arial" charset="0"/>
        </a:defRPr>
      </a:lvl2pPr>
      <a:lvl3pPr algn="l" rtl="0" eaLnBrk="1" fontAlgn="base" hangingPunct="1">
        <a:lnSpc>
          <a:spcPct val="90000"/>
        </a:lnSpc>
        <a:spcBef>
          <a:spcPct val="0"/>
        </a:spcBef>
        <a:spcAft>
          <a:spcPct val="0"/>
        </a:spcAft>
        <a:defRPr sz="3600" b="1">
          <a:solidFill>
            <a:schemeClr val="tx2"/>
          </a:solidFill>
          <a:latin typeface="Arial" charset="0"/>
        </a:defRPr>
      </a:lvl3pPr>
      <a:lvl4pPr algn="l" rtl="0" eaLnBrk="1" fontAlgn="base" hangingPunct="1">
        <a:lnSpc>
          <a:spcPct val="90000"/>
        </a:lnSpc>
        <a:spcBef>
          <a:spcPct val="0"/>
        </a:spcBef>
        <a:spcAft>
          <a:spcPct val="0"/>
        </a:spcAft>
        <a:defRPr sz="3600" b="1">
          <a:solidFill>
            <a:schemeClr val="tx2"/>
          </a:solidFill>
          <a:latin typeface="Arial" charset="0"/>
        </a:defRPr>
      </a:lvl4pPr>
      <a:lvl5pPr algn="l" rtl="0" eaLnBrk="1" fontAlgn="base" hangingPunct="1">
        <a:lnSpc>
          <a:spcPct val="90000"/>
        </a:lnSpc>
        <a:spcBef>
          <a:spcPct val="0"/>
        </a:spcBef>
        <a:spcAft>
          <a:spcPct val="0"/>
        </a:spcAft>
        <a:defRPr sz="3600" b="1">
          <a:solidFill>
            <a:schemeClr val="tx2"/>
          </a:solidFill>
          <a:latin typeface="Arial" charset="0"/>
        </a:defRPr>
      </a:lvl5pPr>
      <a:lvl6pPr marL="457200" algn="l" rtl="0" eaLnBrk="1" fontAlgn="base" hangingPunct="1">
        <a:lnSpc>
          <a:spcPct val="90000"/>
        </a:lnSpc>
        <a:spcBef>
          <a:spcPct val="0"/>
        </a:spcBef>
        <a:spcAft>
          <a:spcPct val="0"/>
        </a:spcAft>
        <a:defRPr sz="3600" b="1">
          <a:solidFill>
            <a:schemeClr val="tx2"/>
          </a:solidFill>
          <a:latin typeface="Arial" charset="0"/>
        </a:defRPr>
      </a:lvl6pPr>
      <a:lvl7pPr marL="914400" algn="l" rtl="0" eaLnBrk="1" fontAlgn="base" hangingPunct="1">
        <a:lnSpc>
          <a:spcPct val="90000"/>
        </a:lnSpc>
        <a:spcBef>
          <a:spcPct val="0"/>
        </a:spcBef>
        <a:spcAft>
          <a:spcPct val="0"/>
        </a:spcAft>
        <a:defRPr sz="3600" b="1">
          <a:solidFill>
            <a:schemeClr val="tx2"/>
          </a:solidFill>
          <a:latin typeface="Arial" charset="0"/>
        </a:defRPr>
      </a:lvl7pPr>
      <a:lvl8pPr marL="1371600" algn="l" rtl="0" eaLnBrk="1" fontAlgn="base" hangingPunct="1">
        <a:lnSpc>
          <a:spcPct val="90000"/>
        </a:lnSpc>
        <a:spcBef>
          <a:spcPct val="0"/>
        </a:spcBef>
        <a:spcAft>
          <a:spcPct val="0"/>
        </a:spcAft>
        <a:defRPr sz="3600" b="1">
          <a:solidFill>
            <a:schemeClr val="tx2"/>
          </a:solidFill>
          <a:latin typeface="Arial" charset="0"/>
        </a:defRPr>
      </a:lvl8pPr>
      <a:lvl9pPr marL="1828800" algn="l" rtl="0" eaLnBrk="1" fontAlgn="base" hangingPunct="1">
        <a:lnSpc>
          <a:spcPct val="90000"/>
        </a:lnSpc>
        <a:spcBef>
          <a:spcPct val="0"/>
        </a:spcBef>
        <a:spcAft>
          <a:spcPct val="0"/>
        </a:spcAft>
        <a:defRPr sz="3600" b="1">
          <a:solidFill>
            <a:schemeClr val="tx2"/>
          </a:solidFill>
          <a:latin typeface="Arial" charset="0"/>
        </a:defRPr>
      </a:lvl9pPr>
    </p:titleStyle>
    <p:bodyStyle>
      <a:lvl1pPr marL="457200" indent="-457200" algn="l" rtl="0" eaLnBrk="1" fontAlgn="base" hangingPunct="1">
        <a:spcBef>
          <a:spcPct val="20000"/>
        </a:spcBef>
        <a:spcAft>
          <a:spcPct val="0"/>
        </a:spcAft>
        <a:buClr>
          <a:schemeClr val="tx1"/>
        </a:buClr>
        <a:buSzPct val="100000"/>
        <a:buFont typeface="Arial" panose="020B0604020202020204" pitchFamily="34" charset="0"/>
        <a:buChar char="•"/>
        <a:defRPr lang="en-US" sz="2400" dirty="0">
          <a:solidFill>
            <a:schemeClr val="tx1"/>
          </a:solidFill>
          <a:latin typeface="+mj-lt"/>
          <a:ea typeface="+mn-ea"/>
          <a:cs typeface="+mn-cs"/>
        </a:defRPr>
      </a:lvl1pPr>
      <a:lvl2pPr marL="742950" indent="-285750" algn="l" rtl="0" eaLnBrk="1" fontAlgn="base" hangingPunct="1">
        <a:spcBef>
          <a:spcPct val="20000"/>
        </a:spcBef>
        <a:spcAft>
          <a:spcPct val="0"/>
        </a:spcAft>
        <a:buClr>
          <a:schemeClr val="tx1"/>
        </a:buClr>
        <a:buSzPct val="75000"/>
        <a:buChar char="–"/>
        <a:defRPr lang="en-US" sz="2000" dirty="0">
          <a:solidFill>
            <a:schemeClr val="tx1"/>
          </a:solidFill>
          <a:latin typeface="+mj-lt"/>
        </a:defRPr>
      </a:lvl2pPr>
      <a:lvl3pPr marL="1257300" indent="-342900" algn="l" rtl="0" eaLnBrk="1" fontAlgn="base" hangingPunct="1">
        <a:spcBef>
          <a:spcPct val="20000"/>
        </a:spcBef>
        <a:spcAft>
          <a:spcPct val="0"/>
        </a:spcAft>
        <a:buClr>
          <a:schemeClr val="tx1"/>
        </a:buClr>
        <a:buSzPct val="90000"/>
        <a:buFont typeface="Arial" panose="020B0604020202020204" pitchFamily="34" charset="0"/>
        <a:buChar char="•"/>
        <a:defRPr lang="en-US" sz="2000" dirty="0">
          <a:solidFill>
            <a:schemeClr val="tx1"/>
          </a:solidFill>
          <a:latin typeface="+mj-lt"/>
        </a:defRPr>
      </a:lvl3pPr>
      <a:lvl4pPr marL="1600200" indent="-228600" algn="l" rtl="0" eaLnBrk="1" fontAlgn="base" hangingPunct="1">
        <a:spcBef>
          <a:spcPct val="20000"/>
        </a:spcBef>
        <a:spcAft>
          <a:spcPct val="0"/>
        </a:spcAft>
        <a:buClr>
          <a:schemeClr val="tx1"/>
        </a:buClr>
        <a:buSzPct val="80000"/>
        <a:buChar char="–"/>
        <a:defRPr lang="en-US" sz="2000" dirty="0">
          <a:solidFill>
            <a:schemeClr val="tx1"/>
          </a:solidFill>
          <a:latin typeface="+mj-lt"/>
        </a:defRPr>
      </a:lvl4pPr>
      <a:lvl5pPr marL="2057400" indent="-228600" algn="l" rtl="0" eaLnBrk="1" fontAlgn="base" hangingPunct="1">
        <a:spcBef>
          <a:spcPct val="20000"/>
        </a:spcBef>
        <a:spcAft>
          <a:spcPct val="0"/>
        </a:spcAft>
        <a:buClr>
          <a:schemeClr val="tx1"/>
        </a:buClr>
        <a:buSzPct val="65000"/>
        <a:buFont typeface="Wingdings" pitchFamily="2" charset="2"/>
        <a:buChar char="»"/>
        <a:defRPr lang="en-US" sz="2000" dirty="0">
          <a:solidFill>
            <a:schemeClr val="tx1"/>
          </a:solidFill>
          <a:latin typeface="+mj-lt"/>
        </a:defRPr>
      </a:lvl5pPr>
      <a:lvl6pPr marL="25146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6pPr>
      <a:lvl7pPr marL="29718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7pPr>
      <a:lvl8pPr marL="34290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8pPr>
      <a:lvl9pPr marL="3886200" indent="-228600" algn="l" rtl="0" eaLnBrk="1" fontAlgn="base" hangingPunct="1">
        <a:spcBef>
          <a:spcPct val="20000"/>
        </a:spcBef>
        <a:spcAft>
          <a:spcPct val="0"/>
        </a:spcAft>
        <a:buClr>
          <a:schemeClr val="tx1"/>
        </a:buClr>
        <a:buSzPct val="65000"/>
        <a:buFont typeface="Wingdings" pitchFamily="2" charset="2"/>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abirchfield@tamu.edu"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oleObject" Target="../embeddings/oleObject2.bin"/><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3.bin"/><Relationship Id="rId7" Type="http://schemas.openxmlformats.org/officeDocument/2006/relationships/oleObject" Target="../embeddings/oleObject5.bin"/><Relationship Id="rId12" Type="http://schemas.openxmlformats.org/officeDocument/2006/relationships/image" Target="../media/image11.wmf"/><Relationship Id="rId2" Type="http://schemas.openxmlformats.org/officeDocument/2006/relationships/image" Target="../media/image9.png"/><Relationship Id="rId1" Type="http://schemas.openxmlformats.org/officeDocument/2006/relationships/slideLayout" Target="../slideLayouts/slideLayout3.xml"/><Relationship Id="rId6" Type="http://schemas.openxmlformats.org/officeDocument/2006/relationships/image" Target="../media/image8.wmf"/><Relationship Id="rId11" Type="http://schemas.openxmlformats.org/officeDocument/2006/relationships/oleObject" Target="../embeddings/oleObject7.bin"/><Relationship Id="rId5" Type="http://schemas.openxmlformats.org/officeDocument/2006/relationships/oleObject" Target="../embeddings/oleObject4.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6.bin"/></Relationships>
</file>

<file path=ppt/slides/_rels/slide12.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oleObject" Target="../embeddings/oleObject8.bin"/><Relationship Id="rId7" Type="http://schemas.openxmlformats.org/officeDocument/2006/relationships/oleObject" Target="../embeddings/oleObject10.bin"/><Relationship Id="rId2" Type="http://schemas.openxmlformats.org/officeDocument/2006/relationships/image" Target="../media/image15.png"/><Relationship Id="rId1" Type="http://schemas.openxmlformats.org/officeDocument/2006/relationships/slideLayout" Target="../slideLayouts/slideLayout3.xml"/><Relationship Id="rId6" Type="http://schemas.openxmlformats.org/officeDocument/2006/relationships/image" Target="../media/image13.wmf"/><Relationship Id="rId5" Type="http://schemas.openxmlformats.org/officeDocument/2006/relationships/oleObject" Target="../embeddings/oleObject9.bin"/><Relationship Id="rId10" Type="http://schemas.openxmlformats.org/officeDocument/2006/relationships/image" Target="../media/image15.wmf"/><Relationship Id="rId4" Type="http://schemas.openxmlformats.org/officeDocument/2006/relationships/image" Target="../media/image12.wmf"/><Relationship Id="rId9" Type="http://schemas.openxmlformats.org/officeDocument/2006/relationships/oleObject" Target="../embeddings/oleObject11.bin"/></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image" Target="../media/image20.png"/><Relationship Id="rId1" Type="http://schemas.openxmlformats.org/officeDocument/2006/relationships/slideLayout" Target="../slideLayouts/slideLayout3.xml"/><Relationship Id="rId6" Type="http://schemas.openxmlformats.org/officeDocument/2006/relationships/image" Target="../media/image17.wmf"/><Relationship Id="rId5" Type="http://schemas.openxmlformats.org/officeDocument/2006/relationships/oleObject" Target="../embeddings/oleObject13.bin"/><Relationship Id="rId4" Type="http://schemas.openxmlformats.org/officeDocument/2006/relationships/image" Target="../media/image16.wmf"/></Relationships>
</file>

<file path=ppt/slides/_rels/slide14.xml.rels><?xml version="1.0" encoding="UTF-8" standalone="yes"?>
<Relationships xmlns="http://schemas.openxmlformats.org/package/2006/relationships"><Relationship Id="rId8" Type="http://schemas.openxmlformats.org/officeDocument/2006/relationships/image" Target="../media/image20.wmf"/><Relationship Id="rId3" Type="http://schemas.openxmlformats.org/officeDocument/2006/relationships/oleObject" Target="../embeddings/oleObject14.bin"/><Relationship Id="rId7" Type="http://schemas.openxmlformats.org/officeDocument/2006/relationships/oleObject" Target="../embeddings/oleObject16.bin"/><Relationship Id="rId2" Type="http://schemas.openxmlformats.org/officeDocument/2006/relationships/image" Target="../media/image23.png"/><Relationship Id="rId1" Type="http://schemas.openxmlformats.org/officeDocument/2006/relationships/slideLayout" Target="../slideLayouts/slideLayout3.xml"/><Relationship Id="rId6" Type="http://schemas.openxmlformats.org/officeDocument/2006/relationships/image" Target="../media/image19.wmf"/><Relationship Id="rId5" Type="http://schemas.openxmlformats.org/officeDocument/2006/relationships/oleObject" Target="../embeddings/oleObject15.bin"/><Relationship Id="rId10" Type="http://schemas.openxmlformats.org/officeDocument/2006/relationships/image" Target="../media/image21.wmf"/><Relationship Id="rId4" Type="http://schemas.openxmlformats.org/officeDocument/2006/relationships/image" Target="../media/image18.wmf"/><Relationship Id="rId9" Type="http://schemas.openxmlformats.org/officeDocument/2006/relationships/oleObject" Target="../embeddings/oleObject17.bin"/></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image" Target="../media/image28.png"/><Relationship Id="rId1" Type="http://schemas.openxmlformats.org/officeDocument/2006/relationships/slideLayout" Target="../slideLayouts/slideLayout3.xml"/><Relationship Id="rId6" Type="http://schemas.openxmlformats.org/officeDocument/2006/relationships/image" Target="../media/image23.wmf"/><Relationship Id="rId5" Type="http://schemas.openxmlformats.org/officeDocument/2006/relationships/oleObject" Target="../embeddings/oleObject19.bin"/><Relationship Id="rId4" Type="http://schemas.openxmlformats.org/officeDocument/2006/relationships/image" Target="../media/image22.wmf"/></Relationships>
</file>

<file path=ppt/slides/_rels/slide17.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oleObject" Target="../embeddings/oleObject20.bin"/><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oleObject" Target="../embeddings/oleObject24.bin"/><Relationship Id="rId3" Type="http://schemas.openxmlformats.org/officeDocument/2006/relationships/image" Target="../media/image25.wmf"/><Relationship Id="rId7" Type="http://schemas.openxmlformats.org/officeDocument/2006/relationships/image" Target="../media/image27.wmf"/><Relationship Id="rId2" Type="http://schemas.openxmlformats.org/officeDocument/2006/relationships/oleObject" Target="../embeddings/oleObject21.bin"/><Relationship Id="rId1" Type="http://schemas.openxmlformats.org/officeDocument/2006/relationships/slideLayout" Target="../slideLayouts/slideLayout3.xml"/><Relationship Id="rId6" Type="http://schemas.openxmlformats.org/officeDocument/2006/relationships/oleObject" Target="../embeddings/oleObject23.bin"/><Relationship Id="rId5" Type="http://schemas.openxmlformats.org/officeDocument/2006/relationships/image" Target="../media/image26.wmf"/><Relationship Id="rId4" Type="http://schemas.openxmlformats.org/officeDocument/2006/relationships/oleObject" Target="../embeddings/oleObject22.bin"/><Relationship Id="rId9" Type="http://schemas.openxmlformats.org/officeDocument/2006/relationships/image" Target="../media/image28.wmf"/></Relationships>
</file>

<file path=ppt/slides/_rels/slide19.xml.rels><?xml version="1.0" encoding="UTF-8" standalone="yes"?>
<Relationships xmlns="http://schemas.openxmlformats.org/package/2006/relationships"><Relationship Id="rId3" Type="http://schemas.openxmlformats.org/officeDocument/2006/relationships/image" Target="../media/image29.wmf"/><Relationship Id="rId2" Type="http://schemas.openxmlformats.org/officeDocument/2006/relationships/oleObject" Target="../embeddings/oleObject25.bin"/><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29.bin"/><Relationship Id="rId13" Type="http://schemas.openxmlformats.org/officeDocument/2006/relationships/image" Target="../media/image35.wmf"/><Relationship Id="rId3" Type="http://schemas.openxmlformats.org/officeDocument/2006/relationships/image" Target="../media/image30.wmf"/><Relationship Id="rId7" Type="http://schemas.openxmlformats.org/officeDocument/2006/relationships/image" Target="../media/image32.wmf"/><Relationship Id="rId12" Type="http://schemas.openxmlformats.org/officeDocument/2006/relationships/oleObject" Target="../embeddings/oleObject31.bin"/><Relationship Id="rId2" Type="http://schemas.openxmlformats.org/officeDocument/2006/relationships/oleObject" Target="../embeddings/oleObject26.bin"/><Relationship Id="rId1" Type="http://schemas.openxmlformats.org/officeDocument/2006/relationships/slideLayout" Target="../slideLayouts/slideLayout3.xml"/><Relationship Id="rId6" Type="http://schemas.openxmlformats.org/officeDocument/2006/relationships/oleObject" Target="../embeddings/oleObject28.bin"/><Relationship Id="rId11" Type="http://schemas.openxmlformats.org/officeDocument/2006/relationships/image" Target="../media/image34.wmf"/><Relationship Id="rId5" Type="http://schemas.openxmlformats.org/officeDocument/2006/relationships/image" Target="../media/image31.wmf"/><Relationship Id="rId10" Type="http://schemas.openxmlformats.org/officeDocument/2006/relationships/oleObject" Target="../embeddings/oleObject30.bin"/><Relationship Id="rId4" Type="http://schemas.openxmlformats.org/officeDocument/2006/relationships/oleObject" Target="../embeddings/oleObject27.bin"/><Relationship Id="rId9" Type="http://schemas.openxmlformats.org/officeDocument/2006/relationships/image" Target="../media/image33.wmf"/></Relationships>
</file>

<file path=ppt/slides/_rels/slide21.x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oleObject" Target="../embeddings/oleObject32.bin"/><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8" Type="http://schemas.openxmlformats.org/officeDocument/2006/relationships/oleObject" Target="../embeddings/oleObject36.bin"/><Relationship Id="rId3" Type="http://schemas.openxmlformats.org/officeDocument/2006/relationships/image" Target="../media/image37.wmf"/><Relationship Id="rId7" Type="http://schemas.openxmlformats.org/officeDocument/2006/relationships/image" Target="../media/image39.wmf"/><Relationship Id="rId2" Type="http://schemas.openxmlformats.org/officeDocument/2006/relationships/oleObject" Target="../embeddings/oleObject33.bin"/><Relationship Id="rId1" Type="http://schemas.openxmlformats.org/officeDocument/2006/relationships/slideLayout" Target="../slideLayouts/slideLayout3.xml"/><Relationship Id="rId6" Type="http://schemas.openxmlformats.org/officeDocument/2006/relationships/oleObject" Target="../embeddings/oleObject35.bin"/><Relationship Id="rId11" Type="http://schemas.openxmlformats.org/officeDocument/2006/relationships/image" Target="../media/image41.wmf"/><Relationship Id="rId5" Type="http://schemas.openxmlformats.org/officeDocument/2006/relationships/image" Target="../media/image38.wmf"/><Relationship Id="rId10" Type="http://schemas.openxmlformats.org/officeDocument/2006/relationships/oleObject" Target="../embeddings/oleObject37.bin"/><Relationship Id="rId4" Type="http://schemas.openxmlformats.org/officeDocument/2006/relationships/oleObject" Target="../embeddings/oleObject34.bin"/><Relationship Id="rId9" Type="http://schemas.openxmlformats.org/officeDocument/2006/relationships/image" Target="../media/image40.wmf"/></Relationships>
</file>

<file path=ppt/slides/_rels/slide23.xml.rels><?xml version="1.0" encoding="UTF-8" standalone="yes"?>
<Relationships xmlns="http://schemas.openxmlformats.org/package/2006/relationships"><Relationship Id="rId3" Type="http://schemas.openxmlformats.org/officeDocument/2006/relationships/image" Target="../media/image42.wmf"/><Relationship Id="rId2" Type="http://schemas.openxmlformats.org/officeDocument/2006/relationships/oleObject" Target="../embeddings/oleObject38.bin"/><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43.wmf"/><Relationship Id="rId7" Type="http://schemas.openxmlformats.org/officeDocument/2006/relationships/image" Target="../media/image45.wmf"/><Relationship Id="rId2" Type="http://schemas.openxmlformats.org/officeDocument/2006/relationships/oleObject" Target="../embeddings/oleObject39.bin"/><Relationship Id="rId1" Type="http://schemas.openxmlformats.org/officeDocument/2006/relationships/slideLayout" Target="../slideLayouts/slideLayout3.xml"/><Relationship Id="rId6" Type="http://schemas.openxmlformats.org/officeDocument/2006/relationships/oleObject" Target="../embeddings/oleObject41.bin"/><Relationship Id="rId5" Type="http://schemas.openxmlformats.org/officeDocument/2006/relationships/image" Target="../media/image44.wmf"/><Relationship Id="rId4" Type="http://schemas.openxmlformats.org/officeDocument/2006/relationships/oleObject" Target="../embeddings/oleObject40.bin"/></Relationships>
</file>

<file path=ppt/slides/_rels/slide26.xml.rels><?xml version="1.0" encoding="UTF-8" standalone="yes"?>
<Relationships xmlns="http://schemas.openxmlformats.org/package/2006/relationships"><Relationship Id="rId3" Type="http://schemas.openxmlformats.org/officeDocument/2006/relationships/image" Target="../media/image46.wmf"/><Relationship Id="rId2" Type="http://schemas.openxmlformats.org/officeDocument/2006/relationships/oleObject" Target="../embeddings/oleObject42.bin"/><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8" Type="http://schemas.openxmlformats.org/officeDocument/2006/relationships/oleObject" Target="../embeddings/oleObject46.bin"/><Relationship Id="rId3" Type="http://schemas.openxmlformats.org/officeDocument/2006/relationships/image" Target="../media/image47.wmf"/><Relationship Id="rId7" Type="http://schemas.openxmlformats.org/officeDocument/2006/relationships/image" Target="../media/image49.wmf"/><Relationship Id="rId2" Type="http://schemas.openxmlformats.org/officeDocument/2006/relationships/oleObject" Target="../embeddings/oleObject43.bin"/><Relationship Id="rId1" Type="http://schemas.openxmlformats.org/officeDocument/2006/relationships/slideLayout" Target="../slideLayouts/slideLayout3.xml"/><Relationship Id="rId6" Type="http://schemas.openxmlformats.org/officeDocument/2006/relationships/oleObject" Target="../embeddings/oleObject45.bin"/><Relationship Id="rId5" Type="http://schemas.openxmlformats.org/officeDocument/2006/relationships/image" Target="../media/image48.wmf"/><Relationship Id="rId4" Type="http://schemas.openxmlformats.org/officeDocument/2006/relationships/oleObject" Target="../embeddings/oleObject44.bin"/><Relationship Id="rId9" Type="http://schemas.openxmlformats.org/officeDocument/2006/relationships/image" Target="../media/image50.wmf"/></Relationships>
</file>

<file path=ppt/slides/_rels/slide28.xml.rels><?xml version="1.0" encoding="UTF-8" standalone="yes"?>
<Relationships xmlns="http://schemas.openxmlformats.org/package/2006/relationships"><Relationship Id="rId3" Type="http://schemas.openxmlformats.org/officeDocument/2006/relationships/image" Target="../media/image51.wmf"/><Relationship Id="rId2" Type="http://schemas.openxmlformats.org/officeDocument/2006/relationships/oleObject" Target="../embeddings/oleObject47.bin"/><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image" Target="../media/image52.wmf"/><Relationship Id="rId2" Type="http://schemas.openxmlformats.org/officeDocument/2006/relationships/oleObject" Target="../embeddings/oleObject48.bin"/><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hyperlink" Target="http://www.siam.org/meetings/la09/talks/duff.pdf" TargetMode="Externa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image" Target="../media/image53.wmf"/><Relationship Id="rId2" Type="http://schemas.openxmlformats.org/officeDocument/2006/relationships/oleObject" Target="../embeddings/oleObject49.bin"/><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54.wmf"/><Relationship Id="rId2" Type="http://schemas.openxmlformats.org/officeDocument/2006/relationships/oleObject" Target="../embeddings/oleObject50.bin"/><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image" Target="../media/image55.wmf"/><Relationship Id="rId2" Type="http://schemas.openxmlformats.org/officeDocument/2006/relationships/oleObject" Target="../embeddings/oleObject51.bin"/><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openxmlformats.org/officeDocument/2006/relationships/image" Target="../media/image56.wmf"/><Relationship Id="rId2" Type="http://schemas.openxmlformats.org/officeDocument/2006/relationships/oleObject" Target="../embeddings/oleObject52.bin"/><Relationship Id="rId1" Type="http://schemas.openxmlformats.org/officeDocument/2006/relationships/slideLayout" Target="../slideLayouts/slideLayout3.xml"/><Relationship Id="rId5" Type="http://schemas.openxmlformats.org/officeDocument/2006/relationships/image" Target="../media/image57.wmf"/><Relationship Id="rId4" Type="http://schemas.openxmlformats.org/officeDocument/2006/relationships/oleObject" Target="../embeddings/oleObject53.bin"/></Relationships>
</file>

<file path=ppt/slides/_rels/slide36.xml.rels><?xml version="1.0" encoding="UTF-8" standalone="yes"?>
<Relationships xmlns="http://schemas.openxmlformats.org/package/2006/relationships"><Relationship Id="rId3" Type="http://schemas.openxmlformats.org/officeDocument/2006/relationships/image" Target="../media/image58.wmf"/><Relationship Id="rId2" Type="http://schemas.openxmlformats.org/officeDocument/2006/relationships/oleObject" Target="../embeddings/oleObject54.bin"/><Relationship Id="rId1" Type="http://schemas.openxmlformats.org/officeDocument/2006/relationships/slideLayout" Target="../slideLayouts/slideLayout3.xml"/><Relationship Id="rId5" Type="http://schemas.openxmlformats.org/officeDocument/2006/relationships/image" Target="../media/image59.wmf"/><Relationship Id="rId4" Type="http://schemas.openxmlformats.org/officeDocument/2006/relationships/oleObject" Target="../embeddings/oleObject55.bin"/></Relationships>
</file>

<file path=ppt/slides/_rels/slide37.xml.rels><?xml version="1.0" encoding="UTF-8" standalone="yes"?>
<Relationships xmlns="http://schemas.openxmlformats.org/package/2006/relationships"><Relationship Id="rId3" Type="http://schemas.openxmlformats.org/officeDocument/2006/relationships/image" Target="../media/image60.wmf"/><Relationship Id="rId2" Type="http://schemas.openxmlformats.org/officeDocument/2006/relationships/oleObject" Target="../embeddings/oleObject56.bin"/><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3" Type="http://schemas.openxmlformats.org/officeDocument/2006/relationships/image" Target="../media/image61.wmf"/><Relationship Id="rId2" Type="http://schemas.openxmlformats.org/officeDocument/2006/relationships/oleObject" Target="../embeddings/oleObject57.bin"/><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3" Type="http://schemas.openxmlformats.org/officeDocument/2006/relationships/image" Target="../media/image62.wmf"/><Relationship Id="rId2" Type="http://schemas.openxmlformats.org/officeDocument/2006/relationships/oleObject" Target="../embeddings/oleObject58.bin"/><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3" Type="http://schemas.openxmlformats.org/officeDocument/2006/relationships/image" Target="../media/image63.wmf"/><Relationship Id="rId2" Type="http://schemas.openxmlformats.org/officeDocument/2006/relationships/oleObject" Target="../embeddings/oleObject59.bin"/><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3" Type="http://schemas.openxmlformats.org/officeDocument/2006/relationships/image" Target="../media/image64.wmf"/><Relationship Id="rId2" Type="http://schemas.openxmlformats.org/officeDocument/2006/relationships/oleObject" Target="../embeddings/oleObject60.bin"/><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image" Target="../media/image72.png"/><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image" Target="../media/image73.png"/><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3" Type="http://schemas.openxmlformats.org/officeDocument/2006/relationships/image" Target="../media/image65.wmf"/><Relationship Id="rId2" Type="http://schemas.openxmlformats.org/officeDocument/2006/relationships/oleObject" Target="../embeddings/oleObject61.bin"/><Relationship Id="rId1" Type="http://schemas.openxmlformats.org/officeDocument/2006/relationships/slideLayout" Target="../slideLayouts/slideLayout3.xml"/><Relationship Id="rId5" Type="http://schemas.openxmlformats.org/officeDocument/2006/relationships/image" Target="../media/image66.wmf"/><Relationship Id="rId4" Type="http://schemas.openxmlformats.org/officeDocument/2006/relationships/oleObject" Target="../embeddings/oleObject62.bin"/></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oleObject" Target="../embeddings/oleObject63.bin"/><Relationship Id="rId1" Type="http://schemas.openxmlformats.org/officeDocument/2006/relationships/slideLayout" Target="../slideLayouts/slideLayout3.xml"/><Relationship Id="rId5" Type="http://schemas.openxmlformats.org/officeDocument/2006/relationships/image" Target="../media/image68.wmf"/><Relationship Id="rId4" Type="http://schemas.openxmlformats.org/officeDocument/2006/relationships/oleObject" Target="../embeddings/oleObject64.bin"/></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3" Type="http://schemas.openxmlformats.org/officeDocument/2006/relationships/image" Target="../media/image67.wmf"/><Relationship Id="rId2" Type="http://schemas.openxmlformats.org/officeDocument/2006/relationships/oleObject" Target="../embeddings/oleObject65.bin"/><Relationship Id="rId1" Type="http://schemas.openxmlformats.org/officeDocument/2006/relationships/slideLayout" Target="../slideLayouts/slideLayout3.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image" Target="../media/image6.png"/><Relationship Id="rId1" Type="http://schemas.openxmlformats.org/officeDocument/2006/relationships/slideLayout" Target="../slideLayouts/slideLayout3.xml"/><Relationship Id="rId4" Type="http://schemas.openxmlformats.org/officeDocument/2006/relationships/image" Target="../media/image5.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itle 19">
            <a:extLst>
              <a:ext uri="{FF2B5EF4-FFF2-40B4-BE49-F238E27FC236}">
                <a16:creationId xmlns:a16="http://schemas.microsoft.com/office/drawing/2014/main" id="{75DB72C1-D6BC-472A-AD22-FE5F893F713C}"/>
              </a:ext>
            </a:extLst>
          </p:cNvPr>
          <p:cNvSpPr>
            <a:spLocks noGrp="1"/>
          </p:cNvSpPr>
          <p:nvPr>
            <p:ph type="ctrTitle" sz="quarter"/>
          </p:nvPr>
        </p:nvSpPr>
        <p:spPr/>
        <p:txBody>
          <a:bodyPr/>
          <a:lstStyle/>
          <a:p>
            <a:r>
              <a:rPr lang="en-US" dirty="0"/>
              <a:t>ECEN 615, Fall 2023</a:t>
            </a:r>
            <a:br>
              <a:rPr lang="en-US" dirty="0"/>
            </a:br>
            <a:r>
              <a:rPr lang="en-US" dirty="0"/>
              <a:t>Methods of Electric Power System Analysis</a:t>
            </a:r>
          </a:p>
        </p:txBody>
      </p:sp>
      <p:sp>
        <p:nvSpPr>
          <p:cNvPr id="21" name="Subtitle 20">
            <a:extLst>
              <a:ext uri="{FF2B5EF4-FFF2-40B4-BE49-F238E27FC236}">
                <a16:creationId xmlns:a16="http://schemas.microsoft.com/office/drawing/2014/main" id="{A47833BC-59BF-4589-8F63-4B78F549516A}"/>
              </a:ext>
            </a:extLst>
          </p:cNvPr>
          <p:cNvSpPr>
            <a:spLocks noGrp="1"/>
          </p:cNvSpPr>
          <p:nvPr>
            <p:ph type="subTitle" sz="quarter" idx="1"/>
          </p:nvPr>
        </p:nvSpPr>
        <p:spPr/>
        <p:txBody>
          <a:bodyPr/>
          <a:lstStyle/>
          <a:p>
            <a:r>
              <a:rPr lang="en-US" dirty="0"/>
              <a:t>Prof. Adam Birchfield</a:t>
            </a:r>
          </a:p>
          <a:p>
            <a:r>
              <a:rPr lang="en-US" dirty="0"/>
              <a:t>Dept. of Electrical and Computer Engineering</a:t>
            </a:r>
          </a:p>
          <a:p>
            <a:r>
              <a:rPr lang="en-US" dirty="0"/>
              <a:t>Texas A&amp;M University</a:t>
            </a:r>
          </a:p>
          <a:p>
            <a:r>
              <a:rPr lang="en-US" dirty="0">
                <a:hlinkClick r:id="rId3"/>
              </a:rPr>
              <a:t>abirchfield@tamu.edu</a:t>
            </a:r>
            <a:endParaRPr lang="en-US" dirty="0"/>
          </a:p>
        </p:txBody>
      </p:sp>
      <p:sp>
        <p:nvSpPr>
          <p:cNvPr id="22" name="Content Placeholder 21">
            <a:extLst>
              <a:ext uri="{FF2B5EF4-FFF2-40B4-BE49-F238E27FC236}">
                <a16:creationId xmlns:a16="http://schemas.microsoft.com/office/drawing/2014/main" id="{D988046D-9AFC-4904-93A7-742468CE468E}"/>
              </a:ext>
            </a:extLst>
          </p:cNvPr>
          <p:cNvSpPr>
            <a:spLocks noGrp="1"/>
          </p:cNvSpPr>
          <p:nvPr>
            <p:ph sz="quarter" idx="10"/>
          </p:nvPr>
        </p:nvSpPr>
        <p:spPr/>
        <p:txBody>
          <a:bodyPr/>
          <a:lstStyle/>
          <a:p>
            <a:r>
              <a:rPr lang="en-US" dirty="0"/>
              <a:t>Class 12: Sparse Linear Systems, Part 1</a:t>
            </a:r>
          </a:p>
        </p:txBody>
      </p:sp>
    </p:spTree>
    <p:extLst>
      <p:ext uri="{BB962C8B-B14F-4D97-AF65-F5344CB8AC3E}">
        <p14:creationId xmlns:p14="http://schemas.microsoft.com/office/powerpoint/2010/main" val="16065070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530" name="Rectangle 2"/>
          <p:cNvSpPr>
            <a:spLocks noGrp="1" noChangeArrowheads="1"/>
          </p:cNvSpPr>
          <p:nvPr>
            <p:ph type="title"/>
          </p:nvPr>
        </p:nvSpPr>
        <p:spPr>
          <a:xfrm>
            <a:off x="228600" y="76200"/>
            <a:ext cx="10896600" cy="1066800"/>
          </a:xfrm>
        </p:spPr>
        <p:txBody>
          <a:bodyPr/>
          <a:lstStyle/>
          <a:p>
            <a:r>
              <a:rPr lang="en-US"/>
              <a:t>Example 1</a:t>
            </a:r>
            <a:endParaRPr lang="en-US" dirty="0"/>
          </a:p>
        </p:txBody>
      </p:sp>
      <p:sp>
        <p:nvSpPr>
          <p:cNvPr id="406531" name="Rectangle 3"/>
          <p:cNvSpPr>
            <a:spLocks noGrp="1" noChangeArrowheads="1"/>
          </p:cNvSpPr>
          <p:nvPr>
            <p:ph type="body" sz="quarter" idx="10"/>
          </p:nvPr>
        </p:nvSpPr>
        <p:spPr>
          <a:xfrm>
            <a:off x="228600" y="1295400"/>
            <a:ext cx="10896600" cy="5181600"/>
          </a:xfrm>
        </p:spPr>
        <p:txBody>
          <a:bodyPr/>
          <a:lstStyle/>
          <a:p>
            <a:r>
              <a:rPr lang="en-US" dirty="0"/>
              <a:t>We need to solve for x  in the system</a:t>
            </a:r>
          </a:p>
          <a:p>
            <a:endParaRPr lang="en-US" dirty="0"/>
          </a:p>
          <a:p>
            <a:endParaRPr lang="en-US" dirty="0"/>
          </a:p>
          <a:p>
            <a:endParaRPr lang="en-US" dirty="0"/>
          </a:p>
          <a:p>
            <a:endParaRPr lang="en-US" dirty="0"/>
          </a:p>
          <a:p>
            <a:endParaRPr lang="en-US" dirty="0"/>
          </a:p>
          <a:p>
            <a:endParaRPr lang="en-US" dirty="0"/>
          </a:p>
          <a:p>
            <a:r>
              <a:rPr lang="en-US" dirty="0"/>
              <a:t>The three elimination steps are given on the next slides; for simplicity, we have appended the r.h.s. vector to the matrix </a:t>
            </a:r>
          </a:p>
          <a:p>
            <a:r>
              <a:rPr lang="en-US" dirty="0"/>
              <a:t>First step is set the diagonal element of row 1 to 1 (i.e., normalize it)</a:t>
            </a:r>
          </a:p>
        </p:txBody>
      </p:sp>
      <p:graphicFrame>
        <p:nvGraphicFramePr>
          <p:cNvPr id="406539" name="Object 11"/>
          <p:cNvGraphicFramePr>
            <a:graphicFrameLocks noChangeAspect="1"/>
          </p:cNvGraphicFramePr>
          <p:nvPr/>
        </p:nvGraphicFramePr>
        <p:xfrm>
          <a:off x="2971800" y="1981200"/>
          <a:ext cx="5892800" cy="2232025"/>
        </p:xfrm>
        <a:graphic>
          <a:graphicData uri="http://schemas.openxmlformats.org/presentationml/2006/ole">
            <mc:AlternateContent xmlns:mc="http://schemas.openxmlformats.org/markup-compatibility/2006">
              <mc:Choice xmlns:v="urn:schemas-microsoft-com:vml" Requires="v">
                <p:oleObj name="Equation" r:id="rId2" imgW="5499000" imgH="2082600" progId="Equation.DSMT4">
                  <p:embed/>
                </p:oleObj>
              </mc:Choice>
              <mc:Fallback>
                <p:oleObj name="Equation" r:id="rId2" imgW="5499000" imgH="2082600" progId="Equation.DSMT4">
                  <p:embed/>
                  <p:pic>
                    <p:nvPicPr>
                      <p:cNvPr id="406539" name="Object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1981200"/>
                        <a:ext cx="5892800" cy="2232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1218" name="Rectangle 2"/>
          <p:cNvSpPr>
            <a:spLocks noGrp="1" noChangeArrowheads="1"/>
          </p:cNvSpPr>
          <p:nvPr>
            <p:ph type="title"/>
          </p:nvPr>
        </p:nvSpPr>
        <p:spPr>
          <a:xfrm>
            <a:off x="228600" y="76200"/>
            <a:ext cx="10896600" cy="1066800"/>
          </a:xfrm>
        </p:spPr>
        <p:txBody>
          <a:bodyPr/>
          <a:lstStyle/>
          <a:p>
            <a:r>
              <a:rPr lang="en-US"/>
              <a:t>Example 1, cont.</a:t>
            </a:r>
            <a:endParaRPr lang="en-US" dirty="0"/>
          </a:p>
        </p:txBody>
      </p:sp>
      <mc:AlternateContent xmlns:mc="http://schemas.openxmlformats.org/markup-compatibility/2006" xmlns:a14="http://schemas.microsoft.com/office/drawing/2010/main">
        <mc:Choice Requires="a14">
          <p:sp>
            <p:nvSpPr>
              <p:cNvPr id="521219" name="Rectangle 3"/>
              <p:cNvSpPr>
                <a:spLocks noGrp="1" noChangeArrowheads="1"/>
              </p:cNvSpPr>
              <p:nvPr>
                <p:ph type="body" sz="quarter" idx="10"/>
              </p:nvPr>
            </p:nvSpPr>
            <p:spPr>
              <a:xfrm>
                <a:off x="228600" y="1295400"/>
                <a:ext cx="10896600" cy="5181600"/>
              </a:xfrm>
            </p:spPr>
            <p:txBody>
              <a:bodyPr/>
              <a:lstStyle/>
              <a:p>
                <a:r>
                  <a:rPr lang="en-US" dirty="0"/>
                  <a:t>Eliminate </a:t>
                </a:r>
                <a14:m>
                  <m:oMath xmlns:m="http://schemas.openxmlformats.org/officeDocument/2006/math">
                    <m:sSub>
                      <m:sSubPr>
                        <m:ctrlPr>
                          <a:rPr lang="en-US" b="0" i="1" dirty="0" smtClean="0">
                            <a:latin typeface="Cambria Math" panose="02040503050406030204" pitchFamily="18" charset="0"/>
                          </a:rPr>
                        </m:ctrlPr>
                      </m:sSubPr>
                      <m:e>
                        <m:r>
                          <m:rPr>
                            <m:sty m:val="p"/>
                          </m:rPr>
                          <a:rPr lang="en-US" b="0" i="0" dirty="0" smtClean="0">
                            <a:latin typeface="Cambria Math" panose="02040503050406030204" pitchFamily="18" charset="0"/>
                          </a:rPr>
                          <m:t>x</m:t>
                        </m:r>
                      </m:e>
                      <m:sub>
                        <m:r>
                          <a:rPr lang="en-US" b="0" i="1" dirty="0" smtClean="0">
                            <a:latin typeface="Cambria Math" panose="02040503050406030204" pitchFamily="18" charset="0"/>
                          </a:rPr>
                          <m:t>1</m:t>
                        </m:r>
                      </m:sub>
                    </m:sSub>
                    <m:r>
                      <a:rPr lang="en-US" b="0" i="1" dirty="0" smtClean="0">
                        <a:latin typeface="Cambria Math" panose="02040503050406030204" pitchFamily="18" charset="0"/>
                      </a:rPr>
                      <m:t> </m:t>
                    </m:r>
                  </m:oMath>
                </a14:m>
                <a:r>
                  <a:rPr lang="en-US" dirty="0"/>
                  <a:t> by subtracting row 1 from all the rows below it</a:t>
                </a:r>
              </a:p>
            </p:txBody>
          </p:sp>
        </mc:Choice>
        <mc:Fallback xmlns="">
          <p:sp>
            <p:nvSpPr>
              <p:cNvPr id="521219" name="Rectangle 3"/>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a:stretch>
              </a:blipFill>
            </p:spPr>
            <p:txBody>
              <a:bodyPr/>
              <a:lstStyle/>
              <a:p>
                <a:r>
                  <a:rPr lang="en-US">
                    <a:noFill/>
                  </a:rPr>
                  <a:t> </a:t>
                </a:r>
              </a:p>
            </p:txBody>
          </p:sp>
        </mc:Fallback>
      </mc:AlternateContent>
      <p:graphicFrame>
        <p:nvGraphicFramePr>
          <p:cNvPr id="521231" name="Object 15"/>
          <p:cNvGraphicFramePr>
            <a:graphicFrameLocks noChangeAspect="1"/>
          </p:cNvGraphicFramePr>
          <p:nvPr/>
        </p:nvGraphicFramePr>
        <p:xfrm>
          <a:off x="1765300" y="2305050"/>
          <a:ext cx="2755900" cy="825500"/>
        </p:xfrm>
        <a:graphic>
          <a:graphicData uri="http://schemas.openxmlformats.org/presentationml/2006/ole">
            <mc:AlternateContent xmlns:mc="http://schemas.openxmlformats.org/markup-compatibility/2006">
              <mc:Choice xmlns:v="urn:schemas-microsoft-com:vml" Requires="v">
                <p:oleObj name="Equation" r:id="rId3" imgW="2755800" imgH="825480" progId="Equation.DSMT4">
                  <p:embed/>
                </p:oleObj>
              </mc:Choice>
              <mc:Fallback>
                <p:oleObj name="Equation" r:id="rId3" imgW="2755800" imgH="825480" progId="Equation.DSMT4">
                  <p:embed/>
                  <p:pic>
                    <p:nvPicPr>
                      <p:cNvPr id="521231" name="Object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5300" y="2305050"/>
                        <a:ext cx="27559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37" name="Object 21"/>
          <p:cNvGraphicFramePr>
            <a:graphicFrameLocks noChangeAspect="1"/>
          </p:cNvGraphicFramePr>
          <p:nvPr/>
        </p:nvGraphicFramePr>
        <p:xfrm>
          <a:off x="1765300" y="4257675"/>
          <a:ext cx="2984500" cy="787400"/>
        </p:xfrm>
        <a:graphic>
          <a:graphicData uri="http://schemas.openxmlformats.org/presentationml/2006/ole">
            <mc:AlternateContent xmlns:mc="http://schemas.openxmlformats.org/markup-compatibility/2006">
              <mc:Choice xmlns:v="urn:schemas-microsoft-com:vml" Requires="v">
                <p:oleObj name="Equation" r:id="rId5" imgW="2984400" imgH="787320" progId="Equation.DSMT4">
                  <p:embed/>
                </p:oleObj>
              </mc:Choice>
              <mc:Fallback>
                <p:oleObj name="Equation" r:id="rId5" imgW="2984400" imgH="787320" progId="Equation.DSMT4">
                  <p:embed/>
                  <p:pic>
                    <p:nvPicPr>
                      <p:cNvPr id="521237" name="Object 2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65300" y="4257675"/>
                        <a:ext cx="29845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38" name="Object 22"/>
          <p:cNvGraphicFramePr>
            <a:graphicFrameLocks noChangeAspect="1"/>
          </p:cNvGraphicFramePr>
          <p:nvPr/>
        </p:nvGraphicFramePr>
        <p:xfrm>
          <a:off x="1765300" y="5175250"/>
          <a:ext cx="2908300" cy="787400"/>
        </p:xfrm>
        <a:graphic>
          <a:graphicData uri="http://schemas.openxmlformats.org/presentationml/2006/ole">
            <mc:AlternateContent xmlns:mc="http://schemas.openxmlformats.org/markup-compatibility/2006">
              <mc:Choice xmlns:v="urn:schemas-microsoft-com:vml" Requires="v">
                <p:oleObj name="Equation" r:id="rId7" imgW="2908080" imgH="787320" progId="Equation.DSMT4">
                  <p:embed/>
                </p:oleObj>
              </mc:Choice>
              <mc:Fallback>
                <p:oleObj name="Equation" r:id="rId7" imgW="2908080" imgH="787320" progId="Equation.DSMT4">
                  <p:embed/>
                  <p:pic>
                    <p:nvPicPr>
                      <p:cNvPr id="521238" name="Object 22"/>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65300" y="5175250"/>
                        <a:ext cx="2908300" cy="78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39" name="Object 23"/>
          <p:cNvGraphicFramePr>
            <a:graphicFrameLocks noChangeAspect="1"/>
          </p:cNvGraphicFramePr>
          <p:nvPr/>
        </p:nvGraphicFramePr>
        <p:xfrm>
          <a:off x="1739900" y="3314700"/>
          <a:ext cx="2844800" cy="812800"/>
        </p:xfrm>
        <a:graphic>
          <a:graphicData uri="http://schemas.openxmlformats.org/presentationml/2006/ole">
            <mc:AlternateContent xmlns:mc="http://schemas.openxmlformats.org/markup-compatibility/2006">
              <mc:Choice xmlns:v="urn:schemas-microsoft-com:vml" Requires="v">
                <p:oleObj name="Equation" r:id="rId9" imgW="2844720" imgH="812520" progId="Equation.DSMT4">
                  <p:embed/>
                </p:oleObj>
              </mc:Choice>
              <mc:Fallback>
                <p:oleObj name="Equation" r:id="rId9" imgW="2844720" imgH="812520" progId="Equation.DSMT4">
                  <p:embed/>
                  <p:pic>
                    <p:nvPicPr>
                      <p:cNvPr id="521239" name="Object 2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1739900" y="3314700"/>
                        <a:ext cx="2844800" cy="812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1245" name="Object 29"/>
          <p:cNvGraphicFramePr>
            <a:graphicFrameLocks noChangeAspect="1"/>
          </p:cNvGraphicFramePr>
          <p:nvPr/>
        </p:nvGraphicFramePr>
        <p:xfrm>
          <a:off x="4724400" y="2133601"/>
          <a:ext cx="5581650" cy="3922713"/>
        </p:xfrm>
        <a:graphic>
          <a:graphicData uri="http://schemas.openxmlformats.org/presentationml/2006/ole">
            <mc:AlternateContent xmlns:mc="http://schemas.openxmlformats.org/markup-compatibility/2006">
              <mc:Choice xmlns:v="urn:schemas-microsoft-com:vml" Requires="v">
                <p:oleObj name="Equation" r:id="rId11" imgW="3479760" imgH="3124080" progId="Equation.DSMT4">
                  <p:embed/>
                </p:oleObj>
              </mc:Choice>
              <mc:Fallback>
                <p:oleObj name="Equation" r:id="rId11" imgW="3479760" imgH="3124080" progId="Equation.DSMT4">
                  <p:embed/>
                  <p:pic>
                    <p:nvPicPr>
                      <p:cNvPr id="521245" name="Object 29"/>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724400" y="2133601"/>
                        <a:ext cx="5581650" cy="392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42" name="Rectangle 2"/>
          <p:cNvSpPr>
            <a:spLocks noGrp="1" noChangeArrowheads="1"/>
          </p:cNvSpPr>
          <p:nvPr>
            <p:ph type="title"/>
          </p:nvPr>
        </p:nvSpPr>
        <p:spPr>
          <a:xfrm>
            <a:off x="228600" y="76200"/>
            <a:ext cx="10896600" cy="1066800"/>
          </a:xfrm>
        </p:spPr>
        <p:txBody>
          <a:bodyPr/>
          <a:lstStyle/>
          <a:p>
            <a:r>
              <a:rPr lang="en-US"/>
              <a:t>Example 1, cont.</a:t>
            </a:r>
            <a:endParaRPr lang="en-US" dirty="0"/>
          </a:p>
        </p:txBody>
      </p:sp>
      <mc:AlternateContent xmlns:mc="http://schemas.openxmlformats.org/markup-compatibility/2006" xmlns:a14="http://schemas.microsoft.com/office/drawing/2010/main">
        <mc:Choice Requires="a14">
          <p:sp>
            <p:nvSpPr>
              <p:cNvPr id="522243" name="Rectangle 3"/>
              <p:cNvSpPr>
                <a:spLocks noGrp="1" noChangeArrowheads="1"/>
              </p:cNvSpPr>
              <p:nvPr>
                <p:ph type="body" sz="quarter" idx="10"/>
              </p:nvPr>
            </p:nvSpPr>
            <p:spPr>
              <a:xfrm>
                <a:off x="228600" y="1295400"/>
                <a:ext cx="10896600" cy="5181600"/>
              </a:xfrm>
            </p:spPr>
            <p:txBody>
              <a:bodyPr/>
              <a:lstStyle/>
              <a:p>
                <a:r>
                  <a:rPr lang="en-US" dirty="0"/>
                  <a:t>Eliminate </a:t>
                </a:r>
                <a14:m>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𝑥</m:t>
                        </m:r>
                      </m:e>
                      <m:sub>
                        <m:r>
                          <a:rPr lang="en-US" b="0" i="1" dirty="0" smtClean="0">
                            <a:latin typeface="Cambria Math" panose="02040503050406030204" pitchFamily="18" charset="0"/>
                          </a:rPr>
                          <m:t>2</m:t>
                        </m:r>
                      </m:sub>
                    </m:sSub>
                  </m:oMath>
                </a14:m>
                <a:r>
                  <a:rPr lang="en-US" dirty="0"/>
                  <a:t>  by subtracting row 2 from all the rows below it</a:t>
                </a:r>
              </a:p>
              <a:p>
                <a:endParaRPr lang="en-US" dirty="0"/>
              </a:p>
            </p:txBody>
          </p:sp>
        </mc:Choice>
        <mc:Fallback xmlns="">
          <p:sp>
            <p:nvSpPr>
              <p:cNvPr id="522243" name="Rectangle 3"/>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a:stretch>
              </a:blipFill>
            </p:spPr>
            <p:txBody>
              <a:bodyPr/>
              <a:lstStyle/>
              <a:p>
                <a:r>
                  <a:rPr lang="en-US">
                    <a:noFill/>
                  </a:rPr>
                  <a:t> </a:t>
                </a:r>
              </a:p>
            </p:txBody>
          </p:sp>
        </mc:Fallback>
      </mc:AlternateContent>
      <p:graphicFrame>
        <p:nvGraphicFramePr>
          <p:cNvPr id="522246" name="Object 6"/>
          <p:cNvGraphicFramePr>
            <a:graphicFrameLocks noChangeAspect="1"/>
          </p:cNvGraphicFramePr>
          <p:nvPr/>
        </p:nvGraphicFramePr>
        <p:xfrm>
          <a:off x="1846262" y="2320925"/>
          <a:ext cx="2794000" cy="825500"/>
        </p:xfrm>
        <a:graphic>
          <a:graphicData uri="http://schemas.openxmlformats.org/presentationml/2006/ole">
            <mc:AlternateContent xmlns:mc="http://schemas.openxmlformats.org/markup-compatibility/2006">
              <mc:Choice xmlns:v="urn:schemas-microsoft-com:vml" Requires="v">
                <p:oleObj name="Equation" r:id="rId3" imgW="2793960" imgH="825480" progId="Equation.DSMT4">
                  <p:embed/>
                </p:oleObj>
              </mc:Choice>
              <mc:Fallback>
                <p:oleObj name="Equation" r:id="rId3" imgW="2793960" imgH="825480" progId="Equation.DSMT4">
                  <p:embed/>
                  <p:pic>
                    <p:nvPicPr>
                      <p:cNvPr id="522246"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6262" y="2320925"/>
                        <a:ext cx="27940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47" name="Object 7"/>
          <p:cNvGraphicFramePr>
            <a:graphicFrameLocks noChangeAspect="1"/>
          </p:cNvGraphicFramePr>
          <p:nvPr/>
        </p:nvGraphicFramePr>
        <p:xfrm>
          <a:off x="1846262" y="3375025"/>
          <a:ext cx="2730500" cy="990600"/>
        </p:xfrm>
        <a:graphic>
          <a:graphicData uri="http://schemas.openxmlformats.org/presentationml/2006/ole">
            <mc:AlternateContent xmlns:mc="http://schemas.openxmlformats.org/markup-compatibility/2006">
              <mc:Choice xmlns:v="urn:schemas-microsoft-com:vml" Requires="v">
                <p:oleObj name="Equation" r:id="rId5" imgW="2730240" imgH="990360" progId="Equation.DSMT4">
                  <p:embed/>
                </p:oleObj>
              </mc:Choice>
              <mc:Fallback>
                <p:oleObj name="Equation" r:id="rId5" imgW="2730240" imgH="990360" progId="Equation.DSMT4">
                  <p:embed/>
                  <p:pic>
                    <p:nvPicPr>
                      <p:cNvPr id="522247" name="Object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46262" y="3375025"/>
                        <a:ext cx="27305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48" name="Object 8"/>
          <p:cNvGraphicFramePr>
            <a:graphicFrameLocks noChangeAspect="1"/>
          </p:cNvGraphicFramePr>
          <p:nvPr/>
        </p:nvGraphicFramePr>
        <p:xfrm>
          <a:off x="1846262" y="4822825"/>
          <a:ext cx="2730500" cy="990600"/>
        </p:xfrm>
        <a:graphic>
          <a:graphicData uri="http://schemas.openxmlformats.org/presentationml/2006/ole">
            <mc:AlternateContent xmlns:mc="http://schemas.openxmlformats.org/markup-compatibility/2006">
              <mc:Choice xmlns:v="urn:schemas-microsoft-com:vml" Requires="v">
                <p:oleObj name="Equation" r:id="rId7" imgW="2730240" imgH="990360" progId="Equation.DSMT4">
                  <p:embed/>
                </p:oleObj>
              </mc:Choice>
              <mc:Fallback>
                <p:oleObj name="Equation" r:id="rId7" imgW="2730240" imgH="990360" progId="Equation.DSMT4">
                  <p:embed/>
                  <p:pic>
                    <p:nvPicPr>
                      <p:cNvPr id="522248" name="Object 8"/>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846262" y="4822825"/>
                        <a:ext cx="2730500" cy="99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2249" name="Object 9"/>
          <p:cNvGraphicFramePr>
            <a:graphicFrameLocks noChangeAspect="1"/>
          </p:cNvGraphicFramePr>
          <p:nvPr/>
        </p:nvGraphicFramePr>
        <p:xfrm>
          <a:off x="4800600" y="2209801"/>
          <a:ext cx="4970462" cy="3922713"/>
        </p:xfrm>
        <a:graphic>
          <a:graphicData uri="http://schemas.openxmlformats.org/presentationml/2006/ole">
            <mc:AlternateContent xmlns:mc="http://schemas.openxmlformats.org/markup-compatibility/2006">
              <mc:Choice xmlns:v="urn:schemas-microsoft-com:vml" Requires="v">
                <p:oleObj name="Equation" r:id="rId9" imgW="3098520" imgH="3124080" progId="Equation.DSMT4">
                  <p:embed/>
                </p:oleObj>
              </mc:Choice>
              <mc:Fallback>
                <p:oleObj name="Equation" r:id="rId9" imgW="3098520" imgH="3124080" progId="Equation.DSMT4">
                  <p:embed/>
                  <p:pic>
                    <p:nvPicPr>
                      <p:cNvPr id="522249" name="Object 9"/>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800600" y="2209801"/>
                        <a:ext cx="4970462" cy="3922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5314" name="Rectangle 2"/>
          <p:cNvSpPr>
            <a:spLocks noGrp="1" noChangeArrowheads="1"/>
          </p:cNvSpPr>
          <p:nvPr>
            <p:ph type="title"/>
          </p:nvPr>
        </p:nvSpPr>
        <p:spPr>
          <a:xfrm>
            <a:off x="228600" y="76200"/>
            <a:ext cx="10896600" cy="1066800"/>
          </a:xfrm>
        </p:spPr>
        <p:txBody>
          <a:bodyPr/>
          <a:lstStyle/>
          <a:p>
            <a:r>
              <a:rPr lang="en-US"/>
              <a:t>Example 1, cont.</a:t>
            </a:r>
            <a:endParaRPr lang="en-US" dirty="0"/>
          </a:p>
        </p:txBody>
      </p:sp>
      <mc:AlternateContent xmlns:mc="http://schemas.openxmlformats.org/markup-compatibility/2006" xmlns:a14="http://schemas.microsoft.com/office/drawing/2010/main">
        <mc:Choice Requires="a14">
          <p:sp>
            <p:nvSpPr>
              <p:cNvPr id="525315" name="Rectangle 3"/>
              <p:cNvSpPr>
                <a:spLocks noGrp="1" noChangeArrowheads="1"/>
              </p:cNvSpPr>
              <p:nvPr>
                <p:ph type="body" sz="quarter" idx="10"/>
              </p:nvPr>
            </p:nvSpPr>
            <p:spPr>
              <a:xfrm>
                <a:off x="228600" y="1295400"/>
                <a:ext cx="10896600" cy="5181600"/>
              </a:xfrm>
            </p:spPr>
            <p:txBody>
              <a:bodyPr/>
              <a:lstStyle/>
              <a:p>
                <a:r>
                  <a:rPr lang="en-US" dirty="0"/>
                  <a:t> Elimination of  </a:t>
                </a:r>
                <a14:m>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𝑥</m:t>
                        </m:r>
                      </m:e>
                      <m:sub>
                        <m:r>
                          <a:rPr lang="en-US" b="0" i="1" dirty="0" smtClean="0">
                            <a:latin typeface="Cambria Math" panose="02040503050406030204" pitchFamily="18" charset="0"/>
                          </a:rPr>
                          <m:t>3</m:t>
                        </m:r>
                      </m:sub>
                    </m:sSub>
                  </m:oMath>
                </a14:m>
                <a:r>
                  <a:rPr lang="en-US" dirty="0"/>
                  <a:t>  from row 3 and 4</a:t>
                </a:r>
              </a:p>
            </p:txBody>
          </p:sp>
        </mc:Choice>
        <mc:Fallback xmlns="">
          <p:sp>
            <p:nvSpPr>
              <p:cNvPr id="525315" name="Rectangle 3"/>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a:stretch>
              </a:blipFill>
            </p:spPr>
            <p:txBody>
              <a:bodyPr/>
              <a:lstStyle/>
              <a:p>
                <a:r>
                  <a:rPr lang="en-US">
                    <a:noFill/>
                  </a:rPr>
                  <a:t> </a:t>
                </a:r>
              </a:p>
            </p:txBody>
          </p:sp>
        </mc:Fallback>
      </mc:AlternateContent>
      <p:graphicFrame>
        <p:nvGraphicFramePr>
          <p:cNvPr id="525317" name="Object 5"/>
          <p:cNvGraphicFramePr>
            <a:graphicFrameLocks noChangeAspect="1"/>
          </p:cNvGraphicFramePr>
          <p:nvPr/>
        </p:nvGraphicFramePr>
        <p:xfrm>
          <a:off x="1993900" y="4657726"/>
          <a:ext cx="2052638" cy="1000125"/>
        </p:xfrm>
        <a:graphic>
          <a:graphicData uri="http://schemas.openxmlformats.org/presentationml/2006/ole">
            <mc:AlternateContent xmlns:mc="http://schemas.openxmlformats.org/markup-compatibility/2006">
              <mc:Choice xmlns:v="urn:schemas-microsoft-com:vml" Requires="v">
                <p:oleObj name="Equation" r:id="rId3" imgW="2501640" imgH="1218960" progId="Equation.DSMT4">
                  <p:embed/>
                </p:oleObj>
              </mc:Choice>
              <mc:Fallback>
                <p:oleObj name="Equation" r:id="rId3" imgW="2501640" imgH="1218960" progId="Equation.DSMT4">
                  <p:embed/>
                  <p:pic>
                    <p:nvPicPr>
                      <p:cNvPr id="525317"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93900" y="4657726"/>
                        <a:ext cx="2052638" cy="1000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5320" name="Object 8"/>
          <p:cNvGraphicFramePr>
            <a:graphicFrameLocks noChangeAspect="1"/>
          </p:cNvGraphicFramePr>
          <p:nvPr/>
        </p:nvGraphicFramePr>
        <p:xfrm>
          <a:off x="4267200" y="1752600"/>
          <a:ext cx="5608638" cy="4324350"/>
        </p:xfrm>
        <a:graphic>
          <a:graphicData uri="http://schemas.openxmlformats.org/presentationml/2006/ole">
            <mc:AlternateContent xmlns:mc="http://schemas.openxmlformats.org/markup-compatibility/2006">
              <mc:Choice xmlns:v="urn:schemas-microsoft-com:vml" Requires="v">
                <p:oleObj name="Equation" r:id="rId5" imgW="3187440" imgH="3124080" progId="Equation.DSMT4">
                  <p:embed/>
                </p:oleObj>
              </mc:Choice>
              <mc:Fallback>
                <p:oleObj name="Equation" r:id="rId5" imgW="3187440" imgH="3124080" progId="Equation.DSMT4">
                  <p:embed/>
                  <p:pic>
                    <p:nvPicPr>
                      <p:cNvPr id="525320" name="Object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1752600"/>
                        <a:ext cx="5608638" cy="4324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338" name="Rectangle 2"/>
          <p:cNvSpPr>
            <a:spLocks noGrp="1" noChangeArrowheads="1"/>
          </p:cNvSpPr>
          <p:nvPr>
            <p:ph type="title"/>
          </p:nvPr>
        </p:nvSpPr>
        <p:spPr>
          <a:xfrm>
            <a:off x="228600" y="76200"/>
            <a:ext cx="10896600" cy="1066800"/>
          </a:xfrm>
        </p:spPr>
        <p:txBody>
          <a:bodyPr/>
          <a:lstStyle/>
          <a:p>
            <a:r>
              <a:rPr lang="en-US"/>
              <a:t>Example 1, cont.</a:t>
            </a:r>
            <a:endParaRPr lang="en-US" dirty="0"/>
          </a:p>
        </p:txBody>
      </p:sp>
      <mc:AlternateContent xmlns:mc="http://schemas.openxmlformats.org/markup-compatibility/2006" xmlns:a14="http://schemas.microsoft.com/office/drawing/2010/main">
        <mc:Choice Requires="a14">
          <p:sp>
            <p:nvSpPr>
              <p:cNvPr id="526339" name="Rectangle 3"/>
              <p:cNvSpPr>
                <a:spLocks noGrp="1" noChangeArrowheads="1"/>
              </p:cNvSpPr>
              <p:nvPr>
                <p:ph type="body" sz="quarter" idx="10"/>
              </p:nvPr>
            </p:nvSpPr>
            <p:spPr>
              <a:xfrm>
                <a:off x="228600" y="1295400"/>
                <a:ext cx="10896600" cy="5181600"/>
              </a:xfrm>
            </p:spPr>
            <p:txBody>
              <a:bodyPr/>
              <a:lstStyle/>
              <a:p>
                <a:r>
                  <a:rPr lang="en-US" dirty="0"/>
                  <a:t>Then, we solve for </a:t>
                </a:r>
                <a14:m>
                  <m:oMath xmlns:m="http://schemas.openxmlformats.org/officeDocument/2006/math">
                    <m:r>
                      <a:rPr lang="en-US" i="1" dirty="0" smtClean="0">
                        <a:latin typeface="Cambria Math" panose="02040503050406030204" pitchFamily="18" charset="0"/>
                      </a:rPr>
                      <m:t> </m:t>
                    </m:r>
                    <m:r>
                      <a:rPr lang="en-US" i="1" dirty="0" smtClean="0">
                        <a:latin typeface="Cambria Math" panose="02040503050406030204" pitchFamily="18" charset="0"/>
                      </a:rPr>
                      <m:t>𝑥</m:t>
                    </m:r>
                    <m:r>
                      <a:rPr lang="en-US" i="1" dirty="0" smtClean="0">
                        <a:latin typeface="Cambria Math" panose="02040503050406030204" pitchFamily="18" charset="0"/>
                      </a:rPr>
                      <m:t> </m:t>
                    </m:r>
                  </m:oMath>
                </a14:m>
                <a:r>
                  <a:rPr lang="en-US" dirty="0"/>
                  <a:t>by “going backwards”,    i.e., using back substitution: </a:t>
                </a:r>
              </a:p>
            </p:txBody>
          </p:sp>
        </mc:Choice>
        <mc:Fallback xmlns="">
          <p:sp>
            <p:nvSpPr>
              <p:cNvPr id="526339" name="Rectangle 3"/>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a:stretch>
              </a:blipFill>
            </p:spPr>
            <p:txBody>
              <a:bodyPr/>
              <a:lstStyle/>
              <a:p>
                <a:r>
                  <a:rPr lang="en-US">
                    <a:noFill/>
                  </a:rPr>
                  <a:t> </a:t>
                </a:r>
              </a:p>
            </p:txBody>
          </p:sp>
        </mc:Fallback>
      </mc:AlternateContent>
      <p:graphicFrame>
        <p:nvGraphicFramePr>
          <p:cNvPr id="526345" name="Object 9"/>
          <p:cNvGraphicFramePr>
            <a:graphicFrameLocks noChangeAspect="1"/>
          </p:cNvGraphicFramePr>
          <p:nvPr/>
        </p:nvGraphicFramePr>
        <p:xfrm>
          <a:off x="3081338" y="4006850"/>
          <a:ext cx="6946900" cy="825500"/>
        </p:xfrm>
        <a:graphic>
          <a:graphicData uri="http://schemas.openxmlformats.org/presentationml/2006/ole">
            <mc:AlternateContent xmlns:mc="http://schemas.openxmlformats.org/markup-compatibility/2006">
              <mc:Choice xmlns:v="urn:schemas-microsoft-com:vml" Requires="v">
                <p:oleObj name="Equation" r:id="rId3" imgW="6946560" imgH="825480" progId="Equation.DSMT4">
                  <p:embed/>
                </p:oleObj>
              </mc:Choice>
              <mc:Fallback>
                <p:oleObj name="Equation" r:id="rId3" imgW="6946560" imgH="825480" progId="Equation.DSMT4">
                  <p:embed/>
                  <p:pic>
                    <p:nvPicPr>
                      <p:cNvPr id="526345" name="Object 9"/>
                      <p:cNvPicPr>
                        <a:picLocks noChangeAspect="1" noChangeArrowheads="1"/>
                      </p:cNvPicPr>
                      <p:nvPr/>
                    </p:nvPicPr>
                    <p:blipFill>
                      <a:blip r:embed="rId4"/>
                      <a:srcRect/>
                      <a:stretch>
                        <a:fillRect/>
                      </a:stretch>
                    </p:blipFill>
                    <p:spPr bwMode="auto">
                      <a:xfrm>
                        <a:off x="3081338" y="4006850"/>
                        <a:ext cx="69469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6347" name="Object 11"/>
          <p:cNvGraphicFramePr>
            <a:graphicFrameLocks noChangeAspect="1"/>
          </p:cNvGraphicFramePr>
          <p:nvPr/>
        </p:nvGraphicFramePr>
        <p:xfrm>
          <a:off x="5410200" y="2362200"/>
          <a:ext cx="1828800" cy="457200"/>
        </p:xfrm>
        <a:graphic>
          <a:graphicData uri="http://schemas.openxmlformats.org/presentationml/2006/ole">
            <mc:AlternateContent xmlns:mc="http://schemas.openxmlformats.org/markup-compatibility/2006">
              <mc:Choice xmlns:v="urn:schemas-microsoft-com:vml" Requires="v">
                <p:oleObj name="Equation" r:id="rId5" imgW="1828800" imgH="457200" progId="Equation.DSMT4">
                  <p:embed/>
                </p:oleObj>
              </mc:Choice>
              <mc:Fallback>
                <p:oleObj name="Equation" r:id="rId5" imgW="1828800" imgH="457200" progId="Equation.DSMT4">
                  <p:embed/>
                  <p:pic>
                    <p:nvPicPr>
                      <p:cNvPr id="526347" name="Object 11"/>
                      <p:cNvPicPr>
                        <a:picLocks noChangeAspect="1" noChangeArrowheads="1"/>
                      </p:cNvPicPr>
                      <p:nvPr/>
                    </p:nvPicPr>
                    <p:blipFill>
                      <a:blip r:embed="rId6"/>
                      <a:srcRect/>
                      <a:stretch>
                        <a:fillRect/>
                      </a:stretch>
                    </p:blipFill>
                    <p:spPr bwMode="auto">
                      <a:xfrm>
                        <a:off x="5410200" y="2362200"/>
                        <a:ext cx="1828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6351" name="Object 15"/>
          <p:cNvGraphicFramePr>
            <a:graphicFrameLocks noChangeAspect="1"/>
          </p:cNvGraphicFramePr>
          <p:nvPr/>
        </p:nvGraphicFramePr>
        <p:xfrm>
          <a:off x="3900488" y="3203575"/>
          <a:ext cx="6057900" cy="457200"/>
        </p:xfrm>
        <a:graphic>
          <a:graphicData uri="http://schemas.openxmlformats.org/presentationml/2006/ole">
            <mc:AlternateContent xmlns:mc="http://schemas.openxmlformats.org/markup-compatibility/2006">
              <mc:Choice xmlns:v="urn:schemas-microsoft-com:vml" Requires="v">
                <p:oleObj name="Equation" r:id="rId7" imgW="6057720" imgH="457200" progId="Equation.DSMT4">
                  <p:embed/>
                </p:oleObj>
              </mc:Choice>
              <mc:Fallback>
                <p:oleObj name="Equation" r:id="rId7" imgW="6057720" imgH="457200" progId="Equation.DSMT4">
                  <p:embed/>
                  <p:pic>
                    <p:nvPicPr>
                      <p:cNvPr id="526351" name="Object 15"/>
                      <p:cNvPicPr>
                        <a:picLocks noChangeAspect="1" noChangeArrowheads="1"/>
                      </p:cNvPicPr>
                      <p:nvPr/>
                    </p:nvPicPr>
                    <p:blipFill>
                      <a:blip r:embed="rId8"/>
                      <a:srcRect/>
                      <a:stretch>
                        <a:fillRect/>
                      </a:stretch>
                    </p:blipFill>
                    <p:spPr bwMode="auto">
                      <a:xfrm>
                        <a:off x="3900488" y="3203575"/>
                        <a:ext cx="6057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526362" name="Object 26"/>
          <p:cNvGraphicFramePr>
            <a:graphicFrameLocks noChangeAspect="1"/>
          </p:cNvGraphicFramePr>
          <p:nvPr/>
        </p:nvGraphicFramePr>
        <p:xfrm>
          <a:off x="1831975" y="5105400"/>
          <a:ext cx="8166100" cy="825500"/>
        </p:xfrm>
        <a:graphic>
          <a:graphicData uri="http://schemas.openxmlformats.org/presentationml/2006/ole">
            <mc:AlternateContent xmlns:mc="http://schemas.openxmlformats.org/markup-compatibility/2006">
              <mc:Choice xmlns:v="urn:schemas-microsoft-com:vml" Requires="v">
                <p:oleObj name="Equation" r:id="rId9" imgW="8165880" imgH="825480" progId="Equation.DSMT4">
                  <p:embed/>
                </p:oleObj>
              </mc:Choice>
              <mc:Fallback>
                <p:oleObj name="Equation" r:id="rId9" imgW="8165880" imgH="825480" progId="Equation.DSMT4">
                  <p:embed/>
                  <p:pic>
                    <p:nvPicPr>
                      <p:cNvPr id="526362" name="Object 26"/>
                      <p:cNvPicPr>
                        <a:picLocks noChangeAspect="1" noChangeArrowheads="1"/>
                      </p:cNvPicPr>
                      <p:nvPr/>
                    </p:nvPicPr>
                    <p:blipFill>
                      <a:blip r:embed="rId10"/>
                      <a:srcRect/>
                      <a:stretch>
                        <a:fillRect/>
                      </a:stretch>
                    </p:blipFill>
                    <p:spPr bwMode="auto">
                      <a:xfrm>
                        <a:off x="1831975" y="5105400"/>
                        <a:ext cx="8166100" cy="825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410" name="Rectangle 2"/>
          <p:cNvSpPr>
            <a:spLocks noGrp="1" noChangeArrowheads="1"/>
          </p:cNvSpPr>
          <p:nvPr>
            <p:ph type="title"/>
          </p:nvPr>
        </p:nvSpPr>
        <p:spPr>
          <a:xfrm>
            <a:off x="228600" y="76200"/>
            <a:ext cx="10896600" cy="1066800"/>
          </a:xfrm>
        </p:spPr>
        <p:txBody>
          <a:bodyPr/>
          <a:lstStyle/>
          <a:p>
            <a:r>
              <a:rPr lang="en-US"/>
              <a:t>Triangular Decomposition</a:t>
            </a:r>
            <a:endParaRPr lang="en-US" dirty="0"/>
          </a:p>
        </p:txBody>
      </p:sp>
      <p:sp>
        <p:nvSpPr>
          <p:cNvPr id="529411" name="Rectangle 3"/>
          <p:cNvSpPr>
            <a:spLocks noGrp="1" noChangeArrowheads="1"/>
          </p:cNvSpPr>
          <p:nvPr>
            <p:ph type="body" sz="quarter" idx="10"/>
          </p:nvPr>
        </p:nvSpPr>
        <p:spPr>
          <a:xfrm>
            <a:off x="228600" y="1295400"/>
            <a:ext cx="10896600" cy="5181600"/>
          </a:xfrm>
        </p:spPr>
        <p:txBody>
          <a:bodyPr/>
          <a:lstStyle/>
          <a:p>
            <a:r>
              <a:rPr lang="en-US" dirty="0"/>
              <a:t>In this example, we have:</a:t>
            </a:r>
          </a:p>
          <a:p>
            <a:pPr lvl="1"/>
            <a:r>
              <a:rPr lang="en-US" dirty="0" err="1"/>
              <a:t>triangularized</a:t>
            </a:r>
            <a:r>
              <a:rPr lang="en-US" dirty="0"/>
              <a:t> the original matrix by Gaussian elimination using column elimination</a:t>
            </a:r>
          </a:p>
          <a:p>
            <a:pPr lvl="1"/>
            <a:r>
              <a:rPr lang="en-US" dirty="0"/>
              <a:t>then, we used back substitution to solve the </a:t>
            </a:r>
            <a:r>
              <a:rPr lang="en-US" dirty="0" err="1"/>
              <a:t>triangularized</a:t>
            </a:r>
            <a:r>
              <a:rPr lang="en-US" dirty="0"/>
              <a:t> system</a:t>
            </a:r>
          </a:p>
          <a:p>
            <a:r>
              <a:rPr lang="en-US" dirty="0"/>
              <a:t>The following slides present a general scheme for triangular decomposition by Gaussian elimination</a:t>
            </a:r>
          </a:p>
          <a:p>
            <a:r>
              <a:rPr lang="en-US" dirty="0"/>
              <a:t>The assumption is that A is a nonsingular matrix (hence its inverse exists)</a:t>
            </a:r>
          </a:p>
          <a:p>
            <a:r>
              <a:rPr lang="en-US" dirty="0"/>
              <a:t>Gaussian elimination also requires the diagonals to be nonzero; this can be achieved through ordering</a:t>
            </a:r>
          </a:p>
          <a:p>
            <a:r>
              <a:rPr lang="en-US" dirty="0"/>
              <a:t>If b is zero then we have a trivial solution x = 0</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209" name="Rectangle 17"/>
          <p:cNvSpPr>
            <a:spLocks noGrp="1" noChangeArrowheads="1"/>
          </p:cNvSpPr>
          <p:nvPr>
            <p:ph type="title"/>
          </p:nvPr>
        </p:nvSpPr>
        <p:spPr>
          <a:xfrm>
            <a:off x="228600" y="76200"/>
            <a:ext cx="10896600" cy="1066800"/>
          </a:xfrm>
        </p:spPr>
        <p:txBody>
          <a:bodyPr/>
          <a:lstStyle/>
          <a:p>
            <a:r>
              <a:rPr lang="en-US"/>
              <a:t>Triangular Decomposition</a:t>
            </a:r>
            <a:endParaRPr lang="en-US" dirty="0"/>
          </a:p>
        </p:txBody>
      </p:sp>
      <mc:AlternateContent xmlns:mc="http://schemas.openxmlformats.org/markup-compatibility/2006" xmlns:a14="http://schemas.microsoft.com/office/drawing/2010/main">
        <mc:Choice Requires="a14">
          <p:sp>
            <p:nvSpPr>
              <p:cNvPr id="392195" name="Rectangle 3"/>
              <p:cNvSpPr>
                <a:spLocks noGrp="1" noChangeArrowheads="1"/>
              </p:cNvSpPr>
              <p:nvPr>
                <p:ph type="body" sz="quarter" idx="10"/>
              </p:nvPr>
            </p:nvSpPr>
            <p:spPr>
              <a:xfrm>
                <a:off x="228600" y="1295400"/>
                <a:ext cx="10896600" cy="5181600"/>
              </a:xfrm>
            </p:spPr>
            <p:txBody>
              <a:bodyPr/>
              <a:lstStyle/>
              <a:p>
                <a:r>
                  <a:rPr lang="en-US" dirty="0"/>
                  <a:t>We form the matrix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𝑎</m:t>
                        </m:r>
                      </m:sub>
                    </m:sSub>
                  </m:oMath>
                </a14:m>
                <a:r>
                  <a:rPr lang="en-US" dirty="0"/>
                  <a:t> using A and b with</a:t>
                </a:r>
              </a:p>
              <a:p>
                <a:endParaRPr lang="en-US" dirty="0"/>
              </a:p>
              <a:p>
                <a:endParaRPr lang="en-US" dirty="0"/>
              </a:p>
              <a:p>
                <a:r>
                  <a:rPr lang="en-US" dirty="0"/>
                  <a:t>	</a:t>
                </a:r>
              </a:p>
              <a:p>
                <a:endParaRPr lang="en-US" dirty="0"/>
              </a:p>
              <a:p>
                <a:r>
                  <a:rPr lang="en-US" dirty="0"/>
                  <a:t>                       </a:t>
                </a:r>
                <a:br>
                  <a:rPr lang="en-US" dirty="0"/>
                </a:br>
                <a:br>
                  <a:rPr lang="en-US" dirty="0"/>
                </a:br>
                <a:endParaRPr lang="en-US" dirty="0"/>
              </a:p>
              <a:p>
                <a:pPr lvl="1"/>
                <a:endParaRPr lang="en-US" dirty="0"/>
              </a:p>
              <a:p>
                <a:pPr lvl="1"/>
                <a:endParaRPr lang="en-US" dirty="0"/>
              </a:p>
              <a:p>
                <a:pPr lvl="1"/>
                <a:endParaRPr lang="en-US" dirty="0"/>
              </a:p>
              <a:p>
                <a:pPr lvl="1"/>
                <a:r>
                  <a:rPr lang="en-US" dirty="0"/>
                  <a:t>and show the steps of the triangularization scheme</a:t>
                </a:r>
              </a:p>
            </p:txBody>
          </p:sp>
        </mc:Choice>
        <mc:Fallback xmlns="">
          <p:sp>
            <p:nvSpPr>
              <p:cNvPr id="392195" name="Rectangle 3"/>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a:stretch>
              </a:blipFill>
            </p:spPr>
            <p:txBody>
              <a:bodyPr/>
              <a:lstStyle/>
              <a:p>
                <a:r>
                  <a:rPr lang="en-US">
                    <a:noFill/>
                  </a:rPr>
                  <a:t> </a:t>
                </a:r>
              </a:p>
            </p:txBody>
          </p:sp>
        </mc:Fallback>
      </mc:AlternateContent>
      <p:graphicFrame>
        <p:nvGraphicFramePr>
          <p:cNvPr id="392215" name="Object 23"/>
          <p:cNvGraphicFramePr>
            <a:graphicFrameLocks noChangeAspect="1"/>
          </p:cNvGraphicFramePr>
          <p:nvPr/>
        </p:nvGraphicFramePr>
        <p:xfrm>
          <a:off x="5410200" y="1806575"/>
          <a:ext cx="3727450" cy="3879850"/>
        </p:xfrm>
        <a:graphic>
          <a:graphicData uri="http://schemas.openxmlformats.org/presentationml/2006/ole">
            <mc:AlternateContent xmlns:mc="http://schemas.openxmlformats.org/markup-compatibility/2006">
              <mc:Choice xmlns:v="urn:schemas-microsoft-com:vml" Requires="v">
                <p:oleObj name="Equation" r:id="rId3" imgW="1701720" imgH="1955520" progId="Equation.DSMT4">
                  <p:embed/>
                </p:oleObj>
              </mc:Choice>
              <mc:Fallback>
                <p:oleObj name="Equation" r:id="rId3" imgW="1701720" imgH="1955520" progId="Equation.DSMT4">
                  <p:embed/>
                  <p:pic>
                    <p:nvPicPr>
                      <p:cNvPr id="392215" name="Object 23"/>
                      <p:cNvPicPr>
                        <a:picLocks noChangeAspect="1" noChangeArrowheads="1"/>
                      </p:cNvPicPr>
                      <p:nvPr/>
                    </p:nvPicPr>
                    <p:blipFill>
                      <a:blip r:embed="rId4"/>
                      <a:srcRect/>
                      <a:stretch>
                        <a:fillRect/>
                      </a:stretch>
                    </p:blipFill>
                    <p:spPr bwMode="auto">
                      <a:xfrm>
                        <a:off x="5410200" y="1806575"/>
                        <a:ext cx="3727450" cy="3879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92216" name="Object 24"/>
          <p:cNvGraphicFramePr>
            <a:graphicFrameLocks noChangeAspect="1"/>
          </p:cNvGraphicFramePr>
          <p:nvPr/>
        </p:nvGraphicFramePr>
        <p:xfrm>
          <a:off x="3124201" y="3505200"/>
          <a:ext cx="2141751" cy="482600"/>
        </p:xfrm>
        <a:graphic>
          <a:graphicData uri="http://schemas.openxmlformats.org/presentationml/2006/ole">
            <mc:AlternateContent xmlns:mc="http://schemas.openxmlformats.org/markup-compatibility/2006">
              <mc:Choice xmlns:v="urn:schemas-microsoft-com:vml" Requires="v">
                <p:oleObj name="Equation" r:id="rId5" imgW="1917360" imgH="482400" progId="Equation.DSMT4">
                  <p:embed/>
                </p:oleObj>
              </mc:Choice>
              <mc:Fallback>
                <p:oleObj name="Equation" r:id="rId5" imgW="1917360" imgH="482400" progId="Equation.DSMT4">
                  <p:embed/>
                  <p:pic>
                    <p:nvPicPr>
                      <p:cNvPr id="392216" name="Object 24"/>
                      <p:cNvPicPr>
                        <a:picLocks noChangeAspect="1" noChangeArrowheads="1"/>
                      </p:cNvPicPr>
                      <p:nvPr/>
                    </p:nvPicPr>
                    <p:blipFill>
                      <a:blip r:embed="rId6"/>
                      <a:srcRect/>
                      <a:stretch>
                        <a:fillRect/>
                      </a:stretch>
                    </p:blipFill>
                    <p:spPr bwMode="auto">
                      <a:xfrm>
                        <a:off x="3124201" y="3505200"/>
                        <a:ext cx="2141751"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7346" name="Rectangle 34"/>
          <p:cNvSpPr>
            <a:spLocks noGrp="1" noChangeArrowheads="1"/>
          </p:cNvSpPr>
          <p:nvPr>
            <p:ph type="title"/>
          </p:nvPr>
        </p:nvSpPr>
        <p:spPr>
          <a:xfrm>
            <a:off x="228600" y="76200"/>
            <a:ext cx="10896600" cy="1066800"/>
          </a:xfrm>
        </p:spPr>
        <p:txBody>
          <a:bodyPr/>
          <a:lstStyle/>
          <a:p>
            <a:r>
              <a:rPr lang="en-US"/>
              <a:t>Triangular Decomposition, Step 1</a:t>
            </a:r>
            <a:endParaRPr lang="en-US" dirty="0"/>
          </a:p>
        </p:txBody>
      </p:sp>
      <p:sp>
        <p:nvSpPr>
          <p:cNvPr id="397315" name="Rectangle 3"/>
          <p:cNvSpPr>
            <a:spLocks noGrp="1" noChangeArrowheads="1"/>
          </p:cNvSpPr>
          <p:nvPr>
            <p:ph type="body" sz="quarter" idx="10"/>
          </p:nvPr>
        </p:nvSpPr>
        <p:spPr>
          <a:xfrm>
            <a:off x="228600" y="1295400"/>
            <a:ext cx="10896600" cy="5181600"/>
          </a:xfrm>
        </p:spPr>
        <p:txBody>
          <a:bodyPr/>
          <a:lstStyle/>
          <a:p>
            <a:r>
              <a:rPr lang="en-US" dirty="0"/>
              <a:t>Step 1: normalize the first equation </a:t>
            </a:r>
          </a:p>
        </p:txBody>
      </p:sp>
      <p:graphicFrame>
        <p:nvGraphicFramePr>
          <p:cNvPr id="397335" name="Object 23"/>
          <p:cNvGraphicFramePr>
            <a:graphicFrameLocks noGrp="1" noChangeAspect="1"/>
          </p:cNvGraphicFramePr>
          <p:nvPr>
            <p:ph sz="quarter" idx="4294967295"/>
            <p:extLst>
              <p:ext uri="{D42A27DB-BD31-4B8C-83A1-F6EECF244321}">
                <p14:modId xmlns:p14="http://schemas.microsoft.com/office/powerpoint/2010/main" val="2010974165"/>
              </p:ext>
            </p:extLst>
          </p:nvPr>
        </p:nvGraphicFramePr>
        <p:xfrm>
          <a:off x="3200400" y="1676400"/>
          <a:ext cx="3962400" cy="1981200"/>
        </p:xfrm>
        <a:graphic>
          <a:graphicData uri="http://schemas.openxmlformats.org/presentationml/2006/ole">
            <mc:AlternateContent xmlns:mc="http://schemas.openxmlformats.org/markup-compatibility/2006">
              <mc:Choice xmlns:v="urn:schemas-microsoft-com:vml" Requires="v">
                <p:oleObj name="Equation" r:id="rId2" imgW="4216320" imgH="2108160" progId="Equation.DSMT4">
                  <p:embed/>
                </p:oleObj>
              </mc:Choice>
              <mc:Fallback>
                <p:oleObj name="Equation" r:id="rId2" imgW="4216320" imgH="2108160" progId="Equation.DSMT4">
                  <p:embed/>
                  <p:pic>
                    <p:nvPicPr>
                      <p:cNvPr id="397335" name="Object 23"/>
                      <p:cNvPicPr>
                        <a:picLocks noChangeAspect="1" noChangeArrowheads="1"/>
                      </p:cNvPicPr>
                      <p:nvPr/>
                    </p:nvPicPr>
                    <p:blipFill>
                      <a:blip r:embed="rId3"/>
                      <a:srcRect/>
                      <a:stretch>
                        <a:fillRect/>
                      </a:stretch>
                    </p:blipFill>
                    <p:spPr bwMode="auto">
                      <a:xfrm>
                        <a:off x="3200400" y="1676400"/>
                        <a:ext cx="3962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Triangular Decomposition, Step 2</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Step 2: a) eliminate x1 from row 2:</a:t>
            </a:r>
            <a:br>
              <a:rPr lang="en-US"/>
            </a:br>
            <a:br>
              <a:rPr lang="en-US"/>
            </a:br>
            <a:br>
              <a:rPr lang="en-US"/>
            </a:br>
            <a:br>
              <a:rPr lang="en-US"/>
            </a:br>
            <a:endParaRPr lang="en-US"/>
          </a:p>
          <a:p>
            <a:r>
              <a:rPr lang="en-US"/>
              <a:t>Step 2: b) normalize the second equation</a:t>
            </a:r>
          </a:p>
          <a:p>
            <a:endParaRPr lang="en-US" dirty="0"/>
          </a:p>
        </p:txBody>
      </p:sp>
      <p:graphicFrame>
        <p:nvGraphicFramePr>
          <p:cNvPr id="5" name="Object 4"/>
          <p:cNvGraphicFramePr>
            <a:graphicFrameLocks noChangeAspect="1"/>
          </p:cNvGraphicFramePr>
          <p:nvPr/>
        </p:nvGraphicFramePr>
        <p:xfrm>
          <a:off x="2819400" y="1905000"/>
          <a:ext cx="5054600" cy="520700"/>
        </p:xfrm>
        <a:graphic>
          <a:graphicData uri="http://schemas.openxmlformats.org/presentationml/2006/ole">
            <mc:AlternateContent xmlns:mc="http://schemas.openxmlformats.org/markup-compatibility/2006">
              <mc:Choice xmlns:v="urn:schemas-microsoft-com:vml" Requires="v">
                <p:oleObj name="Equation" r:id="rId2" imgW="5054600" imgH="520700" progId="Equation.DSMT4">
                  <p:embed/>
                </p:oleObj>
              </mc:Choice>
              <mc:Fallback>
                <p:oleObj name="Equation" r:id="rId2" imgW="5054600" imgH="52070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905000"/>
                        <a:ext cx="50546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6" name="Object 5"/>
          <p:cNvGraphicFramePr>
            <a:graphicFrameLocks noChangeAspect="1"/>
          </p:cNvGraphicFramePr>
          <p:nvPr/>
        </p:nvGraphicFramePr>
        <p:xfrm>
          <a:off x="2819400" y="2514600"/>
          <a:ext cx="2921000" cy="520700"/>
        </p:xfrm>
        <a:graphic>
          <a:graphicData uri="http://schemas.openxmlformats.org/presentationml/2006/ole">
            <mc:AlternateContent xmlns:mc="http://schemas.openxmlformats.org/markup-compatibility/2006">
              <mc:Choice xmlns:v="urn:schemas-microsoft-com:vml" Requires="v">
                <p:oleObj name="Equation" r:id="rId4" imgW="2921000" imgH="520700" progId="Equation.DSMT4">
                  <p:embed/>
                </p:oleObj>
              </mc:Choice>
              <mc:Fallback>
                <p:oleObj name="Equation" r:id="rId4" imgW="2921000" imgH="520700" progId="Equation.DSMT4">
                  <p:embed/>
                  <p:pic>
                    <p:nvPicPr>
                      <p:cNvPr id="6" name="Object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514600"/>
                        <a:ext cx="29210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2" name="Object 5"/>
          <p:cNvGraphicFramePr>
            <a:graphicFrameLocks noChangeAspect="1"/>
          </p:cNvGraphicFramePr>
          <p:nvPr/>
        </p:nvGraphicFramePr>
        <p:xfrm>
          <a:off x="2819401" y="4114800"/>
          <a:ext cx="4105275" cy="1157288"/>
        </p:xfrm>
        <a:graphic>
          <a:graphicData uri="http://schemas.openxmlformats.org/presentationml/2006/ole">
            <mc:AlternateContent xmlns:mc="http://schemas.openxmlformats.org/markup-compatibility/2006">
              <mc:Choice xmlns:v="urn:schemas-microsoft-com:vml" Requires="v">
                <p:oleObj name="Equation" r:id="rId6" imgW="3784320" imgH="1066680" progId="Equation.DSMT4">
                  <p:embed/>
                </p:oleObj>
              </mc:Choice>
              <mc:Fallback>
                <p:oleObj name="Equation" r:id="rId6" imgW="3784320" imgH="1066680" progId="Equation.DSMT4">
                  <p:embed/>
                  <p:pic>
                    <p:nvPicPr>
                      <p:cNvPr id="12" name="Object 5"/>
                      <p:cNvPicPr>
                        <a:picLocks noChangeAspect="1" noChangeArrowheads="1"/>
                      </p:cNvPicPr>
                      <p:nvPr/>
                    </p:nvPicPr>
                    <p:blipFill>
                      <a:blip r:embed="rId7"/>
                      <a:srcRect/>
                      <a:stretch>
                        <a:fillRect/>
                      </a:stretch>
                    </p:blipFill>
                    <p:spPr bwMode="auto">
                      <a:xfrm>
                        <a:off x="2819401" y="4114800"/>
                        <a:ext cx="4105275" cy="1157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6"/>
          <p:cNvGraphicFramePr>
            <a:graphicFrameLocks noChangeAspect="1"/>
          </p:cNvGraphicFramePr>
          <p:nvPr/>
        </p:nvGraphicFramePr>
        <p:xfrm>
          <a:off x="2819401" y="5181600"/>
          <a:ext cx="1901825" cy="1143000"/>
        </p:xfrm>
        <a:graphic>
          <a:graphicData uri="http://schemas.openxmlformats.org/presentationml/2006/ole">
            <mc:AlternateContent xmlns:mc="http://schemas.openxmlformats.org/markup-compatibility/2006">
              <mc:Choice xmlns:v="urn:schemas-microsoft-com:vml" Requires="v">
                <p:oleObj name="Equation" r:id="rId8" imgW="1663560" imgH="1066680" progId="Equation.DSMT4">
                  <p:embed/>
                </p:oleObj>
              </mc:Choice>
              <mc:Fallback>
                <p:oleObj name="Equation" r:id="rId8" imgW="1663560" imgH="1066680" progId="Equation.DSMT4">
                  <p:embed/>
                  <p:pic>
                    <p:nvPicPr>
                      <p:cNvPr id="13" name="Object 6"/>
                      <p:cNvPicPr>
                        <a:picLocks noChangeAspect="1" noChangeArrowheads="1"/>
                      </p:cNvPicPr>
                      <p:nvPr/>
                    </p:nvPicPr>
                    <p:blipFill>
                      <a:blip r:embed="rId9"/>
                      <a:srcRect/>
                      <a:stretch>
                        <a:fillRect/>
                      </a:stretch>
                    </p:blipFill>
                    <p:spPr bwMode="auto">
                      <a:xfrm>
                        <a:off x="2819401" y="5181600"/>
                        <a:ext cx="1901825" cy="1143000"/>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1512428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Rectangle 2"/>
          <p:cNvSpPr>
            <a:spLocks noGrp="1" noChangeArrowheads="1"/>
          </p:cNvSpPr>
          <p:nvPr>
            <p:ph type="title"/>
          </p:nvPr>
        </p:nvSpPr>
        <p:spPr>
          <a:xfrm>
            <a:off x="228600" y="76200"/>
            <a:ext cx="10896600" cy="1066800"/>
          </a:xfrm>
        </p:spPr>
        <p:txBody>
          <a:bodyPr/>
          <a:lstStyle/>
          <a:p>
            <a:r>
              <a:rPr lang="en-US"/>
              <a:t>Triangular Decomposition, Step 2</a:t>
            </a:r>
            <a:endParaRPr lang="en-US" dirty="0"/>
          </a:p>
        </p:txBody>
      </p:sp>
      <p:sp>
        <p:nvSpPr>
          <p:cNvPr id="530435" name="Rectangle 3"/>
          <p:cNvSpPr>
            <a:spLocks noGrp="1" noChangeArrowheads="1"/>
          </p:cNvSpPr>
          <p:nvPr>
            <p:ph type="body" sz="quarter" idx="10"/>
          </p:nvPr>
        </p:nvSpPr>
        <p:spPr>
          <a:xfrm>
            <a:off x="228600" y="1295400"/>
            <a:ext cx="10896600" cy="5181600"/>
          </a:xfrm>
        </p:spPr>
        <p:txBody>
          <a:bodyPr/>
          <a:lstStyle/>
          <a:p>
            <a:r>
              <a:rPr lang="en-US"/>
              <a:t>and we end up at the end of step 2 with </a:t>
            </a:r>
            <a:endParaRPr lang="en-US" dirty="0"/>
          </a:p>
        </p:txBody>
      </p:sp>
      <p:graphicFrame>
        <p:nvGraphicFramePr>
          <p:cNvPr id="530436" name="Object 4"/>
          <p:cNvGraphicFramePr>
            <a:graphicFrameLocks noChangeAspect="1"/>
          </p:cNvGraphicFramePr>
          <p:nvPr/>
        </p:nvGraphicFramePr>
        <p:xfrm>
          <a:off x="1981200" y="1905001"/>
          <a:ext cx="8140700" cy="4532313"/>
        </p:xfrm>
        <a:graphic>
          <a:graphicData uri="http://schemas.openxmlformats.org/presentationml/2006/ole">
            <mc:AlternateContent xmlns:mc="http://schemas.openxmlformats.org/markup-compatibility/2006">
              <mc:Choice xmlns:v="urn:schemas-microsoft-com:vml" Requires="v">
                <p:oleObj name="Equation" r:id="rId2" imgW="2222280" imgH="1726920" progId="Equation.DSMT4">
                  <p:embed/>
                </p:oleObj>
              </mc:Choice>
              <mc:Fallback>
                <p:oleObj name="Equation" r:id="rId2" imgW="2222280" imgH="1726920" progId="Equation.DSMT4">
                  <p:embed/>
                  <p:pic>
                    <p:nvPicPr>
                      <p:cNvPr id="530436" name="Object 4"/>
                      <p:cNvPicPr>
                        <a:picLocks noChangeAspect="1" noChangeArrowheads="1"/>
                      </p:cNvPicPr>
                      <p:nvPr/>
                    </p:nvPicPr>
                    <p:blipFill>
                      <a:blip r:embed="rId3"/>
                      <a:srcRect/>
                      <a:stretch>
                        <a:fillRect/>
                      </a:stretch>
                    </p:blipFill>
                    <p:spPr bwMode="auto">
                      <a:xfrm>
                        <a:off x="1981200" y="1905001"/>
                        <a:ext cx="8140700" cy="4532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BF7014-6F8E-4538-8B15-E219DF60D836}"/>
              </a:ext>
            </a:extLst>
          </p:cNvPr>
          <p:cNvSpPr>
            <a:spLocks noGrp="1"/>
          </p:cNvSpPr>
          <p:nvPr>
            <p:ph type="title"/>
          </p:nvPr>
        </p:nvSpPr>
        <p:spPr>
          <a:xfrm>
            <a:off x="228600" y="76200"/>
            <a:ext cx="10896600" cy="1066800"/>
          </a:xfrm>
        </p:spPr>
        <p:txBody>
          <a:bodyPr/>
          <a:lstStyle/>
          <a:p>
            <a:r>
              <a:rPr lang="en-US"/>
              <a:t>Second Half of the Semester</a:t>
            </a:r>
            <a:endParaRPr lang="en-US" dirty="0"/>
          </a:p>
        </p:txBody>
      </p:sp>
      <p:sp>
        <p:nvSpPr>
          <p:cNvPr id="3" name="Content Placeholder 2">
            <a:extLst>
              <a:ext uri="{FF2B5EF4-FFF2-40B4-BE49-F238E27FC236}">
                <a16:creationId xmlns:a16="http://schemas.microsoft.com/office/drawing/2014/main" id="{187579C2-4595-42FF-A2BA-CFADE542E486}"/>
              </a:ext>
            </a:extLst>
          </p:cNvPr>
          <p:cNvSpPr>
            <a:spLocks noGrp="1"/>
          </p:cNvSpPr>
          <p:nvPr>
            <p:ph type="body" sz="quarter" idx="10"/>
          </p:nvPr>
        </p:nvSpPr>
        <p:spPr>
          <a:xfrm>
            <a:off x="228600" y="1295400"/>
            <a:ext cx="10896600" cy="5181600"/>
          </a:xfrm>
        </p:spPr>
        <p:txBody>
          <a:bodyPr numCol="2"/>
          <a:lstStyle/>
          <a:p>
            <a:pPr marL="0" indent="0">
              <a:buNone/>
            </a:pPr>
            <a:r>
              <a:rPr lang="en-US" b="1" dirty="0"/>
              <a:t>Main Topics</a:t>
            </a:r>
          </a:p>
          <a:p>
            <a:r>
              <a:rPr lang="en-US" dirty="0"/>
              <a:t>Sparse Linear Systems</a:t>
            </a:r>
          </a:p>
          <a:p>
            <a:r>
              <a:rPr lang="en-US" dirty="0"/>
              <a:t>Sensitivities</a:t>
            </a:r>
          </a:p>
          <a:p>
            <a:r>
              <a:rPr lang="en-US" dirty="0"/>
              <a:t>State Estimation</a:t>
            </a:r>
          </a:p>
          <a:p>
            <a:r>
              <a:rPr lang="en-US" dirty="0"/>
              <a:t>Optimization Methods and Applications</a:t>
            </a:r>
          </a:p>
          <a:p>
            <a:endParaRPr lang="en-US" dirty="0"/>
          </a:p>
          <a:p>
            <a:endParaRPr lang="en-US" dirty="0"/>
          </a:p>
          <a:p>
            <a:endParaRPr lang="en-US" dirty="0"/>
          </a:p>
          <a:p>
            <a:endParaRPr lang="en-US" dirty="0"/>
          </a:p>
          <a:p>
            <a:endParaRPr lang="en-US" dirty="0"/>
          </a:p>
          <a:p>
            <a:pPr marL="0" indent="0">
              <a:buNone/>
            </a:pPr>
            <a:r>
              <a:rPr lang="en-US" b="1" dirty="0"/>
              <a:t>Special Topics, as time permits</a:t>
            </a:r>
          </a:p>
          <a:p>
            <a:r>
              <a:rPr lang="en-US" dirty="0"/>
              <a:t>Equivalents</a:t>
            </a:r>
          </a:p>
          <a:p>
            <a:r>
              <a:rPr lang="en-US" dirty="0"/>
              <a:t>Voltage stability</a:t>
            </a:r>
          </a:p>
          <a:p>
            <a:r>
              <a:rPr lang="en-US" dirty="0"/>
              <a:t>August 14, 2003 blackout</a:t>
            </a:r>
          </a:p>
          <a:p>
            <a:r>
              <a:rPr lang="en-US" dirty="0"/>
              <a:t>Synthetic grids</a:t>
            </a:r>
          </a:p>
          <a:p>
            <a:r>
              <a:rPr lang="en-US" dirty="0"/>
              <a:t>Geomagnetic disturbances</a:t>
            </a:r>
          </a:p>
          <a:p>
            <a:r>
              <a:rPr lang="en-US" dirty="0"/>
              <a:t>Power system restoration</a:t>
            </a:r>
          </a:p>
          <a:p>
            <a:endParaRPr lang="en-US" dirty="0"/>
          </a:p>
        </p:txBody>
      </p:sp>
    </p:spTree>
    <p:extLst>
      <p:ext uri="{BB962C8B-B14F-4D97-AF65-F5344CB8AC3E}">
        <p14:creationId xmlns:p14="http://schemas.microsoft.com/office/powerpoint/2010/main" val="22111945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659" name="Rectangle 11"/>
          <p:cNvSpPr>
            <a:spLocks noGrp="1" noChangeArrowheads="1"/>
          </p:cNvSpPr>
          <p:nvPr>
            <p:ph type="title"/>
          </p:nvPr>
        </p:nvSpPr>
        <p:spPr>
          <a:xfrm>
            <a:off x="228600" y="76200"/>
            <a:ext cx="10896600" cy="1066800"/>
          </a:xfrm>
        </p:spPr>
        <p:txBody>
          <a:bodyPr/>
          <a:lstStyle/>
          <a:p>
            <a:r>
              <a:rPr lang="en-US"/>
              <a:t>Triangular Decomposition, Step 3</a:t>
            </a:r>
            <a:endParaRPr lang="en-US" dirty="0"/>
          </a:p>
        </p:txBody>
      </p:sp>
      <p:sp>
        <p:nvSpPr>
          <p:cNvPr id="411651" name="Rectangle 3"/>
          <p:cNvSpPr>
            <a:spLocks noGrp="1" noChangeArrowheads="1"/>
          </p:cNvSpPr>
          <p:nvPr>
            <p:ph type="body" sz="quarter" idx="10"/>
          </p:nvPr>
        </p:nvSpPr>
        <p:spPr>
          <a:xfrm>
            <a:off x="228600" y="1295400"/>
            <a:ext cx="10896600" cy="5181600"/>
          </a:xfrm>
        </p:spPr>
        <p:txBody>
          <a:bodyPr/>
          <a:lstStyle/>
          <a:p>
            <a:r>
              <a:rPr lang="en-US" dirty="0"/>
              <a:t>Step 3: a) eliminate x1 and x2 from row 3: </a:t>
            </a:r>
          </a:p>
          <a:p>
            <a:endParaRPr lang="en-US" dirty="0"/>
          </a:p>
          <a:p>
            <a:endParaRPr lang="en-US" dirty="0"/>
          </a:p>
          <a:p>
            <a:endParaRPr lang="en-US" dirty="0"/>
          </a:p>
          <a:p>
            <a:endParaRPr lang="en-US" dirty="0"/>
          </a:p>
          <a:p>
            <a:endParaRPr lang="en-US" dirty="0"/>
          </a:p>
          <a:p>
            <a:r>
              <a:rPr lang="en-US" dirty="0"/>
              <a:t>Step 3: b) normalize the third equation:		</a:t>
            </a:r>
          </a:p>
        </p:txBody>
      </p:sp>
      <p:graphicFrame>
        <p:nvGraphicFramePr>
          <p:cNvPr id="411675" name="Object 27"/>
          <p:cNvGraphicFramePr>
            <a:graphicFrameLocks noChangeAspect="1"/>
          </p:cNvGraphicFramePr>
          <p:nvPr/>
        </p:nvGraphicFramePr>
        <p:xfrm>
          <a:off x="4756150" y="2659944"/>
          <a:ext cx="6794500" cy="520700"/>
        </p:xfrm>
        <a:graphic>
          <a:graphicData uri="http://schemas.openxmlformats.org/presentationml/2006/ole">
            <mc:AlternateContent xmlns:mc="http://schemas.openxmlformats.org/markup-compatibility/2006">
              <mc:Choice xmlns:v="urn:schemas-microsoft-com:vml" Requires="v">
                <p:oleObj name="Equation" r:id="rId2" imgW="6794280" imgH="520560" progId="Equation.DSMT4">
                  <p:embed/>
                </p:oleObj>
              </mc:Choice>
              <mc:Fallback>
                <p:oleObj name="Equation" r:id="rId2" imgW="6794280" imgH="520560" progId="Equation.DSMT4">
                  <p:embed/>
                  <p:pic>
                    <p:nvPicPr>
                      <p:cNvPr id="411675" name="Object 27"/>
                      <p:cNvPicPr>
                        <a:picLocks noChangeAspect="1" noChangeArrowheads="1"/>
                      </p:cNvPicPr>
                      <p:nvPr/>
                    </p:nvPicPr>
                    <p:blipFill>
                      <a:blip r:embed="rId3"/>
                      <a:srcRect/>
                      <a:stretch>
                        <a:fillRect/>
                      </a:stretch>
                    </p:blipFill>
                    <p:spPr bwMode="auto">
                      <a:xfrm>
                        <a:off x="4756150" y="2659944"/>
                        <a:ext cx="67945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1676" name="Object 28"/>
          <p:cNvGraphicFramePr>
            <a:graphicFrameLocks noChangeAspect="1"/>
          </p:cNvGraphicFramePr>
          <p:nvPr/>
        </p:nvGraphicFramePr>
        <p:xfrm>
          <a:off x="5174710" y="1542014"/>
          <a:ext cx="6121400" cy="520700"/>
        </p:xfrm>
        <a:graphic>
          <a:graphicData uri="http://schemas.openxmlformats.org/presentationml/2006/ole">
            <mc:AlternateContent xmlns:mc="http://schemas.openxmlformats.org/markup-compatibility/2006">
              <mc:Choice xmlns:v="urn:schemas-microsoft-com:vml" Requires="v">
                <p:oleObj name="Equation" r:id="rId4" imgW="6121080" imgH="520560" progId="Equation.DSMT4">
                  <p:embed/>
                </p:oleObj>
              </mc:Choice>
              <mc:Fallback>
                <p:oleObj name="Equation" r:id="rId4" imgW="6121080" imgH="520560" progId="Equation.DSMT4">
                  <p:embed/>
                  <p:pic>
                    <p:nvPicPr>
                      <p:cNvPr id="411676" name="Object 28"/>
                      <p:cNvPicPr>
                        <a:picLocks noChangeAspect="1" noChangeArrowheads="1"/>
                      </p:cNvPicPr>
                      <p:nvPr/>
                    </p:nvPicPr>
                    <p:blipFill>
                      <a:blip r:embed="rId5"/>
                      <a:srcRect/>
                      <a:stretch>
                        <a:fillRect/>
                      </a:stretch>
                    </p:blipFill>
                    <p:spPr bwMode="auto">
                      <a:xfrm>
                        <a:off x="5174710" y="1542014"/>
                        <a:ext cx="61214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1680" name="Object 32"/>
          <p:cNvGraphicFramePr>
            <a:graphicFrameLocks noChangeAspect="1"/>
          </p:cNvGraphicFramePr>
          <p:nvPr/>
        </p:nvGraphicFramePr>
        <p:xfrm>
          <a:off x="5121444" y="2062714"/>
          <a:ext cx="3098800" cy="520700"/>
        </p:xfrm>
        <a:graphic>
          <a:graphicData uri="http://schemas.openxmlformats.org/presentationml/2006/ole">
            <mc:AlternateContent xmlns:mc="http://schemas.openxmlformats.org/markup-compatibility/2006">
              <mc:Choice xmlns:v="urn:schemas-microsoft-com:vml" Requires="v">
                <p:oleObj name="Equation" r:id="rId6" imgW="3098520" imgH="520560" progId="Equation.DSMT4">
                  <p:embed/>
                </p:oleObj>
              </mc:Choice>
              <mc:Fallback>
                <p:oleObj name="Equation" r:id="rId6" imgW="3098520" imgH="520560" progId="Equation.DSMT4">
                  <p:embed/>
                  <p:pic>
                    <p:nvPicPr>
                      <p:cNvPr id="411680" name="Object 32"/>
                      <p:cNvPicPr>
                        <a:picLocks noChangeAspect="1" noChangeArrowheads="1"/>
                      </p:cNvPicPr>
                      <p:nvPr/>
                    </p:nvPicPr>
                    <p:blipFill>
                      <a:blip r:embed="rId7"/>
                      <a:srcRect/>
                      <a:stretch>
                        <a:fillRect/>
                      </a:stretch>
                    </p:blipFill>
                    <p:spPr bwMode="auto">
                      <a:xfrm>
                        <a:off x="5121444" y="2062714"/>
                        <a:ext cx="30988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1681" name="Object 33"/>
          <p:cNvGraphicFramePr>
            <a:graphicFrameLocks noChangeAspect="1"/>
          </p:cNvGraphicFramePr>
          <p:nvPr>
            <p:extLst>
              <p:ext uri="{D42A27DB-BD31-4B8C-83A1-F6EECF244321}">
                <p14:modId xmlns:p14="http://schemas.microsoft.com/office/powerpoint/2010/main" val="237421571"/>
              </p:ext>
            </p:extLst>
          </p:nvPr>
        </p:nvGraphicFramePr>
        <p:xfrm>
          <a:off x="4767943" y="3279472"/>
          <a:ext cx="3352800" cy="520700"/>
        </p:xfrm>
        <a:graphic>
          <a:graphicData uri="http://schemas.openxmlformats.org/presentationml/2006/ole">
            <mc:AlternateContent xmlns:mc="http://schemas.openxmlformats.org/markup-compatibility/2006">
              <mc:Choice xmlns:v="urn:schemas-microsoft-com:vml" Requires="v">
                <p:oleObj name="Equation" r:id="rId8" imgW="3352680" imgH="520560" progId="Equation.DSMT4">
                  <p:embed/>
                </p:oleObj>
              </mc:Choice>
              <mc:Fallback>
                <p:oleObj name="Equation" r:id="rId8" imgW="3352680" imgH="520560" progId="Equation.DSMT4">
                  <p:embed/>
                  <p:pic>
                    <p:nvPicPr>
                      <p:cNvPr id="411681" name="Object 33"/>
                      <p:cNvPicPr>
                        <a:picLocks noChangeAspect="1" noChangeArrowheads="1"/>
                      </p:cNvPicPr>
                      <p:nvPr/>
                    </p:nvPicPr>
                    <p:blipFill>
                      <a:blip r:embed="rId9"/>
                      <a:srcRect/>
                      <a:stretch>
                        <a:fillRect/>
                      </a:stretch>
                    </p:blipFill>
                    <p:spPr bwMode="auto">
                      <a:xfrm>
                        <a:off x="4767943" y="3279472"/>
                        <a:ext cx="3352800" cy="520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2" name="Object 1"/>
          <p:cNvGraphicFramePr>
            <a:graphicFrameLocks noChangeAspect="1"/>
          </p:cNvGraphicFramePr>
          <p:nvPr>
            <p:extLst>
              <p:ext uri="{D42A27DB-BD31-4B8C-83A1-F6EECF244321}">
                <p14:modId xmlns:p14="http://schemas.microsoft.com/office/powerpoint/2010/main" val="1041115834"/>
              </p:ext>
            </p:extLst>
          </p:nvPr>
        </p:nvGraphicFramePr>
        <p:xfrm>
          <a:off x="5225143" y="4210293"/>
          <a:ext cx="5791200" cy="1029914"/>
        </p:xfrm>
        <a:graphic>
          <a:graphicData uri="http://schemas.openxmlformats.org/presentationml/2006/ole">
            <mc:AlternateContent xmlns:mc="http://schemas.openxmlformats.org/markup-compatibility/2006">
              <mc:Choice xmlns:v="urn:schemas-microsoft-com:vml" Requires="v">
                <p:oleObj name="Equation" r:id="rId10" imgW="5257800" imgH="1054080" progId="Equation.DSMT4">
                  <p:embed/>
                </p:oleObj>
              </mc:Choice>
              <mc:Fallback>
                <p:oleObj name="Equation" r:id="rId10" imgW="5257800" imgH="1054080" progId="Equation.DSMT4">
                  <p:embed/>
                  <p:pic>
                    <p:nvPicPr>
                      <p:cNvPr id="2" name="Object 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5225143" y="4210293"/>
                        <a:ext cx="5791200" cy="1029914"/>
                      </a:xfrm>
                      <a:prstGeom prst="rect">
                        <a:avLst/>
                      </a:prstGeom>
                      <a:noFill/>
                      <a:ln>
                        <a:noFill/>
                      </a:ln>
                      <a:effectLst/>
                    </p:spPr>
                  </p:pic>
                </p:oleObj>
              </mc:Fallback>
            </mc:AlternateContent>
          </a:graphicData>
        </a:graphic>
      </p:graphicFrame>
      <p:graphicFrame>
        <p:nvGraphicFramePr>
          <p:cNvPr id="3" name="Object 2"/>
          <p:cNvGraphicFramePr>
            <a:graphicFrameLocks noChangeAspect="1"/>
          </p:cNvGraphicFramePr>
          <p:nvPr>
            <p:extLst>
              <p:ext uri="{D42A27DB-BD31-4B8C-83A1-F6EECF244321}">
                <p14:modId xmlns:p14="http://schemas.microsoft.com/office/powerpoint/2010/main" val="1631105428"/>
              </p:ext>
            </p:extLst>
          </p:nvPr>
        </p:nvGraphicFramePr>
        <p:xfrm>
          <a:off x="5410200" y="5369487"/>
          <a:ext cx="1828800" cy="1027415"/>
        </p:xfrm>
        <a:graphic>
          <a:graphicData uri="http://schemas.openxmlformats.org/presentationml/2006/ole">
            <mc:AlternateContent xmlns:mc="http://schemas.openxmlformats.org/markup-compatibility/2006">
              <mc:Choice xmlns:v="urn:schemas-microsoft-com:vml" Requires="v">
                <p:oleObj name="Equation" r:id="rId12" imgW="1777680" imgH="1066680" progId="Equation.DSMT4">
                  <p:embed/>
                </p:oleObj>
              </mc:Choice>
              <mc:Fallback>
                <p:oleObj name="Equation" r:id="rId12" imgW="1777680" imgH="1066680" progId="Equation.DSMT4">
                  <p:embed/>
                  <p:pic>
                    <p:nvPicPr>
                      <p:cNvPr id="3" name="Object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410200" y="5369487"/>
                        <a:ext cx="1828800" cy="1027415"/>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9673704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725" name="Rectangle 5"/>
          <p:cNvSpPr>
            <a:spLocks noGrp="1" noChangeArrowheads="1"/>
          </p:cNvSpPr>
          <p:nvPr>
            <p:ph type="title"/>
          </p:nvPr>
        </p:nvSpPr>
        <p:spPr>
          <a:xfrm>
            <a:off x="228600" y="76200"/>
            <a:ext cx="10896600" cy="1066800"/>
          </a:xfrm>
        </p:spPr>
        <p:txBody>
          <a:bodyPr/>
          <a:lstStyle/>
          <a:p>
            <a:r>
              <a:rPr lang="en-US"/>
              <a:t>Triangular Decomposition, Step 3</a:t>
            </a:r>
            <a:endParaRPr lang="en-US" dirty="0"/>
          </a:p>
        </p:txBody>
      </p:sp>
      <p:sp>
        <p:nvSpPr>
          <p:cNvPr id="414723" name="Rectangle 3"/>
          <p:cNvSpPr>
            <a:spLocks noGrp="1" noChangeArrowheads="1"/>
          </p:cNvSpPr>
          <p:nvPr>
            <p:ph type="body" sz="quarter" idx="10"/>
          </p:nvPr>
        </p:nvSpPr>
        <p:spPr>
          <a:xfrm>
            <a:off x="228600" y="1295400"/>
            <a:ext cx="10896600" cy="5181600"/>
          </a:xfrm>
        </p:spPr>
        <p:txBody>
          <a:bodyPr/>
          <a:lstStyle/>
          <a:p>
            <a:r>
              <a:rPr lang="en-US" dirty="0"/>
              <a:t>and we have the system at the end of step 3</a:t>
            </a:r>
          </a:p>
        </p:txBody>
      </p:sp>
      <p:graphicFrame>
        <p:nvGraphicFramePr>
          <p:cNvPr id="414728" name="Object 8"/>
          <p:cNvGraphicFramePr>
            <a:graphicFrameLocks noGrp="1" noChangeAspect="1"/>
          </p:cNvGraphicFramePr>
          <p:nvPr>
            <p:ph sz="half" idx="4294967295"/>
            <p:extLst>
              <p:ext uri="{D42A27DB-BD31-4B8C-83A1-F6EECF244321}">
                <p14:modId xmlns:p14="http://schemas.microsoft.com/office/powerpoint/2010/main" val="1736409311"/>
              </p:ext>
            </p:extLst>
          </p:nvPr>
        </p:nvGraphicFramePr>
        <p:xfrm>
          <a:off x="2057400" y="1943100"/>
          <a:ext cx="4914900" cy="3886200"/>
        </p:xfrm>
        <a:graphic>
          <a:graphicData uri="http://schemas.openxmlformats.org/presentationml/2006/ole">
            <mc:AlternateContent xmlns:mc="http://schemas.openxmlformats.org/markup-compatibility/2006">
              <mc:Choice xmlns:v="urn:schemas-microsoft-com:vml" Requires="v">
                <p:oleObj name="Equation" r:id="rId2" imgW="4914720" imgH="3886200" progId="Equation.DSMT4">
                  <p:embed/>
                </p:oleObj>
              </mc:Choice>
              <mc:Fallback>
                <p:oleObj name="Equation" r:id="rId2" imgW="4914720" imgH="3886200" progId="Equation.DSMT4">
                  <p:embed/>
                  <p:pic>
                    <p:nvPicPr>
                      <p:cNvPr id="414728" name="Object 8"/>
                      <p:cNvPicPr>
                        <a:picLocks noChangeAspect="1" noChangeArrowheads="1"/>
                      </p:cNvPicPr>
                      <p:nvPr/>
                    </p:nvPicPr>
                    <p:blipFill>
                      <a:blip r:embed="rId3"/>
                      <a:srcRect/>
                      <a:stretch>
                        <a:fillRect/>
                      </a:stretch>
                    </p:blipFill>
                    <p:spPr bwMode="auto">
                      <a:xfrm>
                        <a:off x="2057400" y="1943100"/>
                        <a:ext cx="49149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5"/>
          <p:cNvSpPr>
            <a:spLocks noGrp="1" noChangeArrowheads="1"/>
          </p:cNvSpPr>
          <p:nvPr>
            <p:ph type="title"/>
          </p:nvPr>
        </p:nvSpPr>
        <p:spPr>
          <a:xfrm>
            <a:off x="228600" y="76200"/>
            <a:ext cx="10896600" cy="1066800"/>
          </a:xfrm>
        </p:spPr>
        <p:txBody>
          <a:bodyPr/>
          <a:lstStyle/>
          <a:p>
            <a:r>
              <a:rPr lang="en-US"/>
              <a:t>Triangular Decomposition, Step k</a:t>
            </a:r>
            <a:endParaRPr lang="en-US" dirty="0"/>
          </a:p>
        </p:txBody>
      </p:sp>
      <p:sp>
        <p:nvSpPr>
          <p:cNvPr id="416771" name="Rectangle 3"/>
          <p:cNvSpPr>
            <a:spLocks noGrp="1" noChangeArrowheads="1"/>
          </p:cNvSpPr>
          <p:nvPr>
            <p:ph type="body" sz="quarter" idx="10"/>
          </p:nvPr>
        </p:nvSpPr>
        <p:spPr>
          <a:xfrm>
            <a:off x="228600" y="1295400"/>
            <a:ext cx="10896600" cy="5181600"/>
          </a:xfrm>
        </p:spPr>
        <p:txBody>
          <a:bodyPr/>
          <a:lstStyle/>
          <a:p>
            <a:r>
              <a:rPr lang="en-US" dirty="0"/>
              <a:t>In general, we have for step k:</a:t>
            </a:r>
            <a:br>
              <a:rPr lang="en-US" dirty="0"/>
            </a:br>
            <a:r>
              <a:rPr lang="en-US" dirty="0"/>
              <a:t>a)  eliminate                           from row k:</a:t>
            </a:r>
            <a:br>
              <a:rPr lang="en-US" dirty="0"/>
            </a:br>
            <a:endParaRPr lang="en-US" dirty="0"/>
          </a:p>
          <a:p>
            <a:endParaRPr lang="en-US" dirty="0"/>
          </a:p>
          <a:p>
            <a:endParaRPr lang="en-US" dirty="0"/>
          </a:p>
          <a:p>
            <a:br>
              <a:rPr lang="en-US" dirty="0"/>
            </a:br>
            <a:r>
              <a:rPr lang="en-US" dirty="0"/>
              <a:t>b) normalize the kth equation:</a:t>
            </a:r>
          </a:p>
        </p:txBody>
      </p:sp>
      <p:graphicFrame>
        <p:nvGraphicFramePr>
          <p:cNvPr id="416792" name="Object 24"/>
          <p:cNvGraphicFramePr>
            <a:graphicFrameLocks noChangeAspect="1"/>
          </p:cNvGraphicFramePr>
          <p:nvPr>
            <p:extLst>
              <p:ext uri="{D42A27DB-BD31-4B8C-83A1-F6EECF244321}">
                <p14:modId xmlns:p14="http://schemas.microsoft.com/office/powerpoint/2010/main" val="391071921"/>
              </p:ext>
            </p:extLst>
          </p:nvPr>
        </p:nvGraphicFramePr>
        <p:xfrm>
          <a:off x="1805781" y="2339975"/>
          <a:ext cx="7742238" cy="555625"/>
        </p:xfrm>
        <a:graphic>
          <a:graphicData uri="http://schemas.openxmlformats.org/presentationml/2006/ole">
            <mc:AlternateContent xmlns:mc="http://schemas.openxmlformats.org/markup-compatibility/2006">
              <mc:Choice xmlns:v="urn:schemas-microsoft-com:vml" Requires="v">
                <p:oleObj name="Equation" r:id="rId2" imgW="7277040" imgH="520560" progId="Equation.DSMT4">
                  <p:embed/>
                </p:oleObj>
              </mc:Choice>
              <mc:Fallback>
                <p:oleObj name="Equation" r:id="rId2" imgW="7277040" imgH="520560" progId="Equation.DSMT4">
                  <p:embed/>
                  <p:pic>
                    <p:nvPicPr>
                      <p:cNvPr id="416792" name="Object 2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05781" y="2339975"/>
                        <a:ext cx="7742238" cy="55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6797" name="Object 29"/>
          <p:cNvGraphicFramePr>
            <a:graphicFrameLocks noChangeAspect="1"/>
          </p:cNvGraphicFramePr>
          <p:nvPr>
            <p:extLst>
              <p:ext uri="{D42A27DB-BD31-4B8C-83A1-F6EECF244321}">
                <p14:modId xmlns:p14="http://schemas.microsoft.com/office/powerpoint/2010/main" val="3599543678"/>
              </p:ext>
            </p:extLst>
          </p:nvPr>
        </p:nvGraphicFramePr>
        <p:xfrm>
          <a:off x="2514600" y="1678781"/>
          <a:ext cx="2254250" cy="531813"/>
        </p:xfrm>
        <a:graphic>
          <a:graphicData uri="http://schemas.openxmlformats.org/presentationml/2006/ole">
            <mc:AlternateContent xmlns:mc="http://schemas.openxmlformats.org/markup-compatibility/2006">
              <mc:Choice xmlns:v="urn:schemas-microsoft-com:vml" Requires="v">
                <p:oleObj name="Equation" r:id="rId4" imgW="2044440" imgH="482400" progId="Equation.DSMT4">
                  <p:embed/>
                </p:oleObj>
              </mc:Choice>
              <mc:Fallback>
                <p:oleObj name="Equation" r:id="rId4" imgW="2044440" imgH="482400" progId="Equation.DSMT4">
                  <p:embed/>
                  <p:pic>
                    <p:nvPicPr>
                      <p:cNvPr id="416797" name="Object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514600" y="1678781"/>
                        <a:ext cx="2254250" cy="531813"/>
                      </a:xfrm>
                      <a:prstGeom prst="rect">
                        <a:avLst/>
                      </a:prstGeom>
                      <a:noFill/>
                      <a:ln>
                        <a:noFill/>
                      </a:ln>
                      <a:effectLst/>
                    </p:spPr>
                  </p:pic>
                </p:oleObj>
              </mc:Fallback>
            </mc:AlternateContent>
          </a:graphicData>
        </a:graphic>
      </p:graphicFrame>
      <p:graphicFrame>
        <p:nvGraphicFramePr>
          <p:cNvPr id="416804" name="Object 36"/>
          <p:cNvGraphicFramePr>
            <a:graphicFrameLocks noChangeAspect="1"/>
          </p:cNvGraphicFramePr>
          <p:nvPr>
            <p:extLst>
              <p:ext uri="{D42A27DB-BD31-4B8C-83A1-F6EECF244321}">
                <p14:modId xmlns:p14="http://schemas.microsoft.com/office/powerpoint/2010/main" val="3769399832"/>
              </p:ext>
            </p:extLst>
          </p:nvPr>
        </p:nvGraphicFramePr>
        <p:xfrm>
          <a:off x="1805781" y="3085305"/>
          <a:ext cx="7835900" cy="555625"/>
        </p:xfrm>
        <a:graphic>
          <a:graphicData uri="http://schemas.openxmlformats.org/presentationml/2006/ole">
            <mc:AlternateContent xmlns:mc="http://schemas.openxmlformats.org/markup-compatibility/2006">
              <mc:Choice xmlns:v="urn:schemas-microsoft-com:vml" Requires="v">
                <p:oleObj name="Equation" r:id="rId6" imgW="7340400" imgH="520560" progId="Equation.DSMT4">
                  <p:embed/>
                </p:oleObj>
              </mc:Choice>
              <mc:Fallback>
                <p:oleObj name="Equation" r:id="rId6" imgW="7340400" imgH="520560" progId="Equation.DSMT4">
                  <p:embed/>
                  <p:pic>
                    <p:nvPicPr>
                      <p:cNvPr id="416804" name="Object 3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05781" y="3085305"/>
                        <a:ext cx="7835900" cy="555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3" name="Object 2"/>
          <p:cNvGraphicFramePr>
            <a:graphicFrameLocks noGrp="1" noChangeAspect="1"/>
          </p:cNvGraphicFramePr>
          <p:nvPr>
            <p:extLst>
              <p:ext uri="{D42A27DB-BD31-4B8C-83A1-F6EECF244321}">
                <p14:modId xmlns:p14="http://schemas.microsoft.com/office/powerpoint/2010/main" val="2291130390"/>
              </p:ext>
            </p:extLst>
          </p:nvPr>
        </p:nvGraphicFramePr>
        <p:xfrm>
          <a:off x="3429000" y="4251324"/>
          <a:ext cx="4851400" cy="1006475"/>
        </p:xfrm>
        <a:graphic>
          <a:graphicData uri="http://schemas.openxmlformats.org/presentationml/2006/ole">
            <mc:AlternateContent xmlns:mc="http://schemas.openxmlformats.org/markup-compatibility/2006">
              <mc:Choice xmlns:v="urn:schemas-microsoft-com:vml" Requires="v">
                <p:oleObj name="Equation" r:id="rId8" imgW="5448240" imgH="1130040" progId="Equation.DSMT4">
                  <p:embed/>
                </p:oleObj>
              </mc:Choice>
              <mc:Fallback>
                <p:oleObj name="Equation" r:id="rId8" imgW="5448240" imgH="1130040" progId="Equation.DSMT4">
                  <p:embed/>
                  <p:pic>
                    <p:nvPicPr>
                      <p:cNvPr id="3" name="Object 2"/>
                      <p:cNvPicPr>
                        <a:picLocks noGrp="1"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429000" y="4251324"/>
                        <a:ext cx="4851400"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 name="Object 3"/>
          <p:cNvGraphicFramePr>
            <a:graphicFrameLocks noChangeAspect="1"/>
          </p:cNvGraphicFramePr>
          <p:nvPr>
            <p:extLst>
              <p:ext uri="{D42A27DB-BD31-4B8C-83A1-F6EECF244321}">
                <p14:modId xmlns:p14="http://schemas.microsoft.com/office/powerpoint/2010/main" val="809885426"/>
              </p:ext>
            </p:extLst>
          </p:nvPr>
        </p:nvGraphicFramePr>
        <p:xfrm>
          <a:off x="3827054" y="5257799"/>
          <a:ext cx="2273300" cy="950912"/>
        </p:xfrm>
        <a:graphic>
          <a:graphicData uri="http://schemas.openxmlformats.org/presentationml/2006/ole">
            <mc:AlternateContent xmlns:mc="http://schemas.openxmlformats.org/markup-compatibility/2006">
              <mc:Choice xmlns:v="urn:schemas-microsoft-com:vml" Requires="v">
                <p:oleObj name="Equation" r:id="rId10" imgW="2552400" imgH="1066680" progId="Equation.DSMT4">
                  <p:embed/>
                </p:oleObj>
              </mc:Choice>
              <mc:Fallback>
                <p:oleObj name="Equation" r:id="rId10" imgW="2552400" imgH="1066680" progId="Equation.DSMT4">
                  <p:embed/>
                  <p:pic>
                    <p:nvPicPr>
                      <p:cNvPr id="4" name="Object 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827054" y="5257799"/>
                        <a:ext cx="2273300" cy="95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5"/>
          <p:cNvSpPr>
            <a:spLocks noGrp="1" noChangeArrowheads="1"/>
          </p:cNvSpPr>
          <p:nvPr>
            <p:ph type="title"/>
          </p:nvPr>
        </p:nvSpPr>
        <p:spPr>
          <a:xfrm>
            <a:off x="228600" y="76200"/>
            <a:ext cx="10896600" cy="1066800"/>
          </a:xfrm>
        </p:spPr>
        <p:txBody>
          <a:bodyPr/>
          <a:lstStyle/>
          <a:p>
            <a:r>
              <a:rPr lang="en-US" dirty="0"/>
              <a:t>Triangular Decomposition: Upper Triangular Matrix</a:t>
            </a:r>
          </a:p>
        </p:txBody>
      </p:sp>
      <p:sp>
        <p:nvSpPr>
          <p:cNvPr id="428035" name="Rectangle 3"/>
          <p:cNvSpPr>
            <a:spLocks noGrp="1" noChangeArrowheads="1"/>
          </p:cNvSpPr>
          <p:nvPr>
            <p:ph type="body" sz="quarter" idx="10"/>
          </p:nvPr>
        </p:nvSpPr>
        <p:spPr>
          <a:xfrm>
            <a:off x="228600" y="1295400"/>
            <a:ext cx="10896600" cy="5181600"/>
          </a:xfrm>
        </p:spPr>
        <p:txBody>
          <a:bodyPr/>
          <a:lstStyle/>
          <a:p>
            <a:r>
              <a:rPr lang="en-US" dirty="0"/>
              <a:t>and proceed in this manner until we obtain the upper triangular matrix (the nth derived system):</a:t>
            </a:r>
          </a:p>
        </p:txBody>
      </p:sp>
      <p:graphicFrame>
        <p:nvGraphicFramePr>
          <p:cNvPr id="428046" name="Object 14"/>
          <p:cNvGraphicFramePr>
            <a:graphicFrameLocks noGrp="1" noChangeAspect="1"/>
          </p:cNvGraphicFramePr>
          <p:nvPr>
            <p:ph sz="quarter" idx="4294967295"/>
            <p:extLst>
              <p:ext uri="{D42A27DB-BD31-4B8C-83A1-F6EECF244321}">
                <p14:modId xmlns:p14="http://schemas.microsoft.com/office/powerpoint/2010/main" val="4020617409"/>
              </p:ext>
            </p:extLst>
          </p:nvPr>
        </p:nvGraphicFramePr>
        <p:xfrm>
          <a:off x="1866900" y="2419350"/>
          <a:ext cx="3810000" cy="3143250"/>
        </p:xfrm>
        <a:graphic>
          <a:graphicData uri="http://schemas.openxmlformats.org/presentationml/2006/ole">
            <mc:AlternateContent xmlns:mc="http://schemas.openxmlformats.org/markup-compatibility/2006">
              <mc:Choice xmlns:v="urn:schemas-microsoft-com:vml" Requires="v">
                <p:oleObj name="Equation" r:id="rId2" imgW="4711680" imgH="3886200" progId="Equation.DSMT4">
                  <p:embed/>
                </p:oleObj>
              </mc:Choice>
              <mc:Fallback>
                <p:oleObj name="Equation" r:id="rId2" imgW="4711680" imgH="3886200" progId="Equation.DSMT4">
                  <p:embed/>
                  <p:pic>
                    <p:nvPicPr>
                      <p:cNvPr id="428046" name="Object 14"/>
                      <p:cNvPicPr>
                        <a:picLocks noChangeAspect="1" noChangeArrowheads="1"/>
                      </p:cNvPicPr>
                      <p:nvPr/>
                    </p:nvPicPr>
                    <p:blipFill>
                      <a:blip r:embed="rId3"/>
                      <a:srcRect/>
                      <a:stretch>
                        <a:fillRect/>
                      </a:stretch>
                    </p:blipFill>
                    <p:spPr bwMode="auto">
                      <a:xfrm>
                        <a:off x="1866900" y="2419350"/>
                        <a:ext cx="3810000" cy="3143250"/>
                      </a:xfrm>
                      <a:prstGeom prst="rect">
                        <a:avLst/>
                      </a:prstGeom>
                      <a:noFill/>
                      <a:ln>
                        <a:noFill/>
                      </a:ln>
                      <a:effectLst/>
                    </p:spPr>
                  </p:pic>
                </p:oleObj>
              </mc:Fallback>
            </mc:AlternateContent>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1106" name="Rectangle 2"/>
          <p:cNvSpPr>
            <a:spLocks noGrp="1" noChangeArrowheads="1"/>
          </p:cNvSpPr>
          <p:nvPr>
            <p:ph type="title"/>
          </p:nvPr>
        </p:nvSpPr>
        <p:spPr>
          <a:xfrm>
            <a:off x="228600" y="76200"/>
            <a:ext cx="10896600" cy="1066800"/>
          </a:xfrm>
        </p:spPr>
        <p:txBody>
          <a:bodyPr/>
          <a:lstStyle/>
          <a:p>
            <a:r>
              <a:rPr lang="en-US"/>
              <a:t>Triangular Decomposition</a:t>
            </a:r>
            <a:endParaRPr lang="en-US" dirty="0"/>
          </a:p>
        </p:txBody>
      </p:sp>
      <p:sp>
        <p:nvSpPr>
          <p:cNvPr id="431107" name="Rectangle 3"/>
          <p:cNvSpPr>
            <a:spLocks noGrp="1" noChangeArrowheads="1"/>
          </p:cNvSpPr>
          <p:nvPr>
            <p:ph type="body" sz="quarter" idx="10"/>
          </p:nvPr>
        </p:nvSpPr>
        <p:spPr>
          <a:xfrm>
            <a:off x="228600" y="1295400"/>
            <a:ext cx="10896600" cy="5181600"/>
          </a:xfrm>
        </p:spPr>
        <p:txBody>
          <a:bodyPr/>
          <a:lstStyle/>
          <a:p>
            <a:r>
              <a:rPr lang="en-US"/>
              <a:t>Note that in the scheme presented, unlike in the first example, we triangularly decompose the system by eliminating row-wise rather than column-wise</a:t>
            </a:r>
          </a:p>
          <a:p>
            <a:pPr lvl="1"/>
            <a:r>
              <a:rPr lang="en-US"/>
              <a:t>In successive rows we eliminate (reduce to 0) each element to the left of the diagonal rather than those below the diagonal</a:t>
            </a:r>
          </a:p>
          <a:p>
            <a:pPr lvl="1"/>
            <a:r>
              <a:rPr lang="en-US"/>
              <a:t>Either could be used, but row-wise operations will work better for power system sparse matrices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143" name="Rectangle 15"/>
          <p:cNvSpPr>
            <a:spLocks noGrp="1" noChangeArrowheads="1"/>
          </p:cNvSpPr>
          <p:nvPr>
            <p:ph type="title"/>
          </p:nvPr>
        </p:nvSpPr>
        <p:spPr>
          <a:xfrm>
            <a:off x="228600" y="76200"/>
            <a:ext cx="10896600" cy="1066800"/>
          </a:xfrm>
        </p:spPr>
        <p:txBody>
          <a:bodyPr/>
          <a:lstStyle/>
          <a:p>
            <a:r>
              <a:rPr lang="en-US"/>
              <a:t>Solving for X</a:t>
            </a:r>
            <a:endParaRPr lang="en-US" dirty="0"/>
          </a:p>
        </p:txBody>
      </p:sp>
      <p:sp>
        <p:nvSpPr>
          <p:cNvPr id="432131" name="Rectangle 3"/>
          <p:cNvSpPr>
            <a:spLocks noGrp="1" noChangeArrowheads="1"/>
          </p:cNvSpPr>
          <p:nvPr>
            <p:ph type="body" sz="quarter" idx="10"/>
          </p:nvPr>
        </p:nvSpPr>
        <p:spPr>
          <a:xfrm>
            <a:off x="228600" y="1295400"/>
            <a:ext cx="10896600" cy="5181600"/>
          </a:xfrm>
        </p:spPr>
        <p:txBody>
          <a:bodyPr/>
          <a:lstStyle/>
          <a:p>
            <a:r>
              <a:rPr lang="en-US" dirty="0"/>
              <a:t>To compute x we perform back substitution </a:t>
            </a:r>
          </a:p>
          <a:p>
            <a:endParaRPr lang="en-US" dirty="0"/>
          </a:p>
        </p:txBody>
      </p:sp>
      <p:graphicFrame>
        <p:nvGraphicFramePr>
          <p:cNvPr id="432146" name="Object 18"/>
          <p:cNvGraphicFramePr>
            <a:graphicFrameLocks noGrp="1" noChangeAspect="1"/>
          </p:cNvGraphicFramePr>
          <p:nvPr>
            <p:ph sz="quarter" idx="4294967295"/>
            <p:extLst>
              <p:ext uri="{D42A27DB-BD31-4B8C-83A1-F6EECF244321}">
                <p14:modId xmlns:p14="http://schemas.microsoft.com/office/powerpoint/2010/main" val="3879213176"/>
              </p:ext>
            </p:extLst>
          </p:nvPr>
        </p:nvGraphicFramePr>
        <p:xfrm>
          <a:off x="2590800" y="3800112"/>
          <a:ext cx="5080000" cy="1860550"/>
        </p:xfrm>
        <a:graphic>
          <a:graphicData uri="http://schemas.openxmlformats.org/presentationml/2006/ole">
            <mc:AlternateContent xmlns:mc="http://schemas.openxmlformats.org/markup-compatibility/2006">
              <mc:Choice xmlns:v="urn:schemas-microsoft-com:vml" Requires="v">
                <p:oleObj name="Equation" r:id="rId2" imgW="7353000" imgH="2692080" progId="Equation.DSMT4">
                  <p:embed/>
                </p:oleObj>
              </mc:Choice>
              <mc:Fallback>
                <p:oleObj name="Equation" r:id="rId2" imgW="7353000" imgH="2692080" progId="Equation.DSMT4">
                  <p:embed/>
                  <p:pic>
                    <p:nvPicPr>
                      <p:cNvPr id="432146" name="Object 18"/>
                      <p:cNvPicPr>
                        <a:picLocks noChangeAspect="1" noChangeArrowheads="1"/>
                      </p:cNvPicPr>
                      <p:nvPr/>
                    </p:nvPicPr>
                    <p:blipFill>
                      <a:blip r:embed="rId3"/>
                      <a:srcRect/>
                      <a:stretch>
                        <a:fillRect/>
                      </a:stretch>
                    </p:blipFill>
                    <p:spPr bwMode="auto">
                      <a:xfrm>
                        <a:off x="2590800" y="3800112"/>
                        <a:ext cx="5080000" cy="1860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2149" name="Object 21"/>
          <p:cNvGraphicFramePr>
            <a:graphicFrameLocks noChangeAspect="1"/>
          </p:cNvGraphicFramePr>
          <p:nvPr>
            <p:extLst>
              <p:ext uri="{D42A27DB-BD31-4B8C-83A1-F6EECF244321}">
                <p14:modId xmlns:p14="http://schemas.microsoft.com/office/powerpoint/2010/main" val="86506925"/>
              </p:ext>
            </p:extLst>
          </p:nvPr>
        </p:nvGraphicFramePr>
        <p:xfrm>
          <a:off x="1666875" y="2411050"/>
          <a:ext cx="1919288" cy="996950"/>
        </p:xfrm>
        <a:graphic>
          <a:graphicData uri="http://schemas.openxmlformats.org/presentationml/2006/ole">
            <mc:AlternateContent xmlns:mc="http://schemas.openxmlformats.org/markup-compatibility/2006">
              <mc:Choice xmlns:v="urn:schemas-microsoft-com:vml" Requires="v">
                <p:oleObj name="Equation" r:id="rId4" imgW="1701720" imgH="952200" progId="Equation.DSMT4">
                  <p:embed/>
                </p:oleObj>
              </mc:Choice>
              <mc:Fallback>
                <p:oleObj name="Equation" r:id="rId4" imgW="1701720" imgH="952200" progId="Equation.DSMT4">
                  <p:embed/>
                  <p:pic>
                    <p:nvPicPr>
                      <p:cNvPr id="432149" name="Object 21"/>
                      <p:cNvPicPr>
                        <a:picLocks noChangeAspect="1" noChangeArrowheads="1"/>
                      </p:cNvPicPr>
                      <p:nvPr/>
                    </p:nvPicPr>
                    <p:blipFill>
                      <a:blip r:embed="rId5"/>
                      <a:srcRect/>
                      <a:stretch>
                        <a:fillRect/>
                      </a:stretch>
                    </p:blipFill>
                    <p:spPr bwMode="auto">
                      <a:xfrm>
                        <a:off x="1666875" y="2411050"/>
                        <a:ext cx="1919288" cy="996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2150" name="Object 22"/>
          <p:cNvGraphicFramePr>
            <a:graphicFrameLocks noChangeAspect="1"/>
          </p:cNvGraphicFramePr>
          <p:nvPr/>
        </p:nvGraphicFramePr>
        <p:xfrm>
          <a:off x="9340851" y="2424113"/>
          <a:ext cx="354013" cy="3084512"/>
        </p:xfrm>
        <a:graphic>
          <a:graphicData uri="http://schemas.openxmlformats.org/presentationml/2006/ole">
            <mc:AlternateContent xmlns:mc="http://schemas.openxmlformats.org/markup-compatibility/2006">
              <mc:Choice xmlns:v="urn:schemas-microsoft-com:vml" Requires="v">
                <p:oleObj name="Equation" r:id="rId6" imgW="190440" imgH="330120" progId="Equation.DSMT4">
                  <p:embed/>
                </p:oleObj>
              </mc:Choice>
              <mc:Fallback>
                <p:oleObj name="Equation" r:id="rId6" imgW="190440" imgH="330120" progId="Equation.DSMT4">
                  <p:embed/>
                  <p:pic>
                    <p:nvPicPr>
                      <p:cNvPr id="432150" name="Object 2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40851" y="2424113"/>
                        <a:ext cx="354013" cy="308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238" name="Rectangle 14"/>
          <p:cNvSpPr>
            <a:spLocks noGrp="1" noChangeArrowheads="1"/>
          </p:cNvSpPr>
          <p:nvPr>
            <p:ph type="title"/>
          </p:nvPr>
        </p:nvSpPr>
        <p:spPr>
          <a:xfrm>
            <a:off x="228600" y="76200"/>
            <a:ext cx="10896600" cy="1066800"/>
          </a:xfrm>
        </p:spPr>
        <p:txBody>
          <a:bodyPr/>
          <a:lstStyle/>
          <a:p>
            <a:r>
              <a:rPr lang="en-US"/>
              <a:t>Upper Triangular Matrix</a:t>
            </a:r>
            <a:endParaRPr lang="en-US" dirty="0"/>
          </a:p>
        </p:txBody>
      </p:sp>
      <p:sp>
        <p:nvSpPr>
          <p:cNvPr id="436227" name="Rectangle 3"/>
          <p:cNvSpPr>
            <a:spLocks noGrp="1" noChangeArrowheads="1"/>
          </p:cNvSpPr>
          <p:nvPr>
            <p:ph type="body" sz="quarter" idx="10"/>
          </p:nvPr>
        </p:nvSpPr>
        <p:spPr>
          <a:xfrm>
            <a:off x="228600" y="1295400"/>
            <a:ext cx="10896600" cy="5181600"/>
          </a:xfrm>
        </p:spPr>
        <p:txBody>
          <a:bodyPr/>
          <a:lstStyle/>
          <a:p>
            <a:r>
              <a:rPr lang="en-US" dirty="0"/>
              <a:t>The triangular decomposition scheme applied to the matrix A  results in the upper triangular matrix U with the elements</a:t>
            </a:r>
          </a:p>
          <a:p>
            <a:r>
              <a:rPr lang="en-US" dirty="0"/>
              <a:t>The following theorem is important in the development of the sparse computational scheme </a:t>
            </a:r>
          </a:p>
          <a:p>
            <a:endParaRPr lang="en-US" dirty="0"/>
          </a:p>
          <a:p>
            <a:endParaRPr lang="en-US" dirty="0"/>
          </a:p>
          <a:p>
            <a:endParaRPr lang="en-US" dirty="0"/>
          </a:p>
        </p:txBody>
      </p:sp>
      <p:graphicFrame>
        <p:nvGraphicFramePr>
          <p:cNvPr id="436244" name="Object 20"/>
          <p:cNvGraphicFramePr>
            <a:graphicFrameLocks noChangeAspect="1"/>
          </p:cNvGraphicFramePr>
          <p:nvPr>
            <p:extLst>
              <p:ext uri="{D42A27DB-BD31-4B8C-83A1-F6EECF244321}">
                <p14:modId xmlns:p14="http://schemas.microsoft.com/office/powerpoint/2010/main" val="315158720"/>
              </p:ext>
            </p:extLst>
          </p:nvPr>
        </p:nvGraphicFramePr>
        <p:xfrm>
          <a:off x="1905000" y="3276600"/>
          <a:ext cx="3276600" cy="2380200"/>
        </p:xfrm>
        <a:graphic>
          <a:graphicData uri="http://schemas.openxmlformats.org/presentationml/2006/ole">
            <mc:AlternateContent xmlns:mc="http://schemas.openxmlformats.org/markup-compatibility/2006">
              <mc:Choice xmlns:v="urn:schemas-microsoft-com:vml" Requires="v">
                <p:oleObj name="Equation" r:id="rId2" imgW="2831760" imgH="2057400" progId="Equation.DSMT4">
                  <p:embed/>
                </p:oleObj>
              </mc:Choice>
              <mc:Fallback>
                <p:oleObj name="Equation" r:id="rId2" imgW="2831760" imgH="2057400" progId="Equation.DSMT4">
                  <p:embed/>
                  <p:pic>
                    <p:nvPicPr>
                      <p:cNvPr id="436244" name="Object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05000" y="3276600"/>
                        <a:ext cx="3276600" cy="2380200"/>
                      </a:xfrm>
                      <a:prstGeom prst="rect">
                        <a:avLst/>
                      </a:prstGeom>
                      <a:noFill/>
                      <a:ln>
                        <a:noFill/>
                      </a:ln>
                      <a:effectLst/>
                    </p:spPr>
                  </p:pic>
                </p:oleObj>
              </mc:Fallback>
            </mc:AlternateContent>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9298" name="Rectangle 2"/>
          <p:cNvSpPr>
            <a:spLocks noGrp="1" noChangeArrowheads="1"/>
          </p:cNvSpPr>
          <p:nvPr>
            <p:ph type="title"/>
          </p:nvPr>
        </p:nvSpPr>
        <p:spPr>
          <a:xfrm>
            <a:off x="228600" y="76200"/>
            <a:ext cx="10896600" cy="1066800"/>
          </a:xfrm>
        </p:spPr>
        <p:txBody>
          <a:bodyPr/>
          <a:lstStyle/>
          <a:p>
            <a:r>
              <a:rPr lang="en-US"/>
              <a:t>LU Decomposition Theorem</a:t>
            </a:r>
            <a:endParaRPr lang="en-US" dirty="0"/>
          </a:p>
        </p:txBody>
      </p:sp>
      <p:sp>
        <p:nvSpPr>
          <p:cNvPr id="439299" name="Rectangle 3"/>
          <p:cNvSpPr>
            <a:spLocks noGrp="1" noChangeArrowheads="1"/>
          </p:cNvSpPr>
          <p:nvPr>
            <p:ph type="body" sz="quarter" idx="10"/>
          </p:nvPr>
        </p:nvSpPr>
        <p:spPr>
          <a:xfrm>
            <a:off x="228600" y="1295400"/>
            <a:ext cx="10896600" cy="5181600"/>
          </a:xfrm>
        </p:spPr>
        <p:txBody>
          <a:bodyPr/>
          <a:lstStyle/>
          <a:p>
            <a:r>
              <a:rPr lang="en-US" dirty="0"/>
              <a:t>Any nonsingular matrix A has the following factorization:</a:t>
            </a:r>
          </a:p>
          <a:p>
            <a:endParaRPr lang="en-US" dirty="0"/>
          </a:p>
          <a:p>
            <a:r>
              <a:rPr lang="en-US" dirty="0"/>
              <a:t>Where U could be the upper triangular matrix previously developed (with 1’s on its diagonals) and L is a lower triangular matrix defined by</a:t>
            </a:r>
          </a:p>
        </p:txBody>
      </p:sp>
      <p:graphicFrame>
        <p:nvGraphicFramePr>
          <p:cNvPr id="439303" name="Object 7"/>
          <p:cNvGraphicFramePr>
            <a:graphicFrameLocks noGrp="1" noChangeAspect="1"/>
          </p:cNvGraphicFramePr>
          <p:nvPr>
            <p:ph sz="quarter" idx="4294967295"/>
            <p:extLst>
              <p:ext uri="{D42A27DB-BD31-4B8C-83A1-F6EECF244321}">
                <p14:modId xmlns:p14="http://schemas.microsoft.com/office/powerpoint/2010/main" val="2464652747"/>
              </p:ext>
            </p:extLst>
          </p:nvPr>
        </p:nvGraphicFramePr>
        <p:xfrm>
          <a:off x="11125200" y="2305050"/>
          <a:ext cx="1066800" cy="304800"/>
        </p:xfrm>
        <a:graphic>
          <a:graphicData uri="http://schemas.openxmlformats.org/presentationml/2006/ole">
            <mc:AlternateContent xmlns:mc="http://schemas.openxmlformats.org/markup-compatibility/2006">
              <mc:Choice xmlns:v="urn:schemas-microsoft-com:vml" Requires="v">
                <p:oleObj name="Equation" r:id="rId2" imgW="1066680" imgH="304560" progId="Equation.DSMT4">
                  <p:embed/>
                </p:oleObj>
              </mc:Choice>
              <mc:Fallback>
                <p:oleObj name="Equation" r:id="rId2" imgW="1066680" imgH="304560" progId="Equation.DSMT4">
                  <p:embed/>
                  <p:pic>
                    <p:nvPicPr>
                      <p:cNvPr id="439303" name="Object 7"/>
                      <p:cNvPicPr>
                        <a:picLocks noChangeAspect="1" noChangeArrowheads="1"/>
                      </p:cNvPicPr>
                      <p:nvPr/>
                    </p:nvPicPr>
                    <p:blipFill>
                      <a:blip r:embed="rId3"/>
                      <a:srcRect/>
                      <a:stretch>
                        <a:fillRect/>
                      </a:stretch>
                    </p:blipFill>
                    <p:spPr bwMode="auto">
                      <a:xfrm>
                        <a:off x="11125200" y="2305050"/>
                        <a:ext cx="10668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39305" name="Object 9"/>
          <p:cNvGraphicFramePr>
            <a:graphicFrameLocks noChangeAspect="1"/>
          </p:cNvGraphicFramePr>
          <p:nvPr>
            <p:extLst>
              <p:ext uri="{D42A27DB-BD31-4B8C-83A1-F6EECF244321}">
                <p14:modId xmlns:p14="http://schemas.microsoft.com/office/powerpoint/2010/main" val="361874131"/>
              </p:ext>
            </p:extLst>
          </p:nvPr>
        </p:nvGraphicFramePr>
        <p:xfrm>
          <a:off x="1433513" y="3581399"/>
          <a:ext cx="4124325" cy="1671637"/>
        </p:xfrm>
        <a:graphic>
          <a:graphicData uri="http://schemas.openxmlformats.org/presentationml/2006/ole">
            <mc:AlternateContent xmlns:mc="http://schemas.openxmlformats.org/markup-compatibility/2006">
              <mc:Choice xmlns:v="urn:schemas-microsoft-com:vml" Requires="v">
                <p:oleObj name="Equation" r:id="rId4" imgW="1511280" imgH="609480" progId="Equation.DSMT4">
                  <p:embed/>
                </p:oleObj>
              </mc:Choice>
              <mc:Fallback>
                <p:oleObj name="Equation" r:id="rId4" imgW="1511280" imgH="609480" progId="Equation.DSMT4">
                  <p:embed/>
                  <p:pic>
                    <p:nvPicPr>
                      <p:cNvPr id="439305" name="Object 9"/>
                      <p:cNvPicPr>
                        <a:picLocks noChangeAspect="1" noChangeArrowheads="1"/>
                      </p:cNvPicPr>
                      <p:nvPr/>
                    </p:nvPicPr>
                    <p:blipFill>
                      <a:blip r:embed="rId5"/>
                      <a:srcRect/>
                      <a:stretch>
                        <a:fillRect/>
                      </a:stretch>
                    </p:blipFill>
                    <p:spPr bwMode="auto">
                      <a:xfrm>
                        <a:off x="1433513" y="3581399"/>
                        <a:ext cx="4124325" cy="1671637"/>
                      </a:xfrm>
                      <a:prstGeom prst="rect">
                        <a:avLst/>
                      </a:prstGeom>
                      <a:noFill/>
                      <a:extLst>
                        <a:ext uri="{909E8E84-426E-40DD-AFC4-6F175D3DCCD1}">
                          <a14:hiddenFill xmlns:a14="http://schemas.microsoft.com/office/drawing/2010/main">
                            <a:solidFill>
                              <a:srgbClr val="0000FF"/>
                            </a:solidFill>
                          </a14:hiddenFill>
                        </a:ext>
                      </a:extLst>
                    </p:spPr>
                  </p:pic>
                </p:oleObj>
              </mc:Fallback>
            </mc:AlternateContent>
          </a:graphicData>
        </a:graphic>
      </p:graphicFrame>
      <p:sp>
        <p:nvSpPr>
          <p:cNvPr id="439307" name="Rectangle 11"/>
          <p:cNvSpPr>
            <a:spLocks noChangeArrowheads="1"/>
          </p:cNvSpPr>
          <p:nvPr/>
        </p:nvSpPr>
        <p:spPr bwMode="auto">
          <a:xfrm>
            <a:off x="1524001" y="3410278"/>
            <a:ext cx="184731" cy="523220"/>
          </a:xfrm>
          <a:prstGeom prst="rect">
            <a:avLst/>
          </a:prstGeom>
          <a:noFill/>
          <a:ln w="25400">
            <a:noFill/>
            <a:miter lim="800000"/>
            <a:headEnd/>
            <a:tailEnd/>
          </a:ln>
          <a:effectLst/>
        </p:spPr>
        <p:txBody>
          <a:bodyPr wrap="none" anchor="ctr">
            <a:spAutoFit/>
          </a:bodyPr>
          <a:lstStyle/>
          <a:p>
            <a:endParaRPr lang="en-US"/>
          </a:p>
        </p:txBody>
      </p:sp>
      <p:graphicFrame>
        <p:nvGraphicFramePr>
          <p:cNvPr id="439327" name="Object 31"/>
          <p:cNvGraphicFramePr>
            <a:graphicFrameLocks noChangeAspect="1"/>
          </p:cNvGraphicFramePr>
          <p:nvPr>
            <p:extLst>
              <p:ext uri="{D42A27DB-BD31-4B8C-83A1-F6EECF244321}">
                <p14:modId xmlns:p14="http://schemas.microsoft.com/office/powerpoint/2010/main" val="2899419563"/>
              </p:ext>
            </p:extLst>
          </p:nvPr>
        </p:nvGraphicFramePr>
        <p:xfrm>
          <a:off x="4403727" y="3797297"/>
          <a:ext cx="1081087" cy="541338"/>
        </p:xfrm>
        <a:graphic>
          <a:graphicData uri="http://schemas.openxmlformats.org/presentationml/2006/ole">
            <mc:AlternateContent xmlns:mc="http://schemas.openxmlformats.org/markup-compatibility/2006">
              <mc:Choice xmlns:v="urn:schemas-microsoft-com:vml" Requires="v">
                <p:oleObj name="Equation" r:id="rId6" imgW="406080" imgH="203040" progId="Equation.DSMT4">
                  <p:embed/>
                </p:oleObj>
              </mc:Choice>
              <mc:Fallback>
                <p:oleObj name="Equation" r:id="rId6" imgW="406080" imgH="203040" progId="Equation.DSMT4">
                  <p:embed/>
                  <p:pic>
                    <p:nvPicPr>
                      <p:cNvPr id="439327" name="Object 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03727" y="3797297"/>
                        <a:ext cx="1081087" cy="5413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39328" name="Object 32"/>
          <p:cNvGraphicFramePr>
            <a:graphicFrameLocks noChangeAspect="1"/>
          </p:cNvGraphicFramePr>
          <p:nvPr>
            <p:extLst>
              <p:ext uri="{D42A27DB-BD31-4B8C-83A1-F6EECF244321}">
                <p14:modId xmlns:p14="http://schemas.microsoft.com/office/powerpoint/2010/main" val="2963049512"/>
              </p:ext>
            </p:extLst>
          </p:nvPr>
        </p:nvGraphicFramePr>
        <p:xfrm>
          <a:off x="4319588" y="4651373"/>
          <a:ext cx="1238250" cy="601663"/>
        </p:xfrm>
        <a:graphic>
          <a:graphicData uri="http://schemas.openxmlformats.org/presentationml/2006/ole">
            <mc:AlternateContent xmlns:mc="http://schemas.openxmlformats.org/markup-compatibility/2006">
              <mc:Choice xmlns:v="urn:schemas-microsoft-com:vml" Requires="v">
                <p:oleObj name="Equation" r:id="rId8" imgW="419040" imgH="203040" progId="Equation.DSMT4">
                  <p:embed/>
                </p:oleObj>
              </mc:Choice>
              <mc:Fallback>
                <p:oleObj name="Equation" r:id="rId8" imgW="419040" imgH="203040" progId="Equation.DSMT4">
                  <p:embed/>
                  <p:pic>
                    <p:nvPicPr>
                      <p:cNvPr id="439328" name="Object 32"/>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319588" y="4651373"/>
                        <a:ext cx="1238250" cy="601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3634" name="Rectangle 2"/>
          <p:cNvSpPr>
            <a:spLocks noGrp="1" noChangeArrowheads="1"/>
          </p:cNvSpPr>
          <p:nvPr>
            <p:ph type="title"/>
          </p:nvPr>
        </p:nvSpPr>
        <p:spPr>
          <a:xfrm>
            <a:off x="228600" y="76200"/>
            <a:ext cx="10896600" cy="1066800"/>
          </a:xfrm>
        </p:spPr>
        <p:txBody>
          <a:bodyPr/>
          <a:lstStyle/>
          <a:p>
            <a:r>
              <a:rPr lang="en-US"/>
              <a:t>LU Decomposition Application</a:t>
            </a:r>
            <a:endParaRPr lang="en-US" dirty="0"/>
          </a:p>
        </p:txBody>
      </p:sp>
      <p:sp>
        <p:nvSpPr>
          <p:cNvPr id="453635" name="Rectangle 3"/>
          <p:cNvSpPr>
            <a:spLocks noGrp="1" noChangeArrowheads="1"/>
          </p:cNvSpPr>
          <p:nvPr>
            <p:ph type="body" sz="quarter" idx="10"/>
          </p:nvPr>
        </p:nvSpPr>
        <p:spPr>
          <a:xfrm>
            <a:off x="228600" y="1295400"/>
            <a:ext cx="10896600" cy="5181600"/>
          </a:xfrm>
        </p:spPr>
        <p:txBody>
          <a:bodyPr/>
          <a:lstStyle/>
          <a:p>
            <a:r>
              <a:rPr lang="en-US" dirty="0"/>
              <a:t>As a result of this theorem we can rewrite</a:t>
            </a:r>
            <a:br>
              <a:rPr lang="en-US" dirty="0"/>
            </a:br>
            <a:br>
              <a:rPr lang="en-US" dirty="0"/>
            </a:br>
            <a:br>
              <a:rPr lang="en-US" dirty="0"/>
            </a:br>
            <a:endParaRPr lang="en-US" dirty="0"/>
          </a:p>
          <a:p>
            <a:endParaRPr lang="en-US" dirty="0"/>
          </a:p>
          <a:p>
            <a:endParaRPr lang="en-US" dirty="0"/>
          </a:p>
          <a:p>
            <a:r>
              <a:rPr lang="en-US" dirty="0"/>
              <a:t>Can also be set so U has non unity diagonals</a:t>
            </a:r>
          </a:p>
          <a:p>
            <a:r>
              <a:rPr lang="en-US" dirty="0"/>
              <a:t>Once A has been factored, we can solve for x by first solving for y, a process known as forward substitution, then solving for x in a process known as back substitution</a:t>
            </a:r>
          </a:p>
          <a:p>
            <a:r>
              <a:rPr lang="en-US" dirty="0"/>
              <a:t>In the previous example we can think of L as a record of the forward operations preformed on b.  </a:t>
            </a:r>
          </a:p>
        </p:txBody>
      </p:sp>
      <p:graphicFrame>
        <p:nvGraphicFramePr>
          <p:cNvPr id="453641" name="Object 9"/>
          <p:cNvGraphicFramePr>
            <a:graphicFrameLocks noChangeAspect="1"/>
          </p:cNvGraphicFramePr>
          <p:nvPr/>
        </p:nvGraphicFramePr>
        <p:xfrm>
          <a:off x="4711700" y="1968500"/>
          <a:ext cx="2082800" cy="1460500"/>
        </p:xfrm>
        <a:graphic>
          <a:graphicData uri="http://schemas.openxmlformats.org/presentationml/2006/ole">
            <mc:AlternateContent xmlns:mc="http://schemas.openxmlformats.org/markup-compatibility/2006">
              <mc:Choice xmlns:v="urn:schemas-microsoft-com:vml" Requires="v">
                <p:oleObj name="Equation" r:id="rId2" imgW="2082600" imgH="1460160" progId="Equation.DSMT4">
                  <p:embed/>
                </p:oleObj>
              </mc:Choice>
              <mc:Fallback>
                <p:oleObj name="Equation" r:id="rId2" imgW="2082600" imgH="1460160" progId="Equation.DSMT4">
                  <p:embed/>
                  <p:pic>
                    <p:nvPicPr>
                      <p:cNvPr id="453641" name="Object 9"/>
                      <p:cNvPicPr>
                        <a:picLocks noChangeAspect="1" noChangeArrowheads="1"/>
                      </p:cNvPicPr>
                      <p:nvPr/>
                    </p:nvPicPr>
                    <p:blipFill>
                      <a:blip r:embed="rId3"/>
                      <a:srcRect/>
                      <a:stretch>
                        <a:fillRect/>
                      </a:stretch>
                    </p:blipFill>
                    <p:spPr bwMode="auto">
                      <a:xfrm>
                        <a:off x="4711700" y="1968500"/>
                        <a:ext cx="2082800" cy="146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LDU Decomposition</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In the previous case we required that the diagonals of U be unity, while there was no such restriction on the diagonals of L </a:t>
            </a:r>
          </a:p>
          <a:p>
            <a:r>
              <a:rPr lang="en-US" dirty="0"/>
              <a:t>An alternative decomposition is</a:t>
            </a:r>
            <a:br>
              <a:rPr lang="en-US" dirty="0"/>
            </a:br>
            <a:br>
              <a:rPr lang="en-US" dirty="0"/>
            </a:br>
            <a:endParaRPr lang="en-US" dirty="0"/>
          </a:p>
          <a:p>
            <a:endParaRPr lang="en-US" dirty="0"/>
          </a:p>
          <a:p>
            <a:endParaRPr lang="en-US" dirty="0"/>
          </a:p>
          <a:p>
            <a:endParaRPr lang="en-US" dirty="0"/>
          </a:p>
          <a:p>
            <a:r>
              <a:rPr lang="en-US" dirty="0"/>
              <a:t>where D is a diagonal matrix, and the lower triangular matrix is modified to require unity for the diagonals </a:t>
            </a:r>
          </a:p>
        </p:txBody>
      </p:sp>
      <p:graphicFrame>
        <p:nvGraphicFramePr>
          <p:cNvPr id="5" name="Object 4"/>
          <p:cNvGraphicFramePr>
            <a:graphicFrameLocks noGrp="1" noChangeAspect="1"/>
          </p:cNvGraphicFramePr>
          <p:nvPr/>
        </p:nvGraphicFramePr>
        <p:xfrm>
          <a:off x="4648200" y="3048000"/>
          <a:ext cx="2362200" cy="1301750"/>
        </p:xfrm>
        <a:graphic>
          <a:graphicData uri="http://schemas.openxmlformats.org/presentationml/2006/ole">
            <mc:AlternateContent xmlns:mc="http://schemas.openxmlformats.org/markup-compatibility/2006">
              <mc:Choice xmlns:v="urn:schemas-microsoft-com:vml" Requires="v">
                <p:oleObj name="Equation" r:id="rId2" imgW="1523880" imgH="838080" progId="Equation.DSMT4">
                  <p:embed/>
                </p:oleObj>
              </mc:Choice>
              <mc:Fallback>
                <p:oleObj name="Equation" r:id="rId2" imgW="1523880" imgH="838080" progId="Equation.DSMT4">
                  <p:embed/>
                  <p:pic>
                    <p:nvPicPr>
                      <p:cNvPr id="5" name="Object 4"/>
                      <p:cNvPicPr>
                        <a:picLocks noGrp="1" noChangeAspect="1" noChangeArrowheads="1"/>
                      </p:cNvPicPr>
                      <p:nvPr/>
                    </p:nvPicPr>
                    <p:blipFill>
                      <a:blip r:embed="rId3"/>
                      <a:srcRect/>
                      <a:stretch>
                        <a:fillRect/>
                      </a:stretch>
                    </p:blipFill>
                    <p:spPr bwMode="auto">
                      <a:xfrm>
                        <a:off x="4648200" y="3048000"/>
                        <a:ext cx="2362200" cy="1301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740953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71FF4-D1C5-463C-BAE6-268A5BE163C5}"/>
              </a:ext>
            </a:extLst>
          </p:cNvPr>
          <p:cNvSpPr>
            <a:spLocks noGrp="1"/>
          </p:cNvSpPr>
          <p:nvPr>
            <p:ph type="title"/>
          </p:nvPr>
        </p:nvSpPr>
        <p:spPr>
          <a:xfrm>
            <a:off x="228600" y="76200"/>
            <a:ext cx="10896600" cy="1066800"/>
          </a:xfrm>
        </p:spPr>
        <p:txBody>
          <a:bodyPr/>
          <a:lstStyle/>
          <a:p>
            <a:r>
              <a:rPr lang="en-US" dirty="0"/>
              <a:t>Reading Assignments for next week, Oct 18 </a:t>
            </a:r>
          </a:p>
        </p:txBody>
      </p:sp>
      <p:sp>
        <p:nvSpPr>
          <p:cNvPr id="3" name="Content Placeholder 2">
            <a:extLst>
              <a:ext uri="{FF2B5EF4-FFF2-40B4-BE49-F238E27FC236}">
                <a16:creationId xmlns:a16="http://schemas.microsoft.com/office/drawing/2014/main" id="{0D0987B7-DED8-4483-8710-D855C757F59B}"/>
              </a:ext>
            </a:extLst>
          </p:cNvPr>
          <p:cNvSpPr>
            <a:spLocks noGrp="1"/>
          </p:cNvSpPr>
          <p:nvPr>
            <p:ph type="body" sz="quarter" idx="10"/>
          </p:nvPr>
        </p:nvSpPr>
        <p:spPr>
          <a:xfrm>
            <a:off x="228600" y="1295400"/>
            <a:ext cx="10896600" cy="5181600"/>
          </a:xfrm>
        </p:spPr>
        <p:txBody>
          <a:bodyPr/>
          <a:lstStyle/>
          <a:p>
            <a:pPr marL="0" indent="0">
              <a:buNone/>
            </a:pPr>
            <a:r>
              <a:rPr lang="en-US" b="1" dirty="0"/>
              <a:t>Four papers to look at</a:t>
            </a:r>
          </a:p>
          <a:p>
            <a:r>
              <a:rPr lang="en-US" dirty="0"/>
              <a:t>N. Sato, W.F. </a:t>
            </a:r>
            <a:r>
              <a:rPr lang="en-US" dirty="0" err="1"/>
              <a:t>Tinney</a:t>
            </a:r>
            <a:r>
              <a:rPr lang="en-US" dirty="0"/>
              <a:t>, “Techniques for Exploiting the Sparsity of the Network Admittance Matrix,” Power App. and Syst., pp 944-950, December 1963</a:t>
            </a:r>
          </a:p>
          <a:p>
            <a:r>
              <a:rPr lang="en-US" dirty="0"/>
              <a:t>F. L. Alvarado, “Computational complexity in power systems,” IEEE Transactions on Power Apparatus and Systems, May/June 1976. Mainly the abstract, tables and figures, conclusion.</a:t>
            </a:r>
          </a:p>
          <a:p>
            <a:r>
              <a:rPr lang="en-US" dirty="0">
                <a:hlinkClick r:id="rId2"/>
              </a:rPr>
              <a:t>http://www.siam.org/meetings/la09/talks/duff.pdf</a:t>
            </a:r>
            <a:endParaRPr lang="en-US" dirty="0"/>
          </a:p>
          <a:p>
            <a:r>
              <a:rPr lang="en-US" dirty="0"/>
              <a:t>https://ieeexplore.ieee.org/abstract/document/9622790</a:t>
            </a:r>
          </a:p>
        </p:txBody>
      </p:sp>
    </p:spTree>
    <p:extLst>
      <p:ext uri="{BB962C8B-B14F-4D97-AF65-F5344CB8AC3E}">
        <p14:creationId xmlns:p14="http://schemas.microsoft.com/office/powerpoint/2010/main" val="31667823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3336" name="Rectangle 8"/>
          <p:cNvSpPr>
            <a:spLocks noGrp="1" noChangeArrowheads="1"/>
          </p:cNvSpPr>
          <p:nvPr>
            <p:ph type="title"/>
          </p:nvPr>
        </p:nvSpPr>
        <p:spPr>
          <a:xfrm>
            <a:off x="228600" y="76200"/>
            <a:ext cx="10896600" cy="1066800"/>
          </a:xfrm>
        </p:spPr>
        <p:txBody>
          <a:bodyPr/>
          <a:lstStyle/>
          <a:p>
            <a:r>
              <a:rPr lang="en-US"/>
              <a:t>Symmetric Matrix Factorization</a:t>
            </a:r>
            <a:endParaRPr lang="en-US" dirty="0"/>
          </a:p>
        </p:txBody>
      </p:sp>
      <p:sp>
        <p:nvSpPr>
          <p:cNvPr id="483331" name="Rectangle 3"/>
          <p:cNvSpPr>
            <a:spLocks noGrp="1" noChangeArrowheads="1"/>
          </p:cNvSpPr>
          <p:nvPr>
            <p:ph type="body" sz="quarter" idx="10"/>
          </p:nvPr>
        </p:nvSpPr>
        <p:spPr>
          <a:xfrm>
            <a:off x="228600" y="1295400"/>
            <a:ext cx="10896600" cy="5181600"/>
          </a:xfrm>
        </p:spPr>
        <p:txBody>
          <a:bodyPr/>
          <a:lstStyle/>
          <a:p>
            <a:r>
              <a:rPr lang="en-US" dirty="0"/>
              <a:t>The LDU formulation is quite useful for the case of a symmetric matrix </a:t>
            </a:r>
            <a:br>
              <a:rPr lang="en-US" dirty="0"/>
            </a:br>
            <a:br>
              <a:rPr lang="en-US" dirty="0"/>
            </a:br>
            <a:br>
              <a:rPr lang="en-US" dirty="0"/>
            </a:br>
            <a:br>
              <a:rPr lang="en-US" dirty="0"/>
            </a:br>
            <a:endParaRPr lang="en-US" dirty="0"/>
          </a:p>
          <a:p>
            <a:pPr marL="0" indent="0">
              <a:buNone/>
            </a:pPr>
            <a:br>
              <a:rPr lang="en-US" dirty="0"/>
            </a:br>
            <a:endParaRPr lang="en-US" dirty="0"/>
          </a:p>
          <a:p>
            <a:endParaRPr lang="en-US" dirty="0"/>
          </a:p>
          <a:p>
            <a:r>
              <a:rPr lang="en-US" dirty="0"/>
              <a:t>Hence only the upper triangular elements and the diagonal elements need to be stored, reducing storage by almost a factor of 2 </a:t>
            </a:r>
            <a:br>
              <a:rPr lang="en-US" dirty="0"/>
            </a:br>
            <a:br>
              <a:rPr lang="en-US" dirty="0"/>
            </a:br>
            <a:r>
              <a:rPr lang="en-US" dirty="0"/>
              <a:t>         </a:t>
            </a:r>
          </a:p>
        </p:txBody>
      </p:sp>
      <p:graphicFrame>
        <p:nvGraphicFramePr>
          <p:cNvPr id="483341" name="Object 13"/>
          <p:cNvGraphicFramePr>
            <a:graphicFrameLocks noChangeAspect="1"/>
          </p:cNvGraphicFramePr>
          <p:nvPr/>
        </p:nvGraphicFramePr>
        <p:xfrm>
          <a:off x="4419600" y="1981200"/>
          <a:ext cx="3962400" cy="2895600"/>
        </p:xfrm>
        <a:graphic>
          <a:graphicData uri="http://schemas.openxmlformats.org/presentationml/2006/ole">
            <mc:AlternateContent xmlns:mc="http://schemas.openxmlformats.org/markup-compatibility/2006">
              <mc:Choice xmlns:v="urn:schemas-microsoft-com:vml" Requires="v">
                <p:oleObj name="Equation" r:id="rId2" imgW="3632040" imgH="2654280" progId="Equation.DSMT4">
                  <p:embed/>
                </p:oleObj>
              </mc:Choice>
              <mc:Fallback>
                <p:oleObj name="Equation" r:id="rId2" imgW="3632040" imgH="2654280" progId="Equation.DSMT4">
                  <p:embed/>
                  <p:pic>
                    <p:nvPicPr>
                      <p:cNvPr id="483341" name="Object 13"/>
                      <p:cNvPicPr>
                        <a:picLocks noChangeAspect="1" noChangeArrowheads="1"/>
                      </p:cNvPicPr>
                      <p:nvPr/>
                    </p:nvPicPr>
                    <p:blipFill>
                      <a:blip r:embed="rId3"/>
                      <a:srcRect/>
                      <a:stretch>
                        <a:fillRect/>
                      </a:stretch>
                    </p:blipFill>
                    <p:spPr bwMode="auto">
                      <a:xfrm>
                        <a:off x="4419600" y="1981200"/>
                        <a:ext cx="3962400" cy="2895600"/>
                      </a:xfrm>
                      <a:prstGeom prst="rect">
                        <a:avLst/>
                      </a:prstGeom>
                      <a:noFill/>
                      <a:ln>
                        <a:noFill/>
                      </a:ln>
                      <a:effectLst/>
                    </p:spPr>
                  </p:pic>
                </p:oleObj>
              </mc:Fallback>
            </mc:AlternateContent>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Symmetric Matrix Factorization</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There are also some computational benefits from factoring symmetric matrices.  However, since symmetric matrices are not common in power applications, we will not consider them in-depth</a:t>
            </a:r>
          </a:p>
          <a:p>
            <a:r>
              <a:rPr lang="en-US"/>
              <a:t>However, topologically symmetric sparse matrices are quite common, so those will be our main focus</a:t>
            </a:r>
            <a:endParaRPr lang="en-US" dirty="0"/>
          </a:p>
        </p:txBody>
      </p:sp>
    </p:spTree>
    <p:extLst>
      <p:ext uri="{BB962C8B-B14F-4D97-AF65-F5344CB8AC3E}">
        <p14:creationId xmlns:p14="http://schemas.microsoft.com/office/powerpoint/2010/main" val="8293348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Pivoting</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An immediate problem that can occur with Gaussian elimination is the issue of zeros on the diagonal; for example</a:t>
            </a:r>
            <a:br>
              <a:rPr lang="en-US" dirty="0"/>
            </a:br>
            <a:endParaRPr lang="en-US" dirty="0"/>
          </a:p>
          <a:p>
            <a:pPr marL="0" indent="0">
              <a:buNone/>
            </a:pPr>
            <a:br>
              <a:rPr lang="en-US" dirty="0"/>
            </a:br>
            <a:endParaRPr lang="en-US" dirty="0"/>
          </a:p>
          <a:p>
            <a:endParaRPr lang="en-US" dirty="0"/>
          </a:p>
          <a:p>
            <a:r>
              <a:rPr lang="en-US" dirty="0"/>
              <a:t>This problem can be solved by a process known as “pivoting,” which involves the interchange of either both rows and columns (full pivoting) or just the rows (partial pivoting)</a:t>
            </a:r>
          </a:p>
          <a:p>
            <a:pPr lvl="1"/>
            <a:r>
              <a:rPr lang="en-US" dirty="0"/>
              <a:t>Partial pivoting is much easier to implement, and actually can be shown to work quite well</a:t>
            </a:r>
          </a:p>
        </p:txBody>
      </p:sp>
      <p:graphicFrame>
        <p:nvGraphicFramePr>
          <p:cNvPr id="5" name="Object 4"/>
          <p:cNvGraphicFramePr>
            <a:graphicFrameLocks noGrp="1" noChangeAspect="1"/>
          </p:cNvGraphicFramePr>
          <p:nvPr/>
        </p:nvGraphicFramePr>
        <p:xfrm>
          <a:off x="4960143" y="2449513"/>
          <a:ext cx="1585913" cy="989012"/>
        </p:xfrm>
        <a:graphic>
          <a:graphicData uri="http://schemas.openxmlformats.org/presentationml/2006/ole">
            <mc:AlternateContent xmlns:mc="http://schemas.openxmlformats.org/markup-compatibility/2006">
              <mc:Choice xmlns:v="urn:schemas-microsoft-com:vml" Requires="v">
                <p:oleObj name="Equation" r:id="rId2" imgW="1307880" imgH="812520" progId="Equation.DSMT4">
                  <p:embed/>
                </p:oleObj>
              </mc:Choice>
              <mc:Fallback>
                <p:oleObj name="Equation" r:id="rId2" imgW="1307880" imgH="812520" progId="Equation.DSMT4">
                  <p:embed/>
                  <p:pic>
                    <p:nvPicPr>
                      <p:cNvPr id="5" name="Object 4"/>
                      <p:cNvPicPr>
                        <a:picLocks noGrp="1" noChangeAspect="1" noChangeArrowheads="1"/>
                      </p:cNvPicPr>
                      <p:nvPr/>
                    </p:nvPicPr>
                    <p:blipFill>
                      <a:blip r:embed="rId3"/>
                      <a:srcRect/>
                      <a:stretch>
                        <a:fillRect/>
                      </a:stretch>
                    </p:blipFill>
                    <p:spPr bwMode="auto">
                      <a:xfrm>
                        <a:off x="4960143" y="2449513"/>
                        <a:ext cx="1585913" cy="989012"/>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38854473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Pivoting, cont.</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In the previous example the (partial) pivot would just be to interchange the two rows</a:t>
            </a:r>
            <a:br>
              <a:rPr lang="en-US"/>
            </a:br>
            <a:br>
              <a:rPr lang="en-US"/>
            </a:br>
            <a:br>
              <a:rPr lang="en-US"/>
            </a:br>
            <a:br>
              <a:rPr lang="en-US"/>
            </a:br>
            <a:r>
              <a:rPr lang="en-US"/>
              <a:t>obviously we need to keep track of the interchanged rows!</a:t>
            </a:r>
          </a:p>
          <a:p>
            <a:r>
              <a:rPr lang="en-US"/>
              <a:t>Partial pivoting can be helpful in improving numerical stability even when the diagonals are not zero</a:t>
            </a:r>
          </a:p>
          <a:p>
            <a:pPr lvl="1"/>
            <a:r>
              <a:rPr lang="en-US"/>
              <a:t>When factoring row k interchange rows so the new diagonal is the largest element in column k for rows j  &gt;= k</a:t>
            </a:r>
          </a:p>
          <a:p>
            <a:endParaRPr lang="en-US"/>
          </a:p>
          <a:p>
            <a:endParaRPr lang="en-US" dirty="0"/>
          </a:p>
        </p:txBody>
      </p:sp>
      <p:graphicFrame>
        <p:nvGraphicFramePr>
          <p:cNvPr id="5" name="Object 4"/>
          <p:cNvGraphicFramePr>
            <a:graphicFrameLocks noGrp="1" noChangeAspect="1"/>
          </p:cNvGraphicFramePr>
          <p:nvPr/>
        </p:nvGraphicFramePr>
        <p:xfrm>
          <a:off x="4297690" y="2200275"/>
          <a:ext cx="1585912" cy="989013"/>
        </p:xfrm>
        <a:graphic>
          <a:graphicData uri="http://schemas.openxmlformats.org/presentationml/2006/ole">
            <mc:AlternateContent xmlns:mc="http://schemas.openxmlformats.org/markup-compatibility/2006">
              <mc:Choice xmlns:v="urn:schemas-microsoft-com:vml" Requires="v">
                <p:oleObj name="Equation" r:id="rId2" imgW="1307880" imgH="812520" progId="Equation.DSMT4">
                  <p:embed/>
                </p:oleObj>
              </mc:Choice>
              <mc:Fallback>
                <p:oleObj name="Equation" r:id="rId2" imgW="1307880" imgH="812520" progId="Equation.DSMT4">
                  <p:embed/>
                  <p:pic>
                    <p:nvPicPr>
                      <p:cNvPr id="5" name="Object 4"/>
                      <p:cNvPicPr>
                        <a:picLocks noGrp="1" noChangeAspect="1" noChangeArrowheads="1"/>
                      </p:cNvPicPr>
                      <p:nvPr/>
                    </p:nvPicPr>
                    <p:blipFill>
                      <a:blip r:embed="rId3"/>
                      <a:srcRect/>
                      <a:stretch>
                        <a:fillRect/>
                      </a:stretch>
                    </p:blipFill>
                    <p:spPr bwMode="auto">
                      <a:xfrm>
                        <a:off x="4297690" y="2200275"/>
                        <a:ext cx="1585912" cy="989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7222602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LU Algorithm Without Pivoting</a:t>
            </a:r>
            <a:br>
              <a:rPr lang="en-US"/>
            </a:br>
            <a:r>
              <a:rPr lang="en-US"/>
              <a:t>Processing by row</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pPr marL="0" indent="0">
              <a:buNone/>
            </a:pPr>
            <a:r>
              <a:rPr lang="en-US" dirty="0"/>
              <a:t>We will use the more common approach of having ones on the diagonals of L.  Also in the common, diagonally dominant power system problems pivoting is not needed</a:t>
            </a:r>
            <a:br>
              <a:rPr lang="en-US" dirty="0"/>
            </a:br>
            <a:r>
              <a:rPr lang="en-US" dirty="0"/>
              <a:t>Below algorithm is in row form (useful with sparsity!)</a:t>
            </a:r>
          </a:p>
          <a:p>
            <a:endParaRPr lang="en-US" dirty="0"/>
          </a:p>
          <a:p>
            <a:pPr marL="0" indent="0">
              <a:buNone/>
            </a:pPr>
            <a:r>
              <a:rPr lang="en-US" dirty="0"/>
              <a:t>For </a:t>
            </a:r>
            <a:r>
              <a:rPr lang="en-US" dirty="0" err="1"/>
              <a:t>i</a:t>
            </a:r>
            <a:r>
              <a:rPr lang="en-US" dirty="0"/>
              <a:t> := 2 to n Do Begin  // This is the row being processed</a:t>
            </a:r>
          </a:p>
          <a:p>
            <a:pPr marL="0" indent="0">
              <a:buNone/>
            </a:pPr>
            <a:r>
              <a:rPr lang="en-US" dirty="0"/>
              <a:t>  For j := 1 to i-1 Do Begin  // Rows subtracted from row </a:t>
            </a:r>
            <a:r>
              <a:rPr lang="en-US" dirty="0" err="1"/>
              <a:t>i</a:t>
            </a:r>
            <a:endParaRPr lang="en-US" dirty="0"/>
          </a:p>
          <a:p>
            <a:pPr marL="0" indent="0">
              <a:buNone/>
            </a:pPr>
            <a:r>
              <a:rPr lang="en-US" dirty="0"/>
              <a:t>    A[</a:t>
            </a:r>
            <a:r>
              <a:rPr lang="en-US" dirty="0" err="1"/>
              <a:t>i,j</a:t>
            </a:r>
            <a:r>
              <a:rPr lang="en-US" dirty="0"/>
              <a:t>] = A[</a:t>
            </a:r>
            <a:r>
              <a:rPr lang="en-US" dirty="0" err="1"/>
              <a:t>i,j</a:t>
            </a:r>
            <a:r>
              <a:rPr lang="en-US" dirty="0"/>
              <a:t>]/A[</a:t>
            </a:r>
            <a:r>
              <a:rPr lang="en-US" dirty="0" err="1"/>
              <a:t>j,j</a:t>
            </a:r>
            <a:r>
              <a:rPr lang="en-US" dirty="0"/>
              <a:t>]  // This is the scaling </a:t>
            </a:r>
          </a:p>
          <a:p>
            <a:pPr marL="0" indent="0">
              <a:buNone/>
            </a:pPr>
            <a:r>
              <a:rPr lang="en-US" dirty="0"/>
              <a:t>    For k := j+1 to n Do Begin  // Go through each column in </a:t>
            </a:r>
            <a:r>
              <a:rPr lang="en-US" dirty="0" err="1"/>
              <a:t>i</a:t>
            </a:r>
            <a:endParaRPr lang="en-US" dirty="0"/>
          </a:p>
          <a:p>
            <a:pPr marL="0" indent="0">
              <a:buNone/>
            </a:pPr>
            <a:r>
              <a:rPr lang="en-US" dirty="0"/>
              <a:t>      A[</a:t>
            </a:r>
            <a:r>
              <a:rPr lang="en-US" dirty="0" err="1"/>
              <a:t>i,k</a:t>
            </a:r>
            <a:r>
              <a:rPr lang="en-US" dirty="0"/>
              <a:t>] = A[</a:t>
            </a:r>
            <a:r>
              <a:rPr lang="en-US" dirty="0" err="1"/>
              <a:t>i,k</a:t>
            </a:r>
            <a:r>
              <a:rPr lang="en-US" dirty="0"/>
              <a:t>] - A[</a:t>
            </a:r>
            <a:r>
              <a:rPr lang="en-US" dirty="0" err="1"/>
              <a:t>i,j</a:t>
            </a:r>
            <a:r>
              <a:rPr lang="en-US" dirty="0"/>
              <a:t>]*A[</a:t>
            </a:r>
            <a:r>
              <a:rPr lang="en-US" dirty="0" err="1"/>
              <a:t>j,k</a:t>
            </a:r>
            <a:r>
              <a:rPr lang="en-US" dirty="0"/>
              <a:t>]</a:t>
            </a:r>
          </a:p>
          <a:p>
            <a:pPr marL="0" indent="0">
              <a:buNone/>
            </a:pPr>
            <a:r>
              <a:rPr lang="en-US" dirty="0"/>
              <a:t>    End;</a:t>
            </a:r>
          </a:p>
          <a:p>
            <a:pPr marL="0" indent="0">
              <a:buNone/>
            </a:pPr>
            <a:r>
              <a:rPr lang="en-US" dirty="0"/>
              <a:t>  End;</a:t>
            </a:r>
          </a:p>
          <a:p>
            <a:pPr marL="0" indent="0">
              <a:buNone/>
            </a:pPr>
            <a:r>
              <a:rPr lang="en-US" dirty="0"/>
              <a:t>End;</a:t>
            </a:r>
          </a:p>
          <a:p>
            <a:endParaRPr lang="en-US" dirty="0"/>
          </a:p>
          <a:p>
            <a:endParaRPr lang="en-US" dirty="0"/>
          </a:p>
        </p:txBody>
      </p:sp>
    </p:spTree>
    <p:extLst>
      <p:ext uri="{BB962C8B-B14F-4D97-AF65-F5344CB8AC3E}">
        <p14:creationId xmlns:p14="http://schemas.microsoft.com/office/powerpoint/2010/main" val="941088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LU Example</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Starting matrix</a:t>
            </a:r>
            <a:br>
              <a:rPr lang="en-US" dirty="0"/>
            </a:br>
            <a:br>
              <a:rPr lang="en-US" dirty="0"/>
            </a:br>
            <a:br>
              <a:rPr lang="en-US" dirty="0"/>
            </a:br>
            <a:endParaRPr lang="en-US" dirty="0"/>
          </a:p>
          <a:p>
            <a:endParaRPr lang="en-US" dirty="0"/>
          </a:p>
          <a:p>
            <a:r>
              <a:rPr lang="en-US" dirty="0"/>
              <a:t>First row is unchanged; start with </a:t>
            </a:r>
            <a:r>
              <a:rPr lang="en-US" dirty="0" err="1"/>
              <a:t>i</a:t>
            </a:r>
            <a:r>
              <a:rPr lang="en-US" dirty="0"/>
              <a:t>=2</a:t>
            </a:r>
          </a:p>
          <a:p>
            <a:r>
              <a:rPr lang="en-US" dirty="0"/>
              <a:t>Result with </a:t>
            </a:r>
            <a:r>
              <a:rPr lang="en-US" dirty="0" err="1"/>
              <a:t>i</a:t>
            </a:r>
            <a:r>
              <a:rPr lang="en-US" dirty="0"/>
              <a:t>=2, j=1; done with row 2</a:t>
            </a:r>
          </a:p>
          <a:p>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61757093"/>
              </p:ext>
            </p:extLst>
          </p:nvPr>
        </p:nvGraphicFramePr>
        <p:xfrm>
          <a:off x="2514600" y="1828800"/>
          <a:ext cx="2771775" cy="1484313"/>
        </p:xfrm>
        <a:graphic>
          <a:graphicData uri="http://schemas.openxmlformats.org/presentationml/2006/ole">
            <mc:AlternateContent xmlns:mc="http://schemas.openxmlformats.org/markup-compatibility/2006">
              <mc:Choice xmlns:v="urn:schemas-microsoft-com:vml" Requires="v">
                <p:oleObj name="Equation" r:id="rId2" imgW="2286000" imgH="1218960" progId="Equation.DSMT4">
                  <p:embed/>
                </p:oleObj>
              </mc:Choice>
              <mc:Fallback>
                <p:oleObj name="Equation" r:id="rId2" imgW="2286000" imgH="1218960" progId="Equation.DSMT4">
                  <p:embed/>
                  <p:pic>
                    <p:nvPicPr>
                      <p:cNvPr id="5" name="Object 4"/>
                      <p:cNvPicPr>
                        <a:picLocks noGrp="1" noChangeAspect="1" noChangeArrowheads="1"/>
                      </p:cNvPicPr>
                      <p:nvPr/>
                    </p:nvPicPr>
                    <p:blipFill>
                      <a:blip r:embed="rId3"/>
                      <a:srcRect/>
                      <a:stretch>
                        <a:fillRect/>
                      </a:stretch>
                    </p:blipFill>
                    <p:spPr bwMode="auto">
                      <a:xfrm>
                        <a:off x="2514600" y="1828800"/>
                        <a:ext cx="27717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Grp="1" noChangeAspect="1"/>
          </p:cNvGraphicFramePr>
          <p:nvPr>
            <p:extLst>
              <p:ext uri="{D42A27DB-BD31-4B8C-83A1-F6EECF244321}">
                <p14:modId xmlns:p14="http://schemas.microsoft.com/office/powerpoint/2010/main" val="730218087"/>
              </p:ext>
            </p:extLst>
          </p:nvPr>
        </p:nvGraphicFramePr>
        <p:xfrm>
          <a:off x="2286000" y="4267200"/>
          <a:ext cx="3556000" cy="1484313"/>
        </p:xfrm>
        <a:graphic>
          <a:graphicData uri="http://schemas.openxmlformats.org/presentationml/2006/ole">
            <mc:AlternateContent xmlns:mc="http://schemas.openxmlformats.org/markup-compatibility/2006">
              <mc:Choice xmlns:v="urn:schemas-microsoft-com:vml" Requires="v">
                <p:oleObj name="Equation" r:id="rId4" imgW="2933640" imgH="1218960" progId="Equation.DSMT4">
                  <p:embed/>
                </p:oleObj>
              </mc:Choice>
              <mc:Fallback>
                <p:oleObj name="Equation" r:id="rId4" imgW="2933640" imgH="1218960" progId="Equation.DSMT4">
                  <p:embed/>
                  <p:pic>
                    <p:nvPicPr>
                      <p:cNvPr id="6" name="Object 5"/>
                      <p:cNvPicPr>
                        <a:picLocks noGrp="1" noChangeAspect="1" noChangeArrowheads="1"/>
                      </p:cNvPicPr>
                      <p:nvPr/>
                    </p:nvPicPr>
                    <p:blipFill>
                      <a:blip r:embed="rId5"/>
                      <a:srcRect/>
                      <a:stretch>
                        <a:fillRect/>
                      </a:stretch>
                    </p:blipFill>
                    <p:spPr bwMode="auto">
                      <a:xfrm>
                        <a:off x="2286000" y="4267200"/>
                        <a:ext cx="3556000"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507167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LU Example, cont.</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Result with </a:t>
            </a:r>
            <a:r>
              <a:rPr lang="en-US" dirty="0" err="1"/>
              <a:t>i</a:t>
            </a:r>
            <a:r>
              <a:rPr lang="en-US" dirty="0"/>
              <a:t>=3, j=1;</a:t>
            </a:r>
            <a:br>
              <a:rPr lang="en-US" dirty="0"/>
            </a:br>
            <a:br>
              <a:rPr lang="en-US" dirty="0"/>
            </a:br>
            <a:br>
              <a:rPr lang="en-US" dirty="0"/>
            </a:br>
            <a:br>
              <a:rPr lang="en-US" dirty="0"/>
            </a:br>
            <a:br>
              <a:rPr lang="en-US" dirty="0"/>
            </a:br>
            <a:endParaRPr lang="en-US" dirty="0"/>
          </a:p>
          <a:p>
            <a:r>
              <a:rPr lang="en-US" dirty="0"/>
              <a:t>Result with </a:t>
            </a:r>
            <a:r>
              <a:rPr lang="en-US" dirty="0" err="1"/>
              <a:t>i</a:t>
            </a:r>
            <a:r>
              <a:rPr lang="en-US" dirty="0"/>
              <a:t>=3, j=2; done with row 3; done!</a:t>
            </a:r>
            <a:br>
              <a:rPr lang="en-US" dirty="0"/>
            </a:br>
            <a:endParaRPr lang="en-US" dirty="0"/>
          </a:p>
          <a:p>
            <a:endParaRPr lang="en-US" dirty="0"/>
          </a:p>
          <a:p>
            <a:endParaRPr lang="en-US" dirty="0"/>
          </a:p>
        </p:txBody>
      </p:sp>
      <p:graphicFrame>
        <p:nvGraphicFramePr>
          <p:cNvPr id="6" name="Object 5"/>
          <p:cNvGraphicFramePr>
            <a:graphicFrameLocks noGrp="1" noChangeAspect="1"/>
          </p:cNvGraphicFramePr>
          <p:nvPr/>
        </p:nvGraphicFramePr>
        <p:xfrm>
          <a:off x="2163764" y="1905001"/>
          <a:ext cx="3648075" cy="1484313"/>
        </p:xfrm>
        <a:graphic>
          <a:graphicData uri="http://schemas.openxmlformats.org/presentationml/2006/ole">
            <mc:AlternateContent xmlns:mc="http://schemas.openxmlformats.org/markup-compatibility/2006">
              <mc:Choice xmlns:v="urn:schemas-microsoft-com:vml" Requires="v">
                <p:oleObj name="Equation" r:id="rId2" imgW="3009600" imgH="1218960" progId="Equation.DSMT4">
                  <p:embed/>
                </p:oleObj>
              </mc:Choice>
              <mc:Fallback>
                <p:oleObj name="Equation" r:id="rId2" imgW="3009600" imgH="1218960" progId="Equation.DSMT4">
                  <p:embed/>
                  <p:pic>
                    <p:nvPicPr>
                      <p:cNvPr id="6" name="Object 5"/>
                      <p:cNvPicPr>
                        <a:picLocks noGrp="1" noChangeAspect="1" noChangeArrowheads="1"/>
                      </p:cNvPicPr>
                      <p:nvPr/>
                    </p:nvPicPr>
                    <p:blipFill>
                      <a:blip r:embed="rId3"/>
                      <a:srcRect/>
                      <a:stretch>
                        <a:fillRect/>
                      </a:stretch>
                    </p:blipFill>
                    <p:spPr bwMode="auto">
                      <a:xfrm>
                        <a:off x="2163764" y="1905001"/>
                        <a:ext cx="36480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Grp="1" noChangeAspect="1"/>
          </p:cNvGraphicFramePr>
          <p:nvPr/>
        </p:nvGraphicFramePr>
        <p:xfrm>
          <a:off x="2286001" y="4572001"/>
          <a:ext cx="3648075" cy="1484313"/>
        </p:xfrm>
        <a:graphic>
          <a:graphicData uri="http://schemas.openxmlformats.org/presentationml/2006/ole">
            <mc:AlternateContent xmlns:mc="http://schemas.openxmlformats.org/markup-compatibility/2006">
              <mc:Choice xmlns:v="urn:schemas-microsoft-com:vml" Requires="v">
                <p:oleObj name="Equation" r:id="rId4" imgW="3009600" imgH="1218960" progId="Equation.DSMT4">
                  <p:embed/>
                </p:oleObj>
              </mc:Choice>
              <mc:Fallback>
                <p:oleObj name="Equation" r:id="rId4" imgW="3009600" imgH="1218960" progId="Equation.DSMT4">
                  <p:embed/>
                  <p:pic>
                    <p:nvPicPr>
                      <p:cNvPr id="7" name="Object 6"/>
                      <p:cNvPicPr>
                        <a:picLocks noGrp="1" noChangeAspect="1" noChangeArrowheads="1"/>
                      </p:cNvPicPr>
                      <p:nvPr/>
                    </p:nvPicPr>
                    <p:blipFill>
                      <a:blip r:embed="rId5"/>
                      <a:srcRect/>
                      <a:stretch>
                        <a:fillRect/>
                      </a:stretch>
                    </p:blipFill>
                    <p:spPr bwMode="auto">
                      <a:xfrm>
                        <a:off x="2286001" y="4572001"/>
                        <a:ext cx="3648075" cy="148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867364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LU Example, cont.</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Original matrix is used to hold L and U </a:t>
            </a:r>
            <a:endParaRPr lang="en-US" dirty="0"/>
          </a:p>
        </p:txBody>
      </p:sp>
      <p:graphicFrame>
        <p:nvGraphicFramePr>
          <p:cNvPr id="5" name="Object 4"/>
          <p:cNvGraphicFramePr>
            <a:graphicFrameLocks noGrp="1" noChangeAspect="1"/>
          </p:cNvGraphicFramePr>
          <p:nvPr/>
        </p:nvGraphicFramePr>
        <p:xfrm>
          <a:off x="2514601" y="1828801"/>
          <a:ext cx="4479925" cy="4700587"/>
        </p:xfrm>
        <a:graphic>
          <a:graphicData uri="http://schemas.openxmlformats.org/presentationml/2006/ole">
            <mc:AlternateContent xmlns:mc="http://schemas.openxmlformats.org/markup-compatibility/2006">
              <mc:Choice xmlns:v="urn:schemas-microsoft-com:vml" Requires="v">
                <p:oleObj name="Equation" r:id="rId2" imgW="3695400" imgH="3860640" progId="Equation.DSMT4">
                  <p:embed/>
                </p:oleObj>
              </mc:Choice>
              <mc:Fallback>
                <p:oleObj name="Equation" r:id="rId2" imgW="3695400" imgH="3860640" progId="Equation.DSMT4">
                  <p:embed/>
                  <p:pic>
                    <p:nvPicPr>
                      <p:cNvPr id="5" name="Object 4"/>
                      <p:cNvPicPr>
                        <a:picLocks noGrp="1" noChangeAspect="1" noChangeArrowheads="1"/>
                      </p:cNvPicPr>
                      <p:nvPr/>
                    </p:nvPicPr>
                    <p:blipFill>
                      <a:blip r:embed="rId3"/>
                      <a:srcRect/>
                      <a:stretch>
                        <a:fillRect/>
                      </a:stretch>
                    </p:blipFill>
                    <p:spPr bwMode="auto">
                      <a:xfrm>
                        <a:off x="2514601" y="1828801"/>
                        <a:ext cx="4479925" cy="4700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6" name="TextBox 5"/>
          <p:cNvSpPr txBox="1"/>
          <p:nvPr/>
        </p:nvSpPr>
        <p:spPr>
          <a:xfrm>
            <a:off x="7391400" y="3124200"/>
            <a:ext cx="3802644" cy="1815882"/>
          </a:xfrm>
          <a:prstGeom prst="rect">
            <a:avLst/>
          </a:prstGeom>
          <a:solidFill>
            <a:srgbClr val="D6D2C4"/>
          </a:solidFill>
        </p:spPr>
        <p:txBody>
          <a:bodyPr wrap="none" rtlCol="0">
            <a:spAutoFit/>
          </a:bodyPr>
          <a:lstStyle/>
          <a:p>
            <a:r>
              <a:rPr lang="en-US" dirty="0">
                <a:solidFill>
                  <a:srgbClr val="1E0000"/>
                </a:solidFill>
                <a:latin typeface="+mj-lt"/>
              </a:rPr>
              <a:t>With this approach</a:t>
            </a:r>
            <a:br>
              <a:rPr lang="en-US" dirty="0">
                <a:solidFill>
                  <a:srgbClr val="1E0000"/>
                </a:solidFill>
                <a:latin typeface="+mj-lt"/>
              </a:rPr>
            </a:br>
            <a:r>
              <a:rPr lang="en-US" dirty="0">
                <a:solidFill>
                  <a:srgbClr val="1E0000"/>
                </a:solidFill>
                <a:latin typeface="+mj-lt"/>
              </a:rPr>
              <a:t>the original </a:t>
            </a:r>
            <a:r>
              <a:rPr lang="en-US" b="1" dirty="0">
                <a:solidFill>
                  <a:srgbClr val="1E0000"/>
                </a:solidFill>
                <a:latin typeface="+mj-lt"/>
              </a:rPr>
              <a:t>A</a:t>
            </a:r>
            <a:r>
              <a:rPr lang="en-US" dirty="0">
                <a:solidFill>
                  <a:srgbClr val="1E0000"/>
                </a:solidFill>
                <a:latin typeface="+mj-lt"/>
              </a:rPr>
              <a:t> matrix</a:t>
            </a:r>
            <a:br>
              <a:rPr lang="en-US" dirty="0">
                <a:solidFill>
                  <a:srgbClr val="1E0000"/>
                </a:solidFill>
                <a:latin typeface="+mj-lt"/>
              </a:rPr>
            </a:br>
            <a:r>
              <a:rPr lang="en-US" dirty="0">
                <a:solidFill>
                  <a:srgbClr val="1E0000"/>
                </a:solidFill>
                <a:latin typeface="+mj-lt"/>
              </a:rPr>
              <a:t>has been replaced</a:t>
            </a:r>
            <a:br>
              <a:rPr lang="en-US" dirty="0">
                <a:solidFill>
                  <a:srgbClr val="1E0000"/>
                </a:solidFill>
                <a:latin typeface="+mj-lt"/>
              </a:rPr>
            </a:br>
            <a:r>
              <a:rPr lang="en-US" dirty="0">
                <a:solidFill>
                  <a:srgbClr val="1E0000"/>
                </a:solidFill>
                <a:latin typeface="+mj-lt"/>
              </a:rPr>
              <a:t>by the factored values!</a:t>
            </a:r>
          </a:p>
        </p:txBody>
      </p:sp>
    </p:spTree>
    <p:extLst>
      <p:ext uri="{BB962C8B-B14F-4D97-AF65-F5344CB8AC3E}">
        <p14:creationId xmlns:p14="http://schemas.microsoft.com/office/powerpoint/2010/main" val="41740095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Forward Substitution</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pPr marL="0" indent="0">
              <a:buNone/>
            </a:pPr>
            <a:r>
              <a:rPr lang="en-US" dirty="0"/>
              <a:t>Forward substitution solves              with values in b </a:t>
            </a:r>
            <a:br>
              <a:rPr lang="en-US" dirty="0"/>
            </a:br>
            <a:r>
              <a:rPr lang="en-US" dirty="0"/>
              <a:t>being overwritten (replaced by the y values)</a:t>
            </a:r>
            <a:br>
              <a:rPr lang="en-US" dirty="0"/>
            </a:br>
            <a:br>
              <a:rPr lang="en-US" dirty="0"/>
            </a:br>
            <a:r>
              <a:rPr lang="en-US" dirty="0"/>
              <a:t>For </a:t>
            </a:r>
            <a:r>
              <a:rPr lang="en-US" dirty="0" err="1"/>
              <a:t>i</a:t>
            </a:r>
            <a:r>
              <a:rPr lang="en-US" dirty="0"/>
              <a:t> := 2 to n Do Begin  // This is the row being processed</a:t>
            </a:r>
          </a:p>
          <a:p>
            <a:pPr marL="0" indent="0">
              <a:buNone/>
            </a:pPr>
            <a:r>
              <a:rPr lang="en-US" dirty="0"/>
              <a:t>  For j := 1 to i-1 Do Begin </a:t>
            </a:r>
          </a:p>
          <a:p>
            <a:pPr marL="0" indent="0">
              <a:buNone/>
            </a:pPr>
            <a:r>
              <a:rPr lang="en-US" dirty="0"/>
              <a:t>    b[</a:t>
            </a:r>
            <a:r>
              <a:rPr lang="en-US" dirty="0" err="1"/>
              <a:t>i</a:t>
            </a:r>
            <a:r>
              <a:rPr lang="en-US" dirty="0"/>
              <a:t>] = b[</a:t>
            </a:r>
            <a:r>
              <a:rPr lang="en-US" dirty="0" err="1"/>
              <a:t>i</a:t>
            </a:r>
            <a:r>
              <a:rPr lang="en-US" dirty="0"/>
              <a:t>] - A[</a:t>
            </a:r>
            <a:r>
              <a:rPr lang="en-US" dirty="0" err="1"/>
              <a:t>i,j</a:t>
            </a:r>
            <a:r>
              <a:rPr lang="en-US" dirty="0"/>
              <a:t>]*b[j]    // This is just using the L matrix</a:t>
            </a:r>
          </a:p>
          <a:p>
            <a:pPr marL="0" indent="0">
              <a:buNone/>
            </a:pPr>
            <a:r>
              <a:rPr lang="en-US" dirty="0"/>
              <a:t>  End;</a:t>
            </a:r>
          </a:p>
          <a:p>
            <a:pPr marL="0" indent="0">
              <a:buNone/>
            </a:pPr>
            <a:r>
              <a:rPr lang="en-US" dirty="0"/>
              <a:t>End;</a:t>
            </a:r>
          </a:p>
        </p:txBody>
      </p:sp>
      <p:graphicFrame>
        <p:nvGraphicFramePr>
          <p:cNvPr id="5" name="Object 4"/>
          <p:cNvGraphicFramePr>
            <a:graphicFrameLocks noGrp="1" noChangeAspect="1"/>
          </p:cNvGraphicFramePr>
          <p:nvPr>
            <p:extLst>
              <p:ext uri="{D42A27DB-BD31-4B8C-83A1-F6EECF244321}">
                <p14:modId xmlns:p14="http://schemas.microsoft.com/office/powerpoint/2010/main" val="1862110865"/>
              </p:ext>
            </p:extLst>
          </p:nvPr>
        </p:nvGraphicFramePr>
        <p:xfrm>
          <a:off x="4114800" y="1371600"/>
          <a:ext cx="1016000" cy="371475"/>
        </p:xfrm>
        <a:graphic>
          <a:graphicData uri="http://schemas.openxmlformats.org/presentationml/2006/ole">
            <mc:AlternateContent xmlns:mc="http://schemas.openxmlformats.org/markup-compatibility/2006">
              <mc:Choice xmlns:v="urn:schemas-microsoft-com:vml" Requires="v">
                <p:oleObj name="Equation" r:id="rId2" imgW="838080" imgH="304560" progId="Equation.DSMT4">
                  <p:embed/>
                </p:oleObj>
              </mc:Choice>
              <mc:Fallback>
                <p:oleObj name="Equation" r:id="rId2" imgW="838080" imgH="304560" progId="Equation.DSMT4">
                  <p:embed/>
                  <p:pic>
                    <p:nvPicPr>
                      <p:cNvPr id="5" name="Object 4"/>
                      <p:cNvPicPr>
                        <a:picLocks noGrp="1" noChangeAspect="1" noChangeArrowheads="1"/>
                      </p:cNvPicPr>
                      <p:nvPr/>
                    </p:nvPicPr>
                    <p:blipFill>
                      <a:blip r:embed="rId3"/>
                      <a:srcRect/>
                      <a:stretch>
                        <a:fillRect/>
                      </a:stretch>
                    </p:blipFill>
                    <p:spPr bwMode="auto">
                      <a:xfrm>
                        <a:off x="4114800" y="1371600"/>
                        <a:ext cx="10160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3184576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Forward Substitution Example</a:t>
            </a:r>
            <a:endParaRPr lang="en-US" dirty="0"/>
          </a:p>
        </p:txBody>
      </p:sp>
      <p:graphicFrame>
        <p:nvGraphicFramePr>
          <p:cNvPr id="4" name="Object 3"/>
          <p:cNvGraphicFramePr>
            <a:graphicFrameLocks noGrp="1" noChangeAspect="1"/>
          </p:cNvGraphicFramePr>
          <p:nvPr/>
        </p:nvGraphicFramePr>
        <p:xfrm>
          <a:off x="838200" y="1524000"/>
          <a:ext cx="6781800" cy="4582962"/>
        </p:xfrm>
        <a:graphic>
          <a:graphicData uri="http://schemas.openxmlformats.org/presentationml/2006/ole">
            <mc:AlternateContent xmlns:mc="http://schemas.openxmlformats.org/markup-compatibility/2006">
              <mc:Choice xmlns:v="urn:schemas-microsoft-com:vml" Requires="v">
                <p:oleObj name="Equation" r:id="rId2" imgW="6134040" imgH="4127400" progId="Equation.DSMT4">
                  <p:embed/>
                </p:oleObj>
              </mc:Choice>
              <mc:Fallback>
                <p:oleObj name="Equation" r:id="rId2" imgW="6134040" imgH="4127400" progId="Equation.DSMT4">
                  <p:embed/>
                  <p:pic>
                    <p:nvPicPr>
                      <p:cNvPr id="4" name="Object 3"/>
                      <p:cNvPicPr>
                        <a:picLocks noGrp="1" noChangeAspect="1" noChangeArrowheads="1"/>
                      </p:cNvPicPr>
                      <p:nvPr/>
                    </p:nvPicPr>
                    <p:blipFill>
                      <a:blip r:embed="rId3"/>
                      <a:srcRect/>
                      <a:stretch>
                        <a:fillRect/>
                      </a:stretch>
                    </p:blipFill>
                    <p:spPr bwMode="auto">
                      <a:xfrm>
                        <a:off x="838200" y="1524000"/>
                        <a:ext cx="6781800" cy="4582962"/>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78514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A4D26-8B13-4F7F-AA49-ADDBA3639FAF}"/>
              </a:ext>
            </a:extLst>
          </p:cNvPr>
          <p:cNvSpPr>
            <a:spLocks noGrp="1"/>
          </p:cNvSpPr>
          <p:nvPr>
            <p:ph type="title"/>
          </p:nvPr>
        </p:nvSpPr>
        <p:spPr>
          <a:xfrm>
            <a:off x="228600" y="76200"/>
            <a:ext cx="10896600" cy="1066800"/>
          </a:xfrm>
        </p:spPr>
        <p:txBody>
          <a:bodyPr/>
          <a:lstStyle/>
          <a:p>
            <a:r>
              <a:rPr lang="en-US" dirty="0"/>
              <a:t>Assignment 3</a:t>
            </a:r>
          </a:p>
        </p:txBody>
      </p:sp>
      <p:sp>
        <p:nvSpPr>
          <p:cNvPr id="3" name="Content Placeholder 2">
            <a:extLst>
              <a:ext uri="{FF2B5EF4-FFF2-40B4-BE49-F238E27FC236}">
                <a16:creationId xmlns:a16="http://schemas.microsoft.com/office/drawing/2014/main" id="{4FA8AEED-F10D-4CA1-965D-82DB485673EA}"/>
              </a:ext>
            </a:extLst>
          </p:cNvPr>
          <p:cNvSpPr>
            <a:spLocks noGrp="1"/>
          </p:cNvSpPr>
          <p:nvPr>
            <p:ph type="body" sz="quarter" idx="10"/>
          </p:nvPr>
        </p:nvSpPr>
        <p:spPr>
          <a:xfrm>
            <a:off x="228600" y="1295400"/>
            <a:ext cx="10896600" cy="5181600"/>
          </a:xfrm>
        </p:spPr>
        <p:txBody>
          <a:bodyPr/>
          <a:lstStyle/>
          <a:p>
            <a:r>
              <a:rPr lang="en-US" dirty="0"/>
              <a:t>Assignment 3 is on the website</a:t>
            </a:r>
          </a:p>
          <a:p>
            <a:r>
              <a:rPr lang="en-US" dirty="0"/>
              <a:t>Due Oct 25th</a:t>
            </a:r>
          </a:p>
          <a:p>
            <a:r>
              <a:rPr lang="en-US" dirty="0"/>
              <a:t>Review dense linear algebra techniques</a:t>
            </a:r>
          </a:p>
          <a:p>
            <a:r>
              <a:rPr lang="en-US" dirty="0"/>
              <a:t>You may use any programming language of your choice</a:t>
            </a:r>
          </a:p>
          <a:p>
            <a:r>
              <a:rPr lang="en-US" dirty="0"/>
              <a:t>Need to code up the algorithms as discussed in notes</a:t>
            </a:r>
          </a:p>
        </p:txBody>
      </p:sp>
    </p:spTree>
    <p:extLst>
      <p:ext uri="{BB962C8B-B14F-4D97-AF65-F5344CB8AC3E}">
        <p14:creationId xmlns:p14="http://schemas.microsoft.com/office/powerpoint/2010/main" val="25545464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Backward Substitution</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pPr marL="0" indent="0">
              <a:buNone/>
            </a:pPr>
            <a:r>
              <a:rPr lang="en-US" dirty="0"/>
              <a:t>Backward substitution solves              (with values of y contained in the b vector as a result of the forward substitution)</a:t>
            </a:r>
          </a:p>
          <a:p>
            <a:pPr marL="0" indent="0">
              <a:buNone/>
            </a:pPr>
            <a:r>
              <a:rPr lang="en-US" dirty="0"/>
              <a:t>For </a:t>
            </a:r>
            <a:r>
              <a:rPr lang="en-US" dirty="0" err="1"/>
              <a:t>i</a:t>
            </a:r>
            <a:r>
              <a:rPr lang="en-US" dirty="0"/>
              <a:t> := n to 1 Do Begin  // This is the row being processed</a:t>
            </a:r>
          </a:p>
          <a:p>
            <a:pPr marL="0" indent="0">
              <a:buNone/>
            </a:pPr>
            <a:r>
              <a:rPr lang="en-US" dirty="0"/>
              <a:t>  For j := i+1 to n Do Begin </a:t>
            </a:r>
          </a:p>
          <a:p>
            <a:pPr marL="0" indent="0">
              <a:buNone/>
            </a:pPr>
            <a:r>
              <a:rPr lang="en-US" dirty="0"/>
              <a:t>    b[</a:t>
            </a:r>
            <a:r>
              <a:rPr lang="en-US" dirty="0" err="1"/>
              <a:t>i</a:t>
            </a:r>
            <a:r>
              <a:rPr lang="en-US" dirty="0"/>
              <a:t>] = b[</a:t>
            </a:r>
            <a:r>
              <a:rPr lang="en-US" dirty="0" err="1"/>
              <a:t>i</a:t>
            </a:r>
            <a:r>
              <a:rPr lang="en-US" dirty="0"/>
              <a:t>] - A[</a:t>
            </a:r>
            <a:r>
              <a:rPr lang="en-US" dirty="0" err="1"/>
              <a:t>i,j</a:t>
            </a:r>
            <a:r>
              <a:rPr lang="en-US" dirty="0"/>
              <a:t>]*b[j]    // This is just using the U matrix</a:t>
            </a:r>
          </a:p>
          <a:p>
            <a:pPr marL="0" indent="0">
              <a:buNone/>
            </a:pPr>
            <a:r>
              <a:rPr lang="en-US" dirty="0"/>
              <a:t>  End;</a:t>
            </a:r>
          </a:p>
          <a:p>
            <a:pPr marL="0" indent="0">
              <a:buNone/>
            </a:pPr>
            <a:r>
              <a:rPr lang="en-US" dirty="0"/>
              <a:t>  b[</a:t>
            </a:r>
            <a:r>
              <a:rPr lang="en-US" dirty="0" err="1"/>
              <a:t>i</a:t>
            </a:r>
            <a:r>
              <a:rPr lang="en-US" dirty="0"/>
              <a:t>] = b[</a:t>
            </a:r>
            <a:r>
              <a:rPr lang="en-US" dirty="0" err="1"/>
              <a:t>i</a:t>
            </a:r>
            <a:r>
              <a:rPr lang="en-US" dirty="0"/>
              <a:t>]/A[</a:t>
            </a:r>
            <a:r>
              <a:rPr lang="en-US" dirty="0" err="1"/>
              <a:t>i,i</a:t>
            </a:r>
            <a:r>
              <a:rPr lang="en-US" dirty="0"/>
              <a:t>]    // The A[</a:t>
            </a:r>
            <a:r>
              <a:rPr lang="en-US" dirty="0" err="1"/>
              <a:t>i,i</a:t>
            </a:r>
            <a:r>
              <a:rPr lang="en-US" dirty="0"/>
              <a:t>] values are &lt;&gt; 0 if it is nonsingular</a:t>
            </a:r>
          </a:p>
          <a:p>
            <a:pPr marL="0" indent="0">
              <a:buNone/>
            </a:pPr>
            <a:r>
              <a:rPr lang="en-US" dirty="0"/>
              <a:t>End</a:t>
            </a:r>
            <a:br>
              <a:rPr lang="en-US" dirty="0"/>
            </a:br>
            <a:endParaRPr lang="en-US" dirty="0"/>
          </a:p>
        </p:txBody>
      </p:sp>
      <p:graphicFrame>
        <p:nvGraphicFramePr>
          <p:cNvPr id="5" name="Object 4"/>
          <p:cNvGraphicFramePr>
            <a:graphicFrameLocks noGrp="1" noChangeAspect="1"/>
          </p:cNvGraphicFramePr>
          <p:nvPr>
            <p:extLst>
              <p:ext uri="{D42A27DB-BD31-4B8C-83A1-F6EECF244321}">
                <p14:modId xmlns:p14="http://schemas.microsoft.com/office/powerpoint/2010/main" val="3168488903"/>
              </p:ext>
            </p:extLst>
          </p:nvPr>
        </p:nvGraphicFramePr>
        <p:xfrm>
          <a:off x="4343400" y="1371600"/>
          <a:ext cx="1016000" cy="371475"/>
        </p:xfrm>
        <a:graphic>
          <a:graphicData uri="http://schemas.openxmlformats.org/presentationml/2006/ole">
            <mc:AlternateContent xmlns:mc="http://schemas.openxmlformats.org/markup-compatibility/2006">
              <mc:Choice xmlns:v="urn:schemas-microsoft-com:vml" Requires="v">
                <p:oleObj name="Equation" r:id="rId2" imgW="838080" imgH="304560" progId="Equation.DSMT4">
                  <p:embed/>
                </p:oleObj>
              </mc:Choice>
              <mc:Fallback>
                <p:oleObj name="Equation" r:id="rId2" imgW="838080" imgH="304560" progId="Equation.DSMT4">
                  <p:embed/>
                  <p:pic>
                    <p:nvPicPr>
                      <p:cNvPr id="5" name="Object 4"/>
                      <p:cNvPicPr>
                        <a:picLocks noGrp="1" noChangeAspect="1" noChangeArrowheads="1"/>
                      </p:cNvPicPr>
                      <p:nvPr/>
                    </p:nvPicPr>
                    <p:blipFill>
                      <a:blip r:embed="rId3"/>
                      <a:srcRect/>
                      <a:stretch>
                        <a:fillRect/>
                      </a:stretch>
                    </p:blipFill>
                    <p:spPr bwMode="auto">
                      <a:xfrm>
                        <a:off x="4343400" y="1371600"/>
                        <a:ext cx="10160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7997825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Backward Substitution Example</a:t>
            </a:r>
            <a:endParaRPr lang="en-US" dirty="0"/>
          </a:p>
        </p:txBody>
      </p:sp>
      <p:graphicFrame>
        <p:nvGraphicFramePr>
          <p:cNvPr id="4" name="Object 3"/>
          <p:cNvGraphicFramePr>
            <a:graphicFrameLocks noGrp="1" noChangeAspect="1"/>
          </p:cNvGraphicFramePr>
          <p:nvPr/>
        </p:nvGraphicFramePr>
        <p:xfrm>
          <a:off x="838200" y="1676400"/>
          <a:ext cx="8271670" cy="4495800"/>
        </p:xfrm>
        <a:graphic>
          <a:graphicData uri="http://schemas.openxmlformats.org/presentationml/2006/ole">
            <mc:AlternateContent xmlns:mc="http://schemas.openxmlformats.org/markup-compatibility/2006">
              <mc:Choice xmlns:v="urn:schemas-microsoft-com:vml" Requires="v">
                <p:oleObj name="Equation" r:id="rId2" imgW="7886520" imgH="4267080" progId="Equation.DSMT4">
                  <p:embed/>
                </p:oleObj>
              </mc:Choice>
              <mc:Fallback>
                <p:oleObj name="Equation" r:id="rId2" imgW="7886520" imgH="4267080" progId="Equation.DSMT4">
                  <p:embed/>
                  <p:pic>
                    <p:nvPicPr>
                      <p:cNvPr id="4" name="Object 3"/>
                      <p:cNvPicPr>
                        <a:picLocks noGrp="1" noChangeAspect="1" noChangeArrowheads="1"/>
                      </p:cNvPicPr>
                      <p:nvPr/>
                    </p:nvPicPr>
                    <p:blipFill>
                      <a:blip r:embed="rId3"/>
                      <a:srcRect/>
                      <a:stretch>
                        <a:fillRect/>
                      </a:stretch>
                    </p:blipFill>
                    <p:spPr bwMode="auto">
                      <a:xfrm>
                        <a:off x="838200" y="1676400"/>
                        <a:ext cx="8271670" cy="44958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61500774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Computational Complexity</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Computational complexity indicates how the number of numerical operations scales with the size of the problem</a:t>
            </a:r>
          </a:p>
          <a:p>
            <a:r>
              <a:rPr lang="en-US" dirty="0"/>
              <a:t>Computational complexity is expressed using the “Big O” notation; assume a problem of size n</a:t>
            </a:r>
          </a:p>
          <a:p>
            <a:pPr lvl="1"/>
            <a:r>
              <a:rPr lang="en-US" dirty="0"/>
              <a:t>Adding the number of elements in a vector is O(n)</a:t>
            </a:r>
          </a:p>
          <a:p>
            <a:pPr lvl="1"/>
            <a:r>
              <a:rPr lang="en-US" dirty="0"/>
              <a:t>Adding two n by n full matrices is O(n</a:t>
            </a:r>
            <a:r>
              <a:rPr lang="en-US" baseline="30000" dirty="0"/>
              <a:t>2</a:t>
            </a:r>
            <a:r>
              <a:rPr lang="en-US" dirty="0"/>
              <a:t>)</a:t>
            </a:r>
          </a:p>
          <a:p>
            <a:pPr lvl="1"/>
            <a:r>
              <a:rPr lang="en-US" dirty="0"/>
              <a:t>Multiplying two n by n full matrices is O(n</a:t>
            </a:r>
            <a:r>
              <a:rPr lang="en-US" baseline="30000" dirty="0"/>
              <a:t>3</a:t>
            </a:r>
            <a:r>
              <a:rPr lang="en-US" dirty="0"/>
              <a:t>)</a:t>
            </a:r>
          </a:p>
          <a:p>
            <a:pPr lvl="1"/>
            <a:r>
              <a:rPr lang="en-US" dirty="0"/>
              <a:t>Inverting an n by n full matrix, or doing Gaussian elimination is O(n</a:t>
            </a:r>
            <a:r>
              <a:rPr lang="en-US" baseline="30000" dirty="0"/>
              <a:t>3</a:t>
            </a:r>
            <a:r>
              <a:rPr lang="en-US" dirty="0"/>
              <a:t>)</a:t>
            </a:r>
          </a:p>
          <a:p>
            <a:pPr lvl="1"/>
            <a:r>
              <a:rPr lang="en-US" dirty="0"/>
              <a:t>Solving the traveling salesman problem by brute-force search is O(n!)</a:t>
            </a:r>
          </a:p>
          <a:p>
            <a:endParaRPr lang="en-US" dirty="0"/>
          </a:p>
          <a:p>
            <a:endParaRPr lang="en-US" dirty="0"/>
          </a:p>
        </p:txBody>
      </p:sp>
    </p:spTree>
    <p:extLst>
      <p:ext uri="{BB962C8B-B14F-4D97-AF65-F5344CB8AC3E}">
        <p14:creationId xmlns:p14="http://schemas.microsoft.com/office/powerpoint/2010/main" val="349257007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Computational Complexity</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type="body" sz="quarter" idx="10"/>
              </p:nvPr>
            </p:nvSpPr>
            <p:spPr>
              <a:xfrm>
                <a:off x="228600" y="1295400"/>
                <a:ext cx="10896600" cy="5181600"/>
              </a:xfrm>
            </p:spPr>
            <p:txBody>
              <a:bodyPr/>
              <a:lstStyle/>
              <a:p>
                <a:r>
                  <a:rPr lang="en-US" dirty="0"/>
                  <a:t>Knowing the computational complexity of a problem can help to determine whether it can be solved (at least using a particular method)</a:t>
                </a:r>
              </a:p>
              <a:p>
                <a:pPr lvl="1"/>
                <a:r>
                  <a:rPr lang="en-US" dirty="0"/>
                  <a:t>Scaling factors do not affect the computation complexity</a:t>
                </a:r>
              </a:p>
              <a:p>
                <a:pPr lvl="2"/>
                <a:r>
                  <a:rPr lang="en-US" dirty="0"/>
                  <a:t>an algorithm that takes </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𝑛</m:t>
                        </m:r>
                      </m:e>
                      <m:sup>
                        <m:r>
                          <a:rPr lang="en-US" b="0" i="1" dirty="0" smtClean="0">
                            <a:latin typeface="Cambria Math" panose="02040503050406030204" pitchFamily="18" charset="0"/>
                          </a:rPr>
                          <m:t>3</m:t>
                        </m:r>
                      </m:sup>
                    </m:sSup>
                  </m:oMath>
                </a14:m>
                <a:r>
                  <a:rPr lang="en-US" dirty="0"/>
                  <a:t>/2 operations has the same computational complexity of one the takes </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𝑛</m:t>
                        </m:r>
                      </m:e>
                      <m:sup>
                        <m:r>
                          <a:rPr lang="en-US" b="0" i="1" dirty="0" smtClean="0">
                            <a:latin typeface="Cambria Math" panose="02040503050406030204" pitchFamily="18" charset="0"/>
                          </a:rPr>
                          <m:t>3</m:t>
                        </m:r>
                      </m:sup>
                    </m:sSup>
                  </m:oMath>
                </a14:m>
                <a:r>
                  <a:rPr lang="en-US" dirty="0"/>
                  <a:t>/10 operations (though obviously the second one is faster!)</a:t>
                </a:r>
              </a:p>
              <a:p>
                <a:r>
                  <a:rPr lang="en-US" dirty="0"/>
                  <a:t>With O(</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𝑛</m:t>
                        </m:r>
                      </m:e>
                      <m:sup>
                        <m:r>
                          <a:rPr lang="en-US" b="0" i="1" dirty="0" smtClean="0">
                            <a:latin typeface="Cambria Math" panose="02040503050406030204" pitchFamily="18" charset="0"/>
                          </a:rPr>
                          <m:t>3</m:t>
                        </m:r>
                      </m:sup>
                    </m:sSup>
                  </m:oMath>
                </a14:m>
                <a:r>
                  <a:rPr lang="en-US" dirty="0"/>
                  <a:t>) factoring a full matrix becomes computationally intractable quickly!</a:t>
                </a:r>
              </a:p>
              <a:p>
                <a:pPr lvl="1"/>
                <a:r>
                  <a:rPr lang="en-US" dirty="0"/>
                  <a:t>A 100 by 100 matrix takes a million operations (give or take)</a:t>
                </a:r>
              </a:p>
              <a:p>
                <a:pPr lvl="1"/>
                <a:r>
                  <a:rPr lang="en-US" dirty="0"/>
                  <a:t>A 1000 by 1000 matrix takes a billion operations </a:t>
                </a:r>
              </a:p>
              <a:p>
                <a:pPr lvl="1"/>
                <a:r>
                  <a:rPr lang="en-US" dirty="0"/>
                  <a:t>A 10,000 by 10,000 matrix takes a trillion operations!</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a:stretch>
              </a:blipFill>
            </p:spPr>
            <p:txBody>
              <a:bodyPr/>
              <a:lstStyle/>
              <a:p>
                <a:r>
                  <a:rPr lang="en-US">
                    <a:noFill/>
                  </a:rPr>
                  <a:t> </a:t>
                </a:r>
              </a:p>
            </p:txBody>
          </p:sp>
        </mc:Fallback>
      </mc:AlternateContent>
    </p:spTree>
    <p:extLst>
      <p:ext uri="{BB962C8B-B14F-4D97-AF65-F5344CB8AC3E}">
        <p14:creationId xmlns:p14="http://schemas.microsoft.com/office/powerpoint/2010/main" val="14058158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Sparse Systems</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The material presented so far applies to any arbitrary linear system</a:t>
            </a:r>
          </a:p>
          <a:p>
            <a:r>
              <a:rPr lang="en-US"/>
              <a:t>The next step is to see what happens when we apply triangular factorization to a sparse matrix</a:t>
            </a:r>
          </a:p>
          <a:p>
            <a:r>
              <a:rPr lang="en-US"/>
              <a:t>For a sparse system, only nonzero elements need to be stored in the computer since no arithmetic operations are performed on the 0’s</a:t>
            </a:r>
          </a:p>
          <a:p>
            <a:r>
              <a:rPr lang="en-US"/>
              <a:t>The triangularization scheme is adapted to solve sparse systems in such a way as to preserve the sparsity as much as possible</a:t>
            </a:r>
          </a:p>
          <a:p>
            <a:endParaRPr lang="en-US" dirty="0"/>
          </a:p>
        </p:txBody>
      </p:sp>
    </p:spTree>
    <p:extLst>
      <p:ext uri="{BB962C8B-B14F-4D97-AF65-F5344CB8AC3E}">
        <p14:creationId xmlns:p14="http://schemas.microsoft.com/office/powerpoint/2010/main" val="132152595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Sparse Matrix History</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A nice overview of sparse matrix history is by Iain Duff at http://www.siam.org/meetings/la09/talks/duff.pdf</a:t>
            </a:r>
          </a:p>
          <a:p>
            <a:r>
              <a:rPr lang="en-US" dirty="0"/>
              <a:t>Sparse matrices developed simultaneously in several different disciplines in the early 1960’s with power systems definitely one of the key players (Bill </a:t>
            </a:r>
            <a:r>
              <a:rPr lang="en-US" dirty="0" err="1"/>
              <a:t>Tinney</a:t>
            </a:r>
            <a:r>
              <a:rPr lang="en-US" dirty="0"/>
              <a:t> from BPA)</a:t>
            </a:r>
          </a:p>
          <a:p>
            <a:r>
              <a:rPr lang="en-US" dirty="0"/>
              <a:t>Different disciplines claim credit since they didn’t necessarily know what was going on in the others</a:t>
            </a:r>
          </a:p>
          <a:p>
            <a:endParaRPr lang="en-US" dirty="0"/>
          </a:p>
        </p:txBody>
      </p:sp>
    </p:spTree>
    <p:extLst>
      <p:ext uri="{BB962C8B-B14F-4D97-AF65-F5344CB8AC3E}">
        <p14:creationId xmlns:p14="http://schemas.microsoft.com/office/powerpoint/2010/main" val="9336618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Sparse Matrix History</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In power systems a key N. Sato, W.F. </a:t>
            </a:r>
            <a:r>
              <a:rPr lang="en-US" dirty="0" err="1"/>
              <a:t>Tinney</a:t>
            </a:r>
            <a:r>
              <a:rPr lang="en-US" dirty="0"/>
              <a:t>, “Techniques for Exploiting the Sparsity of the Network Admittance Matrix,” Power App. and Syst., pp 944-950, December 1963</a:t>
            </a:r>
          </a:p>
          <a:p>
            <a:pPr lvl="2"/>
            <a:r>
              <a:rPr lang="en-US" dirty="0"/>
              <a:t>In the paper they are proposing solving systems with up to 1000 buses (nodes) in 32K of memory!</a:t>
            </a:r>
          </a:p>
          <a:p>
            <a:pPr lvl="2"/>
            <a:r>
              <a:rPr lang="en-US" dirty="0"/>
              <a:t>You’ll also note that in the discussion by El-</a:t>
            </a:r>
            <a:r>
              <a:rPr lang="en-US" dirty="0" err="1"/>
              <a:t>Abiad</a:t>
            </a:r>
            <a:r>
              <a:rPr lang="en-US" dirty="0"/>
              <a:t>, Watson, and Stagg they mention the creation of standard test systems with between 30 and 229 buses (this surely included the now famous 118 bus system)</a:t>
            </a:r>
          </a:p>
          <a:p>
            <a:pPr lvl="2"/>
            <a:r>
              <a:rPr lang="en-US" dirty="0"/>
              <a:t>The BPA authors talk “power flow” and the </a:t>
            </a:r>
            <a:r>
              <a:rPr lang="en-US" dirty="0" err="1"/>
              <a:t>discussors</a:t>
            </a:r>
            <a:r>
              <a:rPr lang="en-US" dirty="0"/>
              <a:t> talk “load flow.” </a:t>
            </a:r>
          </a:p>
          <a:p>
            <a:r>
              <a:rPr lang="en-US" dirty="0" err="1"/>
              <a:t>Tinney</a:t>
            </a:r>
            <a:r>
              <a:rPr lang="en-US" dirty="0"/>
              <a:t> and Walker present a much more detailed approach in their 1967 IEEE Proceedings paper titled “Direct Solutions of Sparse Network Equations by Optimally Order Triangular Factorization”</a:t>
            </a:r>
          </a:p>
          <a:p>
            <a:endParaRPr lang="en-US" dirty="0"/>
          </a:p>
        </p:txBody>
      </p:sp>
    </p:spTree>
    <p:extLst>
      <p:ext uri="{BB962C8B-B14F-4D97-AF65-F5344CB8AC3E}">
        <p14:creationId xmlns:p14="http://schemas.microsoft.com/office/powerpoint/2010/main" val="187048261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Sparse Matrix Computational Order</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type="body" sz="quarter" idx="10"/>
              </p:nvPr>
            </p:nvSpPr>
            <p:spPr>
              <a:xfrm>
                <a:off x="228600" y="1295400"/>
                <a:ext cx="10896600" cy="5181600"/>
              </a:xfrm>
            </p:spPr>
            <p:txBody>
              <a:bodyPr/>
              <a:lstStyle/>
              <a:p>
                <a:r>
                  <a:rPr lang="en-US" dirty="0"/>
                  <a:t>The computational order of factoring a sparse matrix, or doing a forward/backward substitution depends on the matrix structure</a:t>
                </a:r>
              </a:p>
              <a:p>
                <a:pPr lvl="1"/>
                <a:r>
                  <a:rPr lang="en-US" dirty="0"/>
                  <a:t>Full matrix is O(</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𝑛</m:t>
                        </m:r>
                      </m:e>
                      <m:sup>
                        <m:r>
                          <a:rPr lang="en-US" b="0" i="1" dirty="0" smtClean="0">
                            <a:latin typeface="Cambria Math" panose="02040503050406030204" pitchFamily="18" charset="0"/>
                          </a:rPr>
                          <m:t>3</m:t>
                        </m:r>
                      </m:sup>
                    </m:sSup>
                  </m:oMath>
                </a14:m>
                <a:r>
                  <a:rPr lang="en-US" dirty="0"/>
                  <a:t>)</a:t>
                </a:r>
              </a:p>
              <a:p>
                <a:pPr lvl="1"/>
                <a:r>
                  <a:rPr lang="en-US" dirty="0"/>
                  <a:t>A diagonal matrix is O(n); that is, just invert each element</a:t>
                </a:r>
              </a:p>
              <a:p>
                <a:r>
                  <a:rPr lang="en-US" dirty="0"/>
                  <a:t>For power system problems the classic paper is </a:t>
                </a:r>
                <a:br>
                  <a:rPr lang="en-US" dirty="0"/>
                </a:br>
                <a:r>
                  <a:rPr lang="en-US" dirty="0"/>
                  <a:t>F. L. Alvarado, “Computational complexity in power systems,” </a:t>
                </a:r>
                <a:r>
                  <a:rPr lang="en-US" i="1" dirty="0"/>
                  <a:t>IEEE Transactions on Power Apparatus and Systems</a:t>
                </a:r>
                <a:r>
                  <a:rPr lang="en-US" dirty="0"/>
                  <a:t>, May/June 1976</a:t>
                </a:r>
              </a:p>
              <a:p>
                <a:pPr lvl="1"/>
                <a:r>
                  <a:rPr lang="en-US" dirty="0"/>
                  <a:t>O(</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𝑛</m:t>
                        </m:r>
                      </m:e>
                      <m:sup>
                        <m:r>
                          <a:rPr lang="en-US" b="0" i="1" dirty="0" smtClean="0">
                            <a:latin typeface="Cambria Math" panose="02040503050406030204" pitchFamily="18" charset="0"/>
                          </a:rPr>
                          <m:t>1.4</m:t>
                        </m:r>
                      </m:sup>
                    </m:sSup>
                  </m:oMath>
                </a14:m>
                <a:r>
                  <a:rPr lang="en-US" dirty="0"/>
                  <a:t>) for factoring, O(</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𝑛</m:t>
                        </m:r>
                      </m:e>
                      <m:sup>
                        <m:r>
                          <a:rPr lang="en-US" b="0" i="1" dirty="0" smtClean="0">
                            <a:latin typeface="Cambria Math" panose="02040503050406030204" pitchFamily="18" charset="0"/>
                          </a:rPr>
                          <m:t>1.2</m:t>
                        </m:r>
                      </m:sup>
                    </m:sSup>
                  </m:oMath>
                </a14:m>
                <a:r>
                  <a:rPr lang="en-US" dirty="0"/>
                  <a:t>) for forward/backward</a:t>
                </a:r>
              </a:p>
              <a:p>
                <a:pPr lvl="1"/>
                <a:r>
                  <a:rPr lang="en-US" dirty="0"/>
                  <a:t>For a 100,000 by 100,000 matrix changes computation for factoring  from 1 quadrillion to 10 million!</a:t>
                </a:r>
              </a:p>
            </p:txBody>
          </p:sp>
        </mc:Choice>
        <mc:Fallback xmlns="">
          <p:sp>
            <p:nvSpPr>
              <p:cNvPr id="3" name="Content Placeholder 2"/>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r="-839"/>
                </a:stretch>
              </a:blipFill>
            </p:spPr>
            <p:txBody>
              <a:bodyPr/>
              <a:lstStyle/>
              <a:p>
                <a:r>
                  <a:rPr lang="en-US">
                    <a:noFill/>
                  </a:rPr>
                  <a:t> </a:t>
                </a:r>
              </a:p>
            </p:txBody>
          </p:sp>
        </mc:Fallback>
      </mc:AlternateContent>
    </p:spTree>
    <p:extLst>
      <p:ext uri="{BB962C8B-B14F-4D97-AF65-F5344CB8AC3E}">
        <p14:creationId xmlns:p14="http://schemas.microsoft.com/office/powerpoint/2010/main" val="29751788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Inverse of a Sparse Matrix</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The inverse of a sparse matrix is NOT in general a sparse matrix</a:t>
            </a:r>
          </a:p>
          <a:p>
            <a:r>
              <a:rPr lang="en-US"/>
              <a:t>We never (or at least very, very, very seldom) explicitly invert a sparse matrix</a:t>
            </a:r>
          </a:p>
          <a:p>
            <a:pPr lvl="1"/>
            <a:r>
              <a:rPr lang="en-US"/>
              <a:t>Individual columns of the inverse of a sparse matrix can be obtained by solving x = A-1b with b set to all zeros except for a single nonzero in the position of the desired column</a:t>
            </a:r>
          </a:p>
          <a:p>
            <a:pPr lvl="1"/>
            <a:r>
              <a:rPr lang="en-US"/>
              <a:t>If a few desired elements of A-1 are desired (such as the diagonal values) they can usually be computed quite efficiently using sparse vector methods (a topic we’ll be considering soon)</a:t>
            </a:r>
          </a:p>
          <a:p>
            <a:r>
              <a:rPr lang="en-US"/>
              <a:t>We can’t invert a singular matrix (with sparse or not)</a:t>
            </a:r>
            <a:endParaRPr lang="en-US" dirty="0"/>
          </a:p>
        </p:txBody>
      </p:sp>
    </p:spTree>
    <p:extLst>
      <p:ext uri="{BB962C8B-B14F-4D97-AF65-F5344CB8AC3E}">
        <p14:creationId xmlns:p14="http://schemas.microsoft.com/office/powerpoint/2010/main" val="182042115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Computer Architecture Impacts</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With modern computers the processor speed is many times faster than the time it takes to access data in main memory</a:t>
            </a:r>
          </a:p>
          <a:p>
            <a:pPr lvl="1"/>
            <a:r>
              <a:rPr lang="en-US"/>
              <a:t>Some instructions can be processed in parallel </a:t>
            </a:r>
          </a:p>
          <a:p>
            <a:r>
              <a:rPr lang="en-US"/>
              <a:t>Caches are used to provide quicker access to more commonly used data</a:t>
            </a:r>
          </a:p>
          <a:p>
            <a:pPr lvl="1"/>
            <a:r>
              <a:rPr lang="en-US"/>
              <a:t>Caches are smaller than main memory</a:t>
            </a:r>
          </a:p>
          <a:p>
            <a:pPr lvl="1"/>
            <a:r>
              <a:rPr lang="en-US"/>
              <a:t>Different cache levels are used with the quicker caches, like L1, have faster speeds but smaller sizes; L1 might be 64K, whereas the slower L2 might be 1M</a:t>
            </a:r>
          </a:p>
          <a:p>
            <a:r>
              <a:rPr lang="en-US"/>
              <a:t>Data structures can have a significant impact on sparse matrix computation</a:t>
            </a:r>
          </a:p>
          <a:p>
            <a:endParaRPr lang="en-US" dirty="0"/>
          </a:p>
        </p:txBody>
      </p:sp>
    </p:spTree>
    <p:extLst>
      <p:ext uri="{BB962C8B-B14F-4D97-AF65-F5344CB8AC3E}">
        <p14:creationId xmlns:p14="http://schemas.microsoft.com/office/powerpoint/2010/main" val="3485721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Linear System Solution: Introduction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type="body" sz="quarter" idx="10"/>
              </p:nvPr>
            </p:nvSpPr>
            <p:spPr>
              <a:xfrm>
                <a:off x="228600" y="1295400"/>
                <a:ext cx="10896600" cy="5181600"/>
              </a:xfrm>
            </p:spPr>
            <p:txBody>
              <a:bodyPr/>
              <a:lstStyle/>
              <a:p>
                <a:r>
                  <a:rPr lang="en-US" dirty="0"/>
                  <a:t>A problem that occurs in many is fields is the solution of linear systems </a:t>
                </a:r>
                <a14:m>
                  <m:oMath xmlns:m="http://schemas.openxmlformats.org/officeDocument/2006/math">
                    <m:r>
                      <a:rPr lang="en-US" i="1" dirty="0" smtClean="0">
                        <a:latin typeface="Cambria Math" panose="02040503050406030204" pitchFamily="18" charset="0"/>
                      </a:rPr>
                      <m:t>𝐴𝑥</m:t>
                    </m:r>
                    <m:r>
                      <a:rPr lang="en-US" i="1" dirty="0" smtClean="0">
                        <a:latin typeface="Cambria Math" panose="02040503050406030204" pitchFamily="18" charset="0"/>
                      </a:rPr>
                      <m:t> = </m:t>
                    </m:r>
                    <m:r>
                      <a:rPr lang="en-US" i="1" dirty="0" smtClean="0">
                        <a:latin typeface="Cambria Math" panose="02040503050406030204" pitchFamily="18" charset="0"/>
                      </a:rPr>
                      <m:t>𝑏</m:t>
                    </m:r>
                  </m:oMath>
                </a14:m>
                <a:r>
                  <a:rPr lang="en-US" dirty="0"/>
                  <a:t> where A is an </a:t>
                </a:r>
                <a14:m>
                  <m:oMath xmlns:m="http://schemas.openxmlformats.org/officeDocument/2006/math">
                    <m:r>
                      <a:rPr lang="en-US" b="0" i="1" smtClean="0">
                        <a:latin typeface="Cambria Math" panose="02040503050406030204" pitchFamily="18" charset="0"/>
                      </a:rPr>
                      <m:t>𝑛</m:t>
                    </m:r>
                    <m:r>
                      <a:rPr lang="en-US" b="0" i="1" smtClean="0">
                        <a:latin typeface="Cambria Math" panose="02040503050406030204" pitchFamily="18" charset="0"/>
                      </a:rPr>
                      <m:t>×</m:t>
                    </m:r>
                    <m:r>
                      <a:rPr lang="en-US" b="0" i="1" smtClean="0">
                        <a:latin typeface="Cambria Math" panose="02040503050406030204" pitchFamily="18" charset="0"/>
                      </a:rPr>
                      <m:t>𝑛</m:t>
                    </m:r>
                  </m:oMath>
                </a14:m>
                <a:r>
                  <a:rPr lang="en-US" dirty="0"/>
                  <a:t> matrix with elements </a:t>
                </a:r>
                <a14:m>
                  <m:oMath xmlns:m="http://schemas.openxmlformats.org/officeDocument/2006/math">
                    <m:sSub>
                      <m:sSubPr>
                        <m:ctrlPr>
                          <a:rPr lang="en-US" b="0" i="1" dirty="0" smtClean="0">
                            <a:latin typeface="Cambria Math" panose="02040503050406030204" pitchFamily="18" charset="0"/>
                          </a:rPr>
                        </m:ctrlPr>
                      </m:sSubPr>
                      <m:e>
                        <m:r>
                          <a:rPr lang="en-US" i="1" dirty="0" smtClean="0">
                            <a:latin typeface="Cambria Math" panose="02040503050406030204" pitchFamily="18" charset="0"/>
                          </a:rPr>
                          <m:t>𝑎</m:t>
                        </m:r>
                      </m:e>
                      <m:sub>
                        <m:r>
                          <a:rPr lang="en-US" i="1" dirty="0" smtClean="0">
                            <a:latin typeface="Cambria Math" panose="02040503050406030204" pitchFamily="18" charset="0"/>
                          </a:rPr>
                          <m:t>𝑖𝑗</m:t>
                        </m:r>
                      </m:sub>
                    </m:sSub>
                  </m:oMath>
                </a14:m>
                <a:r>
                  <a:rPr lang="en-US" dirty="0"/>
                  <a:t>, and x and b are n-vectors with elements </a:t>
                </a:r>
                <a14:m>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𝑥</m:t>
                        </m:r>
                      </m:e>
                      <m:sub>
                        <m:r>
                          <a:rPr lang="en-US" b="0" i="1" dirty="0" smtClean="0">
                            <a:latin typeface="Cambria Math" panose="02040503050406030204" pitchFamily="18" charset="0"/>
                          </a:rPr>
                          <m:t>𝑖</m:t>
                        </m:r>
                      </m:sub>
                    </m:sSub>
                  </m:oMath>
                </a14:m>
                <a:r>
                  <a:rPr lang="en-US" dirty="0"/>
                  <a:t> and </a:t>
                </a:r>
                <a14:m>
                  <m:oMath xmlns:m="http://schemas.openxmlformats.org/officeDocument/2006/math">
                    <m:sSub>
                      <m:sSubPr>
                        <m:ctrlPr>
                          <a:rPr lang="en-US" b="0" i="1" dirty="0" smtClean="0">
                            <a:latin typeface="Cambria Math" panose="02040503050406030204" pitchFamily="18" charset="0"/>
                          </a:rPr>
                        </m:ctrlPr>
                      </m:sSubPr>
                      <m:e>
                        <m:r>
                          <a:rPr lang="en-US" b="0" i="1" dirty="0" smtClean="0">
                            <a:latin typeface="Cambria Math" panose="02040503050406030204" pitchFamily="18" charset="0"/>
                          </a:rPr>
                          <m:t>𝑏</m:t>
                        </m:r>
                      </m:e>
                      <m:sub>
                        <m:r>
                          <a:rPr lang="en-US" b="0" i="1" dirty="0" smtClean="0">
                            <a:latin typeface="Cambria Math" panose="02040503050406030204" pitchFamily="18" charset="0"/>
                          </a:rPr>
                          <m:t>𝑖</m:t>
                        </m:r>
                      </m:sub>
                    </m:sSub>
                  </m:oMath>
                </a14:m>
                <a:r>
                  <a:rPr lang="en-US" dirty="0"/>
                  <a:t> respectively</a:t>
                </a:r>
              </a:p>
              <a:p>
                <a:r>
                  <a:rPr lang="en-US" dirty="0"/>
                  <a:t>In power systems we are particularly interested in systems when </a:t>
                </a:r>
                <a14:m>
                  <m:oMath xmlns:m="http://schemas.openxmlformats.org/officeDocument/2006/math">
                    <m:r>
                      <a:rPr lang="en-US" i="1" dirty="0" smtClean="0">
                        <a:latin typeface="Cambria Math" panose="02040503050406030204" pitchFamily="18" charset="0"/>
                      </a:rPr>
                      <m:t>𝑛</m:t>
                    </m:r>
                  </m:oMath>
                </a14:m>
                <a:r>
                  <a:rPr lang="en-US" dirty="0"/>
                  <a:t> is relatively large and A is sparse</a:t>
                </a:r>
              </a:p>
              <a:p>
                <a:pPr lvl="1"/>
                <a:r>
                  <a:rPr lang="en-US" dirty="0"/>
                  <a:t>How large is large is changing </a:t>
                </a:r>
              </a:p>
              <a:p>
                <a:r>
                  <a:rPr lang="en-US" dirty="0"/>
                  <a:t>A matrix is sparse if a large percentage of its elements have zero values</a:t>
                </a:r>
              </a:p>
              <a:p>
                <a:r>
                  <a:rPr lang="en-US" dirty="0"/>
                  <a:t>Goal is to understand the computational issues (including complexity) associated with the solution of these systems </a:t>
                </a:r>
              </a:p>
              <a:p>
                <a:endParaRPr lang="en-US" dirty="0"/>
              </a:p>
            </p:txBody>
          </p:sp>
        </mc:Choice>
        <mc:Fallback xmlns="">
          <p:sp>
            <p:nvSpPr>
              <p:cNvPr id="3" name="Content Placeholder 2"/>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a:stretch>
              </a:blipFill>
            </p:spPr>
            <p:txBody>
              <a:bodyPr/>
              <a:lstStyle/>
              <a:p>
                <a:r>
                  <a:rPr lang="en-US">
                    <a:noFill/>
                  </a:rPr>
                  <a:t> </a:t>
                </a:r>
              </a:p>
            </p:txBody>
          </p:sp>
        </mc:Fallback>
      </mc:AlternateContent>
    </p:spTree>
    <p:extLst>
      <p:ext uri="{BB962C8B-B14F-4D97-AF65-F5344CB8AC3E}">
        <p14:creationId xmlns:p14="http://schemas.microsoft.com/office/powerpoint/2010/main" val="80815526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ECEN 615 Sparsity Limitations</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Sparse matrices arise in many areas, and can have domain specific structures</a:t>
            </a:r>
          </a:p>
          <a:p>
            <a:pPr lvl="1"/>
            <a:r>
              <a:rPr lang="en-US"/>
              <a:t>Symmetric matrices</a:t>
            </a:r>
          </a:p>
          <a:p>
            <a:pPr lvl="1"/>
            <a:r>
              <a:rPr lang="en-US"/>
              <a:t>Structurally symmetric matrices</a:t>
            </a:r>
          </a:p>
          <a:p>
            <a:pPr lvl="1"/>
            <a:r>
              <a:rPr lang="en-US"/>
              <a:t>Tridiagnonal matrices</a:t>
            </a:r>
          </a:p>
          <a:p>
            <a:pPr lvl="1"/>
            <a:r>
              <a:rPr lang="en-US"/>
              <a:t>Banded matrices</a:t>
            </a:r>
          </a:p>
          <a:p>
            <a:r>
              <a:rPr lang="en-US"/>
              <a:t>ECEN 615 is focused on problems that arise in the electric power; it is not a general sparse matrix course</a:t>
            </a:r>
          </a:p>
          <a:p>
            <a:endParaRPr lang="en-US" dirty="0"/>
          </a:p>
        </p:txBody>
      </p:sp>
    </p:spTree>
    <p:extLst>
      <p:ext uri="{BB962C8B-B14F-4D97-AF65-F5344CB8AC3E}">
        <p14:creationId xmlns:p14="http://schemas.microsoft.com/office/powerpoint/2010/main" val="78492089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Full Matrix versus Sparse Matrix Storage</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Full matrices are easily stored in arrays with just one variable needed to store each value since the value’s row and column are implicitly available from its matrix position</a:t>
            </a:r>
          </a:p>
          <a:p>
            <a:r>
              <a:rPr lang="en-US"/>
              <a:t>With sparse matrices two or three elements are needed to store each value</a:t>
            </a:r>
          </a:p>
          <a:p>
            <a:pPr lvl="1"/>
            <a:r>
              <a:rPr lang="en-US"/>
              <a:t>The zero values are not explicitly stored</a:t>
            </a:r>
          </a:p>
          <a:p>
            <a:pPr lvl="1"/>
            <a:r>
              <a:rPr lang="en-US"/>
              <a:t>The value itself, its row number and its column number</a:t>
            </a:r>
          </a:p>
          <a:p>
            <a:pPr lvl="1"/>
            <a:r>
              <a:rPr lang="en-US"/>
              <a:t>Storage can be reduced by storing all the elements in a particular row or column together</a:t>
            </a:r>
          </a:p>
          <a:p>
            <a:r>
              <a:rPr lang="en-US"/>
              <a:t>Because large matrices are often quite sparse, the total storage is still substantially reduced</a:t>
            </a:r>
          </a:p>
          <a:p>
            <a:endParaRPr lang="en-US" dirty="0"/>
          </a:p>
        </p:txBody>
      </p:sp>
    </p:spTree>
    <p:extLst>
      <p:ext uri="{BB962C8B-B14F-4D97-AF65-F5344CB8AC3E}">
        <p14:creationId xmlns:p14="http://schemas.microsoft.com/office/powerpoint/2010/main" val="112621599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Sparse Matrix Usage Can Determine the Optimal Storage</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How a sparse matrix is used can determine the best storage scheme to use</a:t>
            </a:r>
          </a:p>
          <a:p>
            <a:pPr lvl="1"/>
            <a:r>
              <a:rPr lang="en-US" dirty="0"/>
              <a:t>Row versus column access; does structure change </a:t>
            </a:r>
          </a:p>
          <a:p>
            <a:r>
              <a:rPr lang="en-US" dirty="0"/>
              <a:t>Is the matrix essentially used only once? That is, its structure and values are assumed new each time used </a:t>
            </a:r>
          </a:p>
          <a:p>
            <a:r>
              <a:rPr lang="en-US" dirty="0"/>
              <a:t>Is the matrix structure constant, with its values changed</a:t>
            </a:r>
          </a:p>
          <a:p>
            <a:pPr lvl="1"/>
            <a:r>
              <a:rPr lang="en-US" dirty="0"/>
              <a:t>This would be common in the N-R power flow, in which the structure doesn’t change each iteration, but its values do</a:t>
            </a:r>
          </a:p>
          <a:p>
            <a:r>
              <a:rPr lang="en-US" dirty="0"/>
              <a:t>Is the matrix structure and values constant, with just the b vector in Ax=b changing</a:t>
            </a:r>
          </a:p>
          <a:p>
            <a:pPr lvl="1"/>
            <a:r>
              <a:rPr lang="en-US" dirty="0"/>
              <a:t>Quite common in transient stability solutions</a:t>
            </a:r>
          </a:p>
          <a:p>
            <a:endParaRPr lang="en-US" dirty="0"/>
          </a:p>
        </p:txBody>
      </p:sp>
    </p:spTree>
    <p:extLst>
      <p:ext uri="{BB962C8B-B14F-4D97-AF65-F5344CB8AC3E}">
        <p14:creationId xmlns:p14="http://schemas.microsoft.com/office/powerpoint/2010/main" val="32190412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Numerical Precision</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Required numerical precision determines type of variables used to represent numbers</a:t>
            </a:r>
          </a:p>
          <a:p>
            <a:pPr lvl="1"/>
            <a:r>
              <a:rPr lang="en-US"/>
              <a:t>Specified as number of bytes, and whether signed or not</a:t>
            </a:r>
          </a:p>
          <a:p>
            <a:r>
              <a:rPr lang="en-US"/>
              <a:t>For Integers</a:t>
            </a:r>
          </a:p>
          <a:p>
            <a:pPr lvl="1"/>
            <a:r>
              <a:rPr lang="en-US"/>
              <a:t>One byte is either 0 to 255 or -128 to 127</a:t>
            </a:r>
          </a:p>
          <a:p>
            <a:pPr lvl="1"/>
            <a:r>
              <a:rPr lang="en-US"/>
              <a:t>Two bytes is either smallint (-32,768 to 32,767) or word (0 to 65,536)</a:t>
            </a:r>
          </a:p>
          <a:p>
            <a:pPr lvl="1"/>
            <a:r>
              <a:rPr lang="en-US"/>
              <a:t>Four bytes is either Integer (-2,147,483,648 to 2,147,483,647) or Cardinal (0 to 4,294,967,295)</a:t>
            </a:r>
          </a:p>
          <a:p>
            <a:pPr lvl="2"/>
            <a:r>
              <a:rPr lang="en-US"/>
              <a:t>This is usually sufficient for power system row/column numbers</a:t>
            </a:r>
          </a:p>
          <a:p>
            <a:pPr lvl="1"/>
            <a:r>
              <a:rPr lang="en-US"/>
              <a:t>Eight bytes (Int64) if four bytes is not enough</a:t>
            </a:r>
          </a:p>
          <a:p>
            <a:endParaRPr lang="en-US" dirty="0"/>
          </a:p>
        </p:txBody>
      </p:sp>
    </p:spTree>
    <p:extLst>
      <p:ext uri="{BB962C8B-B14F-4D97-AF65-F5344CB8AC3E}">
        <p14:creationId xmlns:p14="http://schemas.microsoft.com/office/powerpoint/2010/main" val="151683509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Numerical Precision, cont.</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For floating point values using choice is between four bytes (single precision) or eight bytes (double precision); extended precision has ten bytes</a:t>
            </a:r>
          </a:p>
          <a:p>
            <a:pPr lvl="1"/>
            <a:r>
              <a:rPr lang="en-US"/>
              <a:t>Single precision allows for 6 to 7 significant digits</a:t>
            </a:r>
          </a:p>
          <a:p>
            <a:pPr lvl="1"/>
            <a:r>
              <a:rPr lang="en-US"/>
              <a:t>Double precision allows for 15 to 17 significant digits</a:t>
            </a:r>
          </a:p>
          <a:p>
            <a:pPr lvl="1"/>
            <a:r>
              <a:rPr lang="en-US"/>
              <a:t>Extended allows for about 18 significant digits</a:t>
            </a:r>
          </a:p>
          <a:p>
            <a:pPr lvl="1"/>
            <a:r>
              <a:rPr lang="en-US"/>
              <a:t>More bytes requires more storage</a:t>
            </a:r>
          </a:p>
          <a:p>
            <a:pPr lvl="1"/>
            <a:r>
              <a:rPr lang="en-US"/>
              <a:t>Computational impacts depend on the underlying device; on PCs there isn’t much impact; GPUs can be 3 to 8 times slower for double precision</a:t>
            </a:r>
          </a:p>
          <a:p>
            <a:r>
              <a:rPr lang="en-US"/>
              <a:t>For most power problems double precision is best</a:t>
            </a:r>
          </a:p>
          <a:p>
            <a:endParaRPr lang="en-US" dirty="0"/>
          </a:p>
        </p:txBody>
      </p:sp>
    </p:spTree>
    <p:extLst>
      <p:ext uri="{BB962C8B-B14F-4D97-AF65-F5344CB8AC3E}">
        <p14:creationId xmlns:p14="http://schemas.microsoft.com/office/powerpoint/2010/main" val="23602468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General Sparse Matrix Storage</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A general approach for storing a sparse matrix would be using three vectors, each dimensioned to number of elements</a:t>
            </a:r>
          </a:p>
          <a:p>
            <a:pPr lvl="1"/>
            <a:r>
              <a:rPr lang="en-US" dirty="0"/>
              <a:t>AA: Stores the values, usually in power system analysis as double precision values (8 bytes)</a:t>
            </a:r>
          </a:p>
          <a:p>
            <a:pPr lvl="1"/>
            <a:r>
              <a:rPr lang="en-US" dirty="0"/>
              <a:t>JR: Stores the row number; for power problems usually as an integer (4 bytes)</a:t>
            </a:r>
          </a:p>
          <a:p>
            <a:pPr lvl="1"/>
            <a:r>
              <a:rPr lang="en-US" dirty="0"/>
              <a:t>JC: Stores the column number, again as an integer</a:t>
            </a:r>
          </a:p>
          <a:p>
            <a:r>
              <a:rPr lang="en-US" dirty="0"/>
              <a:t>If unsorted then both row and column are needed</a:t>
            </a:r>
          </a:p>
          <a:p>
            <a:r>
              <a:rPr lang="en-US" dirty="0"/>
              <a:t>New elements could easily be added, but costly to delete</a:t>
            </a:r>
          </a:p>
          <a:p>
            <a:r>
              <a:rPr lang="en-US" dirty="0"/>
              <a:t>Unordered approach doesn’t make for good computation since elements used next computationally aren’t necessarily nearby</a:t>
            </a:r>
          </a:p>
          <a:p>
            <a:r>
              <a:rPr lang="en-US" dirty="0"/>
              <a:t>Usually ordered, either by row or column </a:t>
            </a:r>
          </a:p>
        </p:txBody>
      </p:sp>
    </p:spTree>
    <p:extLst>
      <p:ext uri="{BB962C8B-B14F-4D97-AF65-F5344CB8AC3E}">
        <p14:creationId xmlns:p14="http://schemas.microsoft.com/office/powerpoint/2010/main" val="149351614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Sparse Storage Example</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Assume</a:t>
            </a:r>
          </a:p>
          <a:p>
            <a:endParaRPr lang="en-US"/>
          </a:p>
          <a:p>
            <a:endParaRPr lang="en-US"/>
          </a:p>
          <a:p>
            <a:endParaRPr lang="en-US"/>
          </a:p>
          <a:p>
            <a:endParaRPr lang="en-US"/>
          </a:p>
          <a:p>
            <a:r>
              <a:rPr lang="en-US"/>
              <a:t>Then </a:t>
            </a:r>
          </a:p>
          <a:p>
            <a:endParaRPr lang="en-US" dirty="0"/>
          </a:p>
        </p:txBody>
      </p:sp>
      <p:graphicFrame>
        <p:nvGraphicFramePr>
          <p:cNvPr id="5" name="Object 4"/>
          <p:cNvGraphicFramePr>
            <a:graphicFrameLocks noChangeAspect="1"/>
          </p:cNvGraphicFramePr>
          <p:nvPr/>
        </p:nvGraphicFramePr>
        <p:xfrm>
          <a:off x="3719514" y="1295400"/>
          <a:ext cx="3584575" cy="2133600"/>
        </p:xfrm>
        <a:graphic>
          <a:graphicData uri="http://schemas.openxmlformats.org/presentationml/2006/ole">
            <mc:AlternateContent xmlns:mc="http://schemas.openxmlformats.org/markup-compatibility/2006">
              <mc:Choice xmlns:v="urn:schemas-microsoft-com:vml" Requires="v">
                <p:oleObj name="Equation" r:id="rId2" imgW="1536480" imgH="914400" progId="Equation.DSMT4">
                  <p:embed/>
                </p:oleObj>
              </mc:Choice>
              <mc:Fallback>
                <p:oleObj name="Equation" r:id="rId2" imgW="1536480" imgH="914400" progId="Equation.DSMT4">
                  <p:embed/>
                  <p:pic>
                    <p:nvPicPr>
                      <p:cNvPr id="5" name="Object 4"/>
                      <p:cNvPicPr/>
                      <p:nvPr/>
                    </p:nvPicPr>
                    <p:blipFill>
                      <a:blip r:embed="rId3"/>
                      <a:stretch>
                        <a:fillRect/>
                      </a:stretch>
                    </p:blipFill>
                    <p:spPr>
                      <a:xfrm>
                        <a:off x="3719514" y="1295400"/>
                        <a:ext cx="3584575" cy="2133600"/>
                      </a:xfrm>
                      <a:prstGeom prst="rect">
                        <a:avLst/>
                      </a:prstGeom>
                    </p:spPr>
                  </p:pic>
                </p:oleObj>
              </mc:Fallback>
            </mc:AlternateContent>
          </a:graphicData>
        </a:graphic>
      </p:graphicFrame>
      <p:graphicFrame>
        <p:nvGraphicFramePr>
          <p:cNvPr id="6" name="Object 5"/>
          <p:cNvGraphicFramePr>
            <a:graphicFrameLocks noChangeAspect="1"/>
          </p:cNvGraphicFramePr>
          <p:nvPr/>
        </p:nvGraphicFramePr>
        <p:xfrm>
          <a:off x="3352801" y="3708400"/>
          <a:ext cx="6215063" cy="1498600"/>
        </p:xfrm>
        <a:graphic>
          <a:graphicData uri="http://schemas.openxmlformats.org/presentationml/2006/ole">
            <mc:AlternateContent xmlns:mc="http://schemas.openxmlformats.org/markup-compatibility/2006">
              <mc:Choice xmlns:v="urn:schemas-microsoft-com:vml" Requires="v">
                <p:oleObj name="Equation" r:id="rId4" imgW="3162240" imgH="761760" progId="Equation.DSMT4">
                  <p:embed/>
                </p:oleObj>
              </mc:Choice>
              <mc:Fallback>
                <p:oleObj name="Equation" r:id="rId4" imgW="3162240" imgH="761760" progId="Equation.DSMT4">
                  <p:embed/>
                  <p:pic>
                    <p:nvPicPr>
                      <p:cNvPr id="6" name="Object 5"/>
                      <p:cNvPicPr/>
                      <p:nvPr/>
                    </p:nvPicPr>
                    <p:blipFill>
                      <a:blip r:embed="rId5"/>
                      <a:stretch>
                        <a:fillRect/>
                      </a:stretch>
                    </p:blipFill>
                    <p:spPr>
                      <a:xfrm>
                        <a:off x="3352801" y="3708400"/>
                        <a:ext cx="6215063" cy="1498600"/>
                      </a:xfrm>
                      <a:prstGeom prst="rect">
                        <a:avLst/>
                      </a:prstGeom>
                    </p:spPr>
                  </p:pic>
                </p:oleObj>
              </mc:Fallback>
            </mc:AlternateContent>
          </a:graphicData>
        </a:graphic>
      </p:graphicFrame>
      <p:sp>
        <p:nvSpPr>
          <p:cNvPr id="7" name="TextBox 6"/>
          <p:cNvSpPr txBox="1"/>
          <p:nvPr/>
        </p:nvSpPr>
        <p:spPr>
          <a:xfrm>
            <a:off x="1828801" y="5486401"/>
            <a:ext cx="7696200" cy="830997"/>
          </a:xfrm>
          <a:prstGeom prst="rect">
            <a:avLst/>
          </a:prstGeom>
          <a:solidFill>
            <a:srgbClr val="D6D2C4"/>
          </a:solidFill>
        </p:spPr>
        <p:txBody>
          <a:bodyPr wrap="square" rtlCol="0">
            <a:spAutoFit/>
          </a:bodyPr>
          <a:lstStyle/>
          <a:p>
            <a:r>
              <a:rPr lang="en-US" sz="2400" dirty="0">
                <a:solidFill>
                  <a:srgbClr val="1E0000"/>
                </a:solidFill>
                <a:latin typeface="+mj-lt"/>
              </a:rPr>
              <a:t>Note, this example is a symmetric matrix, but the technique is general</a:t>
            </a:r>
          </a:p>
        </p:txBody>
      </p:sp>
    </p:spTree>
    <p:extLst>
      <p:ext uri="{BB962C8B-B14F-4D97-AF65-F5344CB8AC3E}">
        <p14:creationId xmlns:p14="http://schemas.microsoft.com/office/powerpoint/2010/main" val="27808636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Compressed Sparse Row Storage</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If elements are ordered (as was case for previous example) storage can be further reduced by noting we do not need to continually store each row number</a:t>
            </a:r>
          </a:p>
          <a:p>
            <a:r>
              <a:rPr lang="en-US"/>
              <a:t>A common method for storing sparse matrices is known as the Compressed Sparse Row (CSR) format</a:t>
            </a:r>
          </a:p>
          <a:p>
            <a:pPr lvl="1"/>
            <a:r>
              <a:rPr lang="en-US"/>
              <a:t>Values are stored row by row</a:t>
            </a:r>
          </a:p>
          <a:p>
            <a:pPr lvl="1"/>
            <a:r>
              <a:rPr lang="en-US"/>
              <a:t>Has three vector arrays:</a:t>
            </a:r>
          </a:p>
          <a:p>
            <a:pPr lvl="2"/>
            <a:r>
              <a:rPr lang="en-US"/>
              <a:t>AA: Stores the values as before</a:t>
            </a:r>
          </a:p>
          <a:p>
            <a:pPr lvl="2"/>
            <a:r>
              <a:rPr lang="en-US"/>
              <a:t>JA: Stores the column index (done by JC in previous example)</a:t>
            </a:r>
          </a:p>
          <a:p>
            <a:pPr lvl="2"/>
            <a:r>
              <a:rPr lang="en-US"/>
              <a:t>IA: Stores the pointer to the index of the beginning of each row </a:t>
            </a:r>
            <a:endParaRPr lang="en-US" dirty="0"/>
          </a:p>
        </p:txBody>
      </p:sp>
    </p:spTree>
    <p:extLst>
      <p:ext uri="{BB962C8B-B14F-4D97-AF65-F5344CB8AC3E}">
        <p14:creationId xmlns:p14="http://schemas.microsoft.com/office/powerpoint/2010/main" val="79963254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CSR Format Example</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Assume as before</a:t>
            </a:r>
            <a:br>
              <a:rPr lang="en-US" dirty="0"/>
            </a:br>
            <a:br>
              <a:rPr lang="en-US" dirty="0"/>
            </a:br>
            <a:endParaRPr lang="en-US" dirty="0"/>
          </a:p>
          <a:p>
            <a:pPr marL="0" indent="0">
              <a:buNone/>
            </a:pPr>
            <a:br>
              <a:rPr lang="en-US" dirty="0"/>
            </a:br>
            <a:endParaRPr lang="en-US" dirty="0"/>
          </a:p>
          <a:p>
            <a:r>
              <a:rPr lang="en-US" dirty="0"/>
              <a:t>Then</a:t>
            </a:r>
          </a:p>
        </p:txBody>
      </p:sp>
      <p:graphicFrame>
        <p:nvGraphicFramePr>
          <p:cNvPr id="5" name="Object 4"/>
          <p:cNvGraphicFramePr>
            <a:graphicFrameLocks noChangeAspect="1"/>
          </p:cNvGraphicFramePr>
          <p:nvPr>
            <p:extLst>
              <p:ext uri="{D42A27DB-BD31-4B8C-83A1-F6EECF244321}">
                <p14:modId xmlns:p14="http://schemas.microsoft.com/office/powerpoint/2010/main" val="4111230935"/>
              </p:ext>
            </p:extLst>
          </p:nvPr>
        </p:nvGraphicFramePr>
        <p:xfrm>
          <a:off x="3276600" y="1449388"/>
          <a:ext cx="3584575" cy="2133600"/>
        </p:xfrm>
        <a:graphic>
          <a:graphicData uri="http://schemas.openxmlformats.org/presentationml/2006/ole">
            <mc:AlternateContent xmlns:mc="http://schemas.openxmlformats.org/markup-compatibility/2006">
              <mc:Choice xmlns:v="urn:schemas-microsoft-com:vml" Requires="v">
                <p:oleObj name="Equation" r:id="rId2" imgW="1536700" imgH="914400" progId="Equation.DSMT4">
                  <p:embed/>
                </p:oleObj>
              </mc:Choice>
              <mc:Fallback>
                <p:oleObj name="Equation" r:id="rId2" imgW="1536700" imgH="914400" progId="Equation.DSMT4">
                  <p:embed/>
                  <p:pic>
                    <p:nvPicPr>
                      <p:cNvPr id="5" name="Objec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449388"/>
                        <a:ext cx="35845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3562863460"/>
              </p:ext>
            </p:extLst>
          </p:nvPr>
        </p:nvGraphicFramePr>
        <p:xfrm>
          <a:off x="1447800" y="4191000"/>
          <a:ext cx="6664325" cy="2033588"/>
        </p:xfrm>
        <a:graphic>
          <a:graphicData uri="http://schemas.openxmlformats.org/presentationml/2006/ole">
            <mc:AlternateContent xmlns:mc="http://schemas.openxmlformats.org/markup-compatibility/2006">
              <mc:Choice xmlns:v="urn:schemas-microsoft-com:vml" Requires="v">
                <p:oleObj name="Equation" r:id="rId4" imgW="3162240" imgH="965160" progId="Equation.DSMT4">
                  <p:embed/>
                </p:oleObj>
              </mc:Choice>
              <mc:Fallback>
                <p:oleObj name="Equation" r:id="rId4" imgW="3162240" imgH="965160" progId="Equation.DSMT4">
                  <p:embed/>
                  <p:pic>
                    <p:nvPicPr>
                      <p:cNvPr id="6" name="Object 5"/>
                      <p:cNvPicPr>
                        <a:picLocks noChangeAspect="1" noChangeArrowheads="1"/>
                      </p:cNvPicPr>
                      <p:nvPr/>
                    </p:nvPicPr>
                    <p:blipFill>
                      <a:blip r:embed="rId5"/>
                      <a:srcRect/>
                      <a:stretch>
                        <a:fillRect/>
                      </a:stretch>
                    </p:blipFill>
                    <p:spPr bwMode="auto">
                      <a:xfrm>
                        <a:off x="1447800" y="4191000"/>
                        <a:ext cx="6664325" cy="2033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44284633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CSR Comments</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The CSR format reduces the storage requirements by taking advantage of needing only one element per row</a:t>
            </a:r>
          </a:p>
          <a:p>
            <a:r>
              <a:rPr lang="en-US"/>
              <a:t>The CSR format has good advantages for computation when using cache since (as we shall see) during matrix operations we are often sequentially going through the vectors</a:t>
            </a:r>
          </a:p>
          <a:p>
            <a:r>
              <a:rPr lang="en-US"/>
              <a:t>An alternative approach is Compressed Sparse Column (CSC), which identical, except storing the values by column</a:t>
            </a:r>
          </a:p>
          <a:p>
            <a:r>
              <a:rPr lang="en-US"/>
              <a:t>It is difficult to add values.  </a:t>
            </a:r>
          </a:p>
          <a:p>
            <a:r>
              <a:rPr lang="en-US"/>
              <a:t>We’ll mostly use the linked list approach here, which makes matrix manipulation simpler </a:t>
            </a:r>
            <a:endParaRPr lang="en-US" dirty="0"/>
          </a:p>
        </p:txBody>
      </p:sp>
    </p:spTree>
    <p:extLst>
      <p:ext uri="{BB962C8B-B14F-4D97-AF65-F5344CB8AC3E}">
        <p14:creationId xmlns:p14="http://schemas.microsoft.com/office/powerpoint/2010/main" val="2829940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Introduction, cont.</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dirty="0"/>
              <a:t>Sparse matrices arise in many areas, and can have domain specific structures</a:t>
            </a:r>
          </a:p>
          <a:p>
            <a:pPr lvl="1"/>
            <a:r>
              <a:rPr lang="en-US" dirty="0"/>
              <a:t>Symmetric matrices</a:t>
            </a:r>
          </a:p>
          <a:p>
            <a:pPr lvl="1"/>
            <a:r>
              <a:rPr lang="en-US" dirty="0"/>
              <a:t>Structurally symmetric matrices</a:t>
            </a:r>
          </a:p>
          <a:p>
            <a:pPr lvl="1"/>
            <a:r>
              <a:rPr lang="en-US" dirty="0" err="1"/>
              <a:t>Tridiagnonal</a:t>
            </a:r>
            <a:r>
              <a:rPr lang="en-US" dirty="0"/>
              <a:t> matrices</a:t>
            </a:r>
          </a:p>
          <a:p>
            <a:pPr lvl="1"/>
            <a:r>
              <a:rPr lang="en-US" dirty="0"/>
              <a:t>Banded matrices</a:t>
            </a:r>
          </a:p>
          <a:p>
            <a:r>
              <a:rPr lang="en-US" dirty="0"/>
              <a:t>A good (and free) book on sparse matrices is available at www-users.cs.umn.edu/~</a:t>
            </a:r>
            <a:r>
              <a:rPr lang="en-US" dirty="0" err="1"/>
              <a:t>saad</a:t>
            </a:r>
            <a:r>
              <a:rPr lang="en-US" dirty="0"/>
              <a:t>/IterMethBook_2ndEd.pdf</a:t>
            </a:r>
          </a:p>
          <a:p>
            <a:r>
              <a:rPr lang="en-US" dirty="0"/>
              <a:t>ECEN 615 is focused on problems in the electric power domain; it is not a general sparse matrix course</a:t>
            </a:r>
          </a:p>
          <a:p>
            <a:pPr lvl="1"/>
            <a:r>
              <a:rPr lang="en-US" dirty="0"/>
              <a:t>Much of the early sparse matrix work was done in power!</a:t>
            </a:r>
          </a:p>
          <a:p>
            <a:endParaRPr lang="en-US" dirty="0"/>
          </a:p>
        </p:txBody>
      </p:sp>
    </p:spTree>
    <p:extLst>
      <p:ext uri="{BB962C8B-B14F-4D97-AF65-F5344CB8AC3E}">
        <p14:creationId xmlns:p14="http://schemas.microsoft.com/office/powerpoint/2010/main" val="307149133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Linked Lists: Classes and Objects</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In explaining the linked list approach it is helpful to use the concepts from object oriented programming (OOP) of classes and objects</a:t>
            </a:r>
          </a:p>
          <a:p>
            <a:pPr lvl="1"/>
            <a:r>
              <a:rPr lang="en-US"/>
              <a:t>Approach can also be used in non-OOP programming</a:t>
            </a:r>
          </a:p>
          <a:p>
            <a:r>
              <a:rPr lang="en-US"/>
              <a:t>OOP can be thought of as a collection of objects interacting with each other</a:t>
            </a:r>
          </a:p>
          <a:p>
            <a:r>
              <a:rPr lang="en-US"/>
              <a:t>Objects are instances of classes.</a:t>
            </a:r>
          </a:p>
          <a:p>
            <a:r>
              <a:rPr lang="en-US"/>
              <a:t>Classes define the object fields and actions (methods)</a:t>
            </a:r>
          </a:p>
          <a:p>
            <a:r>
              <a:rPr lang="en-US"/>
              <a:t>We’ll define a class called sparse matrix element, with fields of value, column and next; each sparse matrix element is then an object of this class</a:t>
            </a:r>
            <a:endParaRPr lang="en-US" dirty="0"/>
          </a:p>
        </p:txBody>
      </p:sp>
    </p:spTree>
    <p:extLst>
      <p:ext uri="{BB962C8B-B14F-4D97-AF65-F5344CB8AC3E}">
        <p14:creationId xmlns:p14="http://schemas.microsoft.com/office/powerpoint/2010/main" val="3266401886"/>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Linked Lists</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A linked list is just a group of objects that represent a sequence</a:t>
            </a:r>
          </a:p>
          <a:p>
            <a:pPr lvl="1"/>
            <a:r>
              <a:rPr lang="en-US"/>
              <a:t>We’ll used linked lists to represent a row or column of a sparse matrix</a:t>
            </a:r>
          </a:p>
          <a:p>
            <a:r>
              <a:rPr lang="en-US"/>
              <a:t>Each linked list has a head pointer that points to the first object in the list</a:t>
            </a:r>
          </a:p>
          <a:p>
            <a:pPr lvl="1"/>
            <a:r>
              <a:rPr lang="en-US"/>
              <a:t>For our sparse matrices the head pointer will be a vector of the rows or columns</a:t>
            </a:r>
            <a:endParaRPr lang="en-US" dirty="0"/>
          </a:p>
        </p:txBody>
      </p:sp>
      <p:grpSp>
        <p:nvGrpSpPr>
          <p:cNvPr id="4" name="Group 3"/>
          <p:cNvGrpSpPr/>
          <p:nvPr/>
        </p:nvGrpSpPr>
        <p:grpSpPr>
          <a:xfrm>
            <a:off x="2523521" y="4200935"/>
            <a:ext cx="7144958" cy="1376905"/>
            <a:chOff x="381000" y="4959752"/>
            <a:chExt cx="7144958" cy="1376905"/>
          </a:xfrm>
        </p:grpSpPr>
        <p:grpSp>
          <p:nvGrpSpPr>
            <p:cNvPr id="5" name="Group 4"/>
            <p:cNvGrpSpPr/>
            <p:nvPr/>
          </p:nvGrpSpPr>
          <p:grpSpPr>
            <a:xfrm>
              <a:off x="1981200" y="4959752"/>
              <a:ext cx="1295401" cy="1364848"/>
              <a:chOff x="2819399" y="4959752"/>
              <a:chExt cx="1066801" cy="1364848"/>
            </a:xfrm>
          </p:grpSpPr>
          <p:sp>
            <p:nvSpPr>
              <p:cNvPr id="18" name="Rectangle 17"/>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ct val="0"/>
                  </a:spcBef>
                  <a:buClrTx/>
                  <a:buSzTx/>
                </a:pPr>
                <a:r>
                  <a:rPr lang="en-US" sz="2000" dirty="0"/>
                  <a:t>Column a </a:t>
                </a:r>
                <a:endParaRPr lang="en-US" sz="2400" dirty="0">
                  <a:latin typeface="Arial" charset="0"/>
                </a:endParaRPr>
              </a:p>
            </p:txBody>
          </p:sp>
          <p:sp>
            <p:nvSpPr>
              <p:cNvPr id="19" name="Rectangle 18"/>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ct val="0"/>
                  </a:spcBef>
                  <a:buClrTx/>
                  <a:buSzTx/>
                </a:pPr>
                <a:r>
                  <a:rPr lang="en-US" sz="2000" dirty="0">
                    <a:latin typeface="Arial" charset="0"/>
                  </a:rPr>
                  <a:t>Value a </a:t>
                </a:r>
              </a:p>
            </p:txBody>
          </p:sp>
          <p:sp>
            <p:nvSpPr>
              <p:cNvPr id="20" name="Rectangle 19"/>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ct val="0"/>
                  </a:spcBef>
                  <a:buClrTx/>
                  <a:buSzTx/>
                </a:pPr>
                <a:r>
                  <a:rPr lang="en-US" sz="2000" dirty="0"/>
                  <a:t>N</a:t>
                </a:r>
                <a:r>
                  <a:rPr lang="en-US" sz="2000" dirty="0">
                    <a:latin typeface="Arial" charset="0"/>
                  </a:rPr>
                  <a:t>ext a</a:t>
                </a:r>
              </a:p>
            </p:txBody>
          </p:sp>
        </p:grpSp>
        <p:grpSp>
          <p:nvGrpSpPr>
            <p:cNvPr id="6" name="Group 5"/>
            <p:cNvGrpSpPr/>
            <p:nvPr/>
          </p:nvGrpSpPr>
          <p:grpSpPr>
            <a:xfrm>
              <a:off x="4191000" y="4971809"/>
              <a:ext cx="1295401" cy="1364848"/>
              <a:chOff x="2819399" y="4959752"/>
              <a:chExt cx="1066801" cy="1364848"/>
            </a:xfrm>
          </p:grpSpPr>
          <p:sp>
            <p:nvSpPr>
              <p:cNvPr id="15" name="Rectangle 14"/>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ct val="0"/>
                  </a:spcBef>
                  <a:buClrTx/>
                  <a:buSzTx/>
                </a:pPr>
                <a:r>
                  <a:rPr lang="en-US" sz="2000" dirty="0"/>
                  <a:t>Column b </a:t>
                </a:r>
                <a:endParaRPr lang="en-US" sz="2400" dirty="0">
                  <a:latin typeface="Arial" charset="0"/>
                </a:endParaRPr>
              </a:p>
            </p:txBody>
          </p:sp>
          <p:sp>
            <p:nvSpPr>
              <p:cNvPr id="16" name="Rectangle 15"/>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ct val="0"/>
                  </a:spcBef>
                  <a:buClrTx/>
                  <a:buSzTx/>
                </a:pPr>
                <a:r>
                  <a:rPr lang="en-US" sz="2000" dirty="0">
                    <a:latin typeface="Arial" charset="0"/>
                  </a:rPr>
                  <a:t>Value b </a:t>
                </a:r>
              </a:p>
            </p:txBody>
          </p:sp>
          <p:sp>
            <p:nvSpPr>
              <p:cNvPr id="17" name="Rectangle 16"/>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ct val="0"/>
                  </a:spcBef>
                  <a:buClrTx/>
                  <a:buSzTx/>
                </a:pPr>
                <a:r>
                  <a:rPr lang="en-US" sz="2000" dirty="0"/>
                  <a:t>N</a:t>
                </a:r>
                <a:r>
                  <a:rPr lang="en-US" sz="2000" dirty="0">
                    <a:latin typeface="Arial" charset="0"/>
                  </a:rPr>
                  <a:t>ext b</a:t>
                </a:r>
              </a:p>
            </p:txBody>
          </p:sp>
        </p:grpSp>
        <p:grpSp>
          <p:nvGrpSpPr>
            <p:cNvPr id="7" name="Group 6"/>
            <p:cNvGrpSpPr/>
            <p:nvPr/>
          </p:nvGrpSpPr>
          <p:grpSpPr>
            <a:xfrm>
              <a:off x="6230557" y="4959752"/>
              <a:ext cx="1295401" cy="1364848"/>
              <a:chOff x="2819399" y="4959752"/>
              <a:chExt cx="1066801" cy="1364848"/>
            </a:xfrm>
          </p:grpSpPr>
          <p:sp>
            <p:nvSpPr>
              <p:cNvPr id="12" name="Rectangle 11"/>
              <p:cNvSpPr/>
              <p:nvPr/>
            </p:nvSpPr>
            <p:spPr bwMode="auto">
              <a:xfrm>
                <a:off x="2819399" y="4959752"/>
                <a:ext cx="1066800" cy="4572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ct val="0"/>
                  </a:spcBef>
                  <a:buClrTx/>
                  <a:buSzTx/>
                </a:pPr>
                <a:r>
                  <a:rPr lang="en-US" sz="2000" dirty="0"/>
                  <a:t>Column c </a:t>
                </a:r>
                <a:endParaRPr lang="en-US" sz="2400" dirty="0">
                  <a:latin typeface="Arial" charset="0"/>
                </a:endParaRPr>
              </a:p>
            </p:txBody>
          </p:sp>
          <p:sp>
            <p:nvSpPr>
              <p:cNvPr id="13" name="Rectangle 12"/>
              <p:cNvSpPr/>
              <p:nvPr/>
            </p:nvSpPr>
            <p:spPr bwMode="auto">
              <a:xfrm>
                <a:off x="2819400" y="5416952"/>
                <a:ext cx="1066800" cy="457200"/>
              </a:xfrm>
              <a:prstGeom prst="rect">
                <a:avLst/>
              </a:prstGeom>
              <a:solidFill>
                <a:schemeClr val="accent1">
                  <a:lumMod val="40000"/>
                  <a:lumOff val="6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ct val="0"/>
                  </a:spcBef>
                  <a:buClrTx/>
                  <a:buSzTx/>
                </a:pPr>
                <a:r>
                  <a:rPr lang="en-US" sz="2000" dirty="0">
                    <a:latin typeface="Arial" charset="0"/>
                  </a:rPr>
                  <a:t>Value c </a:t>
                </a:r>
              </a:p>
            </p:txBody>
          </p:sp>
          <p:sp>
            <p:nvSpPr>
              <p:cNvPr id="14" name="Rectangle 13"/>
              <p:cNvSpPr/>
              <p:nvPr/>
            </p:nvSpPr>
            <p:spPr bwMode="auto">
              <a:xfrm>
                <a:off x="2819400" y="5867400"/>
                <a:ext cx="1066800" cy="457200"/>
              </a:xfrm>
              <a:prstGeom prst="rect">
                <a:avLst/>
              </a:prstGeom>
              <a:solidFill>
                <a:schemeClr val="accent5"/>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eaLnBrk="0" hangingPunct="0">
                  <a:spcBef>
                    <a:spcPct val="0"/>
                  </a:spcBef>
                  <a:buClrTx/>
                  <a:buSzTx/>
                </a:pPr>
                <a:r>
                  <a:rPr lang="en-US" sz="2000" dirty="0"/>
                  <a:t>Nil</a:t>
                </a:r>
                <a:endParaRPr lang="en-US" sz="2000" dirty="0">
                  <a:latin typeface="Arial" charset="0"/>
                </a:endParaRPr>
              </a:p>
            </p:txBody>
          </p:sp>
        </p:grpSp>
        <p:sp>
          <p:nvSpPr>
            <p:cNvPr id="8" name="TextBox 7"/>
            <p:cNvSpPr txBox="1"/>
            <p:nvPr/>
          </p:nvSpPr>
          <p:spPr>
            <a:xfrm>
              <a:off x="381000" y="5183887"/>
              <a:ext cx="941283" cy="523220"/>
            </a:xfrm>
            <a:prstGeom prst="rect">
              <a:avLst/>
            </a:prstGeom>
            <a:solidFill>
              <a:srgbClr val="FF9900"/>
            </a:solidFill>
          </p:spPr>
          <p:txBody>
            <a:bodyPr wrap="none" rtlCol="0">
              <a:spAutoFit/>
            </a:bodyPr>
            <a:lstStyle/>
            <a:p>
              <a:r>
                <a:rPr lang="en-US" dirty="0"/>
                <a:t>Head</a:t>
              </a:r>
            </a:p>
          </p:txBody>
        </p:sp>
        <p:cxnSp>
          <p:nvCxnSpPr>
            <p:cNvPr id="9" name="Straight Arrow Connector 8"/>
            <p:cNvCxnSpPr/>
            <p:nvPr/>
          </p:nvCxnSpPr>
          <p:spPr bwMode="auto">
            <a:xfrm>
              <a:off x="1371600" y="5384639"/>
              <a:ext cx="457200" cy="0"/>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0" name="Straight Arrow Connector 9"/>
            <p:cNvCxnSpPr/>
            <p:nvPr/>
          </p:nvCxnSpPr>
          <p:spPr bwMode="auto">
            <a:xfrm flipV="1">
              <a:off x="3505201" y="5657609"/>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cxnSp>
          <p:nvCxnSpPr>
            <p:cNvPr id="11" name="Straight Arrow Connector 10"/>
            <p:cNvCxnSpPr/>
            <p:nvPr/>
          </p:nvCxnSpPr>
          <p:spPr bwMode="auto">
            <a:xfrm flipV="1">
              <a:off x="5553439" y="5590813"/>
              <a:ext cx="609599" cy="438391"/>
            </a:xfrm>
            <a:prstGeom prst="straightConnector1">
              <a:avLst/>
            </a:prstGeom>
            <a:solidFill>
              <a:schemeClr val="accent1"/>
            </a:solidFill>
            <a:ln w="28575" cap="flat" cmpd="sng" algn="ctr">
              <a:solidFill>
                <a:schemeClr val="tx1"/>
              </a:solidFill>
              <a:prstDash val="solid"/>
              <a:round/>
              <a:headEnd type="none" w="sm" len="sm"/>
              <a:tailEnd type="arrow"/>
            </a:ln>
            <a:effectLst/>
          </p:spPr>
        </p:cxnSp>
      </p:grpSp>
    </p:spTree>
    <p:extLst>
      <p:ext uri="{BB962C8B-B14F-4D97-AF65-F5344CB8AC3E}">
        <p14:creationId xmlns:p14="http://schemas.microsoft.com/office/powerpoint/2010/main" val="374010608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dirty="0"/>
              <a:t>Sparse Matrix Storage with Linked Lists by Rows</a:t>
            </a:r>
          </a:p>
        </p:txBody>
      </p:sp>
      <p:sp>
        <p:nvSpPr>
          <p:cNvPr id="3" name="Content Placeholder 2"/>
          <p:cNvSpPr>
            <a:spLocks noGrp="1"/>
          </p:cNvSpPr>
          <p:nvPr>
            <p:ph type="body" sz="quarter" idx="10"/>
          </p:nvPr>
        </p:nvSpPr>
        <p:spPr>
          <a:xfrm>
            <a:off x="228600" y="1295400"/>
            <a:ext cx="10896600" cy="5181600"/>
          </a:xfrm>
        </p:spPr>
        <p:txBody>
          <a:bodyPr/>
          <a:lstStyle/>
          <a:p>
            <a:r>
              <a:rPr lang="en-US"/>
              <a:t>If we have an n by n matrix, setup a class called TSparseElement with fields column, value and next</a:t>
            </a:r>
          </a:p>
          <a:p>
            <a:r>
              <a:rPr lang="en-US"/>
              <a:t>Setup an n-dimensional head pointer vector that points to the first element in each row</a:t>
            </a:r>
          </a:p>
          <a:p>
            <a:r>
              <a:rPr lang="en-US"/>
              <a:t>Each nonzero corresponds to an object of class (type) TSparseElement</a:t>
            </a:r>
          </a:p>
          <a:p>
            <a:r>
              <a:rPr lang="en-US"/>
              <a:t>We do not need to store the row number since it is given by the object’s row</a:t>
            </a:r>
          </a:p>
          <a:p>
            <a:r>
              <a:rPr lang="en-US"/>
              <a:t>For power system sparse matrices, which have nonzero diagonals, we also have a header pointer vector that points to the diagonal objects </a:t>
            </a:r>
          </a:p>
          <a:p>
            <a:endParaRPr lang="en-US" dirty="0"/>
          </a:p>
        </p:txBody>
      </p:sp>
    </p:spTree>
    <p:extLst>
      <p:ext uri="{BB962C8B-B14F-4D97-AF65-F5344CB8AC3E}">
        <p14:creationId xmlns:p14="http://schemas.microsoft.com/office/powerpoint/2010/main" val="232927496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Linked Lists, cont.</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Linked lists can be singly linked, which means they just go in one direction (to the next element), or doubly linked, pointing to both the previous and next elements</a:t>
            </a:r>
          </a:p>
          <a:p>
            <a:pPr lvl="1"/>
            <a:r>
              <a:rPr lang="en-US"/>
              <a:t>Mostly we’ll just need singularly linked lists</a:t>
            </a:r>
          </a:p>
          <a:p>
            <a:r>
              <a:rPr lang="en-US"/>
              <a:t>With linked lists it is quite easy to add new elements to the list.  This can be done in sorted order just by going down the list until the desired point is reached, then changing the next pointer for the previous element to the new element, and for the new element to the next element (for a singly linked list)</a:t>
            </a:r>
            <a:endParaRPr lang="en-US" dirty="0"/>
          </a:p>
        </p:txBody>
      </p:sp>
    </p:spTree>
    <p:extLst>
      <p:ext uri="{BB962C8B-B14F-4D97-AF65-F5344CB8AC3E}">
        <p14:creationId xmlns:p14="http://schemas.microsoft.com/office/powerpoint/2010/main" val="256976053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On Board Example</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Draw the data structures for the matrix</a:t>
            </a:r>
            <a:endParaRPr lang="en-US" dirty="0"/>
          </a:p>
        </p:txBody>
      </p:sp>
      <p:graphicFrame>
        <p:nvGraphicFramePr>
          <p:cNvPr id="4" name="Object 3"/>
          <p:cNvGraphicFramePr>
            <a:graphicFrameLocks noChangeAspect="1"/>
          </p:cNvGraphicFramePr>
          <p:nvPr/>
        </p:nvGraphicFramePr>
        <p:xfrm>
          <a:off x="3429001" y="2057400"/>
          <a:ext cx="3584575" cy="2133600"/>
        </p:xfrm>
        <a:graphic>
          <a:graphicData uri="http://schemas.openxmlformats.org/presentationml/2006/ole">
            <mc:AlternateContent xmlns:mc="http://schemas.openxmlformats.org/markup-compatibility/2006">
              <mc:Choice xmlns:v="urn:schemas-microsoft-com:vml" Requires="v">
                <p:oleObj name="Equation" r:id="rId2" imgW="1536700" imgH="914400" progId="Equation.DSMT4">
                  <p:embed/>
                </p:oleObj>
              </mc:Choice>
              <mc:Fallback>
                <p:oleObj name="Equation" r:id="rId2" imgW="1536700" imgH="914400" progId="Equation.DSMT4">
                  <p:embed/>
                  <p:pic>
                    <p:nvPicPr>
                      <p:cNvPr id="4" name="Object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1" y="2057400"/>
                        <a:ext cx="3584575"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7592296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Pascal Code for Writing a Sparse Matrix</a:t>
            </a:r>
          </a:p>
        </p:txBody>
      </p:sp>
      <p:sp>
        <p:nvSpPr>
          <p:cNvPr id="4" name="Rectangle 3"/>
          <p:cNvSpPr/>
          <p:nvPr/>
        </p:nvSpPr>
        <p:spPr>
          <a:xfrm>
            <a:off x="1219200" y="1524000"/>
            <a:ext cx="8763000" cy="4721292"/>
          </a:xfrm>
          <a:prstGeom prst="rect">
            <a:avLst/>
          </a:prstGeom>
        </p:spPr>
        <p:txBody>
          <a:bodyPr wrap="square">
            <a:spAutoFit/>
          </a:bodyPr>
          <a:lstStyle/>
          <a:p>
            <a:r>
              <a:rPr lang="en-US" sz="1600" dirty="0">
                <a:solidFill>
                  <a:srgbClr val="1E0000"/>
                </a:solidFill>
              </a:rPr>
              <a:t>Procedure </a:t>
            </a:r>
            <a:r>
              <a:rPr lang="en-US" sz="1600" dirty="0" err="1">
                <a:solidFill>
                  <a:srgbClr val="1E0000"/>
                </a:solidFill>
              </a:rPr>
              <a:t>TSparMat.SMWriteMatlab</a:t>
            </a:r>
            <a:r>
              <a:rPr lang="en-US" sz="1600" dirty="0">
                <a:solidFill>
                  <a:srgbClr val="1E0000"/>
                </a:solidFill>
              </a:rPr>
              <a:t>(</a:t>
            </a:r>
            <a:r>
              <a:rPr lang="en-US" sz="1600" dirty="0" err="1">
                <a:solidFill>
                  <a:srgbClr val="1E0000"/>
                </a:solidFill>
              </a:rPr>
              <a:t>Var</a:t>
            </a:r>
            <a:r>
              <a:rPr lang="en-US" sz="1600" dirty="0">
                <a:solidFill>
                  <a:srgbClr val="1E0000"/>
                </a:solidFill>
              </a:rPr>
              <a:t> </a:t>
            </a:r>
            <a:r>
              <a:rPr lang="en-US" sz="1600" dirty="0" err="1">
                <a:solidFill>
                  <a:srgbClr val="1E0000"/>
                </a:solidFill>
              </a:rPr>
              <a:t>ft</a:t>
            </a:r>
            <a:r>
              <a:rPr lang="en-US" sz="1600" dirty="0">
                <a:solidFill>
                  <a:srgbClr val="1E0000"/>
                </a:solidFill>
              </a:rPr>
              <a:t> : Text; </a:t>
            </a:r>
            <a:r>
              <a:rPr lang="en-US" sz="1600" dirty="0" err="1">
                <a:solidFill>
                  <a:srgbClr val="1E0000"/>
                </a:solidFill>
              </a:rPr>
              <a:t>variableName</a:t>
            </a:r>
            <a:r>
              <a:rPr lang="en-US" sz="1600" dirty="0">
                <a:solidFill>
                  <a:srgbClr val="1E0000"/>
                </a:solidFill>
              </a:rPr>
              <a:t> : String; </a:t>
            </a:r>
            <a:r>
              <a:rPr lang="en-US" sz="1600" dirty="0" err="1">
                <a:solidFill>
                  <a:srgbClr val="1E0000"/>
                </a:solidFill>
              </a:rPr>
              <a:t>digits,rod</a:t>
            </a:r>
            <a:r>
              <a:rPr lang="en-US" sz="1600" dirty="0">
                <a:solidFill>
                  <a:srgbClr val="1E0000"/>
                </a:solidFill>
              </a:rPr>
              <a:t> : Integer; </a:t>
            </a:r>
            <a:br>
              <a:rPr lang="en-US" sz="1600" dirty="0">
                <a:solidFill>
                  <a:srgbClr val="1E0000"/>
                </a:solidFill>
              </a:rPr>
            </a:br>
            <a:r>
              <a:rPr lang="en-US" sz="1600" dirty="0">
                <a:solidFill>
                  <a:srgbClr val="1E0000"/>
                </a:solidFill>
              </a:rPr>
              <a:t>                                                            </a:t>
            </a:r>
            <a:r>
              <a:rPr lang="en-US" sz="1600" dirty="0" err="1">
                <a:solidFill>
                  <a:srgbClr val="1E0000"/>
                </a:solidFill>
              </a:rPr>
              <a:t>ignoreZero</a:t>
            </a:r>
            <a:r>
              <a:rPr lang="en-US" sz="1600" dirty="0">
                <a:solidFill>
                  <a:srgbClr val="1E0000"/>
                </a:solidFill>
              </a:rPr>
              <a:t> : Boolean; </a:t>
            </a:r>
            <a:r>
              <a:rPr lang="en-US" sz="1600" dirty="0" err="1">
                <a:solidFill>
                  <a:srgbClr val="1E0000"/>
                </a:solidFill>
              </a:rPr>
              <a:t>local_MinValue</a:t>
            </a:r>
            <a:r>
              <a:rPr lang="en-US" sz="1600" dirty="0">
                <a:solidFill>
                  <a:srgbClr val="1E0000"/>
                </a:solidFill>
              </a:rPr>
              <a:t> : Double); </a:t>
            </a:r>
          </a:p>
          <a:p>
            <a:r>
              <a:rPr lang="en-US" sz="1600" dirty="0" err="1">
                <a:solidFill>
                  <a:srgbClr val="1E0000"/>
                </a:solidFill>
              </a:rPr>
              <a:t>Var</a:t>
            </a:r>
            <a:r>
              <a:rPr lang="en-US" sz="1600" dirty="0">
                <a:solidFill>
                  <a:srgbClr val="1E0000"/>
                </a:solidFill>
              </a:rPr>
              <a:t> j : Integer;</a:t>
            </a:r>
          </a:p>
          <a:p>
            <a:r>
              <a:rPr lang="en-US" sz="1600" dirty="0">
                <a:solidFill>
                  <a:srgbClr val="1E0000"/>
                </a:solidFill>
              </a:rPr>
              <a:t>    p1 : </a:t>
            </a:r>
            <a:r>
              <a:rPr lang="en-US" sz="1600" dirty="0" err="1">
                <a:solidFill>
                  <a:srgbClr val="1E0000"/>
                </a:solidFill>
              </a:rPr>
              <a:t>TMatEle</a:t>
            </a:r>
            <a:r>
              <a:rPr lang="en-US" sz="1600" dirty="0">
                <a:solidFill>
                  <a:srgbClr val="1E0000"/>
                </a:solidFill>
              </a:rPr>
              <a:t>;</a:t>
            </a:r>
          </a:p>
          <a:p>
            <a:r>
              <a:rPr lang="en-US" sz="1600" dirty="0">
                <a:solidFill>
                  <a:srgbClr val="1E0000"/>
                </a:solidFill>
              </a:rPr>
              <a:t>Begin</a:t>
            </a:r>
          </a:p>
          <a:p>
            <a:r>
              <a:rPr lang="en-US" sz="1600" dirty="0">
                <a:solidFill>
                  <a:srgbClr val="1E0000"/>
                </a:solidFill>
              </a:rPr>
              <a:t>For j := 1 to n Do Begin</a:t>
            </a:r>
          </a:p>
          <a:p>
            <a:r>
              <a:rPr lang="en-US" sz="1600" dirty="0">
                <a:solidFill>
                  <a:srgbClr val="1E0000"/>
                </a:solidFill>
              </a:rPr>
              <a:t>    p1 := Row(j).Head;</a:t>
            </a:r>
          </a:p>
          <a:p>
            <a:r>
              <a:rPr lang="en-US" sz="1600" dirty="0">
                <a:solidFill>
                  <a:srgbClr val="1E0000"/>
                </a:solidFill>
              </a:rPr>
              <a:t>    While p1 &lt;&gt; nil Do Begin</a:t>
            </a:r>
          </a:p>
          <a:p>
            <a:r>
              <a:rPr lang="en-US" sz="1600" dirty="0">
                <a:solidFill>
                  <a:srgbClr val="1E0000"/>
                </a:solidFill>
              </a:rPr>
              <a:t>      If (not </a:t>
            </a:r>
            <a:r>
              <a:rPr lang="en-US" sz="1600" dirty="0" err="1">
                <a:solidFill>
                  <a:srgbClr val="1E0000"/>
                </a:solidFill>
              </a:rPr>
              <a:t>IgnoreZero</a:t>
            </a:r>
            <a:r>
              <a:rPr lang="en-US" sz="1600" dirty="0">
                <a:solidFill>
                  <a:srgbClr val="1E0000"/>
                </a:solidFill>
              </a:rPr>
              <a:t>) or (abs(p1.value) &gt; </a:t>
            </a:r>
            <a:r>
              <a:rPr lang="en-US" sz="1600" dirty="0" err="1">
                <a:solidFill>
                  <a:srgbClr val="1E0000"/>
                </a:solidFill>
              </a:rPr>
              <a:t>local_MinValue</a:t>
            </a:r>
            <a:r>
              <a:rPr lang="en-US" sz="1600" dirty="0">
                <a:solidFill>
                  <a:srgbClr val="1E0000"/>
                </a:solidFill>
              </a:rPr>
              <a:t>) Then Begin</a:t>
            </a:r>
          </a:p>
          <a:p>
            <a:r>
              <a:rPr lang="en-US" sz="1600" dirty="0">
                <a:solidFill>
                  <a:srgbClr val="1E0000"/>
                </a:solidFill>
              </a:rPr>
              <a:t>        If </a:t>
            </a:r>
            <a:r>
              <a:rPr lang="en-US" sz="1600" dirty="0" err="1">
                <a:solidFill>
                  <a:srgbClr val="1E0000"/>
                </a:solidFill>
              </a:rPr>
              <a:t>variableName</a:t>
            </a:r>
            <a:r>
              <a:rPr lang="en-US" sz="1600" dirty="0">
                <a:solidFill>
                  <a:srgbClr val="1E0000"/>
                </a:solidFill>
              </a:rPr>
              <a:t> &lt;&gt; '' Then </a:t>
            </a:r>
            <a:r>
              <a:rPr lang="en-US" sz="1600" dirty="0" err="1">
                <a:solidFill>
                  <a:srgbClr val="1E0000"/>
                </a:solidFill>
              </a:rPr>
              <a:t>Writeln</a:t>
            </a:r>
            <a:r>
              <a:rPr lang="en-US" sz="1600" dirty="0">
                <a:solidFill>
                  <a:srgbClr val="1E0000"/>
                </a:solidFill>
              </a:rPr>
              <a:t>(</a:t>
            </a:r>
            <a:r>
              <a:rPr lang="en-US" sz="1600" dirty="0" err="1">
                <a:solidFill>
                  <a:srgbClr val="1E0000"/>
                </a:solidFill>
              </a:rPr>
              <a:t>ft,variableName</a:t>
            </a:r>
            <a:r>
              <a:rPr lang="en-US" sz="1600" dirty="0">
                <a:solidFill>
                  <a:srgbClr val="1E0000"/>
                </a:solidFill>
              </a:rPr>
              <a:t>+'(',(j),',',(p1.col),')=',p1.value:digits:rod,';')</a:t>
            </a:r>
          </a:p>
          <a:p>
            <a:r>
              <a:rPr lang="en-US" sz="1600" dirty="0">
                <a:solidFill>
                  <a:srgbClr val="1E0000"/>
                </a:solidFill>
              </a:rPr>
              <a:t>        Else </a:t>
            </a:r>
            <a:r>
              <a:rPr lang="en-US" sz="1600" dirty="0" err="1">
                <a:solidFill>
                  <a:srgbClr val="1E0000"/>
                </a:solidFill>
              </a:rPr>
              <a:t>Writeln</a:t>
            </a:r>
            <a:r>
              <a:rPr lang="en-US" sz="1600" dirty="0">
                <a:solidFill>
                  <a:srgbClr val="1E0000"/>
                </a:solidFill>
              </a:rPr>
              <a:t>(ft,j:5,' ',p1.col:5,' ',p1.value:digits:rod);</a:t>
            </a:r>
          </a:p>
          <a:p>
            <a:r>
              <a:rPr lang="en-US" sz="1600" dirty="0">
                <a:solidFill>
                  <a:srgbClr val="1E0000"/>
                </a:solidFill>
              </a:rPr>
              <a:t>      End;</a:t>
            </a:r>
          </a:p>
          <a:p>
            <a:r>
              <a:rPr lang="en-US" sz="1600" dirty="0">
                <a:solidFill>
                  <a:srgbClr val="1E0000"/>
                </a:solidFill>
              </a:rPr>
              <a:t>      p1 := p1.next;</a:t>
            </a:r>
          </a:p>
          <a:p>
            <a:r>
              <a:rPr lang="en-US" sz="1600" dirty="0">
                <a:solidFill>
                  <a:srgbClr val="1E0000"/>
                </a:solidFill>
              </a:rPr>
              <a:t>    End;</a:t>
            </a:r>
          </a:p>
          <a:p>
            <a:r>
              <a:rPr lang="en-US" sz="1600" dirty="0">
                <a:solidFill>
                  <a:srgbClr val="1E0000"/>
                </a:solidFill>
              </a:rPr>
              <a:t>  End;</a:t>
            </a:r>
          </a:p>
          <a:p>
            <a:r>
              <a:rPr lang="en-US" sz="1600" dirty="0">
                <a:solidFill>
                  <a:srgbClr val="1E0000"/>
                </a:solidFill>
              </a:rPr>
              <a:t>End;</a:t>
            </a:r>
          </a:p>
        </p:txBody>
      </p:sp>
    </p:spTree>
    <p:extLst>
      <p:ext uri="{BB962C8B-B14F-4D97-AF65-F5344CB8AC3E}">
        <p14:creationId xmlns:p14="http://schemas.microsoft.com/office/powerpoint/2010/main" val="3081764476"/>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Sparse Working Row</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Before showing a sparse LU factorization it is useful to introduce the concept of a working row full vector</a:t>
            </a:r>
          </a:p>
          <a:p>
            <a:r>
              <a:rPr lang="en-US"/>
              <a:t>This is useful because sometimes we need direct access to a particular value in a row</a:t>
            </a:r>
          </a:p>
          <a:p>
            <a:r>
              <a:rPr lang="en-US"/>
              <a:t>The working row approach is to define a vector of dimension n and set all the values to zero</a:t>
            </a:r>
          </a:p>
          <a:p>
            <a:r>
              <a:rPr lang="en-US"/>
              <a:t>We can then load a sparse row into the vector, with computation equal to the number of elements in the row</a:t>
            </a:r>
          </a:p>
          <a:p>
            <a:r>
              <a:rPr lang="en-US"/>
              <a:t>We can then unload the sparse row from the vector by storing the new values in the linked list, and resetting the vector values we changed to zero</a:t>
            </a:r>
            <a:endParaRPr lang="en-US" dirty="0"/>
          </a:p>
        </p:txBody>
      </p:sp>
    </p:spTree>
    <p:extLst>
      <p:ext uri="{BB962C8B-B14F-4D97-AF65-F5344CB8AC3E}">
        <p14:creationId xmlns:p14="http://schemas.microsoft.com/office/powerpoint/2010/main" val="85919735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Loading the Sparse Working Row</a:t>
            </a:r>
            <a:endParaRPr lang="en-US" dirty="0"/>
          </a:p>
        </p:txBody>
      </p:sp>
      <p:sp>
        <p:nvSpPr>
          <p:cNvPr id="5" name="Rectangle 4"/>
          <p:cNvSpPr/>
          <p:nvPr/>
        </p:nvSpPr>
        <p:spPr>
          <a:xfrm>
            <a:off x="1179575" y="1828800"/>
            <a:ext cx="8382000" cy="3354765"/>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a:t>
            </a:r>
            <a:r>
              <a:rPr lang="en-US" sz="2000" dirty="0" err="1">
                <a:solidFill>
                  <a:srgbClr val="1E0000"/>
                </a:solidFill>
              </a:rPr>
              <a:t>var</a:t>
            </a:r>
            <a:r>
              <a:rPr lang="en-US" sz="2000" dirty="0">
                <a:solidFill>
                  <a:srgbClr val="1E0000"/>
                </a:solidFill>
              </a:rPr>
              <a:t> SWR : </a:t>
            </a:r>
            <a:r>
              <a:rPr lang="en-US" sz="2000" dirty="0" err="1">
                <a:solidFill>
                  <a:srgbClr val="1E0000"/>
                </a:solidFill>
              </a:rPr>
              <a:t>PDVectorList</a:t>
            </a:r>
            <a:r>
              <a:rPr lang="en-US" sz="2000" dirty="0">
                <a:solidFill>
                  <a:srgbClr val="1E0000"/>
                </a:solidFill>
              </a:rPr>
              <a:t>); </a:t>
            </a:r>
          </a:p>
          <a:p>
            <a:r>
              <a:rPr lang="en-US" sz="2000" dirty="0" err="1">
                <a:solidFill>
                  <a:srgbClr val="1E0000"/>
                </a:solidFill>
              </a:rPr>
              <a:t>Var</a:t>
            </a:r>
            <a:r>
              <a:rPr lang="en-US" sz="2000" dirty="0">
                <a:solidFill>
                  <a:srgbClr val="1E0000"/>
                </a:solidFill>
              </a:rPr>
              <a:t>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SWR[p1.col] := p1.value;</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Tree>
    <p:extLst>
      <p:ext uri="{BB962C8B-B14F-4D97-AF65-F5344CB8AC3E}">
        <p14:creationId xmlns:p14="http://schemas.microsoft.com/office/powerpoint/2010/main" val="83117044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Unloading the Sparse Working Row</a:t>
            </a:r>
            <a:endParaRPr lang="en-US" dirty="0"/>
          </a:p>
        </p:txBody>
      </p:sp>
      <p:sp>
        <p:nvSpPr>
          <p:cNvPr id="7" name="Rectangle 6"/>
          <p:cNvSpPr/>
          <p:nvPr/>
        </p:nvSpPr>
        <p:spPr>
          <a:xfrm>
            <a:off x="793057" y="1600200"/>
            <a:ext cx="8548960" cy="4031873"/>
          </a:xfrm>
          <a:prstGeom prst="rect">
            <a:avLst/>
          </a:prstGeom>
        </p:spPr>
        <p:txBody>
          <a:bodyPr wrap="square">
            <a:spAutoFit/>
          </a:bodyPr>
          <a:lstStyle/>
          <a:p>
            <a:r>
              <a:rPr lang="en-US" sz="2000" dirty="0">
                <a:solidFill>
                  <a:srgbClr val="1E0000"/>
                </a:solidFill>
              </a:rPr>
              <a:t>Procedure </a:t>
            </a:r>
            <a:r>
              <a:rPr lang="en-US" sz="2000" dirty="0" err="1">
                <a:solidFill>
                  <a:srgbClr val="1E0000"/>
                </a:solidFill>
              </a:rPr>
              <a:t>TSParMat.UnLoadSWRbyCol</a:t>
            </a:r>
            <a:r>
              <a:rPr lang="en-US" sz="2000" dirty="0">
                <a:solidFill>
                  <a:srgbClr val="1E0000"/>
                </a:solidFill>
              </a:rPr>
              <a:t>(</a:t>
            </a:r>
            <a:r>
              <a:rPr lang="en-US" sz="2000" dirty="0" err="1">
                <a:solidFill>
                  <a:srgbClr val="1E0000"/>
                </a:solidFill>
              </a:rPr>
              <a:t>rowJ</a:t>
            </a:r>
            <a:r>
              <a:rPr lang="en-US" sz="2000" dirty="0">
                <a:solidFill>
                  <a:srgbClr val="1E0000"/>
                </a:solidFill>
              </a:rPr>
              <a:t> : Integer; var SWR : </a:t>
            </a:r>
            <a:r>
              <a:rPr lang="en-US" sz="2000" dirty="0" err="1">
                <a:solidFill>
                  <a:srgbClr val="1E0000"/>
                </a:solidFill>
              </a:rPr>
              <a:t>PDVectorList</a:t>
            </a:r>
            <a:r>
              <a:rPr lang="en-US" sz="2000" dirty="0">
                <a:solidFill>
                  <a:srgbClr val="1E0000"/>
                </a:solidFill>
              </a:rPr>
              <a:t>); </a:t>
            </a:r>
          </a:p>
          <a:p>
            <a:r>
              <a:rPr lang="en-US" sz="2000" dirty="0">
                <a:solidFill>
                  <a:srgbClr val="1E0000"/>
                </a:solidFill>
              </a:rPr>
              <a:t>Var p1 : </a:t>
            </a:r>
            <a:r>
              <a:rPr lang="en-US" sz="2000" dirty="0" err="1">
                <a:solidFill>
                  <a:srgbClr val="1E0000"/>
                </a:solidFill>
              </a:rPr>
              <a:t>TMatEle</a:t>
            </a:r>
            <a:r>
              <a:rPr lang="en-US" sz="2000" dirty="0">
                <a:solidFill>
                  <a:srgbClr val="1E0000"/>
                </a:solidFill>
              </a:rPr>
              <a:t>;</a:t>
            </a:r>
          </a:p>
          <a:p>
            <a:r>
              <a:rPr lang="en-US" sz="2000" dirty="0">
                <a:solidFill>
                  <a:srgbClr val="1E0000"/>
                </a:solidFill>
              </a:rPr>
              <a:t>Begin</a:t>
            </a:r>
          </a:p>
          <a:p>
            <a:r>
              <a:rPr lang="en-US" sz="2000" dirty="0">
                <a:solidFill>
                  <a:srgbClr val="1E0000"/>
                </a:solidFill>
              </a:rPr>
              <a:t>  p1 := </a:t>
            </a:r>
            <a:r>
              <a:rPr lang="en-US" sz="2000" dirty="0" err="1">
                <a:solidFill>
                  <a:srgbClr val="1E0000"/>
                </a:solidFill>
              </a:rPr>
              <a:t>rowHead</a:t>
            </a:r>
            <a:r>
              <a:rPr lang="en-US" sz="2000" dirty="0">
                <a:solidFill>
                  <a:srgbClr val="1E0000"/>
                </a:solidFill>
              </a:rPr>
              <a:t>[</a:t>
            </a:r>
            <a:r>
              <a:rPr lang="en-US" sz="2000" dirty="0" err="1">
                <a:solidFill>
                  <a:srgbClr val="1E0000"/>
                </a:solidFill>
              </a:rPr>
              <a:t>rowJ</a:t>
            </a:r>
            <a:r>
              <a:rPr lang="en-US" sz="2000" dirty="0">
                <a:solidFill>
                  <a:srgbClr val="1E0000"/>
                </a:solidFill>
              </a:rPr>
              <a:t>];</a:t>
            </a:r>
          </a:p>
          <a:p>
            <a:r>
              <a:rPr lang="en-US" sz="2000" dirty="0">
                <a:solidFill>
                  <a:srgbClr val="1E0000"/>
                </a:solidFill>
              </a:rPr>
              <a:t>  While p1 &lt;&gt; nil Do Begin</a:t>
            </a:r>
          </a:p>
          <a:p>
            <a:r>
              <a:rPr lang="en-US" sz="2000" dirty="0">
                <a:solidFill>
                  <a:srgbClr val="1E0000"/>
                </a:solidFill>
              </a:rPr>
              <a:t>    p1.value := SWR[p1.col];</a:t>
            </a:r>
          </a:p>
          <a:p>
            <a:r>
              <a:rPr lang="en-US" sz="2000" dirty="0">
                <a:solidFill>
                  <a:srgbClr val="1E0000"/>
                </a:solidFill>
              </a:rPr>
              <a:t>    SWR[p1.col] := 0;</a:t>
            </a:r>
          </a:p>
          <a:p>
            <a:r>
              <a:rPr lang="en-US" sz="2000" dirty="0">
                <a:solidFill>
                  <a:srgbClr val="1E0000"/>
                </a:solidFill>
              </a:rPr>
              <a:t>    p1 := p1.next;</a:t>
            </a:r>
          </a:p>
          <a:p>
            <a:r>
              <a:rPr lang="en-US" sz="2000" dirty="0">
                <a:solidFill>
                  <a:srgbClr val="1E0000"/>
                </a:solidFill>
              </a:rPr>
              <a:t>  End;</a:t>
            </a:r>
          </a:p>
          <a:p>
            <a:r>
              <a:rPr lang="en-US" sz="2000" dirty="0">
                <a:solidFill>
                  <a:srgbClr val="1E0000"/>
                </a:solidFill>
              </a:rPr>
              <a:t>End;</a:t>
            </a:r>
          </a:p>
        </p:txBody>
      </p:sp>
      <p:sp>
        <p:nvSpPr>
          <p:cNvPr id="3" name="TextBox 2"/>
          <p:cNvSpPr txBox="1"/>
          <p:nvPr/>
        </p:nvSpPr>
        <p:spPr>
          <a:xfrm>
            <a:off x="6629400" y="2644168"/>
            <a:ext cx="4740968" cy="3046988"/>
          </a:xfrm>
          <a:prstGeom prst="rect">
            <a:avLst/>
          </a:prstGeom>
          <a:solidFill>
            <a:srgbClr val="D6D2C4"/>
          </a:solidFill>
        </p:spPr>
        <p:txBody>
          <a:bodyPr wrap="square" rtlCol="0">
            <a:spAutoFit/>
          </a:bodyPr>
          <a:lstStyle/>
          <a:p>
            <a:pPr>
              <a:spcBef>
                <a:spcPts val="0"/>
              </a:spcBef>
            </a:pPr>
            <a:r>
              <a:rPr lang="en-US" sz="2400" dirty="0">
                <a:solidFill>
                  <a:srgbClr val="1E0000"/>
                </a:solidFill>
                <a:latin typeface="+mj-lt"/>
              </a:rPr>
              <a:t>Note, there is no need to explicitly zero out all the elements each iteration since 1) most are still zero and 2) doing so would make it O(n</a:t>
            </a:r>
            <a:r>
              <a:rPr lang="en-US" sz="2400" baseline="30000" dirty="0">
                <a:solidFill>
                  <a:srgbClr val="1E0000"/>
                </a:solidFill>
                <a:latin typeface="+mj-lt"/>
              </a:rPr>
              <a:t>2</a:t>
            </a:r>
            <a:r>
              <a:rPr lang="en-US" sz="2400" dirty="0">
                <a:solidFill>
                  <a:srgbClr val="1E0000"/>
                </a:solidFill>
                <a:latin typeface="+mj-lt"/>
              </a:rPr>
              <a:t>). The above code efficiently zeros out just the values that have changed.  </a:t>
            </a:r>
          </a:p>
        </p:txBody>
      </p:sp>
    </p:spTree>
    <p:extLst>
      <p:ext uri="{BB962C8B-B14F-4D97-AF65-F5344CB8AC3E}">
        <p14:creationId xmlns:p14="http://schemas.microsoft.com/office/powerpoint/2010/main" val="6181948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CC37E6-5761-4DD4-8706-3C708B3F7BEC}"/>
              </a:ext>
            </a:extLst>
          </p:cNvPr>
          <p:cNvSpPr>
            <a:spLocks noGrp="1"/>
          </p:cNvSpPr>
          <p:nvPr>
            <p:ph type="title"/>
          </p:nvPr>
        </p:nvSpPr>
        <p:spPr>
          <a:xfrm>
            <a:off x="228600" y="76200"/>
            <a:ext cx="10896600" cy="1066800"/>
          </a:xfrm>
        </p:spPr>
        <p:txBody>
          <a:bodyPr/>
          <a:lstStyle/>
          <a:p>
            <a:r>
              <a:rPr lang="en-US"/>
              <a:t>Dense Linear Algebra You Should Know</a:t>
            </a:r>
            <a:endParaRPr lang="en-US" dirty="0"/>
          </a:p>
        </p:txBody>
      </p:sp>
      <p:sp>
        <p:nvSpPr>
          <p:cNvPr id="3" name="Content Placeholder 2">
            <a:extLst>
              <a:ext uri="{FF2B5EF4-FFF2-40B4-BE49-F238E27FC236}">
                <a16:creationId xmlns:a16="http://schemas.microsoft.com/office/drawing/2014/main" id="{2955320B-3876-45C5-9F0F-A105E2C6CA46}"/>
              </a:ext>
            </a:extLst>
          </p:cNvPr>
          <p:cNvSpPr>
            <a:spLocks noGrp="1"/>
          </p:cNvSpPr>
          <p:nvPr>
            <p:ph type="body" sz="quarter" idx="10"/>
          </p:nvPr>
        </p:nvSpPr>
        <p:spPr>
          <a:xfrm>
            <a:off x="228600" y="1295400"/>
            <a:ext cx="10896600" cy="5181600"/>
          </a:xfrm>
        </p:spPr>
        <p:txBody>
          <a:bodyPr/>
          <a:lstStyle/>
          <a:p>
            <a:r>
              <a:rPr lang="en-US" dirty="0"/>
              <a:t>(“Dense” means regular, full, non-sparse matrices)</a:t>
            </a:r>
          </a:p>
          <a:p>
            <a:endParaRPr lang="en-US" dirty="0"/>
          </a:p>
          <a:p>
            <a:r>
              <a:rPr lang="en-US" dirty="0"/>
              <a:t>Basic matrix arithmetic: addition, multiplication</a:t>
            </a:r>
          </a:p>
          <a:p>
            <a:r>
              <a:rPr lang="en-US" dirty="0"/>
              <a:t>Gaussian Elimination (to solve Ax = b)</a:t>
            </a:r>
          </a:p>
          <a:p>
            <a:pPr lvl="1"/>
            <a:r>
              <a:rPr lang="en-US" dirty="0"/>
              <a:t>Solve a system of equations</a:t>
            </a:r>
          </a:p>
          <a:p>
            <a:r>
              <a:rPr lang="en-US" dirty="0"/>
              <a:t>Triangular decomposition (to solve Ax = b)</a:t>
            </a:r>
          </a:p>
          <a:p>
            <a:pPr lvl="1"/>
            <a:r>
              <a:rPr lang="en-US" dirty="0"/>
              <a:t>LU Factorization (and LDU)</a:t>
            </a:r>
          </a:p>
          <a:p>
            <a:pPr lvl="1"/>
            <a:r>
              <a:rPr lang="en-US" dirty="0"/>
              <a:t>Pivoting</a:t>
            </a:r>
          </a:p>
          <a:p>
            <a:pPr lvl="1"/>
            <a:r>
              <a:rPr lang="en-US" dirty="0"/>
              <a:t>Forward/Backward Solving</a:t>
            </a:r>
          </a:p>
        </p:txBody>
      </p:sp>
    </p:spTree>
    <p:extLst>
      <p:ext uri="{BB962C8B-B14F-4D97-AF65-F5344CB8AC3E}">
        <p14:creationId xmlns:p14="http://schemas.microsoft.com/office/powerpoint/2010/main" val="984128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Gaussian Elimination</a:t>
            </a:r>
            <a:endParaRPr lang="en-US" dirty="0"/>
          </a:p>
        </p:txBody>
      </p:sp>
      <mc:AlternateContent xmlns:mc="http://schemas.openxmlformats.org/markup-compatibility/2006" xmlns:a14="http://schemas.microsoft.com/office/drawing/2010/main">
        <mc:Choice Requires="a14">
          <p:sp>
            <p:nvSpPr>
              <p:cNvPr id="3" name="Content Placeholder 2"/>
              <p:cNvSpPr>
                <a:spLocks noGrp="1"/>
              </p:cNvSpPr>
              <p:nvPr>
                <p:ph type="body" sz="quarter" idx="10"/>
              </p:nvPr>
            </p:nvSpPr>
            <p:spPr>
              <a:xfrm>
                <a:off x="228600" y="1295400"/>
                <a:ext cx="10896600" cy="5181600"/>
              </a:xfrm>
            </p:spPr>
            <p:txBody>
              <a:bodyPr/>
              <a:lstStyle/>
              <a:p>
                <a:r>
                  <a:rPr lang="en-US" dirty="0"/>
                  <a:t>The best known and most widely used method for solving linear systems of algebraic equations is attributed to Gauss</a:t>
                </a:r>
              </a:p>
              <a:p>
                <a:r>
                  <a:rPr lang="en-US" dirty="0"/>
                  <a:t>Gaussian elimination avoids having to explicitly determine the inverse of A, which is O(</a:t>
                </a:r>
                <a14:m>
                  <m:oMath xmlns:m="http://schemas.openxmlformats.org/officeDocument/2006/math">
                    <m:sSup>
                      <m:sSupPr>
                        <m:ctrlPr>
                          <a:rPr lang="en-US" b="0" i="1" dirty="0" smtClean="0">
                            <a:latin typeface="Cambria Math" panose="02040503050406030204" pitchFamily="18" charset="0"/>
                          </a:rPr>
                        </m:ctrlPr>
                      </m:sSupPr>
                      <m:e>
                        <m:r>
                          <a:rPr lang="en-US" b="0" i="1" dirty="0" smtClean="0">
                            <a:latin typeface="Cambria Math" panose="02040503050406030204" pitchFamily="18" charset="0"/>
                          </a:rPr>
                          <m:t>𝑛</m:t>
                        </m:r>
                      </m:e>
                      <m:sup>
                        <m:r>
                          <a:rPr lang="en-US" b="0" i="1" dirty="0" smtClean="0">
                            <a:latin typeface="Cambria Math" panose="02040503050406030204" pitchFamily="18" charset="0"/>
                          </a:rPr>
                          <m:t>3</m:t>
                        </m:r>
                      </m:sup>
                    </m:sSup>
                  </m:oMath>
                </a14:m>
                <a:r>
                  <a:rPr lang="en-US" dirty="0"/>
                  <a:t>)</a:t>
                </a:r>
              </a:p>
              <a:p>
                <a:r>
                  <a:rPr lang="en-US" dirty="0"/>
                  <a:t>Gaussian elimination can be readily applied to sparse matrices</a:t>
                </a:r>
              </a:p>
              <a:p>
                <a:r>
                  <a:rPr lang="en-US" dirty="0"/>
                  <a:t>Gaussian elimination leverages the fact that scaling a linear equation does not change its solution, nor does adding one linear equation to another</a:t>
                </a:r>
              </a:p>
            </p:txBody>
          </p:sp>
        </mc:Choice>
        <mc:Fallback xmlns="">
          <p:sp>
            <p:nvSpPr>
              <p:cNvPr id="3" name="Content Placeholder 2"/>
              <p:cNvSpPr>
                <a:spLocks noGrp="1" noRot="1" noChangeAspect="1" noMove="1" noResize="1" noEditPoints="1" noAdjustHandles="1" noChangeArrowheads="1" noChangeShapeType="1" noTextEdit="1"/>
              </p:cNvSpPr>
              <p:nvPr>
                <p:ph type="body" sz="quarter" idx="10"/>
              </p:nvPr>
            </p:nvSpPr>
            <p:spPr>
              <a:xfrm>
                <a:off x="228600" y="1295400"/>
                <a:ext cx="10896600" cy="5181600"/>
              </a:xfrm>
              <a:blipFill>
                <a:blip r:embed="rId2"/>
                <a:stretch>
                  <a:fillRect l="-783" t="-824" r="-392"/>
                </a:stretch>
              </a:blipFill>
            </p:spPr>
            <p:txBody>
              <a:bodyPr/>
              <a:lstStyle/>
              <a:p>
                <a:r>
                  <a:rPr lang="en-US">
                    <a:noFill/>
                  </a:rPr>
                  <a:t> </a:t>
                </a:r>
              </a:p>
            </p:txBody>
          </p:sp>
        </mc:Fallback>
      </mc:AlternateContent>
      <p:graphicFrame>
        <p:nvGraphicFramePr>
          <p:cNvPr id="4" name="Object 3"/>
          <p:cNvGraphicFramePr>
            <a:graphicFrameLocks noChangeAspect="1"/>
          </p:cNvGraphicFramePr>
          <p:nvPr>
            <p:extLst>
              <p:ext uri="{D42A27DB-BD31-4B8C-83A1-F6EECF244321}">
                <p14:modId xmlns:p14="http://schemas.microsoft.com/office/powerpoint/2010/main" val="2828349769"/>
              </p:ext>
            </p:extLst>
          </p:nvPr>
        </p:nvGraphicFramePr>
        <p:xfrm>
          <a:off x="3200400" y="4572000"/>
          <a:ext cx="4597400" cy="431800"/>
        </p:xfrm>
        <a:graphic>
          <a:graphicData uri="http://schemas.openxmlformats.org/presentationml/2006/ole">
            <mc:AlternateContent xmlns:mc="http://schemas.openxmlformats.org/markup-compatibility/2006">
              <mc:Choice xmlns:v="urn:schemas-microsoft-com:vml" Requires="v">
                <p:oleObj name="Equation" r:id="rId3" imgW="4597200" imgH="431640" progId="Equation.DSMT4">
                  <p:embed/>
                </p:oleObj>
              </mc:Choice>
              <mc:Fallback>
                <p:oleObj name="Equation" r:id="rId3" imgW="4597200" imgH="431640" progId="Equation.DSMT4">
                  <p:embed/>
                  <p:pic>
                    <p:nvPicPr>
                      <p:cNvPr id="4" name="Object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0400" y="4572000"/>
                        <a:ext cx="45974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776712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10896600" cy="1066800"/>
          </a:xfrm>
        </p:spPr>
        <p:txBody>
          <a:bodyPr/>
          <a:lstStyle/>
          <a:p>
            <a:r>
              <a:rPr lang="en-US"/>
              <a:t>Gaussian Elimination, cont.</a:t>
            </a:r>
            <a:endParaRPr lang="en-US" dirty="0"/>
          </a:p>
        </p:txBody>
      </p:sp>
      <p:sp>
        <p:nvSpPr>
          <p:cNvPr id="3" name="Content Placeholder 2"/>
          <p:cNvSpPr>
            <a:spLocks noGrp="1"/>
          </p:cNvSpPr>
          <p:nvPr>
            <p:ph type="body" sz="quarter" idx="10"/>
          </p:nvPr>
        </p:nvSpPr>
        <p:spPr>
          <a:xfrm>
            <a:off x="228600" y="1295400"/>
            <a:ext cx="10896600" cy="5181600"/>
          </a:xfrm>
        </p:spPr>
        <p:txBody>
          <a:bodyPr/>
          <a:lstStyle/>
          <a:p>
            <a:r>
              <a:rPr lang="en-US"/>
              <a:t>Gaussian elimination is the elementary procedure in which we use the first equation to eliminate the first variable from the last n-1 equations, then we use the new second equation to eliminate the second variable from the last n-2 equations, and so on</a:t>
            </a:r>
          </a:p>
          <a:p>
            <a:r>
              <a:rPr lang="en-US"/>
              <a:t>After performing n-1 such eliminations we end up with a triangular system which is easily solved in a backward direction</a:t>
            </a:r>
          </a:p>
          <a:p>
            <a:endParaRPr lang="en-US" dirty="0"/>
          </a:p>
        </p:txBody>
      </p:sp>
    </p:spTree>
    <p:extLst>
      <p:ext uri="{BB962C8B-B14F-4D97-AF65-F5344CB8AC3E}">
        <p14:creationId xmlns:p14="http://schemas.microsoft.com/office/powerpoint/2010/main" val="615732966"/>
      </p:ext>
    </p:extLst>
  </p:cSld>
  <p:clrMapOvr>
    <a:masterClrMapping/>
  </p:clrMapOvr>
</p:sld>
</file>

<file path=ppt/theme/theme1.xml><?xml version="1.0" encoding="utf-8"?>
<a:theme xmlns:a="http://schemas.openxmlformats.org/drawingml/2006/main" name="Capsules">
  <a:themeElements>
    <a:clrScheme name="Custom 5">
      <a:dk1>
        <a:srgbClr val="000000"/>
      </a:dk1>
      <a:lt1>
        <a:srgbClr val="FFFFFF"/>
      </a:lt1>
      <a:dk2>
        <a:srgbClr val="500000"/>
      </a:dk2>
      <a:lt2>
        <a:srgbClr val="D1C394"/>
      </a:lt2>
      <a:accent1>
        <a:srgbClr val="99CC99"/>
      </a:accent1>
      <a:accent2>
        <a:srgbClr val="33CCCC"/>
      </a:accent2>
      <a:accent3>
        <a:srgbClr val="FFFFFF"/>
      </a:accent3>
      <a:accent4>
        <a:srgbClr val="002A56"/>
      </a:accent4>
      <a:accent5>
        <a:srgbClr val="CAE2CA"/>
      </a:accent5>
      <a:accent6>
        <a:srgbClr val="2DB9B9"/>
      </a:accent6>
      <a:hlink>
        <a:srgbClr val="500000"/>
      </a:hlink>
      <a:folHlink>
        <a:srgbClr val="50000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100000"/>
          <a:buFont typeface="Wingdings" pitchFamily="2" charset="2"/>
          <a:buNone/>
          <a:tabLst/>
          <a:defRPr kumimoji="0" lang="en-US" sz="2800" b="0" i="0" u="none" strike="noStrike" cap="none" normalizeH="0" baseline="0" smtClean="0">
            <a:ln>
              <a:noFill/>
            </a:ln>
            <a:solidFill>
              <a:schemeClr val="tx1"/>
            </a:solidFill>
            <a:effectLst/>
            <a:latin typeface="Times New Roman" pitchFamily="18" charset="0"/>
          </a:defRPr>
        </a:defPPr>
      </a:lstStyle>
    </a:lnDef>
    <a:txDef>
      <a:spPr>
        <a:solidFill>
          <a:srgbClr val="D6D2C4"/>
        </a:solidFill>
      </a:spPr>
      <a:bodyPr wrap="none" rtlCol="0">
        <a:spAutoFit/>
      </a:bodyPr>
      <a:lstStyle>
        <a:defPPr algn="l">
          <a:defRPr sz="1600" dirty="0" smtClean="0">
            <a:latin typeface="+mj-lt"/>
          </a:defRPr>
        </a:defPPr>
      </a:lstStyle>
    </a:tx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Birchfield_Surface_Mine_Workshop_Sept2022.pptx" id="{DE0D6E1C-3CAD-4B57-84BB-D59B3FEB6B24}" vid="{9CBBB78E-6A6C-4950-9BC1-3466FF9327C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Birchfield_Tamu</Template>
  <TotalTime>373</TotalTime>
  <Words>4457</Words>
  <Application>Microsoft Office PowerPoint</Application>
  <PresentationFormat>Widescreen</PresentationFormat>
  <Paragraphs>420</Paragraphs>
  <Slides>68</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68</vt:i4>
      </vt:variant>
    </vt:vector>
  </HeadingPairs>
  <TitlesOfParts>
    <vt:vector size="76" baseType="lpstr">
      <vt:lpstr>Arial</vt:lpstr>
      <vt:lpstr>Calibri</vt:lpstr>
      <vt:lpstr>Cambria Math</vt:lpstr>
      <vt:lpstr>Helvetica</vt:lpstr>
      <vt:lpstr>Times New Roman</vt:lpstr>
      <vt:lpstr>Wingdings</vt:lpstr>
      <vt:lpstr>Capsules</vt:lpstr>
      <vt:lpstr>Equation</vt:lpstr>
      <vt:lpstr>ECEN 615, Fall 2023 Methods of Electric Power System Analysis</vt:lpstr>
      <vt:lpstr>Second Half of the Semester</vt:lpstr>
      <vt:lpstr>Reading Assignments for next week, Oct 18 </vt:lpstr>
      <vt:lpstr>Assignment 3</vt:lpstr>
      <vt:lpstr>Linear System Solution: Introduction</vt:lpstr>
      <vt:lpstr>Introduction, cont.</vt:lpstr>
      <vt:lpstr>Dense Linear Algebra You Should Know</vt:lpstr>
      <vt:lpstr>Gaussian Elimination</vt:lpstr>
      <vt:lpstr>Gaussian Elimination, cont.</vt:lpstr>
      <vt:lpstr>Example 1</vt:lpstr>
      <vt:lpstr>Example 1, cont.</vt:lpstr>
      <vt:lpstr>Example 1, cont.</vt:lpstr>
      <vt:lpstr>Example 1, cont.</vt:lpstr>
      <vt:lpstr>Example 1, cont.</vt:lpstr>
      <vt:lpstr>Triangular Decomposition</vt:lpstr>
      <vt:lpstr>Triangular Decomposition</vt:lpstr>
      <vt:lpstr>Triangular Decomposition, Step 1</vt:lpstr>
      <vt:lpstr>Triangular Decomposition, Step 2</vt:lpstr>
      <vt:lpstr>Triangular Decomposition, Step 2</vt:lpstr>
      <vt:lpstr>Triangular Decomposition, Step 3</vt:lpstr>
      <vt:lpstr>Triangular Decomposition, Step 3</vt:lpstr>
      <vt:lpstr>Triangular Decomposition, Step k</vt:lpstr>
      <vt:lpstr>Triangular Decomposition: Upper Triangular Matrix</vt:lpstr>
      <vt:lpstr>Triangular Decomposition</vt:lpstr>
      <vt:lpstr>Solving for X</vt:lpstr>
      <vt:lpstr>Upper Triangular Matrix</vt:lpstr>
      <vt:lpstr>LU Decomposition Theorem</vt:lpstr>
      <vt:lpstr>LU Decomposition Application</vt:lpstr>
      <vt:lpstr>LDU Decomposition</vt:lpstr>
      <vt:lpstr>Symmetric Matrix Factorization</vt:lpstr>
      <vt:lpstr>Symmetric Matrix Factorization</vt:lpstr>
      <vt:lpstr>Pivoting</vt:lpstr>
      <vt:lpstr>Pivoting, cont.</vt:lpstr>
      <vt:lpstr>LU Algorithm Without Pivoting Processing by row</vt:lpstr>
      <vt:lpstr>LU Example</vt:lpstr>
      <vt:lpstr>LU Example, cont.</vt:lpstr>
      <vt:lpstr>LU Example, cont.</vt:lpstr>
      <vt:lpstr>Forward Substitution</vt:lpstr>
      <vt:lpstr>Forward Substitution Example</vt:lpstr>
      <vt:lpstr>Backward Substitution</vt:lpstr>
      <vt:lpstr>Backward Substitution Example</vt:lpstr>
      <vt:lpstr>Computational Complexity</vt:lpstr>
      <vt:lpstr>Computational Complexity</vt:lpstr>
      <vt:lpstr>Sparse Systems</vt:lpstr>
      <vt:lpstr>Sparse Matrix History</vt:lpstr>
      <vt:lpstr>Sparse Matrix History</vt:lpstr>
      <vt:lpstr>Sparse Matrix Computational Order</vt:lpstr>
      <vt:lpstr>Inverse of a Sparse Matrix</vt:lpstr>
      <vt:lpstr>Computer Architecture Impacts</vt:lpstr>
      <vt:lpstr>ECEN 615 Sparsity Limitations</vt:lpstr>
      <vt:lpstr>Full Matrix versus Sparse Matrix Storage</vt:lpstr>
      <vt:lpstr>Sparse Matrix Usage Can Determine the Optimal Storage</vt:lpstr>
      <vt:lpstr>Numerical Precision</vt:lpstr>
      <vt:lpstr>Numerical Precision, cont.</vt:lpstr>
      <vt:lpstr>General Sparse Matrix Storage</vt:lpstr>
      <vt:lpstr>Sparse Storage Example</vt:lpstr>
      <vt:lpstr>Compressed Sparse Row Storage</vt:lpstr>
      <vt:lpstr>CSR Format Example</vt:lpstr>
      <vt:lpstr>CSR Comments</vt:lpstr>
      <vt:lpstr>Linked Lists: Classes and Objects</vt:lpstr>
      <vt:lpstr>Linked Lists</vt:lpstr>
      <vt:lpstr>Sparse Matrix Storage with Linked Lists by Rows</vt:lpstr>
      <vt:lpstr>Linked Lists, cont.</vt:lpstr>
      <vt:lpstr>On Board Example</vt:lpstr>
      <vt:lpstr>Example Pascal Code for Writing a Sparse Matrix</vt:lpstr>
      <vt:lpstr>Sparse Working Row</vt:lpstr>
      <vt:lpstr>Loading the Sparse Working Row</vt:lpstr>
      <vt:lpstr>Unloading the Sparse Working Row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Birchfield, Adam Barlow</dc:creator>
  <cp:lastModifiedBy>Birchfield, Adam Barlow</cp:lastModifiedBy>
  <cp:revision>41</cp:revision>
  <cp:lastPrinted>2011-08-22T16:49:24Z</cp:lastPrinted>
  <dcterms:created xsi:type="dcterms:W3CDTF">2023-08-17T20:43:05Z</dcterms:created>
  <dcterms:modified xsi:type="dcterms:W3CDTF">2023-10-11T14:16:06Z</dcterms:modified>
</cp:coreProperties>
</file>