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Lst>
  <p:notesMasterIdLst>
    <p:notesMasterId r:id="rId18"/>
  </p:notesMasterIdLst>
  <p:handoutMasterIdLst>
    <p:handoutMasterId r:id="rId19"/>
  </p:handoutMasterIdLst>
  <p:sldIdLst>
    <p:sldId id="396" r:id="rId2"/>
    <p:sldId id="452" r:id="rId3"/>
    <p:sldId id="453" r:id="rId4"/>
    <p:sldId id="454" r:id="rId5"/>
    <p:sldId id="455" r:id="rId6"/>
    <p:sldId id="456" r:id="rId7"/>
    <p:sldId id="457" r:id="rId8"/>
    <p:sldId id="336" r:id="rId9"/>
    <p:sldId id="337" r:id="rId10"/>
    <p:sldId id="338" r:id="rId11"/>
    <p:sldId id="339" r:id="rId12"/>
    <p:sldId id="340" r:id="rId13"/>
    <p:sldId id="341" r:id="rId14"/>
    <p:sldId id="342" r:id="rId15"/>
    <p:sldId id="343" r:id="rId16"/>
    <p:sldId id="344" r:id="rId17"/>
  </p:sldIdLst>
  <p:sldSz cx="12192000" cy="6858000"/>
  <p:notesSz cx="7102475" cy="9388475"/>
  <p:defaultTex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2C4"/>
    <a:srgbClr val="FFFFFF"/>
    <a:srgbClr val="500000"/>
    <a:srgbClr val="FF330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088" autoAdjust="0"/>
  </p:normalViewPr>
  <p:slideViewPr>
    <p:cSldViewPr>
      <p:cViewPr varScale="1">
        <p:scale>
          <a:sx n="110" d="100"/>
          <a:sy n="110" d="100"/>
        </p:scale>
        <p:origin x="492" y="13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78163"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spcBef>
                <a:spcPct val="0"/>
              </a:spcBef>
              <a:buClrTx/>
              <a:buSzTx/>
              <a:buFontTx/>
              <a:buNone/>
              <a:defRPr sz="1200"/>
            </a:lvl1pPr>
          </a:lstStyle>
          <a:p>
            <a:pPr>
              <a:defRPr/>
            </a:pPr>
            <a:endParaRPr lang="en-US"/>
          </a:p>
        </p:txBody>
      </p:sp>
      <p:sp>
        <p:nvSpPr>
          <p:cNvPr id="28675" name="Rectangle 3"/>
          <p:cNvSpPr>
            <a:spLocks noGrp="1" noChangeArrowheads="1"/>
          </p:cNvSpPr>
          <p:nvPr>
            <p:ph type="dt" sz="quarter" idx="1"/>
          </p:nvPr>
        </p:nvSpPr>
        <p:spPr bwMode="auto">
          <a:xfrm>
            <a:off x="4024313" y="0"/>
            <a:ext cx="3078162"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a:spcBef>
                <a:spcPct val="0"/>
              </a:spcBef>
              <a:buClrTx/>
              <a:buSzTx/>
              <a:buFontTx/>
              <a:buNone/>
              <a:defRPr sz="1200"/>
            </a:lvl1pPr>
          </a:lstStyle>
          <a:p>
            <a:pPr>
              <a:defRPr/>
            </a:pPr>
            <a:endParaRPr lang="en-US"/>
          </a:p>
        </p:txBody>
      </p:sp>
      <p:sp>
        <p:nvSpPr>
          <p:cNvPr id="28676" name="Rectangle 4"/>
          <p:cNvSpPr>
            <a:spLocks noGrp="1" noChangeArrowheads="1"/>
          </p:cNvSpPr>
          <p:nvPr>
            <p:ph type="ftr" sz="quarter" idx="2"/>
          </p:nvPr>
        </p:nvSpPr>
        <p:spPr bwMode="auto">
          <a:xfrm>
            <a:off x="0" y="8918575"/>
            <a:ext cx="3078163"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spcBef>
                <a:spcPct val="0"/>
              </a:spcBef>
              <a:buClrTx/>
              <a:buSzTx/>
              <a:buFontTx/>
              <a:buNone/>
              <a:defRPr sz="1200"/>
            </a:lvl1pPr>
          </a:lstStyle>
          <a:p>
            <a:pPr>
              <a:defRPr/>
            </a:pPr>
            <a:endParaRPr lang="en-US"/>
          </a:p>
        </p:txBody>
      </p:sp>
      <p:sp>
        <p:nvSpPr>
          <p:cNvPr id="28677" name="Rectangle 5"/>
          <p:cNvSpPr>
            <a:spLocks noGrp="1" noChangeArrowheads="1"/>
          </p:cNvSpPr>
          <p:nvPr>
            <p:ph type="sldNum" sz="quarter" idx="3"/>
          </p:nvPr>
        </p:nvSpPr>
        <p:spPr bwMode="auto">
          <a:xfrm>
            <a:off x="4024313" y="8918575"/>
            <a:ext cx="3078162"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a:spcBef>
                <a:spcPct val="0"/>
              </a:spcBef>
              <a:buClrTx/>
              <a:buSzTx/>
              <a:buFontTx/>
              <a:buNone/>
              <a:defRPr sz="1200"/>
            </a:lvl1pPr>
          </a:lstStyle>
          <a:p>
            <a:pPr>
              <a:defRPr/>
            </a:pPr>
            <a:fld id="{3B7227E4-51F8-45C2-83C1-D251491FB81E}" type="slidenum">
              <a:rPr lang="en-US"/>
              <a:pPr>
                <a:defRPr/>
              </a:pPr>
              <a:t>‹#›</a:t>
            </a:fld>
            <a:endParaRPr lang="en-US"/>
          </a:p>
        </p:txBody>
      </p:sp>
    </p:spTree>
    <p:extLst>
      <p:ext uri="{BB962C8B-B14F-4D97-AF65-F5344CB8AC3E}">
        <p14:creationId xmlns:p14="http://schemas.microsoft.com/office/powerpoint/2010/main" val="1714397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wrap="square" lIns="94229" tIns="47114" rIns="94229" bIns="47114"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4022725" y="0"/>
            <a:ext cx="3078163" cy="469900"/>
          </a:xfrm>
          <a:prstGeom prst="rect">
            <a:avLst/>
          </a:prstGeom>
        </p:spPr>
        <p:txBody>
          <a:bodyPr vert="horz" wrap="square" lIns="94229" tIns="47114" rIns="94229" bIns="47114" numCol="1" anchor="t" anchorCtr="0" compatLnSpc="1">
            <a:prstTxWarp prst="textNoShape">
              <a:avLst/>
            </a:prstTxWarp>
          </a:bodyPr>
          <a:lstStyle>
            <a:lvl1pPr algn="r">
              <a:defRPr sz="1200"/>
            </a:lvl1pPr>
          </a:lstStyle>
          <a:p>
            <a:pPr>
              <a:defRPr/>
            </a:pPr>
            <a:fld id="{24C5774C-03E1-499A-B4E4-895282C04360}" type="datetimeFigureOut">
              <a:rPr lang="en-US"/>
              <a:pPr>
                <a:defRPr/>
              </a:pPr>
              <a:t>9/20/2023</a:t>
            </a:fld>
            <a:endParaRPr lang="en-US"/>
          </a:p>
        </p:txBody>
      </p:sp>
      <p:sp>
        <p:nvSpPr>
          <p:cNvPr id="4" name="Slide Image Placeholder 3"/>
          <p:cNvSpPr>
            <a:spLocks noGrp="1" noRot="1" noChangeAspect="1"/>
          </p:cNvSpPr>
          <p:nvPr>
            <p:ph type="sldImg" idx="2"/>
          </p:nvPr>
        </p:nvSpPr>
        <p:spPr>
          <a:xfrm>
            <a:off x="423863" y="704850"/>
            <a:ext cx="6254750" cy="3519488"/>
          </a:xfrm>
          <a:prstGeom prst="rect">
            <a:avLst/>
          </a:prstGeom>
          <a:noFill/>
          <a:ln w="12700">
            <a:solidFill>
              <a:prstClr val="black"/>
            </a:solidFill>
          </a:ln>
        </p:spPr>
        <p:txBody>
          <a:bodyPr vert="horz" lIns="94229" tIns="47114" rIns="94229" bIns="47114" rtlCol="0" anchor="ctr"/>
          <a:lstStyle/>
          <a:p>
            <a:pPr lvl="0"/>
            <a:endParaRPr lang="en-US" noProof="0"/>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4229" tIns="47114" rIns="94229" bIns="4711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16988"/>
            <a:ext cx="3078163" cy="469900"/>
          </a:xfrm>
          <a:prstGeom prst="rect">
            <a:avLst/>
          </a:prstGeom>
        </p:spPr>
        <p:txBody>
          <a:bodyPr vert="horz" wrap="square" lIns="94229" tIns="47114" rIns="94229" bIns="47114"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wrap="square" lIns="94229" tIns="47114" rIns="94229" bIns="47114" numCol="1" anchor="b" anchorCtr="0" compatLnSpc="1">
            <a:prstTxWarp prst="textNoShape">
              <a:avLst/>
            </a:prstTxWarp>
          </a:bodyPr>
          <a:lstStyle>
            <a:lvl1pPr algn="r">
              <a:defRPr sz="1200"/>
            </a:lvl1pPr>
          </a:lstStyle>
          <a:p>
            <a:pPr>
              <a:defRPr/>
            </a:pPr>
            <a:fld id="{169181FC-D85A-4591-8BD1-5E6A6B17461A}" type="slidenum">
              <a:rPr lang="en-US"/>
              <a:pPr>
                <a:defRPr/>
              </a:pPr>
              <a:t>‹#›</a:t>
            </a:fld>
            <a:endParaRPr lang="en-US"/>
          </a:p>
        </p:txBody>
      </p:sp>
    </p:spTree>
    <p:extLst>
      <p:ext uri="{BB962C8B-B14F-4D97-AF65-F5344CB8AC3E}">
        <p14:creationId xmlns:p14="http://schemas.microsoft.com/office/powerpoint/2010/main" val="3570609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423863" y="704850"/>
            <a:ext cx="6254750"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9pPr>
          </a:lstStyle>
          <a:p>
            <a:pPr eaLnBrk="1" hangingPunct="1"/>
            <a:fld id="{FFA44757-FF1F-42D8-B2CA-5FE2A078B1AB}" type="slidenum">
              <a:rPr lang="en-US" altLang="en-US" sz="1200" smtClean="0"/>
              <a:pPr eaLnBrk="1" hangingPunct="1"/>
              <a:t>1</a:t>
            </a:fld>
            <a:endParaRPr lang="en-US" altLang="en-US" sz="1200" dirty="0"/>
          </a:p>
        </p:txBody>
      </p:sp>
    </p:spTree>
    <p:extLst>
      <p:ext uri="{BB962C8B-B14F-4D97-AF65-F5344CB8AC3E}">
        <p14:creationId xmlns:p14="http://schemas.microsoft.com/office/powerpoint/2010/main" val="818213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181FC-D85A-4591-8BD1-5E6A6B17461A}" type="slidenum">
              <a:rPr lang="en-US" smtClean="0"/>
              <a:pPr>
                <a:defRPr/>
              </a:pPr>
              <a:t>5</a:t>
            </a:fld>
            <a:endParaRPr lang="en-US"/>
          </a:p>
        </p:txBody>
      </p:sp>
    </p:spTree>
    <p:extLst>
      <p:ext uri="{BB962C8B-B14F-4D97-AF65-F5344CB8AC3E}">
        <p14:creationId xmlns:p14="http://schemas.microsoft.com/office/powerpoint/2010/main" val="12914798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itle Slide Maroon">
    <p:spTree>
      <p:nvGrpSpPr>
        <p:cNvPr id="1" name=""/>
        <p:cNvGrpSpPr/>
        <p:nvPr/>
      </p:nvGrpSpPr>
      <p:grpSpPr>
        <a:xfrm>
          <a:off x="0" y="0"/>
          <a:ext cx="0" cy="0"/>
          <a:chOff x="0" y="0"/>
          <a:chExt cx="0" cy="0"/>
        </a:xfrm>
      </p:grpSpPr>
      <p:pic>
        <p:nvPicPr>
          <p:cNvPr id="7" name="Picture 6" descr="AcademicBdlg.jpg">
            <a:extLst>
              <a:ext uri="{FF2B5EF4-FFF2-40B4-BE49-F238E27FC236}">
                <a16:creationId xmlns:a16="http://schemas.microsoft.com/office/drawing/2014/main" id="{291CFCBA-1F96-463C-80AD-CB053744AED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69569" y="0"/>
            <a:ext cx="12393807" cy="6858000"/>
          </a:xfrm>
          <a:prstGeom prst="rect">
            <a:avLst/>
          </a:prstGeom>
        </p:spPr>
      </p:pic>
      <p:sp>
        <p:nvSpPr>
          <p:cNvPr id="9" name="Text Placeholder 2">
            <a:extLst>
              <a:ext uri="{FF2B5EF4-FFF2-40B4-BE49-F238E27FC236}">
                <a16:creationId xmlns:a16="http://schemas.microsoft.com/office/drawing/2014/main" id="{D0245A0C-8404-4951-B877-1AC79D97B1A7}"/>
              </a:ext>
            </a:extLst>
          </p:cNvPr>
          <p:cNvSpPr>
            <a:spLocks noGrp="1"/>
          </p:cNvSpPr>
          <p:nvPr>
            <p:ph type="body" sz="quarter" idx="11" hasCustomPrompt="1"/>
          </p:nvPr>
        </p:nvSpPr>
        <p:spPr>
          <a:xfrm>
            <a:off x="929640" y="3172207"/>
            <a:ext cx="10332720" cy="3457194"/>
          </a:xfrm>
        </p:spPr>
        <p:txBody>
          <a:bodyPr anchor="t"/>
          <a:lstStyle>
            <a:lvl1pPr marL="0" indent="0" algn="ctr">
              <a:buNone/>
              <a:defRPr sz="2400">
                <a:solidFill>
                  <a:schemeClr val="bg1"/>
                </a:solidFill>
              </a:defRPr>
            </a:lvl1pPr>
          </a:lstStyle>
          <a:p>
            <a:pPr lvl="0"/>
            <a:r>
              <a:rPr lang="en-US" dirty="0"/>
              <a:t>Click to edit Master subtitle slide</a:t>
            </a:r>
          </a:p>
        </p:txBody>
      </p:sp>
      <p:pic>
        <p:nvPicPr>
          <p:cNvPr id="8" name="Picture 7">
            <a:extLst>
              <a:ext uri="{FF2B5EF4-FFF2-40B4-BE49-F238E27FC236}">
                <a16:creationId xmlns:a16="http://schemas.microsoft.com/office/drawing/2014/main" id="{805ADD26-7DDA-451D-B219-5F9C4B2BF2C1}"/>
              </a:ext>
            </a:extLst>
          </p:cNvPr>
          <p:cNvPicPr>
            <a:picLocks noChangeAspect="1"/>
          </p:cNvPicPr>
          <p:nvPr userDrawn="1"/>
        </p:nvPicPr>
        <p:blipFill>
          <a:blip r:embed="rId3"/>
          <a:srcRect/>
          <a:stretch/>
        </p:blipFill>
        <p:spPr>
          <a:xfrm>
            <a:off x="4038600" y="304800"/>
            <a:ext cx="4118060" cy="966677"/>
          </a:xfrm>
          <a:prstGeom prst="rect">
            <a:avLst/>
          </a:prstGeom>
        </p:spPr>
      </p:pic>
      <p:sp>
        <p:nvSpPr>
          <p:cNvPr id="3" name="Text Placeholder 2">
            <a:extLst>
              <a:ext uri="{FF2B5EF4-FFF2-40B4-BE49-F238E27FC236}">
                <a16:creationId xmlns:a16="http://schemas.microsoft.com/office/drawing/2014/main" id="{E4251DAF-E35C-43F0-8D99-81B0C90F07F2}"/>
              </a:ext>
            </a:extLst>
          </p:cNvPr>
          <p:cNvSpPr>
            <a:spLocks noGrp="1"/>
          </p:cNvSpPr>
          <p:nvPr>
            <p:ph type="body" sz="quarter" idx="10" hasCustomPrompt="1"/>
          </p:nvPr>
        </p:nvSpPr>
        <p:spPr>
          <a:xfrm>
            <a:off x="929640" y="1495803"/>
            <a:ext cx="10332720" cy="1552190"/>
          </a:xfrm>
        </p:spPr>
        <p:txBody>
          <a:bodyPr anchor="ctr"/>
          <a:lstStyle>
            <a:lvl1pPr marL="0" indent="0" algn="ctr">
              <a:buNone/>
              <a:defRPr sz="3600">
                <a:solidFill>
                  <a:schemeClr val="bg1"/>
                </a:solidFill>
              </a:defRPr>
            </a:lvl1pPr>
          </a:lstStyle>
          <a:p>
            <a:pPr lvl="0"/>
            <a:r>
              <a:rPr lang="en-US" dirty="0"/>
              <a:t>Click to edit Master title slide</a:t>
            </a:r>
          </a:p>
        </p:txBody>
      </p:sp>
    </p:spTree>
    <p:extLst>
      <p:ext uri="{BB962C8B-B14F-4D97-AF65-F5344CB8AC3E}">
        <p14:creationId xmlns:p14="http://schemas.microsoft.com/office/powerpoint/2010/main" val="2681200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spTree>
      <p:nvGrpSpPr>
        <p:cNvPr id="1" name=""/>
        <p:cNvGrpSpPr/>
        <p:nvPr/>
      </p:nvGrpSpPr>
      <p:grpSpPr>
        <a:xfrm>
          <a:off x="0" y="0"/>
          <a:ext cx="0" cy="0"/>
          <a:chOff x="0" y="0"/>
          <a:chExt cx="0" cy="0"/>
        </a:xfrm>
      </p:grpSpPr>
      <p:sp>
        <p:nvSpPr>
          <p:cNvPr id="9" name="Line 4103"/>
          <p:cNvSpPr>
            <a:spLocks noChangeShapeType="1"/>
          </p:cNvSpPr>
          <p:nvPr userDrawn="1"/>
        </p:nvSpPr>
        <p:spPr bwMode="auto">
          <a:xfrm>
            <a:off x="0" y="3048000"/>
            <a:ext cx="11988800" cy="0"/>
          </a:xfrm>
          <a:prstGeom prst="line">
            <a:avLst/>
          </a:prstGeom>
          <a:noFill/>
          <a:ln w="76200">
            <a:solidFill>
              <a:srgbClr val="500000"/>
            </a:solidFill>
            <a:round/>
            <a:headEnd type="none" w="sm" len="sm"/>
            <a:tailEnd type="none" w="sm" len="sm"/>
          </a:ln>
          <a:effectLst/>
        </p:spPr>
        <p:txBody>
          <a:bodyPr wrap="none" anchor="ctr"/>
          <a:lstStyle/>
          <a:p>
            <a:pPr>
              <a:defRPr/>
            </a:pPr>
            <a:endParaRPr lang="en-US" sz="2800" dirty="0"/>
          </a:p>
        </p:txBody>
      </p:sp>
      <p:sp>
        <p:nvSpPr>
          <p:cNvPr id="10" name="Rectangle 4098"/>
          <p:cNvSpPr>
            <a:spLocks noGrp="1" noChangeArrowheads="1"/>
          </p:cNvSpPr>
          <p:nvPr>
            <p:ph type="ctrTitle" sz="quarter"/>
          </p:nvPr>
        </p:nvSpPr>
        <p:spPr>
          <a:xfrm>
            <a:off x="914400" y="228600"/>
            <a:ext cx="10363200" cy="1447800"/>
          </a:xfrm>
        </p:spPr>
        <p:txBody>
          <a:bodyPr/>
          <a:lstStyle>
            <a:lvl1pPr algn="ctr">
              <a:defRPr sz="3600" b="1">
                <a:latin typeface="Arial" pitchFamily="34" charset="0"/>
                <a:cs typeface="Arial" pitchFamily="34" charset="0"/>
              </a:defRPr>
            </a:lvl1pPr>
          </a:lstStyle>
          <a:p>
            <a:r>
              <a:rPr lang="en-US"/>
              <a:t>Click to edit Master title style</a:t>
            </a:r>
            <a:endParaRPr lang="en-US" dirty="0"/>
          </a:p>
        </p:txBody>
      </p:sp>
      <p:sp>
        <p:nvSpPr>
          <p:cNvPr id="11" name="Rectangle 4099"/>
          <p:cNvSpPr>
            <a:spLocks noGrp="1" noChangeArrowheads="1"/>
          </p:cNvSpPr>
          <p:nvPr>
            <p:ph type="subTitle" sz="quarter" idx="1"/>
          </p:nvPr>
        </p:nvSpPr>
        <p:spPr>
          <a:xfrm>
            <a:off x="1930400" y="3124200"/>
            <a:ext cx="8534400" cy="1752600"/>
          </a:xfrm>
        </p:spPr>
        <p:txBody>
          <a:bodyPr/>
          <a:lstStyle>
            <a:lvl1pPr marL="0" indent="0" algn="ctr">
              <a:buFontTx/>
              <a:buNone/>
              <a:defRPr sz="2400">
                <a:latin typeface="Arial" pitchFamily="34" charset="0"/>
                <a:cs typeface="Arial" pitchFamily="34" charset="0"/>
              </a:defRPr>
            </a:lvl1pPr>
          </a:lstStyle>
          <a:p>
            <a:r>
              <a:rPr lang="en-US"/>
              <a:t>Click to edit Master subtitle style</a:t>
            </a:r>
            <a:endParaRPr lang="en-US" dirty="0"/>
          </a:p>
        </p:txBody>
      </p:sp>
      <p:pic>
        <p:nvPicPr>
          <p:cNvPr id="7" name="Picture 2" descr="http://brandguide.tamu.edu/downloads/logos/TAM-PrimaryMarkA.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8191" t="21962" r="8891" b="23556"/>
          <a:stretch/>
        </p:blipFill>
        <p:spPr bwMode="auto">
          <a:xfrm>
            <a:off x="228600" y="5181600"/>
            <a:ext cx="5029200" cy="1415542"/>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7">
            <a:extLst>
              <a:ext uri="{FF2B5EF4-FFF2-40B4-BE49-F238E27FC236}">
                <a16:creationId xmlns:a16="http://schemas.microsoft.com/office/drawing/2014/main" id="{E07DB9B4-20CC-4130-B727-EDCD861C3936}"/>
              </a:ext>
            </a:extLst>
          </p:cNvPr>
          <p:cNvSpPr>
            <a:spLocks noGrp="1"/>
          </p:cNvSpPr>
          <p:nvPr>
            <p:ph sz="quarter" idx="10" hasCustomPrompt="1"/>
          </p:nvPr>
        </p:nvSpPr>
        <p:spPr>
          <a:xfrm>
            <a:off x="914400" y="1828800"/>
            <a:ext cx="10363200" cy="914400"/>
          </a:xfrm>
        </p:spPr>
        <p:txBody>
          <a:bodyPr anchor="ctr"/>
          <a:lstStyle>
            <a:lvl1pPr marL="0" indent="0" algn="ctr">
              <a:buNone/>
              <a:defRPr sz="3200" b="1"/>
            </a:lvl1pPr>
          </a:lstStyle>
          <a:p>
            <a:pPr lvl="0"/>
            <a:r>
              <a:rPr lang="en-US" dirty="0"/>
              <a:t>Click to edit subtitle</a:t>
            </a:r>
          </a:p>
        </p:txBody>
      </p:sp>
    </p:spTree>
    <p:extLst>
      <p:ext uri="{BB962C8B-B14F-4D97-AF65-F5344CB8AC3E}">
        <p14:creationId xmlns:p14="http://schemas.microsoft.com/office/powerpoint/2010/main" val="4216950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a:spLocks noGrp="1"/>
          </p:cNvSpPr>
          <p:nvPr>
            <p:ph type="title"/>
          </p:nvPr>
        </p:nvSpPr>
        <p:spPr>
          <a:xfrm>
            <a:off x="228600" y="76200"/>
            <a:ext cx="10896600" cy="10668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EAF3F77-D290-4901-85A8-48741AAFABAD}"/>
              </a:ext>
            </a:extLst>
          </p:cNvPr>
          <p:cNvSpPr>
            <a:spLocks noGrp="1"/>
          </p:cNvSpPr>
          <p:nvPr>
            <p:ph type="body" sz="quarter" idx="10"/>
          </p:nvPr>
        </p:nvSpPr>
        <p:spPr>
          <a:xfrm>
            <a:off x="228600" y="1295400"/>
            <a:ext cx="10896600" cy="5181600"/>
          </a:xfrm>
        </p:spPr>
        <p:txBody>
          <a:bodyPr/>
          <a:lstStyle>
            <a:lvl5pPr marL="2057400" indent="-228600">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54020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uble content">
    <p:spTree>
      <p:nvGrpSpPr>
        <p:cNvPr id="1" name=""/>
        <p:cNvGrpSpPr/>
        <p:nvPr/>
      </p:nvGrpSpPr>
      <p:grpSpPr>
        <a:xfrm>
          <a:off x="0" y="0"/>
          <a:ext cx="0" cy="0"/>
          <a:chOff x="0" y="0"/>
          <a:chExt cx="0" cy="0"/>
        </a:xfrm>
      </p:grpSpPr>
      <p:sp>
        <p:nvSpPr>
          <p:cNvPr id="4" name="Title 1"/>
          <p:cNvSpPr>
            <a:spLocks noGrp="1"/>
          </p:cNvSpPr>
          <p:nvPr>
            <p:ph type="title"/>
          </p:nvPr>
        </p:nvSpPr>
        <p:spPr>
          <a:xfrm>
            <a:off x="228600" y="76200"/>
            <a:ext cx="10896600" cy="10668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EAF3F77-D290-4901-85A8-48741AAFABAD}"/>
              </a:ext>
            </a:extLst>
          </p:cNvPr>
          <p:cNvSpPr>
            <a:spLocks noGrp="1"/>
          </p:cNvSpPr>
          <p:nvPr>
            <p:ph type="body" sz="quarter" idx="10"/>
          </p:nvPr>
        </p:nvSpPr>
        <p:spPr>
          <a:xfrm>
            <a:off x="228600" y="1295400"/>
            <a:ext cx="6019800" cy="5181600"/>
          </a:xfrm>
        </p:spPr>
        <p:txBody>
          <a:bodyPr/>
          <a:lstStyle>
            <a:lvl5pPr marL="2057400" indent="-228600">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4">
            <a:extLst>
              <a:ext uri="{FF2B5EF4-FFF2-40B4-BE49-F238E27FC236}">
                <a16:creationId xmlns:a16="http://schemas.microsoft.com/office/drawing/2014/main" id="{B475B3ED-EA8C-4A1D-8437-A6EA5B2929CE}"/>
              </a:ext>
            </a:extLst>
          </p:cNvPr>
          <p:cNvSpPr>
            <a:spLocks noGrp="1"/>
          </p:cNvSpPr>
          <p:nvPr>
            <p:ph sz="quarter" idx="11"/>
          </p:nvPr>
        </p:nvSpPr>
        <p:spPr>
          <a:xfrm>
            <a:off x="6324600" y="1295400"/>
            <a:ext cx="4800600" cy="5181600"/>
          </a:xfrm>
        </p:spPr>
        <p:txBody>
          <a:bodyPr/>
          <a:lstStyle>
            <a:lvl5pPr marL="2057400" indent="-228600">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63978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9848"/>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1502422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tally 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9B0AB98-EF66-4D1A-9E78-9FBD453E9B25}"/>
              </a:ext>
            </a:extLst>
          </p:cNvPr>
          <p:cNvSpPr/>
          <p:nvPr userDrawn="1"/>
        </p:nvSpPr>
        <p:spPr bwMode="auto">
          <a:xfrm>
            <a:off x="0" y="685800"/>
            <a:ext cx="12192000" cy="762000"/>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pPr>
            <a:endParaRPr kumimoji="0" lang="en-US" sz="2800" b="0" i="0" u="none" strike="noStrike" cap="none" normalizeH="0" baseline="0">
              <a:ln>
                <a:noFill/>
              </a:ln>
              <a:solidFill>
                <a:schemeClr val="tx1"/>
              </a:solidFill>
              <a:effectLst/>
              <a:latin typeface="Times New Roman" pitchFamily="18" charset="0"/>
            </a:endParaRPr>
          </a:p>
        </p:txBody>
      </p:sp>
      <p:sp>
        <p:nvSpPr>
          <p:cNvPr id="4" name="Rectangle 3">
            <a:extLst>
              <a:ext uri="{FF2B5EF4-FFF2-40B4-BE49-F238E27FC236}">
                <a16:creationId xmlns:a16="http://schemas.microsoft.com/office/drawing/2014/main" id="{0BACBCCD-32E9-4C7F-9F65-C7539BE5EB9D}"/>
              </a:ext>
            </a:extLst>
          </p:cNvPr>
          <p:cNvSpPr/>
          <p:nvPr userDrawn="1"/>
        </p:nvSpPr>
        <p:spPr bwMode="auto">
          <a:xfrm>
            <a:off x="0" y="6096000"/>
            <a:ext cx="12192000" cy="762000"/>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pPr>
            <a:endParaRPr kumimoji="0" lang="en-US" sz="28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896975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615" name="Rectangle 15"/>
          <p:cNvSpPr>
            <a:spLocks noChangeArrowheads="1"/>
          </p:cNvSpPr>
          <p:nvPr userDrawn="1"/>
        </p:nvSpPr>
        <p:spPr bwMode="auto">
          <a:xfrm>
            <a:off x="304801" y="6629401"/>
            <a:ext cx="11578167" cy="9525"/>
          </a:xfrm>
          <a:prstGeom prst="rect">
            <a:avLst/>
          </a:prstGeom>
          <a:gradFill rotWithShape="0">
            <a:gsLst>
              <a:gs pos="0">
                <a:schemeClr val="folHlink"/>
              </a:gs>
              <a:gs pos="100000">
                <a:schemeClr val="folHlink">
                  <a:gamma/>
                  <a:tint val="25098"/>
                  <a:invGamma/>
                </a:schemeClr>
              </a:gs>
            </a:gsLst>
            <a:path path="shape">
              <a:fillToRect l="50000" t="50000" r="50000" b="50000"/>
            </a:path>
          </a:gradFill>
          <a:ln w="19050">
            <a:noFill/>
            <a:miter lim="800000"/>
            <a:headEnd/>
            <a:tailEnd/>
          </a:ln>
          <a:effectLst/>
        </p:spPr>
        <p:txBody>
          <a:bodyPr wrap="none" anchor="ctr"/>
          <a:lstStyle/>
          <a:p>
            <a:pPr algn="ctr">
              <a:spcBef>
                <a:spcPct val="0"/>
              </a:spcBef>
              <a:buClrTx/>
              <a:buSzTx/>
              <a:buFontTx/>
              <a:buNone/>
              <a:defRPr/>
            </a:pPr>
            <a:endParaRPr lang="en-US" sz="2400">
              <a:latin typeface="Helvetica" charset="0"/>
            </a:endParaRPr>
          </a:p>
        </p:txBody>
      </p:sp>
      <p:sp>
        <p:nvSpPr>
          <p:cNvPr id="11" name="Line 8"/>
          <p:cNvSpPr>
            <a:spLocks noChangeShapeType="1"/>
          </p:cNvSpPr>
          <p:nvPr userDrawn="1"/>
        </p:nvSpPr>
        <p:spPr bwMode="auto">
          <a:xfrm>
            <a:off x="0" y="1143000"/>
            <a:ext cx="11176000" cy="0"/>
          </a:xfrm>
          <a:prstGeom prst="line">
            <a:avLst/>
          </a:prstGeom>
          <a:noFill/>
          <a:ln w="76200">
            <a:solidFill>
              <a:srgbClr val="500000"/>
            </a:solidFill>
            <a:round/>
            <a:headEnd type="none" w="sm" len="sm"/>
            <a:tailEnd type="none" w="sm" len="sm"/>
          </a:ln>
          <a:effectLst/>
        </p:spPr>
        <p:txBody>
          <a:bodyPr wrap="none" anchor="ctr"/>
          <a:lstStyle/>
          <a:p>
            <a:pPr>
              <a:defRPr/>
            </a:pPr>
            <a:endParaRPr lang="en-US" sz="2800" dirty="0"/>
          </a:p>
        </p:txBody>
      </p:sp>
      <p:sp>
        <p:nvSpPr>
          <p:cNvPr id="12" name="Rectangle 6"/>
          <p:cNvSpPr>
            <a:spLocks noGrp="1" noChangeArrowheads="1"/>
          </p:cNvSpPr>
          <p:nvPr>
            <p:ph type="title"/>
          </p:nvPr>
        </p:nvSpPr>
        <p:spPr bwMode="auto">
          <a:xfrm>
            <a:off x="228600" y="91440"/>
            <a:ext cx="109474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5" name="Rectangle 7"/>
          <p:cNvSpPr>
            <a:spLocks noGrp="1" noChangeArrowheads="1"/>
          </p:cNvSpPr>
          <p:nvPr>
            <p:ph type="body" idx="1"/>
          </p:nvPr>
        </p:nvSpPr>
        <p:spPr bwMode="auto">
          <a:xfrm>
            <a:off x="228600" y="1295400"/>
            <a:ext cx="10947400" cy="51206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3074" name="Picture 2" descr="Related image"/>
          <p:cNvPicPr>
            <a:picLocks noChangeAspect="1" noChangeArrowheads="1"/>
          </p:cNvPicPr>
          <p:nvPr userDrawn="1"/>
        </p:nvPicPr>
        <p:blipFill>
          <a:blip r:embed="rId8" cstate="print">
            <a:extLst>
              <a:ext uri="{28A0092B-C50C-407E-A947-70E740481C1C}">
                <a14:useLocalDpi xmlns:a14="http://schemas.microsoft.com/office/drawing/2010/main" val="0"/>
              </a:ext>
            </a:extLst>
          </a:blip>
          <a:stretch>
            <a:fillRect/>
          </a:stretch>
        </p:blipFill>
        <p:spPr bwMode="auto">
          <a:xfrm>
            <a:off x="11277600" y="68580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3347023-713F-4E2A-B7AB-E48E430AAFEB}"/>
              </a:ext>
            </a:extLst>
          </p:cNvPr>
          <p:cNvSpPr txBox="1"/>
          <p:nvPr userDrawn="1"/>
        </p:nvSpPr>
        <p:spPr>
          <a:xfrm>
            <a:off x="11095827" y="-66675"/>
            <a:ext cx="1096172" cy="369332"/>
          </a:xfrm>
          <a:prstGeom prst="rect">
            <a:avLst/>
          </a:prstGeom>
          <a:noFill/>
          <a:ln w="12700">
            <a:noFill/>
          </a:ln>
        </p:spPr>
        <p:txBody>
          <a:bodyPr wrap="square" rtlCol="0">
            <a:spAutoFit/>
          </a:bodyPr>
          <a:lstStyle/>
          <a:p>
            <a:pPr algn="r"/>
            <a:fld id="{CBFC0AEE-5787-421D-938D-D26A4A374780}" type="slidenum">
              <a:rPr lang="en-US" sz="1800" smtClean="0">
                <a:solidFill>
                  <a:srgbClr val="500000"/>
                </a:solidFill>
                <a:latin typeface="+mj-lt"/>
              </a:rPr>
              <a:pPr algn="r"/>
              <a:t>‹#›</a:t>
            </a:fld>
            <a:endParaRPr lang="en-US" sz="1800" dirty="0">
              <a:solidFill>
                <a:srgbClr val="500000"/>
              </a:solidFill>
              <a:latin typeface="+mj-lt"/>
            </a:endParaRPr>
          </a:p>
        </p:txBody>
      </p:sp>
    </p:spTree>
  </p:cSld>
  <p:clrMap bg1="lt1" tx1="dk1" bg2="lt2" tx2="dk2" accent1="accent1" accent2="accent2" accent3="accent3" accent4="accent4" accent5="accent5" accent6="accent6" hlink="hlink" folHlink="folHlink"/>
  <p:sldLayoutIdLst>
    <p:sldLayoutId id="2147483750" r:id="rId1"/>
    <p:sldLayoutId id="2147483733" r:id="rId2"/>
    <p:sldLayoutId id="2147483723" r:id="rId3"/>
    <p:sldLayoutId id="2147483734" r:id="rId4"/>
    <p:sldLayoutId id="2147483727" r:id="rId5"/>
    <p:sldLayoutId id="2147483751" r:id="rId6"/>
  </p:sldLayoutIdLst>
  <p:hf hdr="0" ftr="0" dt="0"/>
  <p:txStyles>
    <p:titleStyle>
      <a:lvl1pPr algn="l" rtl="0" eaLnBrk="1" fontAlgn="base" hangingPunct="1">
        <a:lnSpc>
          <a:spcPct val="90000"/>
        </a:lnSpc>
        <a:spcBef>
          <a:spcPct val="0"/>
        </a:spcBef>
        <a:spcAft>
          <a:spcPct val="0"/>
        </a:spcAft>
        <a:defRPr sz="3600" b="1">
          <a:solidFill>
            <a:schemeClr val="tx2"/>
          </a:solidFill>
          <a:latin typeface="+mj-lt"/>
          <a:ea typeface="+mj-ea"/>
          <a:cs typeface="+mj-cs"/>
        </a:defRPr>
      </a:lvl1pPr>
      <a:lvl2pPr algn="l" rtl="0" eaLnBrk="1" fontAlgn="base" hangingPunct="1">
        <a:lnSpc>
          <a:spcPct val="90000"/>
        </a:lnSpc>
        <a:spcBef>
          <a:spcPct val="0"/>
        </a:spcBef>
        <a:spcAft>
          <a:spcPct val="0"/>
        </a:spcAft>
        <a:defRPr sz="3600" b="1">
          <a:solidFill>
            <a:schemeClr val="tx2"/>
          </a:solidFill>
          <a:latin typeface="Arial" charset="0"/>
        </a:defRPr>
      </a:lvl2pPr>
      <a:lvl3pPr algn="l" rtl="0" eaLnBrk="1" fontAlgn="base" hangingPunct="1">
        <a:lnSpc>
          <a:spcPct val="90000"/>
        </a:lnSpc>
        <a:spcBef>
          <a:spcPct val="0"/>
        </a:spcBef>
        <a:spcAft>
          <a:spcPct val="0"/>
        </a:spcAft>
        <a:defRPr sz="3600" b="1">
          <a:solidFill>
            <a:schemeClr val="tx2"/>
          </a:solidFill>
          <a:latin typeface="Arial" charset="0"/>
        </a:defRPr>
      </a:lvl3pPr>
      <a:lvl4pPr algn="l" rtl="0" eaLnBrk="1" fontAlgn="base" hangingPunct="1">
        <a:lnSpc>
          <a:spcPct val="90000"/>
        </a:lnSpc>
        <a:spcBef>
          <a:spcPct val="0"/>
        </a:spcBef>
        <a:spcAft>
          <a:spcPct val="0"/>
        </a:spcAft>
        <a:defRPr sz="3600" b="1">
          <a:solidFill>
            <a:schemeClr val="tx2"/>
          </a:solidFill>
          <a:latin typeface="Arial" charset="0"/>
        </a:defRPr>
      </a:lvl4pPr>
      <a:lvl5pPr algn="l" rtl="0" eaLnBrk="1" fontAlgn="base" hangingPunct="1">
        <a:lnSpc>
          <a:spcPct val="90000"/>
        </a:lnSpc>
        <a:spcBef>
          <a:spcPct val="0"/>
        </a:spcBef>
        <a:spcAft>
          <a:spcPct val="0"/>
        </a:spcAft>
        <a:defRPr sz="3600" b="1">
          <a:solidFill>
            <a:schemeClr val="tx2"/>
          </a:solidFill>
          <a:latin typeface="Arial" charset="0"/>
        </a:defRPr>
      </a:lvl5pPr>
      <a:lvl6pPr marL="457200" algn="l" rtl="0" eaLnBrk="1" fontAlgn="base" hangingPunct="1">
        <a:lnSpc>
          <a:spcPct val="90000"/>
        </a:lnSpc>
        <a:spcBef>
          <a:spcPct val="0"/>
        </a:spcBef>
        <a:spcAft>
          <a:spcPct val="0"/>
        </a:spcAft>
        <a:defRPr sz="3600" b="1">
          <a:solidFill>
            <a:schemeClr val="tx2"/>
          </a:solidFill>
          <a:latin typeface="Arial" charset="0"/>
        </a:defRPr>
      </a:lvl6pPr>
      <a:lvl7pPr marL="914400" algn="l" rtl="0" eaLnBrk="1" fontAlgn="base" hangingPunct="1">
        <a:lnSpc>
          <a:spcPct val="90000"/>
        </a:lnSpc>
        <a:spcBef>
          <a:spcPct val="0"/>
        </a:spcBef>
        <a:spcAft>
          <a:spcPct val="0"/>
        </a:spcAft>
        <a:defRPr sz="3600" b="1">
          <a:solidFill>
            <a:schemeClr val="tx2"/>
          </a:solidFill>
          <a:latin typeface="Arial" charset="0"/>
        </a:defRPr>
      </a:lvl7pPr>
      <a:lvl8pPr marL="1371600" algn="l" rtl="0" eaLnBrk="1" fontAlgn="base" hangingPunct="1">
        <a:lnSpc>
          <a:spcPct val="90000"/>
        </a:lnSpc>
        <a:spcBef>
          <a:spcPct val="0"/>
        </a:spcBef>
        <a:spcAft>
          <a:spcPct val="0"/>
        </a:spcAft>
        <a:defRPr sz="3600" b="1">
          <a:solidFill>
            <a:schemeClr val="tx2"/>
          </a:solidFill>
          <a:latin typeface="Arial" charset="0"/>
        </a:defRPr>
      </a:lvl8pPr>
      <a:lvl9pPr marL="1828800" algn="l" rtl="0" eaLnBrk="1" fontAlgn="base" hangingPunct="1">
        <a:lnSpc>
          <a:spcPct val="90000"/>
        </a:lnSpc>
        <a:spcBef>
          <a:spcPct val="0"/>
        </a:spcBef>
        <a:spcAft>
          <a:spcPct val="0"/>
        </a:spcAft>
        <a:defRPr sz="3600" b="1">
          <a:solidFill>
            <a:schemeClr val="tx2"/>
          </a:solidFill>
          <a:latin typeface="Arial" charset="0"/>
        </a:defRPr>
      </a:lvl9pPr>
    </p:titleStyle>
    <p:bodyStyle>
      <a:lvl1pPr marL="457200" indent="-457200" algn="l" rtl="0" eaLnBrk="1" fontAlgn="base" hangingPunct="1">
        <a:spcBef>
          <a:spcPct val="20000"/>
        </a:spcBef>
        <a:spcAft>
          <a:spcPct val="0"/>
        </a:spcAft>
        <a:buClr>
          <a:schemeClr val="tx1"/>
        </a:buClr>
        <a:buSzPct val="100000"/>
        <a:buFont typeface="Arial" panose="020B0604020202020204" pitchFamily="34" charset="0"/>
        <a:buChar char="•"/>
        <a:defRPr lang="en-US" sz="2400" dirty="0">
          <a:solidFill>
            <a:schemeClr val="tx1"/>
          </a:solidFill>
          <a:latin typeface="+mj-lt"/>
          <a:ea typeface="+mn-ea"/>
          <a:cs typeface="+mn-cs"/>
        </a:defRPr>
      </a:lvl1pPr>
      <a:lvl2pPr marL="742950" indent="-285750" algn="l" rtl="0" eaLnBrk="1" fontAlgn="base" hangingPunct="1">
        <a:spcBef>
          <a:spcPct val="20000"/>
        </a:spcBef>
        <a:spcAft>
          <a:spcPct val="0"/>
        </a:spcAft>
        <a:buClr>
          <a:schemeClr val="tx1"/>
        </a:buClr>
        <a:buSzPct val="75000"/>
        <a:buChar char="–"/>
        <a:defRPr lang="en-US" sz="2000" dirty="0">
          <a:solidFill>
            <a:schemeClr val="tx1"/>
          </a:solidFill>
          <a:latin typeface="+mj-lt"/>
        </a:defRPr>
      </a:lvl2pPr>
      <a:lvl3pPr marL="1257300" indent="-342900" algn="l" rtl="0" eaLnBrk="1" fontAlgn="base" hangingPunct="1">
        <a:spcBef>
          <a:spcPct val="20000"/>
        </a:spcBef>
        <a:spcAft>
          <a:spcPct val="0"/>
        </a:spcAft>
        <a:buClr>
          <a:schemeClr val="tx1"/>
        </a:buClr>
        <a:buSzPct val="90000"/>
        <a:buFont typeface="Arial" panose="020B0604020202020204" pitchFamily="34" charset="0"/>
        <a:buChar char="•"/>
        <a:defRPr lang="en-US" sz="2000" dirty="0">
          <a:solidFill>
            <a:schemeClr val="tx1"/>
          </a:solidFill>
          <a:latin typeface="+mj-lt"/>
        </a:defRPr>
      </a:lvl3pPr>
      <a:lvl4pPr marL="1600200" indent="-228600" algn="l" rtl="0" eaLnBrk="1" fontAlgn="base" hangingPunct="1">
        <a:spcBef>
          <a:spcPct val="20000"/>
        </a:spcBef>
        <a:spcAft>
          <a:spcPct val="0"/>
        </a:spcAft>
        <a:buClr>
          <a:schemeClr val="tx1"/>
        </a:buClr>
        <a:buSzPct val="80000"/>
        <a:buChar char="–"/>
        <a:defRPr lang="en-US" sz="2000" dirty="0">
          <a:solidFill>
            <a:schemeClr val="tx1"/>
          </a:solidFill>
          <a:latin typeface="+mj-lt"/>
        </a:defRPr>
      </a:lvl4pPr>
      <a:lvl5pPr marL="2057400" indent="-228600" algn="l" rtl="0" eaLnBrk="1" fontAlgn="base" hangingPunct="1">
        <a:spcBef>
          <a:spcPct val="20000"/>
        </a:spcBef>
        <a:spcAft>
          <a:spcPct val="0"/>
        </a:spcAft>
        <a:buClr>
          <a:schemeClr val="tx1"/>
        </a:buClr>
        <a:buSzPct val="65000"/>
        <a:buFont typeface="Wingdings" pitchFamily="2" charset="2"/>
        <a:buChar char="»"/>
        <a:defRPr lang="en-US" sz="2000" dirty="0">
          <a:solidFill>
            <a:schemeClr val="tx1"/>
          </a:solidFill>
          <a:latin typeface="+mj-lt"/>
        </a:defRPr>
      </a:lvl5pPr>
      <a:lvl6pPr marL="25146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birchfield@tamu.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oleObject" Target="../embeddings/oleObject10.bin"/><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oleObject" Target="../embeddings/oleObject11.bin"/><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slideLayout" Target="../slideLayouts/slideLayout5.x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8.wmf"/><Relationship Id="rId5" Type="http://schemas.openxmlformats.org/officeDocument/2006/relationships/oleObject" Target="../embeddings/oleObject4.bin"/><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5.bin"/><Relationship Id="rId1" Type="http://schemas.openxmlformats.org/officeDocument/2006/relationships/slideLayout" Target="../slideLayouts/slideLayout3.xml"/><Relationship Id="rId5" Type="http://schemas.openxmlformats.org/officeDocument/2006/relationships/image" Target="../media/image10.wmf"/><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embeddings/oleObject7.bin"/><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image" Target="../media/image12.wmf"/><Relationship Id="rId1" Type="http://schemas.openxmlformats.org/officeDocument/2006/relationships/slideLayout" Target="../slideLayouts/slideLayout5.xml"/><Relationship Id="rId4" Type="http://schemas.openxmlformats.org/officeDocument/2006/relationships/image" Target="../media/image13.wmf"/></Relationships>
</file>

<file path=ppt/slides/_rels/slide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oleObject" Target="../embeddings/oleObject9.bin"/><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75DB72C1-D6BC-472A-AD22-FE5F893F713C}"/>
              </a:ext>
            </a:extLst>
          </p:cNvPr>
          <p:cNvSpPr>
            <a:spLocks noGrp="1"/>
          </p:cNvSpPr>
          <p:nvPr>
            <p:ph type="ctrTitle" sz="quarter"/>
          </p:nvPr>
        </p:nvSpPr>
        <p:spPr/>
        <p:txBody>
          <a:bodyPr/>
          <a:lstStyle/>
          <a:p>
            <a:r>
              <a:rPr lang="en-US" dirty="0"/>
              <a:t>ECEN 615, Fall 2023</a:t>
            </a:r>
            <a:br>
              <a:rPr lang="en-US" dirty="0"/>
            </a:br>
            <a:r>
              <a:rPr lang="en-US" dirty="0"/>
              <a:t>Methods of Electric Power System Analysis</a:t>
            </a:r>
          </a:p>
        </p:txBody>
      </p:sp>
      <p:sp>
        <p:nvSpPr>
          <p:cNvPr id="21" name="Subtitle 20">
            <a:extLst>
              <a:ext uri="{FF2B5EF4-FFF2-40B4-BE49-F238E27FC236}">
                <a16:creationId xmlns:a16="http://schemas.microsoft.com/office/drawing/2014/main" id="{A47833BC-59BF-4589-8F63-4B78F549516A}"/>
              </a:ext>
            </a:extLst>
          </p:cNvPr>
          <p:cNvSpPr>
            <a:spLocks noGrp="1"/>
          </p:cNvSpPr>
          <p:nvPr>
            <p:ph type="subTitle" sz="quarter" idx="1"/>
          </p:nvPr>
        </p:nvSpPr>
        <p:spPr/>
        <p:txBody>
          <a:bodyPr/>
          <a:lstStyle/>
          <a:p>
            <a:r>
              <a:rPr lang="en-US" dirty="0"/>
              <a:t>Prof. Adam Birchfield</a:t>
            </a:r>
          </a:p>
          <a:p>
            <a:r>
              <a:rPr lang="en-US" dirty="0"/>
              <a:t>Dept. of Electrical and Computer Engineering</a:t>
            </a:r>
          </a:p>
          <a:p>
            <a:r>
              <a:rPr lang="en-US" dirty="0"/>
              <a:t>Texas A&amp;M University</a:t>
            </a:r>
          </a:p>
          <a:p>
            <a:r>
              <a:rPr lang="en-US" dirty="0">
                <a:hlinkClick r:id="rId3"/>
              </a:rPr>
              <a:t>abirchfield@tamu.edu</a:t>
            </a:r>
            <a:endParaRPr lang="en-US" dirty="0"/>
          </a:p>
        </p:txBody>
      </p:sp>
      <p:sp>
        <p:nvSpPr>
          <p:cNvPr id="22" name="Content Placeholder 21">
            <a:extLst>
              <a:ext uri="{FF2B5EF4-FFF2-40B4-BE49-F238E27FC236}">
                <a16:creationId xmlns:a16="http://schemas.microsoft.com/office/drawing/2014/main" id="{D988046D-9AFC-4904-93A7-742468CE468E}"/>
              </a:ext>
            </a:extLst>
          </p:cNvPr>
          <p:cNvSpPr>
            <a:spLocks noGrp="1"/>
          </p:cNvSpPr>
          <p:nvPr>
            <p:ph sz="quarter" idx="10"/>
          </p:nvPr>
        </p:nvSpPr>
        <p:spPr/>
        <p:txBody>
          <a:bodyPr/>
          <a:lstStyle/>
          <a:p>
            <a:r>
              <a:rPr lang="en-US" dirty="0"/>
              <a:t>Class 9: Power Flow Computational Techniques and Approximations, Part 3</a:t>
            </a:r>
          </a:p>
        </p:txBody>
      </p:sp>
    </p:spTree>
    <p:extLst>
      <p:ext uri="{BB962C8B-B14F-4D97-AF65-F5344CB8AC3E}">
        <p14:creationId xmlns:p14="http://schemas.microsoft.com/office/powerpoint/2010/main" val="1606507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FDPF Three Bus Example, cont’d</a:t>
            </a:r>
            <a:endParaRPr lang="en-US" dirty="0"/>
          </a:p>
        </p:txBody>
      </p:sp>
      <p:graphicFrame>
        <p:nvGraphicFramePr>
          <p:cNvPr id="5" name="Object 4"/>
          <p:cNvGraphicFramePr>
            <a:graphicFrameLocks noChangeAspect="1"/>
          </p:cNvGraphicFramePr>
          <p:nvPr/>
        </p:nvGraphicFramePr>
        <p:xfrm>
          <a:off x="838200" y="1447800"/>
          <a:ext cx="7889875" cy="4954588"/>
        </p:xfrm>
        <a:graphic>
          <a:graphicData uri="http://schemas.openxmlformats.org/presentationml/2006/ole">
            <mc:AlternateContent xmlns:mc="http://schemas.openxmlformats.org/markup-compatibility/2006">
              <mc:Choice xmlns:v="urn:schemas-microsoft-com:vml" Requires="v">
                <p:oleObj name="Equation" r:id="rId2" imgW="9258120" imgH="5816520" progId="Equation.DSMT4">
                  <p:embed/>
                </p:oleObj>
              </mc:Choice>
              <mc:Fallback>
                <p:oleObj name="Equation" r:id="rId2" imgW="9258120" imgH="5816520" progId="Equation.DSMT4">
                  <p:embed/>
                  <p:pic>
                    <p:nvPicPr>
                      <p:cNvPr id="5"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447800"/>
                        <a:ext cx="7889875" cy="4954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076949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FDPF Region of Convergence</a:t>
            </a:r>
            <a:endParaRPr lang="en-US"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295400"/>
            <a:ext cx="7254240" cy="5270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5451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FDPF Cautions</a:t>
            </a:r>
          </a:p>
        </p:txBody>
      </p:sp>
      <p:sp>
        <p:nvSpPr>
          <p:cNvPr id="3" name="Content Placeholder 2"/>
          <p:cNvSpPr>
            <a:spLocks noGrp="1"/>
          </p:cNvSpPr>
          <p:nvPr>
            <p:ph type="body" sz="quarter" idx="10"/>
          </p:nvPr>
        </p:nvSpPr>
        <p:spPr/>
        <p:txBody>
          <a:bodyPr/>
          <a:lstStyle/>
          <a:p>
            <a:r>
              <a:rPr lang="en-US" dirty="0"/>
              <a:t>The FDPF works well as long as the previous approximations hold for the entire system</a:t>
            </a:r>
          </a:p>
          <a:p>
            <a:r>
              <a:rPr lang="en-US" dirty="0"/>
              <a:t>With the movement towards modeling larger systems, with more of the lower voltage portions of the system represented (for which r/x ratios are higher) it is quite common for the FDPF to get stuck because small portions of the system are ill-behaved</a:t>
            </a:r>
          </a:p>
          <a:p>
            <a:r>
              <a:rPr lang="en-US" dirty="0"/>
              <a:t>The FDPF is sometimes used to provide an initial guess of the solution or for contingency analysis </a:t>
            </a:r>
          </a:p>
          <a:p>
            <a:endParaRPr lang="en-US" dirty="0"/>
          </a:p>
        </p:txBody>
      </p:sp>
    </p:spTree>
    <p:extLst>
      <p:ext uri="{BB962C8B-B14F-4D97-AF65-F5344CB8AC3E}">
        <p14:creationId xmlns:p14="http://schemas.microsoft.com/office/powerpoint/2010/main" val="1275193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DC Power Flow</a:t>
            </a:r>
          </a:p>
        </p:txBody>
      </p:sp>
      <p:sp>
        <p:nvSpPr>
          <p:cNvPr id="3" name="Content Placeholder 2"/>
          <p:cNvSpPr>
            <a:spLocks noGrp="1"/>
          </p:cNvSpPr>
          <p:nvPr>
            <p:ph type="body" sz="quarter" idx="10"/>
          </p:nvPr>
        </p:nvSpPr>
        <p:spPr/>
        <p:txBody>
          <a:bodyPr/>
          <a:lstStyle/>
          <a:p>
            <a:r>
              <a:rPr lang="en-US" altLang="en-US" dirty="0"/>
              <a:t>The “DC” power flow makes the most severe approximations:</a:t>
            </a:r>
          </a:p>
          <a:p>
            <a:pPr lvl="1"/>
            <a:r>
              <a:rPr lang="en-US" altLang="en-US" dirty="0"/>
              <a:t>completely ignore reactive power, assume all the voltages are always 1.0 per unit, ignore line conductance</a:t>
            </a:r>
          </a:p>
          <a:p>
            <a:r>
              <a:rPr lang="en-US" altLang="en-US" dirty="0"/>
              <a:t>This makes the power flow a linear set of equations, which can be solved directly</a:t>
            </a:r>
            <a:br>
              <a:rPr lang="en-US" altLang="en-US" dirty="0"/>
            </a:br>
            <a:br>
              <a:rPr lang="en-US" altLang="en-US" dirty="0"/>
            </a:br>
            <a:endParaRPr lang="en-US" altLang="en-US" dirty="0"/>
          </a:p>
          <a:p>
            <a:r>
              <a:rPr lang="en-US" altLang="en-US" dirty="0"/>
              <a:t>The term dc power flow actually dates from the time of the old network analyzers (going back into the 1930’s)</a:t>
            </a:r>
          </a:p>
          <a:p>
            <a:r>
              <a:rPr lang="en-US" altLang="en-US" dirty="0"/>
              <a:t>Not to be confused with the inclusion of HVDC lines in the standard NPF</a:t>
            </a:r>
            <a:endParaRPr lang="en-US" dirty="0"/>
          </a:p>
        </p:txBody>
      </p:sp>
      <p:sp>
        <p:nvSpPr>
          <p:cNvPr id="5" name="TextBox 4"/>
          <p:cNvSpPr txBox="1"/>
          <p:nvPr/>
        </p:nvSpPr>
        <p:spPr>
          <a:xfrm>
            <a:off x="6096000" y="2971800"/>
            <a:ext cx="3733800" cy="954107"/>
          </a:xfrm>
          <a:prstGeom prst="rect">
            <a:avLst/>
          </a:prstGeom>
          <a:solidFill>
            <a:srgbClr val="D6D2C4"/>
          </a:solidFill>
        </p:spPr>
        <p:txBody>
          <a:bodyPr wrap="square" rtlCol="0">
            <a:spAutoFit/>
          </a:bodyPr>
          <a:lstStyle/>
          <a:p>
            <a:r>
              <a:rPr lang="en-US" b="1" dirty="0">
                <a:solidFill>
                  <a:srgbClr val="1E0000"/>
                </a:solidFill>
                <a:latin typeface="+mj-lt"/>
              </a:rPr>
              <a:t>P</a:t>
            </a:r>
            <a:r>
              <a:rPr lang="en-US" dirty="0">
                <a:solidFill>
                  <a:srgbClr val="1E0000"/>
                </a:solidFill>
                <a:latin typeface="+mj-lt"/>
              </a:rPr>
              <a:t> sign convention is generation is positive </a:t>
            </a:r>
          </a:p>
        </p:txBody>
      </p:sp>
      <p:graphicFrame>
        <p:nvGraphicFramePr>
          <p:cNvPr id="6" name="Object 5"/>
          <p:cNvGraphicFramePr>
            <a:graphicFrameLocks noChangeAspect="1"/>
          </p:cNvGraphicFramePr>
          <p:nvPr>
            <p:extLst>
              <p:ext uri="{D42A27DB-BD31-4B8C-83A1-F6EECF244321}">
                <p14:modId xmlns:p14="http://schemas.microsoft.com/office/powerpoint/2010/main" val="1014369478"/>
              </p:ext>
            </p:extLst>
          </p:nvPr>
        </p:nvGraphicFramePr>
        <p:xfrm>
          <a:off x="2514600" y="3276600"/>
          <a:ext cx="1920875" cy="649307"/>
        </p:xfrm>
        <a:graphic>
          <a:graphicData uri="http://schemas.openxmlformats.org/presentationml/2006/ole">
            <mc:AlternateContent xmlns:mc="http://schemas.openxmlformats.org/markup-compatibility/2006">
              <mc:Choice xmlns:v="urn:schemas-microsoft-com:vml" Requires="v">
                <p:oleObj name="Equation" r:id="rId2" imgW="1600200" imgH="965160" progId="Equation.DSMT4">
                  <p:embed/>
                </p:oleObj>
              </mc:Choice>
              <mc:Fallback>
                <p:oleObj name="Equation" r:id="rId2" imgW="1600200" imgH="965160" progId="Equation.DSMT4">
                  <p:embed/>
                  <p:pic>
                    <p:nvPicPr>
                      <p:cNvPr id="6" name="Object 5"/>
                      <p:cNvPicPr>
                        <a:picLocks noChangeAspect="1" noChangeArrowheads="1"/>
                      </p:cNvPicPr>
                      <p:nvPr/>
                    </p:nvPicPr>
                    <p:blipFill>
                      <a:blip r:embed="rId3"/>
                      <a:srcRect/>
                      <a:stretch>
                        <a:fillRect/>
                      </a:stretch>
                    </p:blipFill>
                    <p:spPr bwMode="auto">
                      <a:xfrm>
                        <a:off x="2514600" y="3276600"/>
                        <a:ext cx="1920875" cy="64930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651061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DC Power Flow References</a:t>
            </a:r>
          </a:p>
        </p:txBody>
      </p:sp>
      <p:sp>
        <p:nvSpPr>
          <p:cNvPr id="3" name="Content Placeholder 2"/>
          <p:cNvSpPr>
            <a:spLocks noGrp="1"/>
          </p:cNvSpPr>
          <p:nvPr>
            <p:ph type="body" sz="quarter" idx="10"/>
          </p:nvPr>
        </p:nvSpPr>
        <p:spPr/>
        <p:txBody>
          <a:bodyPr/>
          <a:lstStyle/>
          <a:p>
            <a:r>
              <a:rPr lang="en-US" dirty="0"/>
              <a:t>I don’t think a classic dc power flow paper exists; a nice formulation is given in our book Power Generation and Control book by Wood, </a:t>
            </a:r>
            <a:r>
              <a:rPr lang="en-US" dirty="0" err="1"/>
              <a:t>Wollenberg</a:t>
            </a:r>
            <a:r>
              <a:rPr lang="en-US" dirty="0"/>
              <a:t> and </a:t>
            </a:r>
            <a:r>
              <a:rPr lang="en-US" dirty="0" err="1"/>
              <a:t>Sheble</a:t>
            </a:r>
            <a:endParaRPr lang="en-US" dirty="0"/>
          </a:p>
          <a:p>
            <a:r>
              <a:rPr lang="en-US" dirty="0"/>
              <a:t>The August 2009 paper in IEEE Transactions on Power Systems, “DC Power Flow Revisited” (by Stott, </a:t>
            </a:r>
            <a:r>
              <a:rPr lang="en-US" dirty="0" err="1"/>
              <a:t>Jardim</a:t>
            </a:r>
            <a:r>
              <a:rPr lang="en-US" dirty="0"/>
              <a:t> and </a:t>
            </a:r>
            <a:r>
              <a:rPr lang="en-US" dirty="0" err="1"/>
              <a:t>Alsac</a:t>
            </a:r>
            <a:r>
              <a:rPr lang="en-US" dirty="0"/>
              <a:t>) provides good coverage</a:t>
            </a:r>
          </a:p>
          <a:p>
            <a:r>
              <a:rPr lang="en-US" dirty="0"/>
              <a:t>T. J. Overbye, X. Cheng, and Y. Sun, “A comparison of the AC and DC power flow models for LMP Calculations,” in Proc. 37th Hawaii Int. Conf. System Sciences, 2004, compares the accuracy of the approach</a:t>
            </a:r>
          </a:p>
        </p:txBody>
      </p:sp>
    </p:spTree>
    <p:extLst>
      <p:ext uri="{BB962C8B-B14F-4D97-AF65-F5344CB8AC3E}">
        <p14:creationId xmlns:p14="http://schemas.microsoft.com/office/powerpoint/2010/main" val="3178304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DC Power Flow Example</a:t>
            </a:r>
          </a:p>
        </p:txBody>
      </p:sp>
      <p:pic>
        <p:nvPicPr>
          <p:cNvPr id="5"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l="7477" t="29063" r="11963" b="27188"/>
          <a:stretch>
            <a:fillRect/>
          </a:stretch>
        </p:blipFill>
        <p:spPr>
          <a:xfrm>
            <a:off x="609600" y="1411224"/>
            <a:ext cx="9852025" cy="4267200"/>
          </a:xfrm>
          <a:noFill/>
        </p:spPr>
      </p:pic>
      <p:sp>
        <p:nvSpPr>
          <p:cNvPr id="6" name="TextBox 5"/>
          <p:cNvSpPr txBox="1"/>
          <p:nvPr/>
        </p:nvSpPr>
        <p:spPr>
          <a:xfrm>
            <a:off x="1371600" y="6019800"/>
            <a:ext cx="9448800" cy="369332"/>
          </a:xfrm>
          <a:prstGeom prst="rect">
            <a:avLst/>
          </a:prstGeom>
          <a:noFill/>
        </p:spPr>
        <p:txBody>
          <a:bodyPr wrap="square" rtlCol="0">
            <a:spAutoFit/>
          </a:bodyPr>
          <a:lstStyle/>
          <a:p>
            <a:r>
              <a:rPr lang="en-US" sz="1800" dirty="0">
                <a:solidFill>
                  <a:srgbClr val="1E0000"/>
                </a:solidFill>
                <a:latin typeface="+mj-lt"/>
              </a:rPr>
              <a:t>Example from Power System Analysis and Design, by Glover, Overbye, Sarma, 6</a:t>
            </a:r>
            <a:r>
              <a:rPr lang="en-US" sz="1800" baseline="30000" dirty="0">
                <a:solidFill>
                  <a:srgbClr val="1E0000"/>
                </a:solidFill>
                <a:latin typeface="+mj-lt"/>
              </a:rPr>
              <a:t>th</a:t>
            </a:r>
            <a:r>
              <a:rPr lang="en-US" sz="1800" dirty="0">
                <a:solidFill>
                  <a:srgbClr val="1E0000"/>
                </a:solidFill>
                <a:latin typeface="+mj-lt"/>
              </a:rPr>
              <a:t> Edition</a:t>
            </a:r>
          </a:p>
        </p:txBody>
      </p:sp>
    </p:spTree>
    <p:extLst>
      <p:ext uri="{BB962C8B-B14F-4D97-AF65-F5344CB8AC3E}">
        <p14:creationId xmlns:p14="http://schemas.microsoft.com/office/powerpoint/2010/main" val="2987018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l="4500" r="35500"/>
          <a:stretch/>
        </p:blipFill>
        <p:spPr>
          <a:xfrm>
            <a:off x="4267200" y="1219199"/>
            <a:ext cx="7467600" cy="5409049"/>
          </a:xfrm>
          <a:prstGeom prst="rect">
            <a:avLst/>
          </a:prstGeom>
        </p:spPr>
      </p:pic>
      <p:sp>
        <p:nvSpPr>
          <p:cNvPr id="2" name="Title 1"/>
          <p:cNvSpPr>
            <a:spLocks noGrp="1"/>
          </p:cNvSpPr>
          <p:nvPr>
            <p:ph type="title"/>
          </p:nvPr>
        </p:nvSpPr>
        <p:spPr/>
        <p:txBody>
          <a:bodyPr/>
          <a:lstStyle/>
          <a:p>
            <a:r>
              <a:rPr lang="en-US" dirty="0"/>
              <a:t>DC Power Flow in PowerWorld</a:t>
            </a:r>
          </a:p>
        </p:txBody>
      </p:sp>
      <p:sp>
        <p:nvSpPr>
          <p:cNvPr id="3" name="Content Placeholder 2"/>
          <p:cNvSpPr>
            <a:spLocks noGrp="1"/>
          </p:cNvSpPr>
          <p:nvPr>
            <p:ph type="body" sz="quarter" idx="10"/>
          </p:nvPr>
        </p:nvSpPr>
        <p:spPr>
          <a:xfrm>
            <a:off x="228600" y="1295400"/>
            <a:ext cx="3810000" cy="5181600"/>
          </a:xfrm>
        </p:spPr>
        <p:txBody>
          <a:bodyPr/>
          <a:lstStyle/>
          <a:p>
            <a:pPr marL="0" indent="0">
              <a:buNone/>
            </a:pPr>
            <a:r>
              <a:rPr lang="en-US" dirty="0"/>
              <a:t>PowerWorld allows for easy switching between the dc and ac power flows (case Aggieland37)</a:t>
            </a:r>
          </a:p>
          <a:p>
            <a:endParaRPr lang="en-US" dirty="0"/>
          </a:p>
        </p:txBody>
      </p:sp>
      <p:sp>
        <p:nvSpPr>
          <p:cNvPr id="5" name="TextBox 4"/>
          <p:cNvSpPr txBox="1"/>
          <p:nvPr/>
        </p:nvSpPr>
        <p:spPr>
          <a:xfrm>
            <a:off x="304800" y="3886200"/>
            <a:ext cx="3810000" cy="2308324"/>
          </a:xfrm>
          <a:prstGeom prst="rect">
            <a:avLst/>
          </a:prstGeom>
          <a:solidFill>
            <a:srgbClr val="D6D2C4"/>
          </a:solidFill>
        </p:spPr>
        <p:txBody>
          <a:bodyPr wrap="square" rtlCol="0">
            <a:spAutoFit/>
          </a:bodyPr>
          <a:lstStyle/>
          <a:p>
            <a:pPr>
              <a:spcBef>
                <a:spcPts val="0"/>
              </a:spcBef>
            </a:pPr>
            <a:r>
              <a:rPr lang="en-US" sz="2400" dirty="0">
                <a:solidFill>
                  <a:srgbClr val="1E0000"/>
                </a:solidFill>
                <a:latin typeface="+mj-lt"/>
              </a:rPr>
              <a:t>To use the dc approach</a:t>
            </a:r>
            <a:br>
              <a:rPr lang="en-US" sz="2400" dirty="0">
                <a:solidFill>
                  <a:srgbClr val="1E0000"/>
                </a:solidFill>
                <a:latin typeface="+mj-lt"/>
              </a:rPr>
            </a:br>
            <a:r>
              <a:rPr lang="en-US" sz="2400" dirty="0">
                <a:solidFill>
                  <a:srgbClr val="1E0000"/>
                </a:solidFill>
                <a:latin typeface="+mj-lt"/>
              </a:rPr>
              <a:t>in PowerWorld select </a:t>
            </a:r>
            <a:r>
              <a:rPr lang="en-US" sz="2400" b="1" dirty="0">
                <a:solidFill>
                  <a:srgbClr val="1E0000"/>
                </a:solidFill>
                <a:latin typeface="+mj-lt"/>
              </a:rPr>
              <a:t>Tools, Solve, DC Power Flow</a:t>
            </a:r>
          </a:p>
          <a:p>
            <a:pPr>
              <a:spcBef>
                <a:spcPts val="0"/>
              </a:spcBef>
            </a:pPr>
            <a:endParaRPr lang="en-US" sz="2400" dirty="0">
              <a:solidFill>
                <a:srgbClr val="1E0000"/>
              </a:solidFill>
              <a:latin typeface="+mj-lt"/>
            </a:endParaRPr>
          </a:p>
          <a:p>
            <a:pPr>
              <a:spcBef>
                <a:spcPts val="0"/>
              </a:spcBef>
            </a:pPr>
            <a:r>
              <a:rPr lang="en-US" sz="2400" dirty="0">
                <a:solidFill>
                  <a:srgbClr val="1E0000"/>
                </a:solidFill>
                <a:latin typeface="+mj-lt"/>
              </a:rPr>
              <a:t>Notice there are no losses</a:t>
            </a:r>
          </a:p>
        </p:txBody>
      </p:sp>
    </p:spTree>
    <p:extLst>
      <p:ext uri="{BB962C8B-B14F-4D97-AF65-F5344CB8AC3E}">
        <p14:creationId xmlns:p14="http://schemas.microsoft.com/office/powerpoint/2010/main" val="2179820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Fast Decoupled Power Flow</a:t>
            </a:r>
            <a:endParaRPr lang="en-US" dirty="0"/>
          </a:p>
        </p:txBody>
      </p:sp>
      <p:sp>
        <p:nvSpPr>
          <p:cNvPr id="3" name="Content Placeholder 2"/>
          <p:cNvSpPr>
            <a:spLocks noGrp="1"/>
          </p:cNvSpPr>
          <p:nvPr>
            <p:ph type="body" sz="quarter" idx="10"/>
          </p:nvPr>
        </p:nvSpPr>
        <p:spPr/>
        <p:txBody>
          <a:bodyPr/>
          <a:lstStyle/>
          <a:p>
            <a:r>
              <a:rPr lang="en-US" altLang="en-US" dirty="0"/>
              <a:t>By continuing with our Jacobian approximations we can actually obtain a reasonable approximation that is independent of the voltage magnitudes/angles.</a:t>
            </a:r>
          </a:p>
          <a:p>
            <a:r>
              <a:rPr lang="en-US" altLang="en-US" dirty="0"/>
              <a:t>This means the Jacobian need only be built/inverted once per power flow solution</a:t>
            </a:r>
          </a:p>
          <a:p>
            <a:r>
              <a:rPr lang="en-US" altLang="en-US" dirty="0"/>
              <a:t>This approach is known as the fast decoupled power flow (FDPF)</a:t>
            </a:r>
          </a:p>
          <a:p>
            <a:endParaRPr lang="en-US" dirty="0"/>
          </a:p>
        </p:txBody>
      </p:sp>
    </p:spTree>
    <p:extLst>
      <p:ext uri="{BB962C8B-B14F-4D97-AF65-F5344CB8AC3E}">
        <p14:creationId xmlns:p14="http://schemas.microsoft.com/office/powerpoint/2010/main" val="288779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Fast Decoupled Power Flow, cont.</a:t>
            </a:r>
            <a:endParaRPr lang="en-US" dirty="0"/>
          </a:p>
        </p:txBody>
      </p:sp>
      <p:sp>
        <p:nvSpPr>
          <p:cNvPr id="3" name="Content Placeholder 2"/>
          <p:cNvSpPr>
            <a:spLocks noGrp="1"/>
          </p:cNvSpPr>
          <p:nvPr>
            <p:ph type="body" sz="quarter" idx="10"/>
          </p:nvPr>
        </p:nvSpPr>
        <p:spPr/>
        <p:txBody>
          <a:bodyPr/>
          <a:lstStyle/>
          <a:p>
            <a:r>
              <a:rPr lang="en-US" altLang="en-US" dirty="0"/>
              <a:t>FDPF uses the same mismatch equations as standard power flow (just scaled) so it should have same solution</a:t>
            </a:r>
          </a:p>
          <a:p>
            <a:r>
              <a:rPr lang="en-US" altLang="en-US" dirty="0"/>
              <a:t>The FDPF is widely used, though usually only when we only need an approximate solution</a:t>
            </a:r>
          </a:p>
          <a:p>
            <a:r>
              <a:rPr lang="en-US" dirty="0"/>
              <a:t>Key fast decoupled power flow reference is  B. Stott, O. </a:t>
            </a:r>
            <a:r>
              <a:rPr lang="en-US" dirty="0" err="1"/>
              <a:t>Alsac</a:t>
            </a:r>
            <a:r>
              <a:rPr lang="en-US" dirty="0"/>
              <a:t>, “Fast Decoupled Load Flow,” IEEE Trans. Power App. and Syst., May 1974, pp. 859-869</a:t>
            </a:r>
          </a:p>
          <a:p>
            <a:r>
              <a:rPr lang="en-US" dirty="0"/>
              <a:t>Modified versions also exist, such as D. </a:t>
            </a:r>
            <a:r>
              <a:rPr lang="en-US" dirty="0" err="1"/>
              <a:t>Jajicic</a:t>
            </a:r>
            <a:r>
              <a:rPr lang="en-US" dirty="0"/>
              <a:t> and A. Bose, “A Modification to the Fast Decoupled Power Flow for Networks with High R/X Ratios, “IEEE Transactions on Power Sys., May 1988, pp. 743-746</a:t>
            </a:r>
          </a:p>
          <a:p>
            <a:endParaRPr lang="en-US" dirty="0"/>
          </a:p>
        </p:txBody>
      </p:sp>
    </p:spTree>
    <p:extLst>
      <p:ext uri="{BB962C8B-B14F-4D97-AF65-F5344CB8AC3E}">
        <p14:creationId xmlns:p14="http://schemas.microsoft.com/office/powerpoint/2010/main" val="1482304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FDPF Approximations</a:t>
            </a:r>
            <a:endParaRPr lang="en-US" dirty="0"/>
          </a:p>
        </p:txBody>
      </p:sp>
      <p:graphicFrame>
        <p:nvGraphicFramePr>
          <p:cNvPr id="5" name="Object 3"/>
          <p:cNvGraphicFramePr>
            <a:graphicFrameLocks noChangeAspect="1"/>
          </p:cNvGraphicFramePr>
          <p:nvPr/>
        </p:nvGraphicFramePr>
        <p:xfrm>
          <a:off x="762000" y="1295400"/>
          <a:ext cx="7298631" cy="2453640"/>
        </p:xfrm>
        <a:graphic>
          <a:graphicData uri="http://schemas.openxmlformats.org/presentationml/2006/ole">
            <mc:AlternateContent xmlns:mc="http://schemas.openxmlformats.org/markup-compatibility/2006">
              <mc:Choice xmlns:v="urn:schemas-microsoft-com:vml" Requires="v">
                <p:oleObj name="Equation" r:id="rId2" imgW="6845040" imgH="2705040" progId="Equation.DSMT4">
                  <p:embed/>
                </p:oleObj>
              </mc:Choice>
              <mc:Fallback>
                <p:oleObj name="Equation" r:id="rId2" imgW="6845040" imgH="2705040" progId="Equation.DSMT4">
                  <p:embed/>
                  <p:pic>
                    <p:nvPicPr>
                      <p:cNvPr id="5" name="Object 3"/>
                      <p:cNvPicPr>
                        <a:picLocks noChangeAspect="1" noChangeArrowheads="1"/>
                      </p:cNvPicPr>
                      <p:nvPr/>
                    </p:nvPicPr>
                    <p:blipFill>
                      <a:blip r:embed="rId3"/>
                      <a:srcRect/>
                      <a:stretch>
                        <a:fillRect/>
                      </a:stretch>
                    </p:blipFill>
                    <p:spPr bwMode="auto">
                      <a:xfrm>
                        <a:off x="762000" y="1295400"/>
                        <a:ext cx="7298631" cy="2453640"/>
                      </a:xfrm>
                      <a:prstGeom prst="rect">
                        <a:avLst/>
                      </a:prstGeom>
                      <a:noFill/>
                      <a:ln>
                        <a:noFill/>
                      </a:ln>
                      <a:effectLst/>
                    </p:spPr>
                  </p:pic>
                </p:oleObj>
              </mc:Fallback>
            </mc:AlternateContent>
          </a:graphicData>
        </a:graphic>
      </p:graphicFrame>
      <p:graphicFrame>
        <p:nvGraphicFramePr>
          <p:cNvPr id="6" name="Object 5"/>
          <p:cNvGraphicFramePr>
            <a:graphicFrameLocks noChangeAspect="1"/>
          </p:cNvGraphicFramePr>
          <p:nvPr/>
        </p:nvGraphicFramePr>
        <p:xfrm>
          <a:off x="853441" y="3901440"/>
          <a:ext cx="6767513" cy="2560638"/>
        </p:xfrm>
        <a:graphic>
          <a:graphicData uri="http://schemas.openxmlformats.org/presentationml/2006/ole">
            <mc:AlternateContent xmlns:mc="http://schemas.openxmlformats.org/markup-compatibility/2006">
              <mc:Choice xmlns:v="urn:schemas-microsoft-com:vml" Requires="v">
                <p:oleObj name="Equation" r:id="rId4" imgW="6883200" imgH="2603160" progId="Equation.DSMT4">
                  <p:embed/>
                </p:oleObj>
              </mc:Choice>
              <mc:Fallback>
                <p:oleObj name="Equation" r:id="rId4" imgW="6883200" imgH="2603160" progId="Equation.DSMT4">
                  <p:embed/>
                  <p:pic>
                    <p:nvPicPr>
                      <p:cNvPr id="6" name="Object 5"/>
                      <p:cNvPicPr>
                        <a:picLocks noChangeAspect="1" noChangeArrowheads="1"/>
                      </p:cNvPicPr>
                      <p:nvPr/>
                    </p:nvPicPr>
                    <p:blipFill>
                      <a:blip r:embed="rId5"/>
                      <a:srcRect/>
                      <a:stretch>
                        <a:fillRect/>
                      </a:stretch>
                    </p:blipFill>
                    <p:spPr bwMode="auto">
                      <a:xfrm>
                        <a:off x="853441" y="3901440"/>
                        <a:ext cx="6767513" cy="2560638"/>
                      </a:xfrm>
                      <a:prstGeom prst="rect">
                        <a:avLst/>
                      </a:prstGeom>
                      <a:noFill/>
                      <a:ln>
                        <a:noFill/>
                      </a:ln>
                      <a:effectLst/>
                    </p:spPr>
                  </p:pic>
                </p:oleObj>
              </mc:Fallback>
            </mc:AlternateContent>
          </a:graphicData>
        </a:graphic>
      </p:graphicFrame>
      <p:sp>
        <p:nvSpPr>
          <p:cNvPr id="7" name="TextBox 6"/>
          <p:cNvSpPr txBox="1"/>
          <p:nvPr/>
        </p:nvSpPr>
        <p:spPr>
          <a:xfrm>
            <a:off x="762000" y="3520440"/>
            <a:ext cx="8219494" cy="523220"/>
          </a:xfrm>
          <a:prstGeom prst="rect">
            <a:avLst/>
          </a:prstGeom>
          <a:noFill/>
        </p:spPr>
        <p:txBody>
          <a:bodyPr wrap="none" rtlCol="0">
            <a:spAutoFit/>
          </a:bodyPr>
          <a:lstStyle/>
          <a:p>
            <a:r>
              <a:rPr lang="en-US" dirty="0">
                <a:solidFill>
                  <a:srgbClr val="1E0000"/>
                </a:solidFill>
                <a:latin typeface="+mn-lt"/>
              </a:rPr>
              <a:t>To see the impact on the real power equations recall </a:t>
            </a:r>
          </a:p>
        </p:txBody>
      </p:sp>
    </p:spTree>
    <p:extLst>
      <p:ext uri="{BB962C8B-B14F-4D97-AF65-F5344CB8AC3E}">
        <p14:creationId xmlns:p14="http://schemas.microsoft.com/office/powerpoint/2010/main" val="2341786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FDPF Approximations</a:t>
            </a:r>
          </a:p>
        </p:txBody>
      </p:sp>
      <p:sp>
        <p:nvSpPr>
          <p:cNvPr id="3" name="Content Placeholder 2"/>
          <p:cNvSpPr>
            <a:spLocks noGrp="1"/>
          </p:cNvSpPr>
          <p:nvPr>
            <p:ph type="body" sz="quarter" idx="10"/>
          </p:nvPr>
        </p:nvSpPr>
        <p:spPr/>
        <p:txBody>
          <a:bodyPr/>
          <a:lstStyle/>
          <a:p>
            <a:r>
              <a:rPr lang="en-US" dirty="0"/>
              <a:t>With the approximations for the diagonal term we get</a:t>
            </a:r>
            <a:br>
              <a:rPr lang="en-US" dirty="0"/>
            </a:br>
            <a:br>
              <a:rPr lang="en-US" dirty="0"/>
            </a:br>
            <a:br>
              <a:rPr lang="en-US" dirty="0"/>
            </a:br>
            <a:br>
              <a:rPr lang="en-US" dirty="0"/>
            </a:br>
            <a:br>
              <a:rPr lang="en-US" dirty="0"/>
            </a:br>
            <a:br>
              <a:rPr lang="en-US" dirty="0"/>
            </a:br>
            <a:br>
              <a:rPr lang="en-US" dirty="0"/>
            </a:br>
            <a:endParaRPr lang="en-US" dirty="0"/>
          </a:p>
          <a:p>
            <a:endParaRPr lang="en-US" dirty="0"/>
          </a:p>
          <a:p>
            <a:r>
              <a:rPr lang="en-US" dirty="0"/>
              <a:t>Hence the Jacobian for the real equations can be approximated as –B</a:t>
            </a:r>
          </a:p>
        </p:txBody>
      </p:sp>
      <p:graphicFrame>
        <p:nvGraphicFramePr>
          <p:cNvPr id="5" name="Object 4"/>
          <p:cNvGraphicFramePr>
            <a:graphicFrameLocks noChangeAspect="1"/>
          </p:cNvGraphicFramePr>
          <p:nvPr/>
        </p:nvGraphicFramePr>
        <p:xfrm>
          <a:off x="2286000" y="1981200"/>
          <a:ext cx="3225800" cy="1727200"/>
        </p:xfrm>
        <a:graphic>
          <a:graphicData uri="http://schemas.openxmlformats.org/presentationml/2006/ole">
            <mc:AlternateContent xmlns:mc="http://schemas.openxmlformats.org/markup-compatibility/2006">
              <mc:Choice xmlns:v="urn:schemas-microsoft-com:vml" Requires="v">
                <p:oleObj name="Equation" r:id="rId3" imgW="3225600" imgH="1726920" progId="Equation.DSMT4">
                  <p:embed/>
                </p:oleObj>
              </mc:Choice>
              <mc:Fallback>
                <p:oleObj name="Equation" r:id="rId3" imgW="3225600" imgH="1726920" progId="Equation.DSMT4">
                  <p:embed/>
                  <p:pic>
                    <p:nvPicPr>
                      <p:cNvPr id="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1981200"/>
                        <a:ext cx="3225800" cy="172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5"/>
          <p:cNvGraphicFramePr>
            <a:graphicFrameLocks noChangeAspect="1"/>
          </p:cNvGraphicFramePr>
          <p:nvPr/>
        </p:nvGraphicFramePr>
        <p:xfrm>
          <a:off x="1676400" y="3429000"/>
          <a:ext cx="7977188" cy="1398588"/>
        </p:xfrm>
        <a:graphic>
          <a:graphicData uri="http://schemas.openxmlformats.org/presentationml/2006/ole">
            <mc:AlternateContent xmlns:mc="http://schemas.openxmlformats.org/markup-compatibility/2006">
              <mc:Choice xmlns:v="urn:schemas-microsoft-com:vml" Requires="v">
                <p:oleObj name="Equation" r:id="rId5" imgW="8115120" imgH="1422360" progId="Equation.DSMT4">
                  <p:embed/>
                </p:oleObj>
              </mc:Choice>
              <mc:Fallback>
                <p:oleObj name="Equation" r:id="rId5" imgW="8115120" imgH="1422360" progId="Equation.DSMT4">
                  <p:embed/>
                  <p:pic>
                    <p:nvPicPr>
                      <p:cNvPr id="6"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3429000"/>
                        <a:ext cx="7977188"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78310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FDPF Approximations</a:t>
            </a:r>
          </a:p>
        </p:txBody>
      </p:sp>
      <p:sp>
        <p:nvSpPr>
          <p:cNvPr id="3" name="Content Placeholder 2"/>
          <p:cNvSpPr>
            <a:spLocks noGrp="1"/>
          </p:cNvSpPr>
          <p:nvPr>
            <p:ph type="body" sz="quarter" idx="10"/>
          </p:nvPr>
        </p:nvSpPr>
        <p:spPr/>
        <p:txBody>
          <a:bodyPr/>
          <a:lstStyle/>
          <a:p>
            <a:r>
              <a:rPr lang="en-US" dirty="0"/>
              <a:t>For the reactive power equations we also scale by Vi</a:t>
            </a:r>
            <a:br>
              <a:rPr lang="en-US" dirty="0"/>
            </a:br>
            <a:endParaRPr lang="en-US" dirty="0"/>
          </a:p>
          <a:p>
            <a:endParaRPr lang="en-US" dirty="0"/>
          </a:p>
          <a:p>
            <a:endParaRPr lang="en-US" dirty="0"/>
          </a:p>
          <a:p>
            <a:endParaRPr lang="en-US" dirty="0"/>
          </a:p>
          <a:p>
            <a:endParaRPr lang="en-US" dirty="0"/>
          </a:p>
          <a:p>
            <a:endParaRPr lang="en-US" dirty="0"/>
          </a:p>
          <a:p>
            <a:r>
              <a:rPr lang="en-US" dirty="0"/>
              <a:t>For the Jacobian off-diagonals we get</a:t>
            </a:r>
          </a:p>
          <a:p>
            <a:endParaRPr lang="en-US" dirty="0"/>
          </a:p>
        </p:txBody>
      </p:sp>
      <p:graphicFrame>
        <p:nvGraphicFramePr>
          <p:cNvPr id="5" name="Object 4"/>
          <p:cNvGraphicFramePr>
            <a:graphicFrameLocks noChangeAspect="1"/>
          </p:cNvGraphicFramePr>
          <p:nvPr/>
        </p:nvGraphicFramePr>
        <p:xfrm>
          <a:off x="2209800" y="1905000"/>
          <a:ext cx="7239000" cy="2082800"/>
        </p:xfrm>
        <a:graphic>
          <a:graphicData uri="http://schemas.openxmlformats.org/presentationml/2006/ole">
            <mc:AlternateContent xmlns:mc="http://schemas.openxmlformats.org/markup-compatibility/2006">
              <mc:Choice xmlns:v="urn:schemas-microsoft-com:vml" Requires="v">
                <p:oleObj name="Equation" r:id="rId2" imgW="7238880" imgH="2082600" progId="Equation.DSMT4">
                  <p:embed/>
                </p:oleObj>
              </mc:Choice>
              <mc:Fallback>
                <p:oleObj name="Equation" r:id="rId2" imgW="7238880" imgH="2082600" progId="Equation.DSMT4">
                  <p:embed/>
                  <p:pic>
                    <p:nvPicPr>
                      <p:cNvPr id="5"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905000"/>
                        <a:ext cx="7239000" cy="2082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5"/>
          <p:cNvGraphicFramePr>
            <a:graphicFrameLocks noChangeAspect="1"/>
          </p:cNvGraphicFramePr>
          <p:nvPr/>
        </p:nvGraphicFramePr>
        <p:xfrm>
          <a:off x="2590800" y="4953000"/>
          <a:ext cx="3944938" cy="898525"/>
        </p:xfrm>
        <a:graphic>
          <a:graphicData uri="http://schemas.openxmlformats.org/presentationml/2006/ole">
            <mc:AlternateContent xmlns:mc="http://schemas.openxmlformats.org/markup-compatibility/2006">
              <mc:Choice xmlns:v="urn:schemas-microsoft-com:vml" Requires="v">
                <p:oleObj name="Equation" r:id="rId4" imgW="4012920" imgH="914400" progId="Equation.DSMT4">
                  <p:embed/>
                </p:oleObj>
              </mc:Choice>
              <mc:Fallback>
                <p:oleObj name="Equation" r:id="rId4" imgW="4012920" imgH="914400" progId="Equation.DSMT4">
                  <p:embed/>
                  <p:pic>
                    <p:nvPicPr>
                      <p:cNvPr id="6"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4953000"/>
                        <a:ext cx="3944938"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69909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FDPF Approximations</a:t>
            </a:r>
          </a:p>
        </p:txBody>
      </p:sp>
      <p:sp>
        <p:nvSpPr>
          <p:cNvPr id="3" name="Content Placeholder 2"/>
          <p:cNvSpPr>
            <a:spLocks noGrp="1"/>
          </p:cNvSpPr>
          <p:nvPr>
            <p:ph type="body" sz="quarter" idx="10"/>
          </p:nvPr>
        </p:nvSpPr>
        <p:spPr/>
        <p:txBody>
          <a:bodyPr/>
          <a:lstStyle/>
          <a:p>
            <a:r>
              <a:rPr lang="en-US" dirty="0"/>
              <a:t>And for the reactive power Jacobian diagonal we get</a:t>
            </a:r>
            <a:br>
              <a:rPr lang="en-US" dirty="0"/>
            </a:br>
            <a:br>
              <a:rPr lang="en-US" dirty="0"/>
            </a:br>
            <a:br>
              <a:rPr lang="en-US" dirty="0"/>
            </a:br>
            <a:br>
              <a:rPr lang="en-US" dirty="0"/>
            </a:br>
            <a:endParaRPr lang="en-US" dirty="0"/>
          </a:p>
          <a:p>
            <a:r>
              <a:rPr lang="en-US" dirty="0"/>
              <a:t>As derived the real and reactive equations have a constant Jacobian equal to –B</a:t>
            </a:r>
          </a:p>
          <a:p>
            <a:pPr lvl="1"/>
            <a:r>
              <a:rPr lang="en-US" dirty="0"/>
              <a:t>Usually modifications are made to omit from the real power matrix elements that affect reactive flow (like shunts) and from the reactive power matrix elements that affect real power flow, like phase shifters</a:t>
            </a:r>
          </a:p>
          <a:p>
            <a:pPr lvl="1"/>
            <a:r>
              <a:rPr lang="en-US" dirty="0"/>
              <a:t>We’ll call the real power matrix B’ and the reactive B”</a:t>
            </a:r>
          </a:p>
          <a:p>
            <a:endParaRPr lang="en-US" dirty="0"/>
          </a:p>
        </p:txBody>
      </p:sp>
      <p:graphicFrame>
        <p:nvGraphicFramePr>
          <p:cNvPr id="5" name="Object 4"/>
          <p:cNvGraphicFramePr>
            <a:graphicFrameLocks noChangeAspect="1"/>
          </p:cNvGraphicFramePr>
          <p:nvPr/>
        </p:nvGraphicFramePr>
        <p:xfrm>
          <a:off x="2362200" y="1905000"/>
          <a:ext cx="4305300" cy="1295400"/>
        </p:xfrm>
        <a:graphic>
          <a:graphicData uri="http://schemas.openxmlformats.org/presentationml/2006/ole">
            <mc:AlternateContent xmlns:mc="http://schemas.openxmlformats.org/markup-compatibility/2006">
              <mc:Choice xmlns:v="urn:schemas-microsoft-com:vml" Requires="v">
                <p:oleObj name="Equation" r:id="rId2" imgW="4305240" imgH="1295280" progId="Equation.DSMT4">
                  <p:embed/>
                </p:oleObj>
              </mc:Choice>
              <mc:Fallback>
                <p:oleObj name="Equation" r:id="rId2" imgW="4305240" imgH="1295280" progId="Equation.DSMT4">
                  <p:embed/>
                  <p:pic>
                    <p:nvPicPr>
                      <p:cNvPr id="5"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905000"/>
                        <a:ext cx="4305300" cy="129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661628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FDPF Three Bus Example</a:t>
            </a:r>
            <a:endParaRPr lang="en-US" dirty="0"/>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r="27499" b="40446"/>
          <a:stretch>
            <a:fillRect/>
          </a:stretch>
        </p:blipFill>
        <p:spPr bwMode="auto">
          <a:xfrm>
            <a:off x="762000" y="1905000"/>
            <a:ext cx="7315200" cy="371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4"/>
          <p:cNvSpPr txBox="1">
            <a:spLocks noChangeArrowheads="1"/>
          </p:cNvSpPr>
          <p:nvPr/>
        </p:nvSpPr>
        <p:spPr bwMode="auto">
          <a:xfrm>
            <a:off x="304800" y="1295400"/>
            <a:ext cx="87366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2800" dirty="0">
                <a:solidFill>
                  <a:srgbClr val="1E0000"/>
                </a:solidFill>
                <a:latin typeface="+mj-lt"/>
              </a:rPr>
              <a:t>Use the FDPF to solve the following three bus system</a:t>
            </a:r>
          </a:p>
        </p:txBody>
      </p:sp>
      <p:graphicFrame>
        <p:nvGraphicFramePr>
          <p:cNvPr id="7" name="Object 5"/>
          <p:cNvGraphicFramePr>
            <a:graphicFrameLocks noChangeAspect="1"/>
          </p:cNvGraphicFramePr>
          <p:nvPr/>
        </p:nvGraphicFramePr>
        <p:xfrm>
          <a:off x="6934200" y="4572000"/>
          <a:ext cx="3722687" cy="1298575"/>
        </p:xfrm>
        <a:graphic>
          <a:graphicData uri="http://schemas.openxmlformats.org/presentationml/2006/ole">
            <mc:AlternateContent xmlns:mc="http://schemas.openxmlformats.org/markup-compatibility/2006">
              <mc:Choice xmlns:v="urn:schemas-microsoft-com:vml" Requires="v">
                <p:oleObj name="Equation" r:id="rId3" imgW="4368600" imgH="1523880" progId="Equation.DSMT4">
                  <p:embed/>
                </p:oleObj>
              </mc:Choice>
              <mc:Fallback>
                <p:oleObj name="Equation" r:id="rId3" imgW="4368600" imgH="1523880" progId="Equation.DSMT4">
                  <p:embed/>
                  <p:pic>
                    <p:nvPicPr>
                      <p:cNvPr id="7" name="Object 5"/>
                      <p:cNvPicPr>
                        <a:picLocks noChangeAspect="1" noChangeArrowheads="1"/>
                      </p:cNvPicPr>
                      <p:nvPr/>
                    </p:nvPicPr>
                    <p:blipFill>
                      <a:blip r:embed="rId4"/>
                      <a:srcRect/>
                      <a:stretch>
                        <a:fillRect/>
                      </a:stretch>
                    </p:blipFill>
                    <p:spPr bwMode="auto">
                      <a:xfrm>
                        <a:off x="6934200" y="4572000"/>
                        <a:ext cx="3722687" cy="1298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108004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FDPF Three Bus Example, cont’d</a:t>
            </a:r>
            <a:endParaRPr lang="en-US" dirty="0"/>
          </a:p>
        </p:txBody>
      </p:sp>
      <p:graphicFrame>
        <p:nvGraphicFramePr>
          <p:cNvPr id="5" name="Object 4"/>
          <p:cNvGraphicFramePr>
            <a:graphicFrameLocks noChangeAspect="1"/>
          </p:cNvGraphicFramePr>
          <p:nvPr/>
        </p:nvGraphicFramePr>
        <p:xfrm>
          <a:off x="1066800" y="1524000"/>
          <a:ext cx="6829425" cy="4784725"/>
        </p:xfrm>
        <a:graphic>
          <a:graphicData uri="http://schemas.openxmlformats.org/presentationml/2006/ole">
            <mc:AlternateContent xmlns:mc="http://schemas.openxmlformats.org/markup-compatibility/2006">
              <mc:Choice xmlns:v="urn:schemas-microsoft-com:vml" Requires="v">
                <p:oleObj name="Equation" r:id="rId2" imgW="8013600" imgH="5613120" progId="Equation.DSMT4">
                  <p:embed/>
                </p:oleObj>
              </mc:Choice>
              <mc:Fallback>
                <p:oleObj name="Equation" r:id="rId2" imgW="8013600" imgH="5613120" progId="Equation.DSMT4">
                  <p:embed/>
                  <p:pic>
                    <p:nvPicPr>
                      <p:cNvPr id="5"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524000"/>
                        <a:ext cx="6829425" cy="4784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297636120"/>
      </p:ext>
    </p:extLst>
  </p:cSld>
  <p:clrMapOvr>
    <a:masterClrMapping/>
  </p:clrMapOvr>
</p:sld>
</file>

<file path=ppt/theme/theme1.xml><?xml version="1.0" encoding="utf-8"?>
<a:theme xmlns:a="http://schemas.openxmlformats.org/drawingml/2006/main" name="Capsules">
  <a:themeElements>
    <a:clrScheme name="Custom 5">
      <a:dk1>
        <a:srgbClr val="000000"/>
      </a:dk1>
      <a:lt1>
        <a:srgbClr val="FFFFFF"/>
      </a:lt1>
      <a:dk2>
        <a:srgbClr val="500000"/>
      </a:dk2>
      <a:lt2>
        <a:srgbClr val="D1C394"/>
      </a:lt2>
      <a:accent1>
        <a:srgbClr val="99CC99"/>
      </a:accent1>
      <a:accent2>
        <a:srgbClr val="33CCCC"/>
      </a:accent2>
      <a:accent3>
        <a:srgbClr val="FFFFFF"/>
      </a:accent3>
      <a:accent4>
        <a:srgbClr val="002A56"/>
      </a:accent4>
      <a:accent5>
        <a:srgbClr val="CAE2CA"/>
      </a:accent5>
      <a:accent6>
        <a:srgbClr val="2DB9B9"/>
      </a:accent6>
      <a:hlink>
        <a:srgbClr val="500000"/>
      </a:hlink>
      <a:folHlink>
        <a:srgbClr val="50000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lnDef>
    <a:txDef>
      <a:spPr>
        <a:solidFill>
          <a:srgbClr val="D6D2C4"/>
        </a:solidFill>
      </a:spPr>
      <a:bodyPr wrap="none" rtlCol="0">
        <a:spAutoFit/>
      </a:bodyPr>
      <a:lstStyle>
        <a:defPPr algn="l">
          <a:defRPr sz="1600" dirty="0" smtClean="0">
            <a:latin typeface="+mj-lt"/>
          </a:defRPr>
        </a:defPPr>
      </a:lstStyle>
    </a:tx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irchfield_Surface_Mine_Workshop_Sept2022.pptx" id="{DE0D6E1C-3CAD-4B57-84BB-D59B3FEB6B24}" vid="{9CBBB78E-6A6C-4950-9BC1-3466FF9327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Birchfield_Tamu</Template>
  <TotalTime>408</TotalTime>
  <Words>748</Words>
  <Application>Microsoft Office PowerPoint</Application>
  <PresentationFormat>Widescreen</PresentationFormat>
  <Paragraphs>63</Paragraphs>
  <Slides>16</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vt:lpstr>
      <vt:lpstr>Calibri</vt:lpstr>
      <vt:lpstr>Helvetica</vt:lpstr>
      <vt:lpstr>Times New Roman</vt:lpstr>
      <vt:lpstr>Wingdings</vt:lpstr>
      <vt:lpstr>Capsules</vt:lpstr>
      <vt:lpstr>Equation</vt:lpstr>
      <vt:lpstr>ECEN 615, Fall 2023 Methods of Electric Power System Analysis</vt:lpstr>
      <vt:lpstr>Fast Decoupled Power Flow</vt:lpstr>
      <vt:lpstr>Fast Decoupled Power Flow, cont.</vt:lpstr>
      <vt:lpstr>FDPF Approximations</vt:lpstr>
      <vt:lpstr>FDPF Approximations</vt:lpstr>
      <vt:lpstr>FDPF Approximations</vt:lpstr>
      <vt:lpstr>FDPF Approximations</vt:lpstr>
      <vt:lpstr>FDPF Three Bus Example</vt:lpstr>
      <vt:lpstr>FDPF Three Bus Example, cont’d</vt:lpstr>
      <vt:lpstr>FDPF Three Bus Example, cont’d</vt:lpstr>
      <vt:lpstr>FDPF Region of Convergence</vt:lpstr>
      <vt:lpstr>FDPF Cautions</vt:lpstr>
      <vt:lpstr>DC Power Flow</vt:lpstr>
      <vt:lpstr>DC Power Flow References</vt:lpstr>
      <vt:lpstr>DC Power Flow Example</vt:lpstr>
      <vt:lpstr>DC Power Flow in PowerWorld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Birchfield, Adam Barlow</dc:creator>
  <cp:lastModifiedBy>Birchfield, Adam Barlow</cp:lastModifiedBy>
  <cp:revision>34</cp:revision>
  <cp:lastPrinted>2011-08-22T16:49:24Z</cp:lastPrinted>
  <dcterms:created xsi:type="dcterms:W3CDTF">2023-08-17T20:43:05Z</dcterms:created>
  <dcterms:modified xsi:type="dcterms:W3CDTF">2023-09-20T16:31:05Z</dcterms:modified>
</cp:coreProperties>
</file>