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9"/>
  </p:notesMasterIdLst>
  <p:handoutMasterIdLst>
    <p:handoutMasterId r:id="rId40"/>
  </p:handoutMasterIdLst>
  <p:sldIdLst>
    <p:sldId id="396" r:id="rId2"/>
    <p:sldId id="434" r:id="rId3"/>
    <p:sldId id="459" r:id="rId4"/>
    <p:sldId id="431" r:id="rId5"/>
    <p:sldId id="432" r:id="rId6"/>
    <p:sldId id="433" r:id="rId7"/>
    <p:sldId id="438" r:id="rId8"/>
    <p:sldId id="439" r:id="rId9"/>
    <p:sldId id="458" r:id="rId10"/>
    <p:sldId id="436" r:id="rId11"/>
    <p:sldId id="440" r:id="rId12"/>
    <p:sldId id="441" r:id="rId13"/>
    <p:sldId id="442" r:id="rId14"/>
    <p:sldId id="443" r:id="rId15"/>
    <p:sldId id="444" r:id="rId16"/>
    <p:sldId id="445" r:id="rId17"/>
    <p:sldId id="446" r:id="rId18"/>
    <p:sldId id="447" r:id="rId19"/>
    <p:sldId id="448" r:id="rId20"/>
    <p:sldId id="449" r:id="rId21"/>
    <p:sldId id="450" r:id="rId22"/>
    <p:sldId id="451" r:id="rId23"/>
    <p:sldId id="452" r:id="rId24"/>
    <p:sldId id="453" r:id="rId25"/>
    <p:sldId id="454" r:id="rId26"/>
    <p:sldId id="455" r:id="rId27"/>
    <p:sldId id="456" r:id="rId28"/>
    <p:sldId id="457" r:id="rId29"/>
    <p:sldId id="336" r:id="rId30"/>
    <p:sldId id="337" r:id="rId31"/>
    <p:sldId id="338" r:id="rId32"/>
    <p:sldId id="339" r:id="rId33"/>
    <p:sldId id="340" r:id="rId34"/>
    <p:sldId id="341" r:id="rId35"/>
    <p:sldId id="342" r:id="rId36"/>
    <p:sldId id="343" r:id="rId37"/>
    <p:sldId id="344" r:id="rId38"/>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FFFFFF"/>
    <a:srgbClr val="500000"/>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088" autoAdjust="0"/>
  </p:normalViewPr>
  <p:slideViewPr>
    <p:cSldViewPr>
      <p:cViewPr>
        <p:scale>
          <a:sx n="100" d="100"/>
          <a:sy n="100" d="100"/>
        </p:scale>
        <p:origin x="852" y="31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9/18/2023</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2</a:t>
            </a:fld>
            <a:endParaRPr lang="en-US"/>
          </a:p>
        </p:txBody>
      </p:sp>
    </p:spTree>
    <p:extLst>
      <p:ext uri="{BB962C8B-B14F-4D97-AF65-F5344CB8AC3E}">
        <p14:creationId xmlns:p14="http://schemas.microsoft.com/office/powerpoint/2010/main" val="747035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26</a:t>
            </a:fld>
            <a:endParaRPr lang="en-US"/>
          </a:p>
        </p:txBody>
      </p:sp>
    </p:spTree>
    <p:extLst>
      <p:ext uri="{BB962C8B-B14F-4D97-AF65-F5344CB8AC3E}">
        <p14:creationId xmlns:p14="http://schemas.microsoft.com/office/powerpoint/2010/main" val="1291479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Maroon">
    <p:spTree>
      <p:nvGrpSpPr>
        <p:cNvPr id="1" name=""/>
        <p:cNvGrpSpPr/>
        <p:nvPr/>
      </p:nvGrpSpPr>
      <p:grpSpPr>
        <a:xfrm>
          <a:off x="0" y="0"/>
          <a:ext cx="0" cy="0"/>
          <a:chOff x="0" y="0"/>
          <a:chExt cx="0" cy="0"/>
        </a:xfrm>
      </p:grpSpPr>
      <p:pic>
        <p:nvPicPr>
          <p:cNvPr id="7" name="Picture 6" descr="AcademicBdlg.jpg">
            <a:extLst>
              <a:ext uri="{FF2B5EF4-FFF2-40B4-BE49-F238E27FC236}">
                <a16:creationId xmlns:a16="http://schemas.microsoft.com/office/drawing/2014/main" id="{291CFCBA-1F96-463C-80AD-CB053744AE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9569" y="0"/>
            <a:ext cx="12393807" cy="6858000"/>
          </a:xfrm>
          <a:prstGeom prst="rect">
            <a:avLst/>
          </a:prstGeom>
        </p:spPr>
      </p:pic>
      <p:sp>
        <p:nvSpPr>
          <p:cNvPr id="9" name="Text Placeholder 2">
            <a:extLst>
              <a:ext uri="{FF2B5EF4-FFF2-40B4-BE49-F238E27FC236}">
                <a16:creationId xmlns:a16="http://schemas.microsoft.com/office/drawing/2014/main" id="{D0245A0C-8404-4951-B877-1AC79D97B1A7}"/>
              </a:ext>
            </a:extLst>
          </p:cNvPr>
          <p:cNvSpPr>
            <a:spLocks noGrp="1"/>
          </p:cNvSpPr>
          <p:nvPr>
            <p:ph type="body" sz="quarter" idx="11" hasCustomPrompt="1"/>
          </p:nvPr>
        </p:nvSpPr>
        <p:spPr>
          <a:xfrm>
            <a:off x="929640" y="3172207"/>
            <a:ext cx="10332720" cy="3457194"/>
          </a:xfrm>
        </p:spPr>
        <p:txBody>
          <a:bodyPr anchor="t"/>
          <a:lstStyle>
            <a:lvl1pPr marL="0" indent="0" algn="ctr">
              <a:buNone/>
              <a:defRPr sz="2400">
                <a:solidFill>
                  <a:schemeClr val="bg1"/>
                </a:solidFill>
              </a:defRPr>
            </a:lvl1pPr>
          </a:lstStyle>
          <a:p>
            <a:pPr lvl="0"/>
            <a:r>
              <a:rPr lang="en-US" dirty="0"/>
              <a:t>Click to edit Master subtitle slide</a:t>
            </a:r>
          </a:p>
        </p:txBody>
      </p:sp>
      <p:pic>
        <p:nvPicPr>
          <p:cNvPr id="8" name="Picture 7">
            <a:extLst>
              <a:ext uri="{FF2B5EF4-FFF2-40B4-BE49-F238E27FC236}">
                <a16:creationId xmlns:a16="http://schemas.microsoft.com/office/drawing/2014/main" id="{805ADD26-7DDA-451D-B219-5F9C4B2BF2C1}"/>
              </a:ext>
            </a:extLst>
          </p:cNvPr>
          <p:cNvPicPr>
            <a:picLocks noChangeAspect="1"/>
          </p:cNvPicPr>
          <p:nvPr userDrawn="1"/>
        </p:nvPicPr>
        <p:blipFill>
          <a:blip r:embed="rId3"/>
          <a:srcRect/>
          <a:stretch/>
        </p:blipFill>
        <p:spPr>
          <a:xfrm>
            <a:off x="4038600" y="304800"/>
            <a:ext cx="4118060" cy="966677"/>
          </a:xfrm>
          <a:prstGeom prst="rect">
            <a:avLst/>
          </a:prstGeom>
        </p:spPr>
      </p:pic>
      <p:sp>
        <p:nvSpPr>
          <p:cNvPr id="3" name="Text Placeholder 2">
            <a:extLst>
              <a:ext uri="{FF2B5EF4-FFF2-40B4-BE49-F238E27FC236}">
                <a16:creationId xmlns:a16="http://schemas.microsoft.com/office/drawing/2014/main" id="{E4251DAF-E35C-43F0-8D99-81B0C90F07F2}"/>
              </a:ext>
            </a:extLst>
          </p:cNvPr>
          <p:cNvSpPr>
            <a:spLocks noGrp="1"/>
          </p:cNvSpPr>
          <p:nvPr>
            <p:ph type="body" sz="quarter" idx="10" hasCustomPrompt="1"/>
          </p:nvPr>
        </p:nvSpPr>
        <p:spPr>
          <a:xfrm>
            <a:off x="929640" y="1495803"/>
            <a:ext cx="10332720" cy="1552190"/>
          </a:xfrm>
        </p:spPr>
        <p:txBody>
          <a:bodyPr anchor="ctr"/>
          <a:lstStyle>
            <a:lvl1pPr marL="0" indent="0" algn="ctr">
              <a:buNone/>
              <a:defRPr sz="3600">
                <a:solidFill>
                  <a:schemeClr val="bg1"/>
                </a:solidFill>
              </a:defRPr>
            </a:lvl1pPr>
          </a:lstStyle>
          <a:p>
            <a:pPr lvl="0"/>
            <a:r>
              <a:rPr lang="en-US" dirty="0"/>
              <a:t>Click to edit Master title slide</a:t>
            </a:r>
          </a:p>
        </p:txBody>
      </p:sp>
    </p:spTree>
    <p:extLst>
      <p:ext uri="{BB962C8B-B14F-4D97-AF65-F5344CB8AC3E}">
        <p14:creationId xmlns:p14="http://schemas.microsoft.com/office/powerpoint/2010/main" val="268120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B0AB98-EF66-4D1A-9E78-9FBD453E9B25}"/>
              </a:ext>
            </a:extLst>
          </p:cNvPr>
          <p:cNvSpPr/>
          <p:nvPr userDrawn="1"/>
        </p:nvSpPr>
        <p:spPr bwMode="auto">
          <a:xfrm>
            <a:off x="0" y="685800"/>
            <a:ext cx="121920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4" name="Rectangle 3">
            <a:extLst>
              <a:ext uri="{FF2B5EF4-FFF2-40B4-BE49-F238E27FC236}">
                <a16:creationId xmlns:a16="http://schemas.microsoft.com/office/drawing/2014/main" id="{0BACBCCD-32E9-4C7F-9F65-C7539BE5EB9D}"/>
              </a:ext>
            </a:extLst>
          </p:cNvPr>
          <p:cNvSpPr/>
          <p:nvPr userDrawn="1"/>
        </p:nvSpPr>
        <p:spPr bwMode="auto">
          <a:xfrm>
            <a:off x="0" y="6096000"/>
            <a:ext cx="121920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96975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50" r:id="rId1"/>
    <p:sldLayoutId id="2147483733" r:id="rId2"/>
    <p:sldLayoutId id="2147483723" r:id="rId3"/>
    <p:sldLayoutId id="2147483734" r:id="rId4"/>
    <p:sldLayoutId id="2147483727" r:id="rId5"/>
    <p:sldLayoutId id="2147483751" r:id="rId6"/>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5.bin"/><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6.bin"/><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7.bin"/><Relationship Id="rId1" Type="http://schemas.openxmlformats.org/officeDocument/2006/relationships/slideLayout" Target="../slideLayouts/slideLayout5.xml"/><Relationship Id="rId6" Type="http://schemas.openxmlformats.org/officeDocument/2006/relationships/oleObject" Target="../embeddings/oleObject9.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2.bin"/><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3.bin"/><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4.bin"/><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5.bin"/><Relationship Id="rId1" Type="http://schemas.openxmlformats.org/officeDocument/2006/relationships/slideLayout" Target="../slideLayouts/slideLayout5.xml"/><Relationship Id="rId5" Type="http://schemas.openxmlformats.org/officeDocument/2006/relationships/image" Target="../media/image27.w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9.wmf"/><Relationship Id="rId5" Type="http://schemas.openxmlformats.org/officeDocument/2006/relationships/oleObject" Target="../embeddings/oleObject18.bin"/><Relationship Id="rId4" Type="http://schemas.openxmlformats.org/officeDocument/2006/relationships/image" Target="../media/image28.wmf"/></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9.bin"/><Relationship Id="rId1" Type="http://schemas.openxmlformats.org/officeDocument/2006/relationships/slideLayout" Target="../slideLayouts/slideLayout3.xml"/><Relationship Id="rId5" Type="http://schemas.openxmlformats.org/officeDocument/2006/relationships/image" Target="../media/image31.w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1.bin"/><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image" Target="../media/image33.wmf"/><Relationship Id="rId1" Type="http://schemas.openxmlformats.org/officeDocument/2006/relationships/slideLayout" Target="../slideLayouts/slideLayout5.xml"/><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23.bin"/><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24.bin"/><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5.bin"/><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3.bin"/><Relationship Id="rId1" Type="http://schemas.openxmlformats.org/officeDocument/2006/relationships/slideLayout" Target="../slideLayouts/slideLayout3.x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75DB72C1-D6BC-472A-AD22-FE5F893F713C}"/>
              </a:ext>
            </a:extLst>
          </p:cNvPr>
          <p:cNvSpPr>
            <a:spLocks noGrp="1"/>
          </p:cNvSpPr>
          <p:nvPr>
            <p:ph type="ctrTitle" sz="quarter"/>
          </p:nvPr>
        </p:nvSpPr>
        <p:spPr/>
        <p:txBody>
          <a:bodyPr/>
          <a:lstStyle/>
          <a:p>
            <a:r>
              <a:rPr lang="en-US" dirty="0"/>
              <a:t>ECEN 615, Fall 2023</a:t>
            </a:r>
            <a:br>
              <a:rPr lang="en-US" dirty="0"/>
            </a:br>
            <a:r>
              <a:rPr lang="en-US" dirty="0"/>
              <a:t>Methods of Electric Power System Analysis</a:t>
            </a:r>
          </a:p>
        </p:txBody>
      </p:sp>
      <p:sp>
        <p:nvSpPr>
          <p:cNvPr id="21" name="Subtitle 20">
            <a:extLst>
              <a:ext uri="{FF2B5EF4-FFF2-40B4-BE49-F238E27FC236}">
                <a16:creationId xmlns:a16="http://schemas.microsoft.com/office/drawing/2014/main" id="{A47833BC-59BF-4589-8F63-4B78F549516A}"/>
              </a:ext>
            </a:extLst>
          </p:cNvPr>
          <p:cNvSpPr>
            <a:spLocks noGrp="1"/>
          </p:cNvSpPr>
          <p:nvPr>
            <p:ph type="subTitle" sz="quarter" idx="1"/>
          </p:nvPr>
        </p:nvSpPr>
        <p:spPr/>
        <p:txBody>
          <a:bodyPr/>
          <a:lstStyle/>
          <a:p>
            <a:r>
              <a:rPr lang="en-US" dirty="0"/>
              <a:t>Prof. Adam Birchfield</a:t>
            </a:r>
          </a:p>
          <a:p>
            <a:r>
              <a:rPr lang="en-US" dirty="0"/>
              <a:t>Dept. of Electrical and Computer Engineering</a:t>
            </a:r>
          </a:p>
          <a:p>
            <a:r>
              <a:rPr lang="en-US" dirty="0"/>
              <a:t>Texas A&amp;M University</a:t>
            </a:r>
          </a:p>
          <a:p>
            <a:r>
              <a:rPr lang="en-US" dirty="0">
                <a:hlinkClick r:id="rId3"/>
              </a:rPr>
              <a:t>abirchfield@tamu.edu</a:t>
            </a:r>
            <a:endParaRPr lang="en-US" dirty="0"/>
          </a:p>
        </p:txBody>
      </p:sp>
      <p:sp>
        <p:nvSpPr>
          <p:cNvPr id="22" name="Content Placeholder 21">
            <a:extLst>
              <a:ext uri="{FF2B5EF4-FFF2-40B4-BE49-F238E27FC236}">
                <a16:creationId xmlns:a16="http://schemas.microsoft.com/office/drawing/2014/main" id="{D988046D-9AFC-4904-93A7-742468CE468E}"/>
              </a:ext>
            </a:extLst>
          </p:cNvPr>
          <p:cNvSpPr>
            <a:spLocks noGrp="1"/>
          </p:cNvSpPr>
          <p:nvPr>
            <p:ph sz="quarter" idx="10"/>
          </p:nvPr>
        </p:nvSpPr>
        <p:spPr/>
        <p:txBody>
          <a:bodyPr/>
          <a:lstStyle/>
          <a:p>
            <a:r>
              <a:rPr lang="en-US" dirty="0"/>
              <a:t>Class 8: Power Flow Computational Techniques and Approximations, Part 2</a:t>
            </a:r>
          </a:p>
        </p:txBody>
      </p:sp>
    </p:spTree>
    <p:extLst>
      <p:ext uri="{BB962C8B-B14F-4D97-AF65-F5344CB8AC3E}">
        <p14:creationId xmlns:p14="http://schemas.microsoft.com/office/powerpoint/2010/main" val="160650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Quasi-Newton Power Flow Methods</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First we consider some modified versions of the Newton power flow (NPF) </a:t>
            </a:r>
          </a:p>
          <a:p>
            <a:r>
              <a:rPr lang="en-US" dirty="0"/>
              <a:t>Since most of the computation in the NPF is associated with building and factoring the Jacobian matrix, J, the focus is on trying to reduce this computation</a:t>
            </a:r>
          </a:p>
          <a:p>
            <a:r>
              <a:rPr lang="en-US" dirty="0"/>
              <a:t>In a pure NPF J is build and factored each iteration</a:t>
            </a:r>
          </a:p>
          <a:p>
            <a:r>
              <a:rPr lang="en-US" dirty="0"/>
              <a:t>Over the years pretty much every variation of the NPF has been tried; here we just touch on the most common</a:t>
            </a:r>
          </a:p>
          <a:p>
            <a:r>
              <a:rPr lang="en-US" dirty="0"/>
              <a:t>Whether a method is effective can be application dependent</a:t>
            </a:r>
          </a:p>
          <a:p>
            <a:pPr lvl="1"/>
            <a:r>
              <a:rPr lang="en-US" dirty="0"/>
              <a:t>For example, in contingency analysis we are usually just resolving a solved case with an often small perturbation </a:t>
            </a:r>
          </a:p>
          <a:p>
            <a:endParaRPr lang="en-US" dirty="0"/>
          </a:p>
        </p:txBody>
      </p:sp>
    </p:spTree>
    <p:extLst>
      <p:ext uri="{BB962C8B-B14F-4D97-AF65-F5344CB8AC3E}">
        <p14:creationId xmlns:p14="http://schemas.microsoft.com/office/powerpoint/2010/main" val="3231971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Quasi-Newton Power Flow Methods</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The simplest modification of the NPF results when J is kept constant for a number of iterations, say k iterations</a:t>
            </a:r>
          </a:p>
          <a:p>
            <a:pPr lvl="1"/>
            <a:r>
              <a:rPr lang="en-US" dirty="0"/>
              <a:t>Sometimes known as the Dishonest Newton </a:t>
            </a:r>
          </a:p>
          <a:p>
            <a:r>
              <a:rPr lang="en-US" dirty="0"/>
              <a:t>The approach balances increased speed per iteration, with potentially more iterations to perform</a:t>
            </a:r>
          </a:p>
          <a:p>
            <a:r>
              <a:rPr lang="en-US" dirty="0"/>
              <a:t>There is also an increased possibility for divergence</a:t>
            </a:r>
          </a:p>
          <a:p>
            <a:r>
              <a:rPr lang="en-US" dirty="0"/>
              <a:t>Since the mismatch equations are not modified, if it converges it should converge to the same solution as the NPF</a:t>
            </a:r>
          </a:p>
          <a:p>
            <a:r>
              <a:rPr lang="en-US" dirty="0"/>
              <a:t>These methods are not commonly used, except in very short duration, sequential power flows with small mismatches</a:t>
            </a:r>
          </a:p>
          <a:p>
            <a:endParaRPr lang="en-US" dirty="0"/>
          </a:p>
        </p:txBody>
      </p:sp>
    </p:spTree>
    <p:extLst>
      <p:ext uri="{BB962C8B-B14F-4D97-AF65-F5344CB8AC3E}">
        <p14:creationId xmlns:p14="http://schemas.microsoft.com/office/powerpoint/2010/main" val="39571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Dishonest N-R Example</a:t>
            </a:r>
            <a:endParaRPr lang="en-US" dirty="0"/>
          </a:p>
        </p:txBody>
      </p:sp>
      <p:graphicFrame>
        <p:nvGraphicFramePr>
          <p:cNvPr id="6" name="Object 5"/>
          <p:cNvGraphicFramePr>
            <a:graphicFrameLocks noChangeAspect="1"/>
          </p:cNvGraphicFramePr>
          <p:nvPr/>
        </p:nvGraphicFramePr>
        <p:xfrm>
          <a:off x="762000" y="1524000"/>
          <a:ext cx="5994400" cy="4699000"/>
        </p:xfrm>
        <a:graphic>
          <a:graphicData uri="http://schemas.openxmlformats.org/presentationml/2006/ole">
            <mc:AlternateContent xmlns:mc="http://schemas.openxmlformats.org/markup-compatibility/2006">
              <mc:Choice xmlns:v="urn:schemas-microsoft-com:vml" Requires="v">
                <p:oleObj name="Equation" r:id="rId2" imgW="5994360" imgH="4698720" progId="Equation.DSMT4">
                  <p:embed/>
                </p:oleObj>
              </mc:Choice>
              <mc:Fallback>
                <p:oleObj name="Equation" r:id="rId2" imgW="5994360" imgH="4698720" progId="Equation.DSMT4">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5994400" cy="469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6"/>
          <p:cNvSpPr/>
          <p:nvPr/>
        </p:nvSpPr>
        <p:spPr>
          <a:xfrm>
            <a:off x="7391400" y="2057400"/>
            <a:ext cx="2895600" cy="3046988"/>
          </a:xfrm>
          <a:prstGeom prst="rect">
            <a:avLst/>
          </a:prstGeom>
          <a:solidFill>
            <a:srgbClr val="D6D2C4"/>
          </a:solidFill>
        </p:spPr>
        <p:txBody>
          <a:bodyPr wrap="square">
            <a:spAutoFit/>
          </a:bodyPr>
          <a:lstStyle/>
          <a:p>
            <a:pPr>
              <a:spcBef>
                <a:spcPts val="0"/>
              </a:spcBef>
            </a:pPr>
            <a:r>
              <a:rPr lang="en-US" altLang="en-US" sz="2400" dirty="0">
                <a:solidFill>
                  <a:srgbClr val="1E0000"/>
                </a:solidFill>
                <a:latin typeface="+mj-lt"/>
              </a:rPr>
              <a:t>We pay a price</a:t>
            </a:r>
          </a:p>
          <a:p>
            <a:pPr>
              <a:spcBef>
                <a:spcPts val="0"/>
              </a:spcBef>
            </a:pPr>
            <a:r>
              <a:rPr lang="en-US" altLang="en-US" sz="2400" dirty="0">
                <a:solidFill>
                  <a:srgbClr val="1E0000"/>
                </a:solidFill>
                <a:latin typeface="+mj-lt"/>
              </a:rPr>
              <a:t>in increased </a:t>
            </a:r>
          </a:p>
          <a:p>
            <a:pPr>
              <a:spcBef>
                <a:spcPts val="0"/>
              </a:spcBef>
            </a:pPr>
            <a:r>
              <a:rPr lang="en-US" altLang="en-US" sz="2400" dirty="0">
                <a:solidFill>
                  <a:srgbClr val="1E0000"/>
                </a:solidFill>
                <a:latin typeface="+mj-lt"/>
              </a:rPr>
              <a:t>iterations, but</a:t>
            </a:r>
          </a:p>
          <a:p>
            <a:pPr>
              <a:spcBef>
                <a:spcPts val="0"/>
              </a:spcBef>
            </a:pPr>
            <a:r>
              <a:rPr lang="en-US" altLang="en-US" sz="2400" dirty="0">
                <a:solidFill>
                  <a:srgbClr val="1E0000"/>
                </a:solidFill>
                <a:latin typeface="+mj-lt"/>
              </a:rPr>
              <a:t>with decreased </a:t>
            </a:r>
          </a:p>
          <a:p>
            <a:pPr>
              <a:spcBef>
                <a:spcPts val="0"/>
              </a:spcBef>
            </a:pPr>
            <a:r>
              <a:rPr lang="en-US" altLang="en-US" sz="2400" dirty="0">
                <a:solidFill>
                  <a:srgbClr val="1E0000"/>
                </a:solidFill>
                <a:latin typeface="+mj-lt"/>
              </a:rPr>
              <a:t>computation</a:t>
            </a:r>
          </a:p>
          <a:p>
            <a:pPr>
              <a:spcBef>
                <a:spcPts val="0"/>
              </a:spcBef>
            </a:pPr>
            <a:r>
              <a:rPr lang="en-US" altLang="en-US" sz="2400" dirty="0">
                <a:solidFill>
                  <a:srgbClr val="1E0000"/>
                </a:solidFill>
                <a:latin typeface="+mj-lt"/>
              </a:rPr>
              <a:t>per iteration; that</a:t>
            </a:r>
            <a:br>
              <a:rPr lang="en-US" altLang="en-US" sz="2400" dirty="0">
                <a:solidFill>
                  <a:srgbClr val="1E0000"/>
                </a:solidFill>
                <a:latin typeface="+mj-lt"/>
              </a:rPr>
            </a:br>
            <a:r>
              <a:rPr lang="en-US" altLang="en-US" sz="2400" dirty="0">
                <a:solidFill>
                  <a:srgbClr val="1E0000"/>
                </a:solidFill>
                <a:latin typeface="+mj-lt"/>
              </a:rPr>
              <a:t>price is too high</a:t>
            </a:r>
            <a:br>
              <a:rPr lang="en-US" altLang="en-US" sz="2400" dirty="0">
                <a:solidFill>
                  <a:srgbClr val="1E0000"/>
                </a:solidFill>
                <a:latin typeface="+mj-lt"/>
              </a:rPr>
            </a:br>
            <a:r>
              <a:rPr lang="en-US" altLang="en-US" sz="2400" dirty="0">
                <a:solidFill>
                  <a:srgbClr val="1E0000"/>
                </a:solidFill>
                <a:latin typeface="+mj-lt"/>
              </a:rPr>
              <a:t>in this example</a:t>
            </a:r>
          </a:p>
        </p:txBody>
      </p:sp>
    </p:spTree>
    <p:extLst>
      <p:ext uri="{BB962C8B-B14F-4D97-AF65-F5344CB8AC3E}">
        <p14:creationId xmlns:p14="http://schemas.microsoft.com/office/powerpoint/2010/main" val="2407135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NPF (Honest) Region of for Two Bus Example Convergence</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7543800" cy="548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8153400" y="2438400"/>
            <a:ext cx="3352800" cy="2308324"/>
          </a:xfrm>
          <a:prstGeom prst="rect">
            <a:avLst/>
          </a:prstGeom>
          <a:solidFill>
            <a:srgbClr val="D6D2C4"/>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dirty="0">
                <a:solidFill>
                  <a:srgbClr val="1E0000"/>
                </a:solidFill>
                <a:latin typeface="+mj-lt"/>
              </a:rPr>
              <a:t>Red region converges to the high voltage solution, while the yellow region converges to the low voltage solution</a:t>
            </a:r>
          </a:p>
        </p:txBody>
      </p:sp>
      <p:sp>
        <p:nvSpPr>
          <p:cNvPr id="7" name="Text Box 4"/>
          <p:cNvSpPr txBox="1">
            <a:spLocks noChangeArrowheads="1"/>
          </p:cNvSpPr>
          <p:nvPr/>
        </p:nvSpPr>
        <p:spPr bwMode="auto">
          <a:xfrm>
            <a:off x="8375548" y="5562601"/>
            <a:ext cx="2292451" cy="830997"/>
          </a:xfrm>
          <a:prstGeom prst="rect">
            <a:avLst/>
          </a:prstGeom>
          <a:solidFill>
            <a:srgbClr val="D6D2C4"/>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dirty="0">
                <a:latin typeface="+mj-lt"/>
              </a:rPr>
              <a:t>Maximum</a:t>
            </a:r>
            <a:br>
              <a:rPr lang="en-US" altLang="en-US" dirty="0">
                <a:latin typeface="+mj-lt"/>
              </a:rPr>
            </a:br>
            <a:r>
              <a:rPr lang="en-US" altLang="en-US" dirty="0">
                <a:latin typeface="+mj-lt"/>
              </a:rPr>
              <a:t> of 15 iterations</a:t>
            </a:r>
          </a:p>
        </p:txBody>
      </p:sp>
    </p:spTree>
    <p:extLst>
      <p:ext uri="{BB962C8B-B14F-4D97-AF65-F5344CB8AC3E}">
        <p14:creationId xmlns:p14="http://schemas.microsoft.com/office/powerpoint/2010/main" val="1881232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Two Bus Dishonest ROC</a:t>
            </a:r>
            <a:endParaRPr 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599"/>
            <a:ext cx="7162800" cy="520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7772400" y="2590800"/>
            <a:ext cx="3962400" cy="1569660"/>
          </a:xfrm>
          <a:prstGeom prst="rect">
            <a:avLst/>
          </a:prstGeom>
          <a:solidFill>
            <a:srgbClr val="D6D2C4"/>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dirty="0">
                <a:solidFill>
                  <a:srgbClr val="1E0000"/>
                </a:solidFill>
                <a:latin typeface="+mj-lt"/>
              </a:rPr>
              <a:t>In this case being honest pays!  At least with respect to the region of convergence (ROC)</a:t>
            </a:r>
          </a:p>
        </p:txBody>
      </p:sp>
    </p:spTree>
    <p:extLst>
      <p:ext uri="{BB962C8B-B14F-4D97-AF65-F5344CB8AC3E}">
        <p14:creationId xmlns:p14="http://schemas.microsoft.com/office/powerpoint/2010/main" val="3494593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Quasi-Newton Power Flow Methods</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A second modification is to modify the step size in the direction given by the NPF</a:t>
            </a:r>
          </a:p>
          <a:p>
            <a:pPr lvl="1"/>
            <a:r>
              <a:rPr lang="en-US" dirty="0"/>
              <a:t>This is one we’ve already considered with the optimal multiplier approach</a:t>
            </a:r>
            <a:br>
              <a:rPr lang="en-US" dirty="0"/>
            </a:br>
            <a:br>
              <a:rPr lang="en-US" dirty="0"/>
            </a:br>
            <a:br>
              <a:rPr lang="en-US" dirty="0"/>
            </a:br>
            <a:br>
              <a:rPr lang="en-US" dirty="0"/>
            </a:br>
            <a:endParaRPr lang="en-US" dirty="0"/>
          </a:p>
          <a:p>
            <a:r>
              <a:rPr lang="en-US" dirty="0"/>
              <a:t>The generalized approach is to solve what is known as the line search (i.e., a one-dimensional optimization) to determine </a:t>
            </a:r>
            <a:r>
              <a:rPr lang="en-US" dirty="0">
                <a:sym typeface="Symbol"/>
              </a:rPr>
              <a:t></a:t>
            </a:r>
          </a:p>
          <a:p>
            <a:endParaRPr lang="en-US" dirty="0"/>
          </a:p>
        </p:txBody>
      </p:sp>
      <p:graphicFrame>
        <p:nvGraphicFramePr>
          <p:cNvPr id="5" name="Object 4"/>
          <p:cNvGraphicFramePr>
            <a:graphicFrameLocks noChangeAspect="1"/>
          </p:cNvGraphicFramePr>
          <p:nvPr/>
        </p:nvGraphicFramePr>
        <p:xfrm>
          <a:off x="3657600" y="2590800"/>
          <a:ext cx="3746500" cy="1600200"/>
        </p:xfrm>
        <a:graphic>
          <a:graphicData uri="http://schemas.openxmlformats.org/presentationml/2006/ole">
            <mc:AlternateContent xmlns:mc="http://schemas.openxmlformats.org/markup-compatibility/2006">
              <mc:Choice xmlns:v="urn:schemas-microsoft-com:vml" Requires="v">
                <p:oleObj name="Equation" r:id="rId2" imgW="3746160" imgH="1600200" progId="Equation.DSMT4">
                  <p:embed/>
                </p:oleObj>
              </mc:Choice>
              <mc:Fallback>
                <p:oleObj name="Equation" r:id="rId2" imgW="3746160" imgH="160020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590800"/>
                        <a:ext cx="3746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772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Single Dimensional </a:t>
            </a:r>
            <a:r>
              <a:rPr lang="en-US" dirty="0">
                <a:sym typeface="Symbol"/>
              </a:rPr>
              <a:t> </a:t>
            </a:r>
            <a:r>
              <a:rPr lang="en-US" dirty="0"/>
              <a:t>(l)</a:t>
            </a:r>
          </a:p>
        </p:txBody>
      </p:sp>
      <p:grpSp>
        <p:nvGrpSpPr>
          <p:cNvPr id="5" name="Group 4"/>
          <p:cNvGrpSpPr/>
          <p:nvPr/>
        </p:nvGrpSpPr>
        <p:grpSpPr>
          <a:xfrm>
            <a:off x="838200" y="1371600"/>
            <a:ext cx="8839200" cy="5257800"/>
            <a:chOff x="182563" y="1490663"/>
            <a:chExt cx="7780337" cy="4897437"/>
          </a:xfrm>
        </p:grpSpPr>
        <p:sp>
          <p:nvSpPr>
            <p:cNvPr id="6" name="Line 7"/>
            <p:cNvSpPr>
              <a:spLocks noChangeShapeType="1"/>
            </p:cNvSpPr>
            <p:nvPr/>
          </p:nvSpPr>
          <p:spPr bwMode="auto">
            <a:xfrm flipV="1">
              <a:off x="2198688" y="1738313"/>
              <a:ext cx="0" cy="3732212"/>
            </a:xfrm>
            <a:prstGeom prst="line">
              <a:avLst/>
            </a:prstGeom>
            <a:noFill/>
            <a:ln w="444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8"/>
            <p:cNvSpPr>
              <a:spLocks noChangeShapeType="1"/>
            </p:cNvSpPr>
            <p:nvPr/>
          </p:nvSpPr>
          <p:spPr bwMode="auto">
            <a:xfrm>
              <a:off x="2198688" y="5470525"/>
              <a:ext cx="5057775" cy="0"/>
            </a:xfrm>
            <a:prstGeom prst="line">
              <a:avLst/>
            </a:prstGeom>
            <a:noFill/>
            <a:ln w="444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Freeform 9"/>
            <p:cNvSpPr>
              <a:spLocks/>
            </p:cNvSpPr>
            <p:nvPr/>
          </p:nvSpPr>
          <p:spPr bwMode="auto">
            <a:xfrm>
              <a:off x="2198688" y="2774950"/>
              <a:ext cx="3695700" cy="2246313"/>
            </a:xfrm>
            <a:custGeom>
              <a:avLst/>
              <a:gdLst>
                <a:gd name="T0" fmla="*/ 0 w 3420"/>
                <a:gd name="T1" fmla="*/ 0 h 1950"/>
                <a:gd name="T2" fmla="*/ 2147483647 w 3420"/>
                <a:gd name="T3" fmla="*/ 2147483647 h 1950"/>
                <a:gd name="T4" fmla="*/ 2147483647 w 3420"/>
                <a:gd name="T5" fmla="*/ 2147483647 h 1950"/>
                <a:gd name="T6" fmla="*/ 0 60000 65536"/>
                <a:gd name="T7" fmla="*/ 0 60000 65536"/>
                <a:gd name="T8" fmla="*/ 0 60000 65536"/>
                <a:gd name="T9" fmla="*/ 0 w 3420"/>
                <a:gd name="T10" fmla="*/ 0 h 1950"/>
                <a:gd name="T11" fmla="*/ 3420 w 3420"/>
                <a:gd name="T12" fmla="*/ 1950 h 1950"/>
              </a:gdLst>
              <a:ahLst/>
              <a:cxnLst>
                <a:cxn ang="T6">
                  <a:pos x="T0" y="T1"/>
                </a:cxn>
                <a:cxn ang="T7">
                  <a:pos x="T2" y="T3"/>
                </a:cxn>
                <a:cxn ang="T8">
                  <a:pos x="T4" y="T5"/>
                </a:cxn>
              </a:cxnLst>
              <a:rect l="T9" t="T10" r="T11" b="T12"/>
              <a:pathLst>
                <a:path w="3420" h="1950">
                  <a:moveTo>
                    <a:pt x="0" y="0"/>
                  </a:moveTo>
                  <a:cubicBezTo>
                    <a:pt x="795" y="825"/>
                    <a:pt x="1590" y="1650"/>
                    <a:pt x="2160" y="1800"/>
                  </a:cubicBezTo>
                  <a:cubicBezTo>
                    <a:pt x="2730" y="1950"/>
                    <a:pt x="3075" y="1425"/>
                    <a:pt x="3420" y="900"/>
                  </a:cubicBezTo>
                </a:path>
              </a:pathLst>
            </a:custGeom>
            <a:noFill/>
            <a:ln w="444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Line 10"/>
            <p:cNvSpPr>
              <a:spLocks noChangeShapeType="1"/>
            </p:cNvSpPr>
            <p:nvPr/>
          </p:nvSpPr>
          <p:spPr bwMode="auto">
            <a:xfrm>
              <a:off x="4784725" y="4883150"/>
              <a:ext cx="0" cy="587375"/>
            </a:xfrm>
            <a:prstGeom prst="line">
              <a:avLst/>
            </a:prstGeom>
            <a:noFill/>
            <a:ln w="444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1"/>
            <p:cNvSpPr>
              <a:spLocks noChangeShapeType="1"/>
            </p:cNvSpPr>
            <p:nvPr/>
          </p:nvSpPr>
          <p:spPr bwMode="auto">
            <a:xfrm>
              <a:off x="5894388" y="3811588"/>
              <a:ext cx="0" cy="1658937"/>
            </a:xfrm>
            <a:prstGeom prst="line">
              <a:avLst/>
            </a:prstGeom>
            <a:noFill/>
            <a:ln w="444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12"/>
            <p:cNvSpPr txBox="1">
              <a:spLocks noChangeArrowheads="1"/>
            </p:cNvSpPr>
            <p:nvPr/>
          </p:nvSpPr>
          <p:spPr bwMode="auto">
            <a:xfrm>
              <a:off x="2003425" y="5437188"/>
              <a:ext cx="97313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altLang="ko-KR" i="1">
                  <a:latin typeface="Times" pitchFamily="-96" charset="0"/>
                  <a:ea typeface="Batang" pitchFamily="18" charset="-127"/>
                </a:rPr>
                <a:t>0</a:t>
              </a:r>
              <a:endParaRPr lang="en-US">
                <a:latin typeface="Times" pitchFamily="-96" charset="0"/>
              </a:endParaRPr>
            </a:p>
          </p:txBody>
        </p:sp>
        <p:sp>
          <p:nvSpPr>
            <p:cNvPr id="12" name="Text Box 13"/>
            <p:cNvSpPr txBox="1">
              <a:spLocks noChangeArrowheads="1"/>
            </p:cNvSpPr>
            <p:nvPr/>
          </p:nvSpPr>
          <p:spPr bwMode="auto">
            <a:xfrm>
              <a:off x="3352800" y="2278063"/>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13" name="Text Box 14"/>
            <p:cNvSpPr txBox="1">
              <a:spLocks noChangeArrowheads="1"/>
            </p:cNvSpPr>
            <p:nvPr/>
          </p:nvSpPr>
          <p:spPr bwMode="auto">
            <a:xfrm>
              <a:off x="482600" y="2487613"/>
              <a:ext cx="1644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14" name="Text Box 15"/>
            <p:cNvSpPr txBox="1">
              <a:spLocks noChangeArrowheads="1"/>
            </p:cNvSpPr>
            <p:nvPr/>
          </p:nvSpPr>
          <p:spPr bwMode="auto">
            <a:xfrm>
              <a:off x="1339850" y="1549400"/>
              <a:ext cx="10795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15" name="Line 16"/>
            <p:cNvSpPr>
              <a:spLocks noChangeShapeType="1"/>
            </p:cNvSpPr>
            <p:nvPr/>
          </p:nvSpPr>
          <p:spPr bwMode="auto">
            <a:xfrm>
              <a:off x="2046288" y="2779713"/>
              <a:ext cx="155575"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17"/>
            <p:cNvSpPr txBox="1">
              <a:spLocks noChangeArrowheads="1"/>
            </p:cNvSpPr>
            <p:nvPr/>
          </p:nvSpPr>
          <p:spPr bwMode="auto">
            <a:xfrm>
              <a:off x="4449763" y="5392738"/>
              <a:ext cx="1027112"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17" name="Text Box 18"/>
            <p:cNvSpPr txBox="1">
              <a:spLocks noChangeArrowheads="1"/>
            </p:cNvSpPr>
            <p:nvPr/>
          </p:nvSpPr>
          <p:spPr bwMode="auto">
            <a:xfrm>
              <a:off x="7089775" y="5289550"/>
              <a:ext cx="8731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18" name="Line 19"/>
            <p:cNvSpPr>
              <a:spLocks noChangeShapeType="1"/>
            </p:cNvSpPr>
            <p:nvPr/>
          </p:nvSpPr>
          <p:spPr bwMode="auto">
            <a:xfrm rot="5400000" flipV="1">
              <a:off x="7255669" y="5331619"/>
              <a:ext cx="0" cy="277812"/>
            </a:xfrm>
            <a:prstGeom prst="line">
              <a:avLst/>
            </a:prstGeom>
            <a:noFill/>
            <a:ln w="1016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9" name="Object 20"/>
            <p:cNvGraphicFramePr>
              <a:graphicFrameLocks noChangeAspect="1"/>
            </p:cNvGraphicFramePr>
            <p:nvPr/>
          </p:nvGraphicFramePr>
          <p:xfrm>
            <a:off x="1225550" y="1490663"/>
            <a:ext cx="819150" cy="571500"/>
          </p:xfrm>
          <a:graphic>
            <a:graphicData uri="http://schemas.openxmlformats.org/presentationml/2006/ole">
              <mc:AlternateContent xmlns:mc="http://schemas.openxmlformats.org/markup-compatibility/2006">
                <mc:Choice xmlns:v="urn:schemas-microsoft-com:vml" Requires="v">
                  <p:oleObj name="Equation" r:id="rId2" imgW="368140" imgH="253890" progId="Equation.DSMT4">
                    <p:embed/>
                  </p:oleObj>
                </mc:Choice>
                <mc:Fallback>
                  <p:oleObj name="Equation" r:id="rId2" imgW="368140" imgH="253890" progId="Equation.DSMT4">
                    <p:embed/>
                    <p:pic>
                      <p:nvPicPr>
                        <p:cNvPr id="19"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1490663"/>
                          <a:ext cx="8191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22"/>
            <p:cNvGraphicFramePr>
              <a:graphicFrameLocks noChangeAspect="1"/>
            </p:cNvGraphicFramePr>
            <p:nvPr/>
          </p:nvGraphicFramePr>
          <p:xfrm>
            <a:off x="182563" y="2462213"/>
            <a:ext cx="1838325" cy="569912"/>
          </p:xfrm>
          <a:graphic>
            <a:graphicData uri="http://schemas.openxmlformats.org/presentationml/2006/ole">
              <mc:AlternateContent xmlns:mc="http://schemas.openxmlformats.org/markup-compatibility/2006">
                <mc:Choice xmlns:v="urn:schemas-microsoft-com:vml" Requires="v">
                  <p:oleObj name="Equation" r:id="rId4" imgW="939800" imgH="279400" progId="Equation.DSMT4">
                    <p:embed/>
                  </p:oleObj>
                </mc:Choice>
                <mc:Fallback>
                  <p:oleObj name="Equation" r:id="rId4" imgW="939800" imgH="279400" progId="Equation.DSMT4">
                    <p:embed/>
                    <p:pic>
                      <p:nvPicPr>
                        <p:cNvPr id="2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563" y="2462213"/>
                          <a:ext cx="18383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Line 24"/>
            <p:cNvSpPr>
              <a:spLocks noChangeShapeType="1"/>
            </p:cNvSpPr>
            <p:nvPr/>
          </p:nvSpPr>
          <p:spPr bwMode="auto">
            <a:xfrm flipV="1">
              <a:off x="2198688" y="1620838"/>
              <a:ext cx="0" cy="277812"/>
            </a:xfrm>
            <a:prstGeom prst="line">
              <a:avLst/>
            </a:prstGeom>
            <a:noFill/>
            <a:ln w="1016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2" name="Object 25"/>
            <p:cNvGraphicFramePr>
              <a:graphicFrameLocks noChangeAspect="1"/>
            </p:cNvGraphicFramePr>
            <p:nvPr/>
          </p:nvGraphicFramePr>
          <p:xfrm>
            <a:off x="3433763" y="2225675"/>
            <a:ext cx="3306762" cy="673100"/>
          </p:xfrm>
          <a:graphic>
            <a:graphicData uri="http://schemas.openxmlformats.org/presentationml/2006/ole">
              <mc:AlternateContent xmlns:mc="http://schemas.openxmlformats.org/markup-compatibility/2006">
                <mc:Choice xmlns:v="urn:schemas-microsoft-com:vml" Requires="v">
                  <p:oleObj name="Equation" r:id="rId6" imgW="1562100" imgH="304800" progId="Equation.DSMT4">
                    <p:embed/>
                  </p:oleObj>
                </mc:Choice>
                <mc:Fallback>
                  <p:oleObj name="Equation" r:id="rId6" imgW="1562100" imgH="304800" progId="Equation.DSMT4">
                    <p:embed/>
                    <p:pic>
                      <p:nvPicPr>
                        <p:cNvPr id="22"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3763" y="2225675"/>
                          <a:ext cx="330676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7"/>
            <p:cNvGraphicFramePr>
              <a:graphicFrameLocks noChangeAspect="1"/>
            </p:cNvGraphicFramePr>
            <p:nvPr/>
          </p:nvGraphicFramePr>
          <p:xfrm>
            <a:off x="4600575" y="5443538"/>
            <a:ext cx="409575" cy="479425"/>
          </p:xfrm>
          <a:graphic>
            <a:graphicData uri="http://schemas.openxmlformats.org/presentationml/2006/ole">
              <mc:AlternateContent xmlns:mc="http://schemas.openxmlformats.org/markup-compatibility/2006">
                <mc:Choice xmlns:v="urn:schemas-microsoft-com:vml" Requires="v">
                  <p:oleObj name="Equation" r:id="rId8" imgW="177569" imgH="202936" progId="Equation.DSMT4">
                    <p:embed/>
                  </p:oleObj>
                </mc:Choice>
                <mc:Fallback>
                  <p:oleObj name="Equation" r:id="rId8" imgW="177569" imgH="202936" progId="Equation.DSMT4">
                    <p:embed/>
                    <p:pic>
                      <p:nvPicPr>
                        <p:cNvPr id="23"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0575" y="5443538"/>
                          <a:ext cx="409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9"/>
            <p:cNvGraphicFramePr>
              <a:graphicFrameLocks noChangeAspect="1"/>
            </p:cNvGraphicFramePr>
            <p:nvPr/>
          </p:nvGraphicFramePr>
          <p:xfrm>
            <a:off x="7394575" y="5264150"/>
            <a:ext cx="292100" cy="419100"/>
          </p:xfrm>
          <a:graphic>
            <a:graphicData uri="http://schemas.openxmlformats.org/presentationml/2006/ole">
              <mc:AlternateContent xmlns:mc="http://schemas.openxmlformats.org/markup-compatibility/2006">
                <mc:Choice xmlns:v="urn:schemas-microsoft-com:vml" Requires="v">
                  <p:oleObj name="Equation" r:id="rId10" imgW="126725" imgH="177415" progId="Equation.DSMT4">
                    <p:embed/>
                  </p:oleObj>
                </mc:Choice>
                <mc:Fallback>
                  <p:oleObj name="Equation" r:id="rId10" imgW="126725" imgH="177415" progId="Equation.DSMT4">
                    <p:embed/>
                    <p:pic>
                      <p:nvPicPr>
                        <p:cNvPr id="24"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4575" y="5264150"/>
                          <a:ext cx="292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Freeform 32"/>
            <p:cNvSpPr>
              <a:spLocks/>
            </p:cNvSpPr>
            <p:nvPr/>
          </p:nvSpPr>
          <p:spPr bwMode="auto">
            <a:xfrm>
              <a:off x="3190875" y="2781300"/>
              <a:ext cx="457200" cy="962025"/>
            </a:xfrm>
            <a:custGeom>
              <a:avLst/>
              <a:gdLst>
                <a:gd name="T0" fmla="*/ 2147483647 w 402"/>
                <a:gd name="T1" fmla="*/ 0 h 564"/>
                <a:gd name="T2" fmla="*/ 2147483647 w 402"/>
                <a:gd name="T3" fmla="*/ 2147483647 h 564"/>
                <a:gd name="T4" fmla="*/ 2147483647 w 402"/>
                <a:gd name="T5" fmla="*/ 2147483647 h 564"/>
                <a:gd name="T6" fmla="*/ 0 w 402"/>
                <a:gd name="T7" fmla="*/ 2147483647 h 564"/>
                <a:gd name="T8" fmla="*/ 0 60000 65536"/>
                <a:gd name="T9" fmla="*/ 0 60000 65536"/>
                <a:gd name="T10" fmla="*/ 0 60000 65536"/>
                <a:gd name="T11" fmla="*/ 0 60000 65536"/>
                <a:gd name="T12" fmla="*/ 0 w 402"/>
                <a:gd name="T13" fmla="*/ 0 h 564"/>
                <a:gd name="T14" fmla="*/ 402 w 402"/>
                <a:gd name="T15" fmla="*/ 564 h 564"/>
              </a:gdLst>
              <a:ahLst/>
              <a:cxnLst>
                <a:cxn ang="T8">
                  <a:pos x="T0" y="T1"/>
                </a:cxn>
                <a:cxn ang="T9">
                  <a:pos x="T2" y="T3"/>
                </a:cxn>
                <a:cxn ang="T10">
                  <a:pos x="T4" y="T5"/>
                </a:cxn>
                <a:cxn ang="T11">
                  <a:pos x="T6" y="T7"/>
                </a:cxn>
              </a:cxnLst>
              <a:rect l="T12" t="T13" r="T14" b="T15"/>
              <a:pathLst>
                <a:path w="402" h="564">
                  <a:moveTo>
                    <a:pt x="402" y="0"/>
                  </a:moveTo>
                  <a:cubicBezTo>
                    <a:pt x="316" y="38"/>
                    <a:pt x="230" y="77"/>
                    <a:pt x="198" y="150"/>
                  </a:cubicBezTo>
                  <a:cubicBezTo>
                    <a:pt x="166" y="223"/>
                    <a:pt x="243" y="369"/>
                    <a:pt x="210" y="438"/>
                  </a:cubicBezTo>
                  <a:cubicBezTo>
                    <a:pt x="177" y="507"/>
                    <a:pt x="88" y="535"/>
                    <a:pt x="0" y="564"/>
                  </a:cubicBezTo>
                </a:path>
              </a:pathLst>
            </a:custGeom>
            <a:noFill/>
            <a:ln w="444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2402325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Line Search</a:t>
            </a:r>
          </a:p>
        </p:txBody>
      </p:sp>
      <p:sp>
        <p:nvSpPr>
          <p:cNvPr id="3" name="Content Placeholder 2"/>
          <p:cNvSpPr>
            <a:spLocks noGrp="1"/>
          </p:cNvSpPr>
          <p:nvPr>
            <p:ph type="body" sz="quarter" idx="10"/>
          </p:nvPr>
        </p:nvSpPr>
        <p:spPr>
          <a:xfrm>
            <a:off x="228600" y="1295400"/>
            <a:ext cx="10896600" cy="5181600"/>
          </a:xfrm>
        </p:spPr>
        <p:txBody>
          <a:bodyPr/>
          <a:lstStyle/>
          <a:p>
            <a:r>
              <a:rPr lang="en-US" dirty="0">
                <a:sym typeface="Symbol"/>
              </a:rPr>
              <a:t>We need a cost function, which is usually the Euclidean norm of the mismatch vector</a:t>
            </a:r>
            <a:endParaRPr lang="en-US" dirty="0"/>
          </a:p>
          <a:p>
            <a:r>
              <a:rPr lang="en-US" dirty="0"/>
              <a:t>The line search is a general optimization problem for which there are many potential solution approaches</a:t>
            </a:r>
          </a:p>
          <a:p>
            <a:pPr lvl="1"/>
            <a:r>
              <a:rPr lang="en-US" dirty="0"/>
              <a:t>Determines a local optimum within some search boundaries</a:t>
            </a:r>
          </a:p>
          <a:p>
            <a:pPr lvl="1"/>
            <a:r>
              <a:rPr lang="en-US" dirty="0"/>
              <a:t>Approaches depend on whether there is gradient information available </a:t>
            </a:r>
          </a:p>
          <a:p>
            <a:r>
              <a:rPr lang="en-US" dirty="0"/>
              <a:t>Aside from the optimal multiplier approach, which can be quite helpful with little additional computation, the convergence gain from determining the “optimal” </a:t>
            </a:r>
            <a:r>
              <a:rPr lang="en-US" dirty="0">
                <a:sym typeface="Symbol"/>
              </a:rPr>
              <a:t></a:t>
            </a:r>
            <a:r>
              <a:rPr lang="en-US" dirty="0"/>
              <a:t> is usually more than offset by the line search computation</a:t>
            </a:r>
          </a:p>
          <a:p>
            <a:endParaRPr lang="en-US" dirty="0"/>
          </a:p>
        </p:txBody>
      </p:sp>
    </p:spTree>
    <p:extLst>
      <p:ext uri="{BB962C8B-B14F-4D97-AF65-F5344CB8AC3E}">
        <p14:creationId xmlns:p14="http://schemas.microsoft.com/office/powerpoint/2010/main" val="3069328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Decoupled Power Flow</a:t>
            </a:r>
            <a:endParaRPr lang="en-US" dirty="0"/>
          </a:p>
        </p:txBody>
      </p:sp>
      <p:sp>
        <p:nvSpPr>
          <p:cNvPr id="3" name="Content Placeholder 2"/>
          <p:cNvSpPr>
            <a:spLocks noGrp="1"/>
          </p:cNvSpPr>
          <p:nvPr>
            <p:ph type="body" sz="quarter" idx="10"/>
          </p:nvPr>
        </p:nvSpPr>
        <p:spPr/>
        <p:txBody>
          <a:bodyPr/>
          <a:lstStyle/>
          <a:p>
            <a:r>
              <a:rPr lang="en-US" altLang="en-US" dirty="0"/>
              <a:t>Rather than not updating the Jacobian, the decoupled power flow takes advantage of characteristics of the power grid in order to decouple the real and reactive power balance equations</a:t>
            </a:r>
          </a:p>
          <a:p>
            <a:pPr lvl="1"/>
            <a:r>
              <a:rPr lang="en-US" altLang="en-US" dirty="0"/>
              <a:t>There is a strong coupling between real power and voltage angle, and reactive power and voltage magnitude</a:t>
            </a:r>
          </a:p>
          <a:p>
            <a:pPr lvl="1"/>
            <a:r>
              <a:rPr lang="en-US" altLang="en-US" dirty="0"/>
              <a:t>There is a much weaker coupling between real power and voltage angle, and reactive power and voltage angle</a:t>
            </a:r>
          </a:p>
          <a:p>
            <a:r>
              <a:rPr lang="en-US" altLang="en-US" dirty="0"/>
              <a:t>Key reference is B. Stott, “Decoupled Newton Load Flow,” IEEE Trans. Power. App and Syst., Sept/Oct. 1972, pp. 1955-1959  </a:t>
            </a:r>
          </a:p>
        </p:txBody>
      </p:sp>
    </p:spTree>
    <p:extLst>
      <p:ext uri="{BB962C8B-B14F-4D97-AF65-F5344CB8AC3E}">
        <p14:creationId xmlns:p14="http://schemas.microsoft.com/office/powerpoint/2010/main" val="2300467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Decoupled Power Flow Formulation</a:t>
            </a:r>
            <a:endParaRPr lang="en-US" dirty="0"/>
          </a:p>
        </p:txBody>
      </p:sp>
      <p:graphicFrame>
        <p:nvGraphicFramePr>
          <p:cNvPr id="5" name="Object 4"/>
          <p:cNvGraphicFramePr>
            <a:graphicFrameLocks noChangeAspect="1"/>
          </p:cNvGraphicFramePr>
          <p:nvPr/>
        </p:nvGraphicFramePr>
        <p:xfrm>
          <a:off x="1447800" y="1295400"/>
          <a:ext cx="7353300" cy="5054600"/>
        </p:xfrm>
        <a:graphic>
          <a:graphicData uri="http://schemas.openxmlformats.org/presentationml/2006/ole">
            <mc:AlternateContent xmlns:mc="http://schemas.openxmlformats.org/markup-compatibility/2006">
              <mc:Choice xmlns:v="urn:schemas-microsoft-com:vml" Requires="v">
                <p:oleObj name="Equation" r:id="rId2" imgW="7353000" imgH="5054400" progId="Equation.DSMT4">
                  <p:embed/>
                </p:oleObj>
              </mc:Choice>
              <mc:Fallback>
                <p:oleObj name="Equation" r:id="rId2" imgW="7353000" imgH="505440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7353300" cy="505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5949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C76B-F34D-499E-91D1-6EF3EADD3996}"/>
              </a:ext>
            </a:extLst>
          </p:cNvPr>
          <p:cNvSpPr>
            <a:spLocks noGrp="1"/>
          </p:cNvSpPr>
          <p:nvPr>
            <p:ph type="title"/>
          </p:nvPr>
        </p:nvSpPr>
        <p:spPr/>
        <p:txBody>
          <a:bodyPr/>
          <a:lstStyle/>
          <a:p>
            <a:r>
              <a:rPr lang="en-US" i="1" dirty="0"/>
              <a:t>Exercise: Assignment 2 Part 2</a:t>
            </a:r>
          </a:p>
        </p:txBody>
      </p:sp>
      <p:pic>
        <p:nvPicPr>
          <p:cNvPr id="4" name="Picture 3">
            <a:extLst>
              <a:ext uri="{FF2B5EF4-FFF2-40B4-BE49-F238E27FC236}">
                <a16:creationId xmlns:a16="http://schemas.microsoft.com/office/drawing/2014/main" id="{9973A584-0CFF-4320-A3B9-863E04B590E9}"/>
              </a:ext>
            </a:extLst>
          </p:cNvPr>
          <p:cNvPicPr>
            <a:picLocks noChangeAspect="1"/>
          </p:cNvPicPr>
          <p:nvPr/>
        </p:nvPicPr>
        <p:blipFill>
          <a:blip r:embed="rId3"/>
          <a:stretch>
            <a:fillRect/>
          </a:stretch>
        </p:blipFill>
        <p:spPr>
          <a:xfrm>
            <a:off x="152400" y="1295400"/>
            <a:ext cx="5638800" cy="5150056"/>
          </a:xfrm>
          <a:prstGeom prst="rect">
            <a:avLst/>
          </a:prstGeom>
        </p:spPr>
      </p:pic>
      <p:pic>
        <p:nvPicPr>
          <p:cNvPr id="9" name="Picture 8">
            <a:extLst>
              <a:ext uri="{FF2B5EF4-FFF2-40B4-BE49-F238E27FC236}">
                <a16:creationId xmlns:a16="http://schemas.microsoft.com/office/drawing/2014/main" id="{D959FCE7-0979-471E-873B-70EFFA809909}"/>
              </a:ext>
            </a:extLst>
          </p:cNvPr>
          <p:cNvPicPr>
            <a:picLocks noChangeAspect="1"/>
          </p:cNvPicPr>
          <p:nvPr/>
        </p:nvPicPr>
        <p:blipFill>
          <a:blip r:embed="rId4"/>
          <a:stretch>
            <a:fillRect/>
          </a:stretch>
        </p:blipFill>
        <p:spPr>
          <a:xfrm>
            <a:off x="5638800" y="1219200"/>
            <a:ext cx="6113634" cy="5334000"/>
          </a:xfrm>
          <a:prstGeom prst="rect">
            <a:avLst/>
          </a:prstGeom>
        </p:spPr>
      </p:pic>
    </p:spTree>
    <p:extLst>
      <p:ext uri="{BB962C8B-B14F-4D97-AF65-F5344CB8AC3E}">
        <p14:creationId xmlns:p14="http://schemas.microsoft.com/office/powerpoint/2010/main" val="1346256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Decoupling Approximation</a:t>
            </a:r>
            <a:endParaRPr lang="en-US" dirty="0"/>
          </a:p>
        </p:txBody>
      </p:sp>
      <p:graphicFrame>
        <p:nvGraphicFramePr>
          <p:cNvPr id="5" name="Object 4"/>
          <p:cNvGraphicFramePr>
            <a:graphicFrameLocks noChangeAspect="1"/>
          </p:cNvGraphicFramePr>
          <p:nvPr/>
        </p:nvGraphicFramePr>
        <p:xfrm>
          <a:off x="685800" y="1219200"/>
          <a:ext cx="8140700" cy="5275262"/>
        </p:xfrm>
        <a:graphic>
          <a:graphicData uri="http://schemas.openxmlformats.org/presentationml/2006/ole">
            <mc:AlternateContent xmlns:mc="http://schemas.openxmlformats.org/markup-compatibility/2006">
              <mc:Choice xmlns:v="urn:schemas-microsoft-com:vml" Requires="v">
                <p:oleObj name="Equation" r:id="rId2" imgW="8623080" imgH="5587920" progId="Equation.DSMT4">
                  <p:embed/>
                </p:oleObj>
              </mc:Choice>
              <mc:Fallback>
                <p:oleObj name="Equation" r:id="rId2" imgW="8623080" imgH="558792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8140700" cy="527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70011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Off-diagonal Jacobian Terms</a:t>
            </a:r>
            <a:endParaRPr lang="en-US" dirty="0"/>
          </a:p>
        </p:txBody>
      </p:sp>
      <p:graphicFrame>
        <p:nvGraphicFramePr>
          <p:cNvPr id="5" name="Object 4"/>
          <p:cNvGraphicFramePr>
            <a:graphicFrameLocks noChangeAspect="1"/>
          </p:cNvGraphicFramePr>
          <p:nvPr/>
        </p:nvGraphicFramePr>
        <p:xfrm>
          <a:off x="533400" y="1676400"/>
          <a:ext cx="7099300" cy="4419600"/>
        </p:xfrm>
        <a:graphic>
          <a:graphicData uri="http://schemas.openxmlformats.org/presentationml/2006/ole">
            <mc:AlternateContent xmlns:mc="http://schemas.openxmlformats.org/markup-compatibility/2006">
              <mc:Choice xmlns:v="urn:schemas-microsoft-com:vml" Requires="v">
                <p:oleObj name="Equation" r:id="rId2" imgW="7099200" imgH="4419360" progId="Equation.DSMT4">
                  <p:embed/>
                </p:oleObj>
              </mc:Choice>
              <mc:Fallback>
                <p:oleObj name="Equation" r:id="rId2" imgW="7099200" imgH="4419360" progId="Equation.DSMT4">
                  <p:embed/>
                  <p:pic>
                    <p:nvPicPr>
                      <p:cNvPr id="5" name="Object 4"/>
                      <p:cNvPicPr>
                        <a:picLocks noChangeAspect="1" noChangeArrowheads="1"/>
                      </p:cNvPicPr>
                      <p:nvPr/>
                    </p:nvPicPr>
                    <p:blipFill>
                      <a:blip r:embed="rId3"/>
                      <a:srcRect/>
                      <a:stretch>
                        <a:fillRect/>
                      </a:stretch>
                    </p:blipFill>
                    <p:spPr bwMode="auto">
                      <a:xfrm>
                        <a:off x="533400" y="1676400"/>
                        <a:ext cx="70993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8001000" y="2667000"/>
            <a:ext cx="3639531" cy="1815882"/>
          </a:xfrm>
          <a:prstGeom prst="rect">
            <a:avLst/>
          </a:prstGeom>
          <a:solidFill>
            <a:srgbClr val="D6D2C4"/>
          </a:solidFill>
        </p:spPr>
        <p:txBody>
          <a:bodyPr wrap="square" rtlCol="0">
            <a:spAutoFit/>
          </a:bodyPr>
          <a:lstStyle/>
          <a:p>
            <a:r>
              <a:rPr lang="en-US" dirty="0">
                <a:solidFill>
                  <a:srgbClr val="1E0000"/>
                </a:solidFill>
                <a:latin typeface="+mj-lt"/>
              </a:rPr>
              <a:t>By assuming ½ the elements are zero, we only have to do</a:t>
            </a:r>
            <a:br>
              <a:rPr lang="en-US" dirty="0">
                <a:solidFill>
                  <a:srgbClr val="1E0000"/>
                </a:solidFill>
                <a:latin typeface="+mj-lt"/>
              </a:rPr>
            </a:br>
            <a:r>
              <a:rPr lang="en-US" dirty="0">
                <a:solidFill>
                  <a:srgbClr val="1E0000"/>
                </a:solidFill>
                <a:latin typeface="+mj-lt"/>
              </a:rPr>
              <a:t>½ the computations</a:t>
            </a:r>
          </a:p>
        </p:txBody>
      </p:sp>
    </p:spTree>
    <p:extLst>
      <p:ext uri="{BB962C8B-B14F-4D97-AF65-F5344CB8AC3E}">
        <p14:creationId xmlns:p14="http://schemas.microsoft.com/office/powerpoint/2010/main" val="2904750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Decoupled N-R Region of Convergence</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199"/>
            <a:ext cx="7696200" cy="559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077200" y="2209800"/>
            <a:ext cx="3733800" cy="2677656"/>
          </a:xfrm>
          <a:prstGeom prst="rect">
            <a:avLst/>
          </a:prstGeom>
          <a:solidFill>
            <a:srgbClr val="D6D2C4"/>
          </a:solidFill>
        </p:spPr>
        <p:txBody>
          <a:bodyPr wrap="square" rtlCol="0">
            <a:spAutoFit/>
          </a:bodyPr>
          <a:lstStyle/>
          <a:p>
            <a:pPr>
              <a:spcBef>
                <a:spcPts val="0"/>
              </a:spcBef>
            </a:pPr>
            <a:r>
              <a:rPr lang="en-US" dirty="0">
                <a:solidFill>
                  <a:srgbClr val="1E0000"/>
                </a:solidFill>
                <a:latin typeface="+mj-lt"/>
              </a:rPr>
              <a:t>The high solution ROC is actually larger than with the standard NPF. Obviously this is not a good a way to get the low solution</a:t>
            </a:r>
          </a:p>
        </p:txBody>
      </p:sp>
    </p:spTree>
    <p:extLst>
      <p:ext uri="{BB962C8B-B14F-4D97-AF65-F5344CB8AC3E}">
        <p14:creationId xmlns:p14="http://schemas.microsoft.com/office/powerpoint/2010/main" val="3613373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Fast Decoupled Power Flow</a:t>
            </a:r>
            <a:endParaRPr lang="en-US" dirty="0"/>
          </a:p>
        </p:txBody>
      </p:sp>
      <p:sp>
        <p:nvSpPr>
          <p:cNvPr id="3" name="Content Placeholder 2"/>
          <p:cNvSpPr>
            <a:spLocks noGrp="1"/>
          </p:cNvSpPr>
          <p:nvPr>
            <p:ph type="body" sz="quarter" idx="10"/>
          </p:nvPr>
        </p:nvSpPr>
        <p:spPr/>
        <p:txBody>
          <a:bodyPr/>
          <a:lstStyle/>
          <a:p>
            <a:r>
              <a:rPr lang="en-US" altLang="en-US" dirty="0"/>
              <a:t>By continuing with our Jacobian approximations we can actually obtain a reasonable approximation that is independent of the voltage magnitudes/angles.</a:t>
            </a:r>
          </a:p>
          <a:p>
            <a:r>
              <a:rPr lang="en-US" altLang="en-US" dirty="0"/>
              <a:t>This means the Jacobian need only be built/inverted once per power flow solution</a:t>
            </a:r>
          </a:p>
          <a:p>
            <a:r>
              <a:rPr lang="en-US" altLang="en-US" dirty="0"/>
              <a:t>This approach is known as the fast decoupled power flow (FDPF)</a:t>
            </a:r>
          </a:p>
          <a:p>
            <a:endParaRPr lang="en-US" dirty="0"/>
          </a:p>
        </p:txBody>
      </p:sp>
    </p:spTree>
    <p:extLst>
      <p:ext uri="{BB962C8B-B14F-4D97-AF65-F5344CB8AC3E}">
        <p14:creationId xmlns:p14="http://schemas.microsoft.com/office/powerpoint/2010/main" val="288779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Fast Decoupled Power Flow, cont.</a:t>
            </a:r>
            <a:endParaRPr lang="en-US" dirty="0"/>
          </a:p>
        </p:txBody>
      </p:sp>
      <p:sp>
        <p:nvSpPr>
          <p:cNvPr id="3" name="Content Placeholder 2"/>
          <p:cNvSpPr>
            <a:spLocks noGrp="1"/>
          </p:cNvSpPr>
          <p:nvPr>
            <p:ph type="body" sz="quarter" idx="10"/>
          </p:nvPr>
        </p:nvSpPr>
        <p:spPr/>
        <p:txBody>
          <a:bodyPr/>
          <a:lstStyle/>
          <a:p>
            <a:r>
              <a:rPr lang="en-US" altLang="en-US" dirty="0"/>
              <a:t>FDPF uses the same mismatch equations as standard power flow (just scaled) so it should have same solution</a:t>
            </a:r>
          </a:p>
          <a:p>
            <a:r>
              <a:rPr lang="en-US" altLang="en-US" dirty="0"/>
              <a:t>The FDPF is widely used, though usually only when we only need an approximate solution</a:t>
            </a:r>
          </a:p>
          <a:p>
            <a:r>
              <a:rPr lang="en-US" dirty="0"/>
              <a:t>Key fast decoupled power flow reference is  B. Stott, O. </a:t>
            </a:r>
            <a:r>
              <a:rPr lang="en-US" dirty="0" err="1"/>
              <a:t>Alsac</a:t>
            </a:r>
            <a:r>
              <a:rPr lang="en-US" dirty="0"/>
              <a:t>, “Fast Decoupled Load Flow,” IEEE Trans. Power App. and Syst., May 1974, pp. 859-869</a:t>
            </a:r>
          </a:p>
          <a:p>
            <a:r>
              <a:rPr lang="en-US" dirty="0"/>
              <a:t>Modified versions also exist, such as D. </a:t>
            </a:r>
            <a:r>
              <a:rPr lang="en-US" dirty="0" err="1"/>
              <a:t>Jajicic</a:t>
            </a:r>
            <a:r>
              <a:rPr lang="en-US" dirty="0"/>
              <a:t> and A. Bose, “A Modification to the Fast Decoupled Power Flow for Networks with High R/X Ratios, “IEEE Transactions on Power Sys., May 1988, pp. 743-746</a:t>
            </a:r>
          </a:p>
          <a:p>
            <a:endParaRPr lang="en-US" dirty="0"/>
          </a:p>
        </p:txBody>
      </p:sp>
    </p:spTree>
    <p:extLst>
      <p:ext uri="{BB962C8B-B14F-4D97-AF65-F5344CB8AC3E}">
        <p14:creationId xmlns:p14="http://schemas.microsoft.com/office/powerpoint/2010/main" val="1482304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FDPF Approximations</a:t>
            </a:r>
            <a:endParaRPr lang="en-US" dirty="0"/>
          </a:p>
        </p:txBody>
      </p:sp>
      <p:graphicFrame>
        <p:nvGraphicFramePr>
          <p:cNvPr id="5" name="Object 3"/>
          <p:cNvGraphicFramePr>
            <a:graphicFrameLocks noChangeAspect="1"/>
          </p:cNvGraphicFramePr>
          <p:nvPr/>
        </p:nvGraphicFramePr>
        <p:xfrm>
          <a:off x="762000" y="1295400"/>
          <a:ext cx="7298631" cy="2453640"/>
        </p:xfrm>
        <a:graphic>
          <a:graphicData uri="http://schemas.openxmlformats.org/presentationml/2006/ole">
            <mc:AlternateContent xmlns:mc="http://schemas.openxmlformats.org/markup-compatibility/2006">
              <mc:Choice xmlns:v="urn:schemas-microsoft-com:vml" Requires="v">
                <p:oleObj name="Equation" r:id="rId2" imgW="6845040" imgH="2705040" progId="Equation.DSMT4">
                  <p:embed/>
                </p:oleObj>
              </mc:Choice>
              <mc:Fallback>
                <p:oleObj name="Equation" r:id="rId2" imgW="6845040" imgH="2705040" progId="Equation.DSMT4">
                  <p:embed/>
                  <p:pic>
                    <p:nvPicPr>
                      <p:cNvPr id="5" name="Object 3"/>
                      <p:cNvPicPr>
                        <a:picLocks noChangeAspect="1" noChangeArrowheads="1"/>
                      </p:cNvPicPr>
                      <p:nvPr/>
                    </p:nvPicPr>
                    <p:blipFill>
                      <a:blip r:embed="rId3"/>
                      <a:srcRect/>
                      <a:stretch>
                        <a:fillRect/>
                      </a:stretch>
                    </p:blipFill>
                    <p:spPr bwMode="auto">
                      <a:xfrm>
                        <a:off x="762000" y="1295400"/>
                        <a:ext cx="7298631" cy="2453640"/>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nvGraphicFramePr>
        <p:xfrm>
          <a:off x="853441" y="3901440"/>
          <a:ext cx="6767513" cy="2560638"/>
        </p:xfrm>
        <a:graphic>
          <a:graphicData uri="http://schemas.openxmlformats.org/presentationml/2006/ole">
            <mc:AlternateContent xmlns:mc="http://schemas.openxmlformats.org/markup-compatibility/2006">
              <mc:Choice xmlns:v="urn:schemas-microsoft-com:vml" Requires="v">
                <p:oleObj name="Equation" r:id="rId4" imgW="6883200" imgH="2603160" progId="Equation.DSMT4">
                  <p:embed/>
                </p:oleObj>
              </mc:Choice>
              <mc:Fallback>
                <p:oleObj name="Equation" r:id="rId4" imgW="6883200" imgH="2603160" progId="Equation.DSMT4">
                  <p:embed/>
                  <p:pic>
                    <p:nvPicPr>
                      <p:cNvPr id="6" name="Object 5"/>
                      <p:cNvPicPr>
                        <a:picLocks noChangeAspect="1" noChangeArrowheads="1"/>
                      </p:cNvPicPr>
                      <p:nvPr/>
                    </p:nvPicPr>
                    <p:blipFill>
                      <a:blip r:embed="rId5"/>
                      <a:srcRect/>
                      <a:stretch>
                        <a:fillRect/>
                      </a:stretch>
                    </p:blipFill>
                    <p:spPr bwMode="auto">
                      <a:xfrm>
                        <a:off x="853441" y="3901440"/>
                        <a:ext cx="6767513" cy="2560638"/>
                      </a:xfrm>
                      <a:prstGeom prst="rect">
                        <a:avLst/>
                      </a:prstGeom>
                      <a:noFill/>
                      <a:ln>
                        <a:noFill/>
                      </a:ln>
                      <a:effectLst/>
                    </p:spPr>
                  </p:pic>
                </p:oleObj>
              </mc:Fallback>
            </mc:AlternateContent>
          </a:graphicData>
        </a:graphic>
      </p:graphicFrame>
      <p:sp>
        <p:nvSpPr>
          <p:cNvPr id="7" name="TextBox 6"/>
          <p:cNvSpPr txBox="1"/>
          <p:nvPr/>
        </p:nvSpPr>
        <p:spPr>
          <a:xfrm>
            <a:off x="762000" y="3520440"/>
            <a:ext cx="8219494" cy="523220"/>
          </a:xfrm>
          <a:prstGeom prst="rect">
            <a:avLst/>
          </a:prstGeom>
          <a:noFill/>
        </p:spPr>
        <p:txBody>
          <a:bodyPr wrap="none" rtlCol="0">
            <a:spAutoFit/>
          </a:bodyPr>
          <a:lstStyle/>
          <a:p>
            <a:r>
              <a:rPr lang="en-US" dirty="0">
                <a:solidFill>
                  <a:srgbClr val="1E0000"/>
                </a:solidFill>
                <a:latin typeface="+mn-lt"/>
              </a:rPr>
              <a:t>To see the impact on the real power equations recall </a:t>
            </a:r>
          </a:p>
        </p:txBody>
      </p:sp>
    </p:spTree>
    <p:extLst>
      <p:ext uri="{BB962C8B-B14F-4D97-AF65-F5344CB8AC3E}">
        <p14:creationId xmlns:p14="http://schemas.microsoft.com/office/powerpoint/2010/main" val="2341786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FDPF Approximations</a:t>
            </a:r>
          </a:p>
        </p:txBody>
      </p:sp>
      <p:sp>
        <p:nvSpPr>
          <p:cNvPr id="3" name="Content Placeholder 2"/>
          <p:cNvSpPr>
            <a:spLocks noGrp="1"/>
          </p:cNvSpPr>
          <p:nvPr>
            <p:ph type="body" sz="quarter" idx="10"/>
          </p:nvPr>
        </p:nvSpPr>
        <p:spPr/>
        <p:txBody>
          <a:bodyPr/>
          <a:lstStyle/>
          <a:p>
            <a:r>
              <a:rPr lang="en-US" dirty="0"/>
              <a:t>With the approximations for the diagonal term we get</a:t>
            </a:r>
            <a:br>
              <a:rPr lang="en-US" dirty="0"/>
            </a:br>
            <a:br>
              <a:rPr lang="en-US" dirty="0"/>
            </a:br>
            <a:br>
              <a:rPr lang="en-US" dirty="0"/>
            </a:br>
            <a:br>
              <a:rPr lang="en-US" dirty="0"/>
            </a:br>
            <a:br>
              <a:rPr lang="en-US" dirty="0"/>
            </a:br>
            <a:br>
              <a:rPr lang="en-US" dirty="0"/>
            </a:br>
            <a:br>
              <a:rPr lang="en-US" dirty="0"/>
            </a:br>
            <a:endParaRPr lang="en-US" dirty="0"/>
          </a:p>
          <a:p>
            <a:endParaRPr lang="en-US" dirty="0"/>
          </a:p>
          <a:p>
            <a:r>
              <a:rPr lang="en-US" dirty="0"/>
              <a:t>Hence the Jacobian for the real equations can be approximated as –B</a:t>
            </a:r>
          </a:p>
        </p:txBody>
      </p:sp>
      <p:graphicFrame>
        <p:nvGraphicFramePr>
          <p:cNvPr id="5" name="Object 4"/>
          <p:cNvGraphicFramePr>
            <a:graphicFrameLocks noChangeAspect="1"/>
          </p:cNvGraphicFramePr>
          <p:nvPr/>
        </p:nvGraphicFramePr>
        <p:xfrm>
          <a:off x="2286000" y="1981200"/>
          <a:ext cx="3225800" cy="1727200"/>
        </p:xfrm>
        <a:graphic>
          <a:graphicData uri="http://schemas.openxmlformats.org/presentationml/2006/ole">
            <mc:AlternateContent xmlns:mc="http://schemas.openxmlformats.org/markup-compatibility/2006">
              <mc:Choice xmlns:v="urn:schemas-microsoft-com:vml" Requires="v">
                <p:oleObj name="Equation" r:id="rId3" imgW="3225600" imgH="1726920" progId="Equation.DSMT4">
                  <p:embed/>
                </p:oleObj>
              </mc:Choice>
              <mc:Fallback>
                <p:oleObj name="Equation" r:id="rId3" imgW="3225600" imgH="172692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981200"/>
                        <a:ext cx="3225800"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1676400" y="3429000"/>
          <a:ext cx="7977188" cy="1398588"/>
        </p:xfrm>
        <a:graphic>
          <a:graphicData uri="http://schemas.openxmlformats.org/presentationml/2006/ole">
            <mc:AlternateContent xmlns:mc="http://schemas.openxmlformats.org/markup-compatibility/2006">
              <mc:Choice xmlns:v="urn:schemas-microsoft-com:vml" Requires="v">
                <p:oleObj name="Equation" r:id="rId5" imgW="8115120" imgH="1422360" progId="Equation.DSMT4">
                  <p:embed/>
                </p:oleObj>
              </mc:Choice>
              <mc:Fallback>
                <p:oleObj name="Equation" r:id="rId5" imgW="8115120" imgH="142236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429000"/>
                        <a:ext cx="7977188"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78310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FDPF Approximations</a:t>
            </a:r>
          </a:p>
        </p:txBody>
      </p:sp>
      <p:sp>
        <p:nvSpPr>
          <p:cNvPr id="3" name="Content Placeholder 2"/>
          <p:cNvSpPr>
            <a:spLocks noGrp="1"/>
          </p:cNvSpPr>
          <p:nvPr>
            <p:ph type="body" sz="quarter" idx="10"/>
          </p:nvPr>
        </p:nvSpPr>
        <p:spPr/>
        <p:txBody>
          <a:bodyPr/>
          <a:lstStyle/>
          <a:p>
            <a:r>
              <a:rPr lang="en-US" dirty="0"/>
              <a:t>For the reactive power equations we also scale by Vi</a:t>
            </a:r>
            <a:br>
              <a:rPr lang="en-US" dirty="0"/>
            </a:br>
            <a:endParaRPr lang="en-US" dirty="0"/>
          </a:p>
          <a:p>
            <a:endParaRPr lang="en-US" dirty="0"/>
          </a:p>
          <a:p>
            <a:endParaRPr lang="en-US" dirty="0"/>
          </a:p>
          <a:p>
            <a:endParaRPr lang="en-US" dirty="0"/>
          </a:p>
          <a:p>
            <a:endParaRPr lang="en-US" dirty="0"/>
          </a:p>
          <a:p>
            <a:endParaRPr lang="en-US" dirty="0"/>
          </a:p>
          <a:p>
            <a:r>
              <a:rPr lang="en-US" dirty="0"/>
              <a:t>For the Jacobian off-diagonals we get</a:t>
            </a:r>
          </a:p>
          <a:p>
            <a:endParaRPr lang="en-US" dirty="0"/>
          </a:p>
        </p:txBody>
      </p:sp>
      <p:graphicFrame>
        <p:nvGraphicFramePr>
          <p:cNvPr id="5" name="Object 4"/>
          <p:cNvGraphicFramePr>
            <a:graphicFrameLocks noChangeAspect="1"/>
          </p:cNvGraphicFramePr>
          <p:nvPr/>
        </p:nvGraphicFramePr>
        <p:xfrm>
          <a:off x="2209800" y="1905000"/>
          <a:ext cx="7239000" cy="2082800"/>
        </p:xfrm>
        <a:graphic>
          <a:graphicData uri="http://schemas.openxmlformats.org/presentationml/2006/ole">
            <mc:AlternateContent xmlns:mc="http://schemas.openxmlformats.org/markup-compatibility/2006">
              <mc:Choice xmlns:v="urn:schemas-microsoft-com:vml" Requires="v">
                <p:oleObj name="Equation" r:id="rId2" imgW="7238880" imgH="2082600" progId="Equation.DSMT4">
                  <p:embed/>
                </p:oleObj>
              </mc:Choice>
              <mc:Fallback>
                <p:oleObj name="Equation" r:id="rId2" imgW="7238880" imgH="208260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05000"/>
                        <a:ext cx="7239000" cy="208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2590800" y="4953000"/>
          <a:ext cx="3944938" cy="898525"/>
        </p:xfrm>
        <a:graphic>
          <a:graphicData uri="http://schemas.openxmlformats.org/presentationml/2006/ole">
            <mc:AlternateContent xmlns:mc="http://schemas.openxmlformats.org/markup-compatibility/2006">
              <mc:Choice xmlns:v="urn:schemas-microsoft-com:vml" Requires="v">
                <p:oleObj name="Equation" r:id="rId4" imgW="4012920" imgH="914400" progId="Equation.DSMT4">
                  <p:embed/>
                </p:oleObj>
              </mc:Choice>
              <mc:Fallback>
                <p:oleObj name="Equation" r:id="rId4" imgW="4012920" imgH="91440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953000"/>
                        <a:ext cx="39449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69909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FDPF Approximations</a:t>
            </a:r>
          </a:p>
        </p:txBody>
      </p:sp>
      <p:sp>
        <p:nvSpPr>
          <p:cNvPr id="3" name="Content Placeholder 2"/>
          <p:cNvSpPr>
            <a:spLocks noGrp="1"/>
          </p:cNvSpPr>
          <p:nvPr>
            <p:ph type="body" sz="quarter" idx="10"/>
          </p:nvPr>
        </p:nvSpPr>
        <p:spPr/>
        <p:txBody>
          <a:bodyPr/>
          <a:lstStyle/>
          <a:p>
            <a:r>
              <a:rPr lang="en-US" dirty="0"/>
              <a:t>And for the reactive power Jacobian diagonal we get</a:t>
            </a:r>
            <a:br>
              <a:rPr lang="en-US" dirty="0"/>
            </a:br>
            <a:br>
              <a:rPr lang="en-US" dirty="0"/>
            </a:br>
            <a:br>
              <a:rPr lang="en-US" dirty="0"/>
            </a:br>
            <a:br>
              <a:rPr lang="en-US" dirty="0"/>
            </a:br>
            <a:endParaRPr lang="en-US" dirty="0"/>
          </a:p>
          <a:p>
            <a:r>
              <a:rPr lang="en-US" dirty="0"/>
              <a:t>As derived the real and reactive equations have a constant Jacobian equal to –B</a:t>
            </a:r>
          </a:p>
          <a:p>
            <a:pPr lvl="1"/>
            <a:r>
              <a:rPr lang="en-US" dirty="0"/>
              <a:t>Usually modifications are made to omit from the real power matrix elements that affect reactive flow (like shunts) and from the reactive power matrix elements that affect real power flow, like phase shifters</a:t>
            </a:r>
          </a:p>
          <a:p>
            <a:pPr lvl="1"/>
            <a:r>
              <a:rPr lang="en-US" dirty="0"/>
              <a:t>We’ll call the real power matrix B’ and the reactive B”</a:t>
            </a:r>
          </a:p>
          <a:p>
            <a:endParaRPr lang="en-US" dirty="0"/>
          </a:p>
        </p:txBody>
      </p:sp>
      <p:graphicFrame>
        <p:nvGraphicFramePr>
          <p:cNvPr id="5" name="Object 4"/>
          <p:cNvGraphicFramePr>
            <a:graphicFrameLocks noChangeAspect="1"/>
          </p:cNvGraphicFramePr>
          <p:nvPr/>
        </p:nvGraphicFramePr>
        <p:xfrm>
          <a:off x="2362200" y="1905000"/>
          <a:ext cx="4305300" cy="1295400"/>
        </p:xfrm>
        <a:graphic>
          <a:graphicData uri="http://schemas.openxmlformats.org/presentationml/2006/ole">
            <mc:AlternateContent xmlns:mc="http://schemas.openxmlformats.org/markup-compatibility/2006">
              <mc:Choice xmlns:v="urn:schemas-microsoft-com:vml" Requires="v">
                <p:oleObj name="Equation" r:id="rId2" imgW="4305240" imgH="1295280" progId="Equation.DSMT4">
                  <p:embed/>
                </p:oleObj>
              </mc:Choice>
              <mc:Fallback>
                <p:oleObj name="Equation" r:id="rId2" imgW="4305240" imgH="129528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05000"/>
                        <a:ext cx="43053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61628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FDPF Three Bus Example</a:t>
            </a:r>
            <a:endParaRPr lang="en-U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r="27499" b="40446"/>
          <a:stretch>
            <a:fillRect/>
          </a:stretch>
        </p:blipFill>
        <p:spPr bwMode="auto">
          <a:xfrm>
            <a:off x="762000" y="1905000"/>
            <a:ext cx="73152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304800" y="1295400"/>
            <a:ext cx="8736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rgbClr val="1E0000"/>
                </a:solidFill>
                <a:latin typeface="+mj-lt"/>
              </a:rPr>
              <a:t>Use the FDPF to solve the following three bus system</a:t>
            </a:r>
          </a:p>
        </p:txBody>
      </p:sp>
      <p:graphicFrame>
        <p:nvGraphicFramePr>
          <p:cNvPr id="7" name="Object 5"/>
          <p:cNvGraphicFramePr>
            <a:graphicFrameLocks noChangeAspect="1"/>
          </p:cNvGraphicFramePr>
          <p:nvPr/>
        </p:nvGraphicFramePr>
        <p:xfrm>
          <a:off x="6934200" y="4572000"/>
          <a:ext cx="3722687" cy="1298575"/>
        </p:xfrm>
        <a:graphic>
          <a:graphicData uri="http://schemas.openxmlformats.org/presentationml/2006/ole">
            <mc:AlternateContent xmlns:mc="http://schemas.openxmlformats.org/markup-compatibility/2006">
              <mc:Choice xmlns:v="urn:schemas-microsoft-com:vml" Requires="v">
                <p:oleObj name="Equation" r:id="rId3" imgW="4368600" imgH="1523880" progId="Equation.DSMT4">
                  <p:embed/>
                </p:oleObj>
              </mc:Choice>
              <mc:Fallback>
                <p:oleObj name="Equation" r:id="rId3" imgW="4368600" imgH="1523880" progId="Equation.DSMT4">
                  <p:embed/>
                  <p:pic>
                    <p:nvPicPr>
                      <p:cNvPr id="7" name="Object 5"/>
                      <p:cNvPicPr>
                        <a:picLocks noChangeAspect="1" noChangeArrowheads="1"/>
                      </p:cNvPicPr>
                      <p:nvPr/>
                    </p:nvPicPr>
                    <p:blipFill>
                      <a:blip r:embed="rId4"/>
                      <a:srcRect/>
                      <a:stretch>
                        <a:fillRect/>
                      </a:stretch>
                    </p:blipFill>
                    <p:spPr bwMode="auto">
                      <a:xfrm>
                        <a:off x="6934200" y="4572000"/>
                        <a:ext cx="3722687" cy="129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0800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C409BC-D7E2-1B6A-34D6-3B0999F58A3F}"/>
              </a:ext>
            </a:extLst>
          </p:cNvPr>
          <p:cNvPicPr>
            <a:picLocks noChangeAspect="1"/>
          </p:cNvPicPr>
          <p:nvPr/>
        </p:nvPicPr>
        <p:blipFill>
          <a:blip r:embed="rId2"/>
          <a:stretch>
            <a:fillRect/>
          </a:stretch>
        </p:blipFill>
        <p:spPr>
          <a:xfrm>
            <a:off x="228600" y="0"/>
            <a:ext cx="8001000" cy="6829473"/>
          </a:xfrm>
          <a:prstGeom prst="rect">
            <a:avLst/>
          </a:prstGeom>
        </p:spPr>
      </p:pic>
      <p:sp>
        <p:nvSpPr>
          <p:cNvPr id="5" name="TextBox 4">
            <a:extLst>
              <a:ext uri="{FF2B5EF4-FFF2-40B4-BE49-F238E27FC236}">
                <a16:creationId xmlns:a16="http://schemas.microsoft.com/office/drawing/2014/main" id="{68FA3DF3-E504-E368-F651-02CFF5DBC700}"/>
              </a:ext>
            </a:extLst>
          </p:cNvPr>
          <p:cNvSpPr txBox="1"/>
          <p:nvPr/>
        </p:nvSpPr>
        <p:spPr>
          <a:xfrm>
            <a:off x="9906000" y="4572000"/>
            <a:ext cx="1676400" cy="1015663"/>
          </a:xfrm>
          <a:prstGeom prst="rect">
            <a:avLst/>
          </a:prstGeom>
          <a:solidFill>
            <a:srgbClr val="D6D2C4"/>
          </a:solidFill>
        </p:spPr>
        <p:txBody>
          <a:bodyPr wrap="square" rtlCol="0">
            <a:spAutoFit/>
          </a:bodyPr>
          <a:lstStyle/>
          <a:p>
            <a:pPr algn="l"/>
            <a:r>
              <a:rPr lang="en-US" sz="2000" dirty="0">
                <a:latin typeface="+mj-lt"/>
              </a:rPr>
              <a:t>Advanced: Contingency analysis</a:t>
            </a:r>
          </a:p>
        </p:txBody>
      </p:sp>
    </p:spTree>
    <p:extLst>
      <p:ext uri="{BB962C8B-B14F-4D97-AF65-F5344CB8AC3E}">
        <p14:creationId xmlns:p14="http://schemas.microsoft.com/office/powerpoint/2010/main" val="1551411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FDPF Three Bus Example, cont’d</a:t>
            </a:r>
            <a:endParaRPr lang="en-US" dirty="0"/>
          </a:p>
        </p:txBody>
      </p:sp>
      <p:graphicFrame>
        <p:nvGraphicFramePr>
          <p:cNvPr id="5" name="Object 4"/>
          <p:cNvGraphicFramePr>
            <a:graphicFrameLocks noChangeAspect="1"/>
          </p:cNvGraphicFramePr>
          <p:nvPr/>
        </p:nvGraphicFramePr>
        <p:xfrm>
          <a:off x="1066800" y="1524000"/>
          <a:ext cx="6829425" cy="4784725"/>
        </p:xfrm>
        <a:graphic>
          <a:graphicData uri="http://schemas.openxmlformats.org/presentationml/2006/ole">
            <mc:AlternateContent xmlns:mc="http://schemas.openxmlformats.org/markup-compatibility/2006">
              <mc:Choice xmlns:v="urn:schemas-microsoft-com:vml" Requires="v">
                <p:oleObj name="Equation" r:id="rId2" imgW="8013600" imgH="5613120" progId="Equation.DSMT4">
                  <p:embed/>
                </p:oleObj>
              </mc:Choice>
              <mc:Fallback>
                <p:oleObj name="Equation" r:id="rId2" imgW="8013600" imgH="561312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6829425" cy="478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97636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FDPF Three Bus Example, cont’d</a:t>
            </a:r>
            <a:endParaRPr lang="en-US" dirty="0"/>
          </a:p>
        </p:txBody>
      </p:sp>
      <p:graphicFrame>
        <p:nvGraphicFramePr>
          <p:cNvPr id="5" name="Object 4"/>
          <p:cNvGraphicFramePr>
            <a:graphicFrameLocks noChangeAspect="1"/>
          </p:cNvGraphicFramePr>
          <p:nvPr/>
        </p:nvGraphicFramePr>
        <p:xfrm>
          <a:off x="838200" y="1447800"/>
          <a:ext cx="7889875" cy="4954588"/>
        </p:xfrm>
        <a:graphic>
          <a:graphicData uri="http://schemas.openxmlformats.org/presentationml/2006/ole">
            <mc:AlternateContent xmlns:mc="http://schemas.openxmlformats.org/markup-compatibility/2006">
              <mc:Choice xmlns:v="urn:schemas-microsoft-com:vml" Requires="v">
                <p:oleObj name="Equation" r:id="rId2" imgW="9258120" imgH="5816520" progId="Equation.DSMT4">
                  <p:embed/>
                </p:oleObj>
              </mc:Choice>
              <mc:Fallback>
                <p:oleObj name="Equation" r:id="rId2" imgW="9258120" imgH="581652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889875" cy="495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76949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FDPF Region of Convergence</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7254240" cy="527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451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FDPF Cautions</a:t>
            </a:r>
          </a:p>
        </p:txBody>
      </p:sp>
      <p:sp>
        <p:nvSpPr>
          <p:cNvPr id="3" name="Content Placeholder 2"/>
          <p:cNvSpPr>
            <a:spLocks noGrp="1"/>
          </p:cNvSpPr>
          <p:nvPr>
            <p:ph type="body" sz="quarter" idx="10"/>
          </p:nvPr>
        </p:nvSpPr>
        <p:spPr/>
        <p:txBody>
          <a:bodyPr/>
          <a:lstStyle/>
          <a:p>
            <a:r>
              <a:rPr lang="en-US" dirty="0"/>
              <a:t>The FDPF works well as long as the previous approximations hold for the entire system</a:t>
            </a:r>
          </a:p>
          <a:p>
            <a:r>
              <a:rPr lang="en-US" dirty="0"/>
              <a:t>With the movement towards modeling larger systems, with more of the lower voltage portions of the system represented (for which r/x ratios are higher) it is quite common for the FDPF to get stuck because small portions of the system are ill-behaved</a:t>
            </a:r>
          </a:p>
          <a:p>
            <a:r>
              <a:rPr lang="en-US" dirty="0"/>
              <a:t>The FDPF is sometimes used to provide an initial guess of the solution or for contingency analysis </a:t>
            </a:r>
          </a:p>
          <a:p>
            <a:endParaRPr lang="en-US" dirty="0"/>
          </a:p>
        </p:txBody>
      </p:sp>
    </p:spTree>
    <p:extLst>
      <p:ext uri="{BB962C8B-B14F-4D97-AF65-F5344CB8AC3E}">
        <p14:creationId xmlns:p14="http://schemas.microsoft.com/office/powerpoint/2010/main" val="1275193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 Power Flow</a:t>
            </a:r>
          </a:p>
        </p:txBody>
      </p:sp>
      <p:sp>
        <p:nvSpPr>
          <p:cNvPr id="3" name="Content Placeholder 2"/>
          <p:cNvSpPr>
            <a:spLocks noGrp="1"/>
          </p:cNvSpPr>
          <p:nvPr>
            <p:ph type="body" sz="quarter" idx="10"/>
          </p:nvPr>
        </p:nvSpPr>
        <p:spPr/>
        <p:txBody>
          <a:bodyPr/>
          <a:lstStyle/>
          <a:p>
            <a:r>
              <a:rPr lang="en-US" altLang="en-US" dirty="0"/>
              <a:t>The “DC” power flow makes the most severe approximations:</a:t>
            </a:r>
          </a:p>
          <a:p>
            <a:pPr lvl="1"/>
            <a:r>
              <a:rPr lang="en-US" altLang="en-US" dirty="0"/>
              <a:t>completely ignore reactive power, assume all the voltages are always 1.0 per unit, ignore line conductance</a:t>
            </a:r>
          </a:p>
          <a:p>
            <a:r>
              <a:rPr lang="en-US" altLang="en-US" dirty="0"/>
              <a:t>This makes the power flow a linear set of equations, which can be solved directly</a:t>
            </a:r>
            <a:br>
              <a:rPr lang="en-US" altLang="en-US" dirty="0"/>
            </a:br>
            <a:br>
              <a:rPr lang="en-US" altLang="en-US" dirty="0"/>
            </a:br>
            <a:endParaRPr lang="en-US" altLang="en-US" dirty="0"/>
          </a:p>
          <a:p>
            <a:r>
              <a:rPr lang="en-US" altLang="en-US" dirty="0"/>
              <a:t>The term dc power flow actually dates from the time of the old network analyzers (going back into the 1930’s)</a:t>
            </a:r>
          </a:p>
          <a:p>
            <a:r>
              <a:rPr lang="en-US" altLang="en-US" dirty="0"/>
              <a:t>Not to be confused with the inclusion of HVDC lines in the standard NPF</a:t>
            </a:r>
            <a:endParaRPr lang="en-US" dirty="0"/>
          </a:p>
        </p:txBody>
      </p:sp>
      <p:sp>
        <p:nvSpPr>
          <p:cNvPr id="5" name="TextBox 4"/>
          <p:cNvSpPr txBox="1"/>
          <p:nvPr/>
        </p:nvSpPr>
        <p:spPr>
          <a:xfrm>
            <a:off x="6096000" y="2971800"/>
            <a:ext cx="3733800" cy="954107"/>
          </a:xfrm>
          <a:prstGeom prst="rect">
            <a:avLst/>
          </a:prstGeom>
          <a:solidFill>
            <a:srgbClr val="D6D2C4"/>
          </a:solidFill>
        </p:spPr>
        <p:txBody>
          <a:bodyPr wrap="square" rtlCol="0">
            <a:spAutoFit/>
          </a:bodyPr>
          <a:lstStyle/>
          <a:p>
            <a:r>
              <a:rPr lang="en-US" b="1" dirty="0">
                <a:solidFill>
                  <a:srgbClr val="1E0000"/>
                </a:solidFill>
                <a:latin typeface="+mj-lt"/>
              </a:rPr>
              <a:t>P</a:t>
            </a:r>
            <a:r>
              <a:rPr lang="en-US" dirty="0">
                <a:solidFill>
                  <a:srgbClr val="1E0000"/>
                </a:solidFill>
                <a:latin typeface="+mj-lt"/>
              </a:rPr>
              <a:t> sign convention is generation is positive </a:t>
            </a:r>
          </a:p>
        </p:txBody>
      </p:sp>
      <p:graphicFrame>
        <p:nvGraphicFramePr>
          <p:cNvPr id="6" name="Object 5"/>
          <p:cNvGraphicFramePr>
            <a:graphicFrameLocks noChangeAspect="1"/>
          </p:cNvGraphicFramePr>
          <p:nvPr>
            <p:extLst>
              <p:ext uri="{D42A27DB-BD31-4B8C-83A1-F6EECF244321}">
                <p14:modId xmlns:p14="http://schemas.microsoft.com/office/powerpoint/2010/main" val="1014369478"/>
              </p:ext>
            </p:extLst>
          </p:nvPr>
        </p:nvGraphicFramePr>
        <p:xfrm>
          <a:off x="2514600" y="3276600"/>
          <a:ext cx="1920875" cy="649307"/>
        </p:xfrm>
        <a:graphic>
          <a:graphicData uri="http://schemas.openxmlformats.org/presentationml/2006/ole">
            <mc:AlternateContent xmlns:mc="http://schemas.openxmlformats.org/markup-compatibility/2006">
              <mc:Choice xmlns:v="urn:schemas-microsoft-com:vml" Requires="v">
                <p:oleObj name="Equation" r:id="rId2" imgW="1600200" imgH="965160" progId="Equation.DSMT4">
                  <p:embed/>
                </p:oleObj>
              </mc:Choice>
              <mc:Fallback>
                <p:oleObj name="Equation" r:id="rId2" imgW="1600200" imgH="965160" progId="Equation.DSMT4">
                  <p:embed/>
                  <p:pic>
                    <p:nvPicPr>
                      <p:cNvPr id="6" name="Object 5"/>
                      <p:cNvPicPr>
                        <a:picLocks noChangeAspect="1" noChangeArrowheads="1"/>
                      </p:cNvPicPr>
                      <p:nvPr/>
                    </p:nvPicPr>
                    <p:blipFill>
                      <a:blip r:embed="rId3"/>
                      <a:srcRect/>
                      <a:stretch>
                        <a:fillRect/>
                      </a:stretch>
                    </p:blipFill>
                    <p:spPr bwMode="auto">
                      <a:xfrm>
                        <a:off x="2514600" y="3276600"/>
                        <a:ext cx="1920875" cy="64930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51061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 Power Flow References</a:t>
            </a:r>
          </a:p>
        </p:txBody>
      </p:sp>
      <p:sp>
        <p:nvSpPr>
          <p:cNvPr id="3" name="Content Placeholder 2"/>
          <p:cNvSpPr>
            <a:spLocks noGrp="1"/>
          </p:cNvSpPr>
          <p:nvPr>
            <p:ph type="body" sz="quarter" idx="10"/>
          </p:nvPr>
        </p:nvSpPr>
        <p:spPr/>
        <p:txBody>
          <a:bodyPr/>
          <a:lstStyle/>
          <a:p>
            <a:r>
              <a:rPr lang="en-US" dirty="0"/>
              <a:t>I don’t think a classic dc power flow paper exists; a nice formulation is given in our book Power Generation and Control book by Wood, </a:t>
            </a:r>
            <a:r>
              <a:rPr lang="en-US" dirty="0" err="1"/>
              <a:t>Wollenberg</a:t>
            </a:r>
            <a:r>
              <a:rPr lang="en-US" dirty="0"/>
              <a:t> and </a:t>
            </a:r>
            <a:r>
              <a:rPr lang="en-US" dirty="0" err="1"/>
              <a:t>Sheble</a:t>
            </a:r>
            <a:endParaRPr lang="en-US" dirty="0"/>
          </a:p>
          <a:p>
            <a:r>
              <a:rPr lang="en-US" dirty="0"/>
              <a:t>The August 2009 paper in IEEE Transactions on Power Systems, “DC Power Flow Revisited” (by Stott, </a:t>
            </a:r>
            <a:r>
              <a:rPr lang="en-US" dirty="0" err="1"/>
              <a:t>Jardim</a:t>
            </a:r>
            <a:r>
              <a:rPr lang="en-US" dirty="0"/>
              <a:t> and </a:t>
            </a:r>
            <a:r>
              <a:rPr lang="en-US" dirty="0" err="1"/>
              <a:t>Alsac</a:t>
            </a:r>
            <a:r>
              <a:rPr lang="en-US" dirty="0"/>
              <a:t>) provides good coverage</a:t>
            </a:r>
          </a:p>
          <a:p>
            <a:r>
              <a:rPr lang="en-US" dirty="0"/>
              <a:t>T. J. Overbye, X. Cheng, and Y. Sun, “A comparison of the AC and DC power flow models for LMP Calculations,” in Proc. 37th Hawaii Int. Conf. System Sciences, 2004, compares the accuracy of the approach</a:t>
            </a:r>
          </a:p>
        </p:txBody>
      </p:sp>
    </p:spTree>
    <p:extLst>
      <p:ext uri="{BB962C8B-B14F-4D97-AF65-F5344CB8AC3E}">
        <p14:creationId xmlns:p14="http://schemas.microsoft.com/office/powerpoint/2010/main" val="3178304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 Power Flow Example</a:t>
            </a:r>
          </a:p>
        </p:txBody>
      </p:sp>
      <p:pic>
        <p:nvPicPr>
          <p:cNvPr id="5"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7477" t="29063" r="11963" b="27188"/>
          <a:stretch>
            <a:fillRect/>
          </a:stretch>
        </p:blipFill>
        <p:spPr>
          <a:xfrm>
            <a:off x="609600" y="1411224"/>
            <a:ext cx="9852025" cy="4267200"/>
          </a:xfrm>
          <a:noFill/>
        </p:spPr>
      </p:pic>
      <p:sp>
        <p:nvSpPr>
          <p:cNvPr id="6" name="TextBox 5"/>
          <p:cNvSpPr txBox="1"/>
          <p:nvPr/>
        </p:nvSpPr>
        <p:spPr>
          <a:xfrm>
            <a:off x="1371600" y="6019800"/>
            <a:ext cx="9448800" cy="369332"/>
          </a:xfrm>
          <a:prstGeom prst="rect">
            <a:avLst/>
          </a:prstGeom>
          <a:noFill/>
        </p:spPr>
        <p:txBody>
          <a:bodyPr wrap="square" rtlCol="0">
            <a:spAutoFit/>
          </a:bodyPr>
          <a:lstStyle/>
          <a:p>
            <a:r>
              <a:rPr lang="en-US" sz="1800" dirty="0">
                <a:solidFill>
                  <a:srgbClr val="1E0000"/>
                </a:solidFill>
                <a:latin typeface="+mj-lt"/>
              </a:rPr>
              <a:t>Example from Power System Analysis and Design, by Glover, Overbye, Sarma, 6</a:t>
            </a:r>
            <a:r>
              <a:rPr lang="en-US" sz="1800" baseline="30000" dirty="0">
                <a:solidFill>
                  <a:srgbClr val="1E0000"/>
                </a:solidFill>
                <a:latin typeface="+mj-lt"/>
              </a:rPr>
              <a:t>th</a:t>
            </a:r>
            <a:r>
              <a:rPr lang="en-US" sz="1800" dirty="0">
                <a:solidFill>
                  <a:srgbClr val="1E0000"/>
                </a:solidFill>
                <a:latin typeface="+mj-lt"/>
              </a:rPr>
              <a:t> Edition</a:t>
            </a:r>
          </a:p>
        </p:txBody>
      </p:sp>
    </p:spTree>
    <p:extLst>
      <p:ext uri="{BB962C8B-B14F-4D97-AF65-F5344CB8AC3E}">
        <p14:creationId xmlns:p14="http://schemas.microsoft.com/office/powerpoint/2010/main" val="2987018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4500" r="35500"/>
          <a:stretch/>
        </p:blipFill>
        <p:spPr>
          <a:xfrm>
            <a:off x="4267200" y="1219199"/>
            <a:ext cx="7467600" cy="5409049"/>
          </a:xfrm>
          <a:prstGeom prst="rect">
            <a:avLst/>
          </a:prstGeom>
        </p:spPr>
      </p:pic>
      <p:sp>
        <p:nvSpPr>
          <p:cNvPr id="2" name="Title 1"/>
          <p:cNvSpPr>
            <a:spLocks noGrp="1"/>
          </p:cNvSpPr>
          <p:nvPr>
            <p:ph type="title"/>
          </p:nvPr>
        </p:nvSpPr>
        <p:spPr/>
        <p:txBody>
          <a:bodyPr/>
          <a:lstStyle/>
          <a:p>
            <a:r>
              <a:rPr lang="en-US" dirty="0"/>
              <a:t>DC Power Flow in PowerWorld</a:t>
            </a:r>
          </a:p>
        </p:txBody>
      </p:sp>
      <p:sp>
        <p:nvSpPr>
          <p:cNvPr id="3" name="Content Placeholder 2"/>
          <p:cNvSpPr>
            <a:spLocks noGrp="1"/>
          </p:cNvSpPr>
          <p:nvPr>
            <p:ph type="body" sz="quarter" idx="10"/>
          </p:nvPr>
        </p:nvSpPr>
        <p:spPr>
          <a:xfrm>
            <a:off x="228600" y="1295400"/>
            <a:ext cx="3810000" cy="5181600"/>
          </a:xfrm>
        </p:spPr>
        <p:txBody>
          <a:bodyPr/>
          <a:lstStyle/>
          <a:p>
            <a:pPr marL="0" indent="0">
              <a:buNone/>
            </a:pPr>
            <a:r>
              <a:rPr lang="en-US" dirty="0"/>
              <a:t>PowerWorld allows for easy switching between the dc and ac power flows (case Aggieland37)</a:t>
            </a:r>
          </a:p>
          <a:p>
            <a:endParaRPr lang="en-US" dirty="0"/>
          </a:p>
        </p:txBody>
      </p:sp>
      <p:sp>
        <p:nvSpPr>
          <p:cNvPr id="5" name="TextBox 4"/>
          <p:cNvSpPr txBox="1"/>
          <p:nvPr/>
        </p:nvSpPr>
        <p:spPr>
          <a:xfrm>
            <a:off x="304800" y="3886200"/>
            <a:ext cx="3810000" cy="2308324"/>
          </a:xfrm>
          <a:prstGeom prst="rect">
            <a:avLst/>
          </a:prstGeom>
          <a:solidFill>
            <a:srgbClr val="D6D2C4"/>
          </a:solidFill>
        </p:spPr>
        <p:txBody>
          <a:bodyPr wrap="square" rtlCol="0">
            <a:spAutoFit/>
          </a:bodyPr>
          <a:lstStyle/>
          <a:p>
            <a:pPr>
              <a:spcBef>
                <a:spcPts val="0"/>
              </a:spcBef>
            </a:pPr>
            <a:r>
              <a:rPr lang="en-US" sz="2400" dirty="0">
                <a:solidFill>
                  <a:srgbClr val="1E0000"/>
                </a:solidFill>
                <a:latin typeface="+mj-lt"/>
              </a:rPr>
              <a:t>To use the dc approach</a:t>
            </a:r>
            <a:br>
              <a:rPr lang="en-US" sz="2400" dirty="0">
                <a:solidFill>
                  <a:srgbClr val="1E0000"/>
                </a:solidFill>
                <a:latin typeface="+mj-lt"/>
              </a:rPr>
            </a:br>
            <a:r>
              <a:rPr lang="en-US" sz="2400" dirty="0">
                <a:solidFill>
                  <a:srgbClr val="1E0000"/>
                </a:solidFill>
                <a:latin typeface="+mj-lt"/>
              </a:rPr>
              <a:t>in PowerWorld select </a:t>
            </a:r>
            <a:r>
              <a:rPr lang="en-US" sz="2400" b="1" dirty="0">
                <a:solidFill>
                  <a:srgbClr val="1E0000"/>
                </a:solidFill>
                <a:latin typeface="+mj-lt"/>
              </a:rPr>
              <a:t>Tools, Solve, DC Power Flow</a:t>
            </a:r>
          </a:p>
          <a:p>
            <a:pPr>
              <a:spcBef>
                <a:spcPts val="0"/>
              </a:spcBef>
            </a:pPr>
            <a:endParaRPr lang="en-US" sz="2400" dirty="0">
              <a:solidFill>
                <a:srgbClr val="1E0000"/>
              </a:solidFill>
              <a:latin typeface="+mj-lt"/>
            </a:endParaRPr>
          </a:p>
          <a:p>
            <a:pPr>
              <a:spcBef>
                <a:spcPts val="0"/>
              </a:spcBef>
            </a:pPr>
            <a:r>
              <a:rPr lang="en-US" sz="2400" dirty="0">
                <a:solidFill>
                  <a:srgbClr val="1E0000"/>
                </a:solidFill>
                <a:latin typeface="+mj-lt"/>
              </a:rPr>
              <a:t>Notice there are no losses</a:t>
            </a:r>
          </a:p>
        </p:txBody>
      </p:sp>
    </p:spTree>
    <p:extLst>
      <p:ext uri="{BB962C8B-B14F-4D97-AF65-F5344CB8AC3E}">
        <p14:creationId xmlns:p14="http://schemas.microsoft.com/office/powerpoint/2010/main" val="217982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Power Flow Optimal Multiplier</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Classic reference on power flow optimal multiplier is S. Iwamoto, Y. Tamura, “A Load Flow Calculation Method for Ill-Conditioned Power Systems,” IEEE Trans. Power App. and Syst., April 1981</a:t>
            </a:r>
          </a:p>
          <a:p>
            <a:r>
              <a:rPr lang="en-US" dirty="0"/>
              <a:t>Another paper is J.E. Tate, T.J. Overbye, “A Comparison of the Optimal Multiplier in Power and Rectangular Coordinates,” IEEE Trans. Power Systems, Nov. 2005</a:t>
            </a:r>
          </a:p>
          <a:p>
            <a:r>
              <a:rPr lang="en-US" dirty="0"/>
              <a:t>Key idea is once NR method has selected a direction, we can analytically determine the distance to move in that direction to minimize the norm of the mismatch</a:t>
            </a:r>
          </a:p>
          <a:p>
            <a:pPr lvl="1"/>
            <a:r>
              <a:rPr lang="en-US" dirty="0"/>
              <a:t>Goal is to help with stressed power systems</a:t>
            </a:r>
          </a:p>
          <a:p>
            <a:endParaRPr lang="en-US" dirty="0"/>
          </a:p>
        </p:txBody>
      </p:sp>
    </p:spTree>
    <p:extLst>
      <p:ext uri="{BB962C8B-B14F-4D97-AF65-F5344CB8AC3E}">
        <p14:creationId xmlns:p14="http://schemas.microsoft.com/office/powerpoint/2010/main" val="167665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Power Flow with Optimal Multiplier</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Consider an n bus power system with f(x) = S where S is the vector of the constant real and reactive power load minus generation at all buses except the slack, x is the vector of the bus voltages in rectangular coordinates: Vi = </a:t>
            </a:r>
            <a:r>
              <a:rPr lang="en-US" dirty="0" err="1"/>
              <a:t>ei</a:t>
            </a:r>
            <a:r>
              <a:rPr lang="en-US" dirty="0"/>
              <a:t> + </a:t>
            </a:r>
            <a:r>
              <a:rPr lang="en-US" dirty="0" err="1"/>
              <a:t>jfi</a:t>
            </a:r>
            <a:r>
              <a:rPr lang="en-US" dirty="0"/>
              <a:t>, and f is the function of the power balance constraints</a:t>
            </a:r>
          </a:p>
          <a:p>
            <a:endParaRPr lang="en-US" dirty="0"/>
          </a:p>
        </p:txBody>
      </p:sp>
      <p:graphicFrame>
        <p:nvGraphicFramePr>
          <p:cNvPr id="5" name="Object 4"/>
          <p:cNvGraphicFramePr>
            <a:graphicFrameLocks noChangeAspect="1"/>
          </p:cNvGraphicFramePr>
          <p:nvPr/>
        </p:nvGraphicFramePr>
        <p:xfrm>
          <a:off x="3048000" y="3200400"/>
          <a:ext cx="5638800" cy="2305050"/>
        </p:xfrm>
        <a:graphic>
          <a:graphicData uri="http://schemas.openxmlformats.org/presentationml/2006/ole">
            <mc:AlternateContent xmlns:mc="http://schemas.openxmlformats.org/markup-compatibility/2006">
              <mc:Choice xmlns:v="urn:schemas-microsoft-com:vml" Requires="v">
                <p:oleObj name="Equation" r:id="rId2" imgW="6273720" imgH="2565360" progId="Equation.DSMT4">
                  <p:embed/>
                </p:oleObj>
              </mc:Choice>
              <mc:Fallback>
                <p:oleObj name="Equation" r:id="rId2" imgW="6273720" imgH="256536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200400"/>
                        <a:ext cx="56388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3413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Power Flow with Optimal Multiplier</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With a standard NR approach, we would get</a:t>
            </a:r>
          </a:p>
          <a:p>
            <a:endParaRPr lang="en-US" dirty="0"/>
          </a:p>
          <a:p>
            <a:endParaRPr lang="en-US" dirty="0"/>
          </a:p>
          <a:p>
            <a:endParaRPr lang="en-US" dirty="0"/>
          </a:p>
          <a:p>
            <a:r>
              <a:rPr lang="en-US" dirty="0"/>
              <a:t>If we are close enough to the solution the iteration converges quickly, but if the system is heavily loaded it can diverge</a:t>
            </a:r>
          </a:p>
          <a:p>
            <a:endParaRPr lang="en-US" dirty="0"/>
          </a:p>
        </p:txBody>
      </p:sp>
      <p:graphicFrame>
        <p:nvGraphicFramePr>
          <p:cNvPr id="5" name="Object 4"/>
          <p:cNvGraphicFramePr>
            <a:graphicFrameLocks noChangeAspect="1"/>
          </p:cNvGraphicFramePr>
          <p:nvPr/>
        </p:nvGraphicFramePr>
        <p:xfrm>
          <a:off x="2438400" y="1905000"/>
          <a:ext cx="3759200" cy="1168400"/>
        </p:xfrm>
        <a:graphic>
          <a:graphicData uri="http://schemas.openxmlformats.org/presentationml/2006/ole">
            <mc:AlternateContent xmlns:mc="http://schemas.openxmlformats.org/markup-compatibility/2006">
              <mc:Choice xmlns:v="urn:schemas-microsoft-com:vml" Requires="v">
                <p:oleObj name="Equation" r:id="rId2" imgW="3759120" imgH="1168200" progId="Equation.DSMT4">
                  <p:embed/>
                </p:oleObj>
              </mc:Choice>
              <mc:Fallback>
                <p:oleObj name="Equation" r:id="rId2" imgW="3759120" imgH="116820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05000"/>
                        <a:ext cx="37592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806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Power Flow with Optimal Multiplier</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Optimal multiplier approach modifies the iteration as</a:t>
            </a:r>
            <a:br>
              <a:rPr lang="en-US" dirty="0"/>
            </a:br>
            <a:endParaRPr lang="en-US" dirty="0"/>
          </a:p>
          <a:p>
            <a:br>
              <a:rPr lang="en-US" dirty="0"/>
            </a:br>
            <a:br>
              <a:rPr lang="en-US" dirty="0"/>
            </a:br>
            <a:endParaRPr lang="en-US" dirty="0"/>
          </a:p>
          <a:p>
            <a:r>
              <a:rPr lang="en-US" dirty="0"/>
              <a:t>Scalar m is chosen to minimize the norm of the mismatch F in direction </a:t>
            </a:r>
            <a:r>
              <a:rPr lang="en-US" dirty="0">
                <a:sym typeface="Symbol"/>
              </a:rPr>
              <a:t>x</a:t>
            </a:r>
            <a:br>
              <a:rPr lang="en-US" dirty="0">
                <a:sym typeface="Symbol"/>
              </a:rPr>
            </a:br>
            <a:br>
              <a:rPr lang="en-US" dirty="0">
                <a:sym typeface="Symbol"/>
              </a:rPr>
            </a:br>
            <a:endParaRPr lang="en-US" dirty="0">
              <a:sym typeface="Symbol"/>
            </a:endParaRPr>
          </a:p>
          <a:p>
            <a:r>
              <a:rPr lang="en-US" dirty="0">
                <a:sym typeface="Symbol"/>
              </a:rPr>
              <a:t>Paper by </a:t>
            </a:r>
            <a:r>
              <a:rPr lang="en-US" dirty="0"/>
              <a:t>Iwamoto, Y. Tamura from 1981 shows m can be computed analytically with little additional calculation when rectangular voltages are used </a:t>
            </a:r>
          </a:p>
          <a:p>
            <a:endParaRPr lang="en-US" dirty="0"/>
          </a:p>
          <a:p>
            <a:endParaRPr lang="en-US" dirty="0"/>
          </a:p>
        </p:txBody>
      </p:sp>
      <p:graphicFrame>
        <p:nvGraphicFramePr>
          <p:cNvPr id="5" name="Object 4"/>
          <p:cNvGraphicFramePr>
            <a:graphicFrameLocks noChangeAspect="1"/>
          </p:cNvGraphicFramePr>
          <p:nvPr/>
        </p:nvGraphicFramePr>
        <p:xfrm>
          <a:off x="2438400" y="1905000"/>
          <a:ext cx="3759200" cy="1168400"/>
        </p:xfrm>
        <a:graphic>
          <a:graphicData uri="http://schemas.openxmlformats.org/presentationml/2006/ole">
            <mc:AlternateContent xmlns:mc="http://schemas.openxmlformats.org/markup-compatibility/2006">
              <mc:Choice xmlns:v="urn:schemas-microsoft-com:vml" Requires="v">
                <p:oleObj name="Equation" r:id="rId2" imgW="3759120" imgH="1168200" progId="Equation.DSMT4">
                  <p:embed/>
                </p:oleObj>
              </mc:Choice>
              <mc:Fallback>
                <p:oleObj name="Equation" r:id="rId2" imgW="3759120" imgH="116820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05000"/>
                        <a:ext cx="37592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2292350" y="3683000"/>
          <a:ext cx="7607300" cy="825500"/>
        </p:xfrm>
        <a:graphic>
          <a:graphicData uri="http://schemas.openxmlformats.org/presentationml/2006/ole">
            <mc:AlternateContent xmlns:mc="http://schemas.openxmlformats.org/markup-compatibility/2006">
              <mc:Choice xmlns:v="urn:schemas-microsoft-com:vml" Requires="v">
                <p:oleObj name="Equation" r:id="rId4" imgW="7607160" imgH="825480" progId="Equation.DSMT4">
                  <p:embed/>
                </p:oleObj>
              </mc:Choice>
              <mc:Fallback>
                <p:oleObj name="Equation" r:id="rId4" imgW="7607160" imgH="82548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2350" y="3683000"/>
                        <a:ext cx="7607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75969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Power Flow with Optimal Multiplier</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Determination of m involves solving a cubic equation, which gives either three real solutions, or one real and two imaginary solutions</a:t>
            </a:r>
          </a:p>
          <a:p>
            <a:r>
              <a:rPr lang="en-US" dirty="0"/>
              <a:t>1989 PICA paper by </a:t>
            </a:r>
            <a:r>
              <a:rPr lang="en-US" dirty="0" err="1"/>
              <a:t>Iba</a:t>
            </a:r>
            <a:br>
              <a:rPr lang="en-US" dirty="0"/>
            </a:br>
            <a:r>
              <a:rPr lang="en-US" dirty="0"/>
              <a:t>(“A Method for Finding a </a:t>
            </a:r>
            <a:br>
              <a:rPr lang="en-US" dirty="0"/>
            </a:br>
            <a:r>
              <a:rPr lang="en-US" dirty="0"/>
              <a:t>Pair of Multiple Load </a:t>
            </a:r>
            <a:br>
              <a:rPr lang="en-US" dirty="0"/>
            </a:br>
            <a:r>
              <a:rPr lang="en-US" dirty="0"/>
              <a:t>Flow Solutions in Bulk </a:t>
            </a:r>
            <a:br>
              <a:rPr lang="en-US" dirty="0"/>
            </a:br>
            <a:r>
              <a:rPr lang="en-US" dirty="0"/>
              <a:t>Power Systems”) showed </a:t>
            </a:r>
            <a:br>
              <a:rPr lang="en-US" dirty="0"/>
            </a:br>
            <a:r>
              <a:rPr lang="en-US" dirty="0"/>
              <a:t>that NR tends to converge </a:t>
            </a:r>
            <a:br>
              <a:rPr lang="en-US" dirty="0"/>
            </a:br>
            <a:r>
              <a:rPr lang="en-US" dirty="0"/>
              <a:t>along line joining the high </a:t>
            </a:r>
            <a:br>
              <a:rPr lang="en-US" dirty="0"/>
            </a:br>
            <a:r>
              <a:rPr lang="en-US" dirty="0"/>
              <a:t>and a low voltage solution</a:t>
            </a:r>
          </a:p>
          <a:p>
            <a:endParaRPr lang="en-US"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562600" y="2286000"/>
            <a:ext cx="4953000" cy="3736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3"/>
          <p:cNvSpPr txBox="1">
            <a:spLocks noChangeArrowheads="1"/>
          </p:cNvSpPr>
          <p:nvPr/>
        </p:nvSpPr>
        <p:spPr bwMode="auto">
          <a:xfrm>
            <a:off x="2476500" y="6018905"/>
            <a:ext cx="6172200" cy="461665"/>
          </a:xfrm>
          <a:prstGeom prst="rect">
            <a:avLst/>
          </a:prstGeom>
          <a:solidFill>
            <a:srgbClr val="D6D2C4"/>
          </a:solidFill>
          <a:ln>
            <a:noFill/>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solidFill>
                  <a:srgbClr val="1E0000"/>
                </a:solidFill>
                <a:latin typeface="Arial" charset="0"/>
              </a:rPr>
              <a:t>However, there are some model restrictions</a:t>
            </a:r>
          </a:p>
        </p:txBody>
      </p:sp>
    </p:spTree>
    <p:extLst>
      <p:ext uri="{BB962C8B-B14F-4D97-AF65-F5344CB8AC3E}">
        <p14:creationId xmlns:p14="http://schemas.microsoft.com/office/powerpoint/2010/main" val="3217257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527A-D4BA-4424-888B-38076A85B5A7}"/>
              </a:ext>
            </a:extLst>
          </p:cNvPr>
          <p:cNvSpPr>
            <a:spLocks noGrp="1"/>
          </p:cNvSpPr>
          <p:nvPr>
            <p:ph type="title"/>
          </p:nvPr>
        </p:nvSpPr>
        <p:spPr>
          <a:xfrm>
            <a:off x="228600" y="76200"/>
            <a:ext cx="10896600" cy="1066800"/>
          </a:xfrm>
        </p:spPr>
        <p:txBody>
          <a:bodyPr/>
          <a:lstStyle/>
          <a:p>
            <a:r>
              <a:rPr lang="en-US" dirty="0"/>
              <a:t>Sparse Matrix Methods</a:t>
            </a:r>
          </a:p>
        </p:txBody>
      </p:sp>
      <p:sp>
        <p:nvSpPr>
          <p:cNvPr id="3" name="Content Placeholder 2">
            <a:extLst>
              <a:ext uri="{FF2B5EF4-FFF2-40B4-BE49-F238E27FC236}">
                <a16:creationId xmlns:a16="http://schemas.microsoft.com/office/drawing/2014/main" id="{392F0830-B04D-416F-BCA7-9BB3805738B5}"/>
              </a:ext>
            </a:extLst>
          </p:cNvPr>
          <p:cNvSpPr>
            <a:spLocks noGrp="1"/>
          </p:cNvSpPr>
          <p:nvPr>
            <p:ph type="body" sz="quarter" idx="10"/>
          </p:nvPr>
        </p:nvSpPr>
        <p:spPr>
          <a:xfrm>
            <a:off x="228600" y="1295400"/>
            <a:ext cx="10896600" cy="5181600"/>
          </a:xfrm>
        </p:spPr>
        <p:txBody>
          <a:bodyPr/>
          <a:lstStyle/>
          <a:p>
            <a:r>
              <a:rPr lang="en-US" dirty="0"/>
              <a:t>The crucial part of the computation of the power flow deals with the matrix algebra, building and factoring the Jacobian</a:t>
            </a:r>
          </a:p>
          <a:p>
            <a:r>
              <a:rPr lang="en-US" dirty="0"/>
              <a:t>The Jacobian is very sparse, that is, most entries are zero. For large systems, well over 99% of the entries are zero.</a:t>
            </a:r>
          </a:p>
          <a:p>
            <a:r>
              <a:rPr lang="en-US" dirty="0"/>
              <a:t>A lot of key computational techniques take advantage of this sparsity.</a:t>
            </a:r>
          </a:p>
          <a:p>
            <a:r>
              <a:rPr lang="en-US" dirty="0"/>
              <a:t>We'll be looking at these methods in more detail after the first exam.</a:t>
            </a:r>
          </a:p>
        </p:txBody>
      </p:sp>
    </p:spTree>
    <p:extLst>
      <p:ext uri="{BB962C8B-B14F-4D97-AF65-F5344CB8AC3E}">
        <p14:creationId xmlns:p14="http://schemas.microsoft.com/office/powerpoint/2010/main" val="559504969"/>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Surface_Mine_Workshop_Sept2022.pptx" id="{DE0D6E1C-3CAD-4B57-84BB-D59B3FEB6B24}" vid="{9CBBB78E-6A6C-4950-9BC1-3466FF9327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357</TotalTime>
  <Words>1797</Words>
  <Application>Microsoft Office PowerPoint</Application>
  <PresentationFormat>Widescreen</PresentationFormat>
  <Paragraphs>142</Paragraphs>
  <Slides>37</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Arial</vt:lpstr>
      <vt:lpstr>Calibri</vt:lpstr>
      <vt:lpstr>Helvetica</vt:lpstr>
      <vt:lpstr>Times</vt:lpstr>
      <vt:lpstr>Times New Roman</vt:lpstr>
      <vt:lpstr>Wingdings</vt:lpstr>
      <vt:lpstr>Capsules</vt:lpstr>
      <vt:lpstr>Equation</vt:lpstr>
      <vt:lpstr>ECEN 615, Fall 2023 Methods of Electric Power System Analysis</vt:lpstr>
      <vt:lpstr>Exercise: Assignment 2 Part 2</vt:lpstr>
      <vt:lpstr>PowerPoint Presentation</vt:lpstr>
      <vt:lpstr>Power Flow Optimal Multiplier</vt:lpstr>
      <vt:lpstr>Power Flow with Optimal Multiplier</vt:lpstr>
      <vt:lpstr>Power Flow with Optimal Multiplier</vt:lpstr>
      <vt:lpstr>Power Flow with Optimal Multiplier</vt:lpstr>
      <vt:lpstr>Power Flow with Optimal Multiplier</vt:lpstr>
      <vt:lpstr>Sparse Matrix Methods</vt:lpstr>
      <vt:lpstr>Quasi-Newton Power Flow Methods</vt:lpstr>
      <vt:lpstr>Quasi-Newton Power Flow Methods</vt:lpstr>
      <vt:lpstr>Dishonest N-R Example</vt:lpstr>
      <vt:lpstr>NPF (Honest) Region of for Two Bus Example Convergence</vt:lpstr>
      <vt:lpstr>Two Bus Dishonest ROC</vt:lpstr>
      <vt:lpstr>Quasi-Newton Power Flow Methods</vt:lpstr>
      <vt:lpstr>The Single Dimensional  (l)</vt:lpstr>
      <vt:lpstr>Line Search</vt:lpstr>
      <vt:lpstr>Decoupled Power Flow</vt:lpstr>
      <vt:lpstr>Decoupled Power Flow Formulation</vt:lpstr>
      <vt:lpstr>Decoupling Approximation</vt:lpstr>
      <vt:lpstr>Off-diagonal Jacobian Terms</vt:lpstr>
      <vt:lpstr>Decoupled N-R Region of Convergence</vt:lpstr>
      <vt:lpstr>Fast Decoupled Power Flow</vt:lpstr>
      <vt:lpstr>Fast Decoupled Power Flow, cont.</vt:lpstr>
      <vt:lpstr>FDPF Approximations</vt:lpstr>
      <vt:lpstr>FDPF Approximations</vt:lpstr>
      <vt:lpstr>FDPF Approximations</vt:lpstr>
      <vt:lpstr>FDPF Approximations</vt:lpstr>
      <vt:lpstr>FDPF Three Bus Example</vt:lpstr>
      <vt:lpstr>FDPF Three Bus Example, cont’d</vt:lpstr>
      <vt:lpstr>FDPF Three Bus Example, cont’d</vt:lpstr>
      <vt:lpstr>FDPF Region of Convergence</vt:lpstr>
      <vt:lpstr>FDPF Cautions</vt:lpstr>
      <vt:lpstr>DC Power Flow</vt:lpstr>
      <vt:lpstr>DC Power Flow References</vt:lpstr>
      <vt:lpstr>DC Power Flow Example</vt:lpstr>
      <vt:lpstr>DC Power Flow in PowerWorld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Birchfield, Adam Barlow</dc:creator>
  <cp:lastModifiedBy>Birchfield, Adam Barlow</cp:lastModifiedBy>
  <cp:revision>33</cp:revision>
  <cp:lastPrinted>2011-08-22T16:49:24Z</cp:lastPrinted>
  <dcterms:created xsi:type="dcterms:W3CDTF">2023-08-17T20:43:05Z</dcterms:created>
  <dcterms:modified xsi:type="dcterms:W3CDTF">2023-09-18T20:59:38Z</dcterms:modified>
</cp:coreProperties>
</file>