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26"/>
  </p:notesMasterIdLst>
  <p:handoutMasterIdLst>
    <p:handoutMasterId r:id="rId27"/>
  </p:handoutMasterIdLst>
  <p:sldIdLst>
    <p:sldId id="396" r:id="rId2"/>
    <p:sldId id="459" r:id="rId3"/>
    <p:sldId id="389" r:id="rId4"/>
    <p:sldId id="393" r:id="rId5"/>
    <p:sldId id="394" r:id="rId6"/>
    <p:sldId id="392" r:id="rId7"/>
    <p:sldId id="390" r:id="rId8"/>
    <p:sldId id="391" r:id="rId9"/>
    <p:sldId id="395" r:id="rId10"/>
    <p:sldId id="435" r:id="rId11"/>
    <p:sldId id="431" r:id="rId12"/>
    <p:sldId id="432" r:id="rId13"/>
    <p:sldId id="433" r:id="rId14"/>
    <p:sldId id="438" r:id="rId15"/>
    <p:sldId id="439" r:id="rId16"/>
    <p:sldId id="458" r:id="rId17"/>
    <p:sldId id="436" r:id="rId18"/>
    <p:sldId id="440" r:id="rId19"/>
    <p:sldId id="441" r:id="rId20"/>
    <p:sldId id="442" r:id="rId21"/>
    <p:sldId id="443" r:id="rId22"/>
    <p:sldId id="444" r:id="rId23"/>
    <p:sldId id="445" r:id="rId24"/>
    <p:sldId id="446" r:id="rId25"/>
  </p:sldIdLst>
  <p:sldSz cx="12192000" cy="68580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2C4"/>
    <a:srgbClr val="FFFFFF"/>
    <a:srgbClr val="500000"/>
    <a:srgbClr val="FF33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088" autoAdjust="0"/>
  </p:normalViewPr>
  <p:slideViewPr>
    <p:cSldViewPr>
      <p:cViewPr varScale="1">
        <p:scale>
          <a:sx n="110" d="100"/>
          <a:sy n="110" d="100"/>
        </p:scale>
        <p:origin x="492" y="1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3B7227E4-51F8-45C2-83C1-D251491FB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97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C5774C-03E1-499A-B4E4-895282C04360}" type="datetimeFigureOut">
              <a:rPr lang="en-US"/>
              <a:pPr>
                <a:defRPr/>
              </a:pPr>
              <a:t>9/13/2023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9181FC-D85A-4591-8BD1-5E6A6B174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09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3863" y="704850"/>
            <a:ext cx="6254750" cy="35194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FA44757-FF1F-42D8-B2CA-5FE2A078B1AB}" type="slidenum">
              <a:rPr lang="en-US" altLang="en-US" sz="1200" smtClean="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18213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 Maro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cademicBdlg.jpg">
            <a:extLst>
              <a:ext uri="{FF2B5EF4-FFF2-40B4-BE49-F238E27FC236}">
                <a16:creationId xmlns:a16="http://schemas.microsoft.com/office/drawing/2014/main" id="{291CFCBA-1F96-463C-80AD-CB053744AE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69569" y="0"/>
            <a:ext cx="12393807" cy="6858000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D0245A0C-8404-4951-B877-1AC79D97B1A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29640" y="3172207"/>
            <a:ext cx="10332720" cy="3457194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subtitle slide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05ADD26-7DDA-451D-B219-5F9C4B2BF2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038600" y="304800"/>
            <a:ext cx="4118060" cy="966677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251DAF-E35C-43F0-8D99-81B0C90F07F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9640" y="1495803"/>
            <a:ext cx="10332720" cy="1552190"/>
          </a:xfrm>
        </p:spPr>
        <p:txBody>
          <a:bodyPr anchor="ctr"/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slide</a:t>
            </a:r>
          </a:p>
        </p:txBody>
      </p:sp>
    </p:spTree>
    <p:extLst>
      <p:ext uri="{BB962C8B-B14F-4D97-AF65-F5344CB8AC3E}">
        <p14:creationId xmlns:p14="http://schemas.microsoft.com/office/powerpoint/2010/main" val="2681200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4103"/>
          <p:cNvSpPr>
            <a:spLocks noChangeShapeType="1"/>
          </p:cNvSpPr>
          <p:nvPr userDrawn="1"/>
        </p:nvSpPr>
        <p:spPr bwMode="auto">
          <a:xfrm>
            <a:off x="0" y="3048000"/>
            <a:ext cx="119888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0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"/>
            <a:ext cx="10363200" cy="1447800"/>
          </a:xfrm>
        </p:spPr>
        <p:txBody>
          <a:bodyPr/>
          <a:lstStyle>
            <a:lvl1pPr algn="ctr"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2" descr="http://brandguide.tamu.edu/downloads/logos/TAM-PrimaryMarkA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1" t="21962" r="8891" b="23556"/>
          <a:stretch/>
        </p:blipFill>
        <p:spPr bwMode="auto">
          <a:xfrm>
            <a:off x="228600" y="5181600"/>
            <a:ext cx="5029200" cy="1415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07DB9B4-20CC-4130-B727-EDCD861C393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14400" y="1828800"/>
            <a:ext cx="10363200" cy="914400"/>
          </a:xfrm>
        </p:spPr>
        <p:txBody>
          <a:bodyPr anchor="ctr"/>
          <a:lstStyle>
            <a:lvl1pPr marL="0" indent="0" algn="ctr">
              <a:buNone/>
              <a:defRPr sz="3200" b="1"/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16950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F3F77-D290-4901-85A8-48741AAFAB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108966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20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F3F77-D290-4901-85A8-48741AAFAB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60198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475B3ED-EA8C-4A1D-8437-A6EA5B2929C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324600" y="1295400"/>
            <a:ext cx="48006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978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9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22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tal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9B0AB98-EF66-4D1A-9E78-9FBD453E9B25}"/>
              </a:ext>
            </a:extLst>
          </p:cNvPr>
          <p:cNvSpPr/>
          <p:nvPr userDrawn="1"/>
        </p:nvSpPr>
        <p:spPr bwMode="auto">
          <a:xfrm>
            <a:off x="0" y="685800"/>
            <a:ext cx="12192000" cy="762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BACBCCD-32E9-4C7F-9F65-C7539BE5EB9D}"/>
              </a:ext>
            </a:extLst>
          </p:cNvPr>
          <p:cNvSpPr/>
          <p:nvPr userDrawn="1"/>
        </p:nvSpPr>
        <p:spPr bwMode="auto">
          <a:xfrm>
            <a:off x="0" y="6096000"/>
            <a:ext cx="12192000" cy="762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975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5" name="Rectangle 15"/>
          <p:cNvSpPr>
            <a:spLocks noChangeArrowheads="1"/>
          </p:cNvSpPr>
          <p:nvPr userDrawn="1"/>
        </p:nvSpPr>
        <p:spPr bwMode="auto">
          <a:xfrm>
            <a:off x="304801" y="6629401"/>
            <a:ext cx="11578167" cy="95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tint val="25098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400">
              <a:latin typeface="Helvetica" charset="0"/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0" y="1143000"/>
            <a:ext cx="111760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91440"/>
            <a:ext cx="1094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10947400" cy="512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77600" y="6858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3347023-713F-4E2A-B7AB-E48E430AAFEB}"/>
              </a:ext>
            </a:extLst>
          </p:cNvPr>
          <p:cNvSpPr txBox="1"/>
          <p:nvPr userDrawn="1"/>
        </p:nvSpPr>
        <p:spPr>
          <a:xfrm>
            <a:off x="11095827" y="-66675"/>
            <a:ext cx="1096172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r"/>
            <a:fld id="{CBFC0AEE-5787-421D-938D-D26A4A374780}" type="slidenum">
              <a:rPr lang="en-US" sz="1800" smtClean="0">
                <a:solidFill>
                  <a:srgbClr val="500000"/>
                </a:solidFill>
                <a:latin typeface="+mj-lt"/>
              </a:rPr>
              <a:pPr algn="r"/>
              <a:t>‹#›</a:t>
            </a:fld>
            <a:endParaRPr lang="en-US" sz="1800" dirty="0">
              <a:solidFill>
                <a:srgbClr val="500000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33" r:id="rId2"/>
    <p:sldLayoutId id="2147483723" r:id="rId3"/>
    <p:sldLayoutId id="2147483734" r:id="rId4"/>
    <p:sldLayoutId id="2147483727" r:id="rId5"/>
    <p:sldLayoutId id="2147483751" r:id="rId6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lang="en-US" sz="2000" dirty="0">
          <a:solidFill>
            <a:schemeClr val="tx1"/>
          </a:solidFill>
          <a:latin typeface="+mj-lt"/>
        </a:defRPr>
      </a:lvl2pPr>
      <a:lvl3pPr marL="12573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panose="020B0604020202020204" pitchFamily="34" charset="0"/>
        <a:buChar char="•"/>
        <a:defRPr lang="en-US" sz="2000" dirty="0">
          <a:solidFill>
            <a:schemeClr val="tx1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lang="en-US" sz="2000" dirty="0">
          <a:solidFill>
            <a:schemeClr val="tx1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»"/>
        <a:defRPr lang="en-US" sz="2000" dirty="0">
          <a:solidFill>
            <a:schemeClr val="tx1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irchfield@tam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20.wmf"/><Relationship Id="rId7" Type="http://schemas.openxmlformats.org/officeDocument/2006/relationships/image" Target="../media/image22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5.x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23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75DB72C1-D6BC-472A-AD22-FE5F893F713C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ECEN 615, Fall 2023</a:t>
            </a:r>
            <a:br>
              <a:rPr lang="en-US" dirty="0"/>
            </a:br>
            <a:r>
              <a:rPr lang="en-US" dirty="0"/>
              <a:t>Methods of Electric Power System Analysis</a:t>
            </a:r>
          </a:p>
        </p:txBody>
      </p:sp>
      <p:sp>
        <p:nvSpPr>
          <p:cNvPr id="21" name="Subtitle 20">
            <a:extLst>
              <a:ext uri="{FF2B5EF4-FFF2-40B4-BE49-F238E27FC236}">
                <a16:creationId xmlns:a16="http://schemas.microsoft.com/office/drawing/2014/main" id="{A47833BC-59BF-4589-8F63-4B78F549516A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/>
              <a:t>Prof. Adam Birchfield</a:t>
            </a:r>
          </a:p>
          <a:p>
            <a:r>
              <a:rPr lang="en-US" dirty="0"/>
              <a:t>Dept. of Electrical and Computer Engineering</a:t>
            </a:r>
          </a:p>
          <a:p>
            <a:r>
              <a:rPr lang="en-US" dirty="0"/>
              <a:t>Texas A&amp;M University</a:t>
            </a:r>
          </a:p>
          <a:p>
            <a:r>
              <a:rPr lang="en-US" dirty="0">
                <a:hlinkClick r:id="rId3"/>
              </a:rPr>
              <a:t>abirchfield@tamu.edu</a:t>
            </a:r>
            <a:endParaRPr lang="en-US" dirty="0"/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D988046D-9AFC-4904-93A7-742468CE468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Class 7: Power Flow Computational Techniques and Approximations, Part 1</a:t>
            </a:r>
          </a:p>
        </p:txBody>
      </p:sp>
    </p:spTree>
    <p:extLst>
      <p:ext uri="{BB962C8B-B14F-4D97-AF65-F5344CB8AC3E}">
        <p14:creationId xmlns:p14="http://schemas.microsoft.com/office/powerpoint/2010/main" val="1606507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AC841-C7BE-4206-A4DB-F0DE3496A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 dirty="0"/>
              <a:t>Discussion: Power Flow Computational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428B1-7558-4D14-BC81-11107B72370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6477000" cy="5181600"/>
          </a:xfrm>
        </p:spPr>
        <p:txBody>
          <a:bodyPr/>
          <a:lstStyle/>
          <a:p>
            <a:r>
              <a:rPr lang="en-US" dirty="0"/>
              <a:t>What part of the power flow is the most computationally expensive?</a:t>
            </a:r>
          </a:p>
          <a:p>
            <a:r>
              <a:rPr lang="en-US" dirty="0"/>
              <a:t>Any ideas to speed this up?</a:t>
            </a:r>
          </a:p>
          <a:p>
            <a:r>
              <a:rPr lang="en-US" dirty="0"/>
              <a:t>How can we tell if the power flow is not converging?</a:t>
            </a:r>
          </a:p>
          <a:p>
            <a:r>
              <a:rPr lang="en-US" dirty="0"/>
              <a:t>Any ideas to make it converge better?</a:t>
            </a:r>
          </a:p>
          <a:p>
            <a:r>
              <a:rPr lang="en-US" dirty="0"/>
              <a:t>Can we approximate Newton-Raphson to still get a solution with faster computation?</a:t>
            </a:r>
          </a:p>
          <a:p>
            <a:r>
              <a:rPr lang="en-US" dirty="0"/>
              <a:t>Could we make an approximation that would guarantee a solution?</a:t>
            </a:r>
          </a:p>
        </p:txBody>
      </p:sp>
      <p:pic>
        <p:nvPicPr>
          <p:cNvPr id="4" name="Picture 3" descr="A picture containing sky, outdoor, outdoor object, light&#10;&#10;Description automatically generated">
            <a:extLst>
              <a:ext uri="{FF2B5EF4-FFF2-40B4-BE49-F238E27FC236}">
                <a16:creationId xmlns:a16="http://schemas.microsoft.com/office/drawing/2014/main" id="{244FCF5E-F126-440D-95EC-2E3A537E36F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63"/>
          <a:stretch/>
        </p:blipFill>
        <p:spPr>
          <a:xfrm>
            <a:off x="7239000" y="1295400"/>
            <a:ext cx="4114800" cy="5029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690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 dirty="0"/>
              <a:t>Power Flow Optimal Multiplier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10896600" cy="5181600"/>
          </a:xfrm>
        </p:spPr>
        <p:txBody>
          <a:bodyPr/>
          <a:lstStyle/>
          <a:p>
            <a:r>
              <a:rPr lang="en-US" dirty="0"/>
              <a:t>Classic reference on power flow optimal multiplier is S. Iwamoto, Y. Tamura, “A Load Flow Calculation Method for Ill-Conditioned Power Systems,” IEEE Trans. Power App. and Syst., April 1981</a:t>
            </a:r>
          </a:p>
          <a:p>
            <a:r>
              <a:rPr lang="en-US" dirty="0"/>
              <a:t>Another paper is J.E. Tate, T.J. Overbye, “A Comparison of the Optimal Multiplier in Power and Rectangular Coordinates,” IEEE Trans. Power Systems, Nov. 2005</a:t>
            </a:r>
          </a:p>
          <a:p>
            <a:r>
              <a:rPr lang="en-US" dirty="0"/>
              <a:t>Key idea is once NR method has selected a direction, we can analytically determine the distance to move in that direction to minimize the norm of the mismatch</a:t>
            </a:r>
          </a:p>
          <a:p>
            <a:pPr lvl="1"/>
            <a:r>
              <a:rPr lang="en-US" dirty="0"/>
              <a:t>Goal is to help with stressed </a:t>
            </a:r>
            <a:r>
              <a:rPr lang="en-US"/>
              <a:t>power systems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656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 dirty="0"/>
              <a:t>Power Flow with Optimal Multiplier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10896600" cy="5181600"/>
          </a:xfrm>
        </p:spPr>
        <p:txBody>
          <a:bodyPr/>
          <a:lstStyle/>
          <a:p>
            <a:r>
              <a:rPr lang="en-US" dirty="0"/>
              <a:t>Consider an n bus power system with f(x) = S where S is the vector of the constant real and reactive power load minus generation at all buses except the slack, x is the vector of the bus voltages in rectangular coordinates: Vi = </a:t>
            </a:r>
            <a:r>
              <a:rPr lang="en-US" dirty="0" err="1"/>
              <a:t>ei</a:t>
            </a:r>
            <a:r>
              <a:rPr lang="en-US" dirty="0"/>
              <a:t> + </a:t>
            </a:r>
            <a:r>
              <a:rPr lang="en-US" dirty="0" err="1"/>
              <a:t>jfi</a:t>
            </a:r>
            <a:r>
              <a:rPr lang="en-US" dirty="0"/>
              <a:t>, and f is the function of the power balance constraints</a:t>
            </a:r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7331686"/>
              </p:ext>
            </p:extLst>
          </p:nvPr>
        </p:nvGraphicFramePr>
        <p:xfrm>
          <a:off x="3048000" y="3200400"/>
          <a:ext cx="5638800" cy="230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273720" imgH="2565360" progId="Equation.DSMT4">
                  <p:embed/>
                </p:oleObj>
              </mc:Choice>
              <mc:Fallback>
                <p:oleObj name="Equation" r:id="rId2" imgW="6273720" imgH="256536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200400"/>
                        <a:ext cx="5638800" cy="230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4135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 dirty="0"/>
              <a:t>Power Flow with Optimal Multiplier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10896600" cy="5181600"/>
          </a:xfrm>
        </p:spPr>
        <p:txBody>
          <a:bodyPr/>
          <a:lstStyle/>
          <a:p>
            <a:r>
              <a:rPr lang="en-US" dirty="0"/>
              <a:t>With a standard NR approach, we would get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we are close enough to the solution the iteration converges quickly, but if the system is heavily loaded it can diverge</a:t>
            </a:r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438400" y="1905000"/>
          <a:ext cx="37592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759120" imgH="1168200" progId="Equation.DSMT4">
                  <p:embed/>
                </p:oleObj>
              </mc:Choice>
              <mc:Fallback>
                <p:oleObj name="Equation" r:id="rId2" imgW="3759120" imgH="11682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905000"/>
                        <a:ext cx="3759200" cy="116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06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 dirty="0"/>
              <a:t>Power Flow with Optimal Multiplier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10896600" cy="5181600"/>
          </a:xfrm>
        </p:spPr>
        <p:txBody>
          <a:bodyPr/>
          <a:lstStyle/>
          <a:p>
            <a:r>
              <a:rPr lang="en-US" dirty="0"/>
              <a:t>Optimal multiplier approach modifies the iteration as</a:t>
            </a:r>
            <a:br>
              <a:rPr lang="en-US" dirty="0"/>
            </a:br>
            <a:endParaRPr lang="en-US" dirty="0"/>
          </a:p>
          <a:p>
            <a:br>
              <a:rPr lang="en-US" dirty="0"/>
            </a:br>
            <a:br>
              <a:rPr lang="en-US" dirty="0"/>
            </a:br>
            <a:endParaRPr lang="en-US" dirty="0"/>
          </a:p>
          <a:p>
            <a:r>
              <a:rPr lang="en-US" dirty="0"/>
              <a:t>Scalar m is chosen to minimize the norm of the mismatch F in direction </a:t>
            </a:r>
            <a:r>
              <a:rPr lang="en-US" dirty="0">
                <a:sym typeface="Symbol"/>
              </a:rPr>
              <a:t>x</a:t>
            </a:r>
            <a:br>
              <a:rPr lang="en-US" dirty="0">
                <a:sym typeface="Symbol"/>
              </a:rPr>
            </a:br>
            <a:br>
              <a:rPr lang="en-US" dirty="0">
                <a:sym typeface="Symbol"/>
              </a:rPr>
            </a:br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Paper by </a:t>
            </a:r>
            <a:r>
              <a:rPr lang="en-US" dirty="0"/>
              <a:t>Iwamoto, Y. Tamura from 1981 shows m can be computed analytically with little additional calculation when rectangular voltages are used 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438400" y="1905000"/>
          <a:ext cx="37592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759120" imgH="1168200" progId="Equation.DSMT4">
                  <p:embed/>
                </p:oleObj>
              </mc:Choice>
              <mc:Fallback>
                <p:oleObj name="Equation" r:id="rId2" imgW="3759120" imgH="11682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905000"/>
                        <a:ext cx="3759200" cy="116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2850838"/>
              </p:ext>
            </p:extLst>
          </p:nvPr>
        </p:nvGraphicFramePr>
        <p:xfrm>
          <a:off x="2292350" y="3683000"/>
          <a:ext cx="76073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607160" imgH="825480" progId="Equation.DSMT4">
                  <p:embed/>
                </p:oleObj>
              </mc:Choice>
              <mc:Fallback>
                <p:oleObj name="Equation" r:id="rId4" imgW="7607160" imgH="8254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2350" y="3683000"/>
                        <a:ext cx="7607300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5969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 dirty="0"/>
              <a:t>Power Flow with Optimal Multiplier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10896600" cy="5181600"/>
          </a:xfrm>
        </p:spPr>
        <p:txBody>
          <a:bodyPr/>
          <a:lstStyle/>
          <a:p>
            <a:r>
              <a:rPr lang="en-US" dirty="0"/>
              <a:t>Determination of m involves solving a cubic equation, which gives either three real solutions, or one real and two imaginary solutions</a:t>
            </a:r>
          </a:p>
          <a:p>
            <a:r>
              <a:rPr lang="en-US" dirty="0"/>
              <a:t>1989 PICA paper by </a:t>
            </a:r>
            <a:r>
              <a:rPr lang="en-US" dirty="0" err="1"/>
              <a:t>Iba</a:t>
            </a:r>
            <a:br>
              <a:rPr lang="en-US" dirty="0"/>
            </a:br>
            <a:r>
              <a:rPr lang="en-US" dirty="0"/>
              <a:t>(“A Method for Finding a </a:t>
            </a:r>
            <a:br>
              <a:rPr lang="en-US" dirty="0"/>
            </a:br>
            <a:r>
              <a:rPr lang="en-US" dirty="0"/>
              <a:t>Pair of Multiple Load </a:t>
            </a:r>
            <a:br>
              <a:rPr lang="en-US" dirty="0"/>
            </a:br>
            <a:r>
              <a:rPr lang="en-US" dirty="0"/>
              <a:t>Flow Solutions in Bulk </a:t>
            </a:r>
            <a:br>
              <a:rPr lang="en-US" dirty="0"/>
            </a:br>
            <a:r>
              <a:rPr lang="en-US" dirty="0"/>
              <a:t>Power Systems”) showed </a:t>
            </a:r>
            <a:br>
              <a:rPr lang="en-US" dirty="0"/>
            </a:br>
            <a:r>
              <a:rPr lang="en-US" dirty="0"/>
              <a:t>that NR tends to converge </a:t>
            </a:r>
            <a:br>
              <a:rPr lang="en-US" dirty="0"/>
            </a:br>
            <a:r>
              <a:rPr lang="en-US" dirty="0"/>
              <a:t>along line joining the high </a:t>
            </a:r>
            <a:br>
              <a:rPr lang="en-US" dirty="0"/>
            </a:br>
            <a:r>
              <a:rPr lang="en-US" dirty="0"/>
              <a:t>and a low voltage solution</a:t>
            </a:r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562600" y="2286000"/>
            <a:ext cx="4953000" cy="3736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476500" y="6018905"/>
            <a:ext cx="6172200" cy="461665"/>
          </a:xfrm>
          <a:prstGeom prst="rect">
            <a:avLst/>
          </a:prstGeom>
          <a:solidFill>
            <a:srgbClr val="D6D2C4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>
                <a:solidFill>
                  <a:srgbClr val="1E0000"/>
                </a:solidFill>
                <a:latin typeface="Arial" charset="0"/>
              </a:rPr>
              <a:t>However, there are some model restrictions</a:t>
            </a:r>
          </a:p>
        </p:txBody>
      </p:sp>
    </p:spTree>
    <p:extLst>
      <p:ext uri="{BB962C8B-B14F-4D97-AF65-F5344CB8AC3E}">
        <p14:creationId xmlns:p14="http://schemas.microsoft.com/office/powerpoint/2010/main" val="32172574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2527A-D4BA-4424-888B-38076A85B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 dirty="0"/>
              <a:t>Sparse Matrix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F0830-B04D-416F-BCA7-9BB3805738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10896600" cy="5181600"/>
          </a:xfrm>
        </p:spPr>
        <p:txBody>
          <a:bodyPr/>
          <a:lstStyle/>
          <a:p>
            <a:r>
              <a:rPr lang="en-US" dirty="0"/>
              <a:t>The crucial part of the computation of the power flow deals with the matrix algebra, building and factoring the Jacobian</a:t>
            </a:r>
          </a:p>
          <a:p>
            <a:r>
              <a:rPr lang="en-US" dirty="0"/>
              <a:t>The Jacobian is very sparse, that is, most entries are zero. For large systems, well over 99% of the entries are zero.</a:t>
            </a:r>
          </a:p>
          <a:p>
            <a:r>
              <a:rPr lang="en-US" dirty="0"/>
              <a:t>A lot of key computational techniques take advantage of this sparsity.</a:t>
            </a:r>
          </a:p>
          <a:p>
            <a:r>
              <a:rPr lang="en-US" dirty="0"/>
              <a:t>We'll be looking at these methods in more detail after the first exam.</a:t>
            </a:r>
          </a:p>
        </p:txBody>
      </p:sp>
    </p:spTree>
    <p:extLst>
      <p:ext uri="{BB962C8B-B14F-4D97-AF65-F5344CB8AC3E}">
        <p14:creationId xmlns:p14="http://schemas.microsoft.com/office/powerpoint/2010/main" val="5595049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 dirty="0"/>
              <a:t>Quasi-Newton Power Flow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10896600" cy="5181600"/>
          </a:xfrm>
        </p:spPr>
        <p:txBody>
          <a:bodyPr/>
          <a:lstStyle/>
          <a:p>
            <a:r>
              <a:rPr lang="en-US" dirty="0"/>
              <a:t>First we consider some modified versions of the Newton power flow (NPF) </a:t>
            </a:r>
          </a:p>
          <a:p>
            <a:r>
              <a:rPr lang="en-US" dirty="0"/>
              <a:t>Since most of the computation in the NPF is associated with building and factoring the Jacobian matrix, J, the focus is on trying to reduce this computation</a:t>
            </a:r>
          </a:p>
          <a:p>
            <a:r>
              <a:rPr lang="en-US" dirty="0"/>
              <a:t>In a pure NPF J is build and factored each iteration</a:t>
            </a:r>
          </a:p>
          <a:p>
            <a:r>
              <a:rPr lang="en-US" dirty="0"/>
              <a:t>Over the years pretty much every variation of the NPF has been tried; here we just touch on the most common</a:t>
            </a:r>
          </a:p>
          <a:p>
            <a:r>
              <a:rPr lang="en-US" dirty="0"/>
              <a:t>Whether a method is effective can be application dependent</a:t>
            </a:r>
          </a:p>
          <a:p>
            <a:pPr lvl="1"/>
            <a:r>
              <a:rPr lang="en-US" dirty="0"/>
              <a:t>For example, in contingency analysis we are usually just resolving a solved case with an often small perturbation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9711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 dirty="0"/>
              <a:t>Quasi-Newton Power Flow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10896600" cy="5181600"/>
          </a:xfrm>
        </p:spPr>
        <p:txBody>
          <a:bodyPr/>
          <a:lstStyle/>
          <a:p>
            <a:r>
              <a:rPr lang="en-US" dirty="0"/>
              <a:t>The simplest modification of the NPF results when J is kept constant for a number of iterations, say k iterations</a:t>
            </a:r>
          </a:p>
          <a:p>
            <a:pPr lvl="1"/>
            <a:r>
              <a:rPr lang="en-US" dirty="0"/>
              <a:t>Sometimes known as the Dishonest Newton </a:t>
            </a:r>
          </a:p>
          <a:p>
            <a:r>
              <a:rPr lang="en-US" dirty="0"/>
              <a:t>The approach balances increased speed per iteration, with potentially more iterations to perform</a:t>
            </a:r>
          </a:p>
          <a:p>
            <a:r>
              <a:rPr lang="en-US" dirty="0"/>
              <a:t>There is also an increased possibility for divergence</a:t>
            </a:r>
          </a:p>
          <a:p>
            <a:r>
              <a:rPr lang="en-US" dirty="0"/>
              <a:t>Since the mismatch equations are not modified, if it converges it should converge to the same solution as the NPF</a:t>
            </a:r>
          </a:p>
          <a:p>
            <a:r>
              <a:rPr lang="en-US" dirty="0"/>
              <a:t>These methods are not commonly used, except in very short duration, sequential power flows with small mismatches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17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Dishonest N-R Example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62000" y="1524000"/>
          <a:ext cx="5994400" cy="469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994360" imgH="4698720" progId="Equation.DSMT4">
                  <p:embed/>
                </p:oleObj>
              </mc:Choice>
              <mc:Fallback>
                <p:oleObj name="Equation" r:id="rId2" imgW="5994360" imgH="469872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524000"/>
                        <a:ext cx="5994400" cy="469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7391400" y="2057400"/>
            <a:ext cx="2895600" cy="3046988"/>
          </a:xfrm>
          <a:prstGeom prst="rect">
            <a:avLst/>
          </a:prstGeom>
          <a:solidFill>
            <a:srgbClr val="D6D2C4"/>
          </a:solidFill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altLang="en-US" sz="2400" dirty="0">
                <a:solidFill>
                  <a:srgbClr val="1E0000"/>
                </a:solidFill>
                <a:latin typeface="+mj-lt"/>
              </a:rPr>
              <a:t>We pay a price</a:t>
            </a:r>
          </a:p>
          <a:p>
            <a:pPr>
              <a:spcBef>
                <a:spcPts val="0"/>
              </a:spcBef>
            </a:pPr>
            <a:r>
              <a:rPr lang="en-US" altLang="en-US" sz="2400" dirty="0">
                <a:solidFill>
                  <a:srgbClr val="1E0000"/>
                </a:solidFill>
                <a:latin typeface="+mj-lt"/>
              </a:rPr>
              <a:t>in increased </a:t>
            </a:r>
          </a:p>
          <a:p>
            <a:pPr>
              <a:spcBef>
                <a:spcPts val="0"/>
              </a:spcBef>
            </a:pPr>
            <a:r>
              <a:rPr lang="en-US" altLang="en-US" sz="2400" dirty="0">
                <a:solidFill>
                  <a:srgbClr val="1E0000"/>
                </a:solidFill>
                <a:latin typeface="+mj-lt"/>
              </a:rPr>
              <a:t>iterations, but</a:t>
            </a:r>
          </a:p>
          <a:p>
            <a:pPr>
              <a:spcBef>
                <a:spcPts val="0"/>
              </a:spcBef>
            </a:pPr>
            <a:r>
              <a:rPr lang="en-US" altLang="en-US" sz="2400" dirty="0">
                <a:solidFill>
                  <a:srgbClr val="1E0000"/>
                </a:solidFill>
                <a:latin typeface="+mj-lt"/>
              </a:rPr>
              <a:t>with decreased </a:t>
            </a:r>
          </a:p>
          <a:p>
            <a:pPr>
              <a:spcBef>
                <a:spcPts val="0"/>
              </a:spcBef>
            </a:pPr>
            <a:r>
              <a:rPr lang="en-US" altLang="en-US" sz="2400" dirty="0">
                <a:solidFill>
                  <a:srgbClr val="1E0000"/>
                </a:solidFill>
                <a:latin typeface="+mj-lt"/>
              </a:rPr>
              <a:t>computation</a:t>
            </a:r>
          </a:p>
          <a:p>
            <a:pPr>
              <a:spcBef>
                <a:spcPts val="0"/>
              </a:spcBef>
            </a:pPr>
            <a:r>
              <a:rPr lang="en-US" altLang="en-US" sz="2400" dirty="0">
                <a:solidFill>
                  <a:srgbClr val="1E0000"/>
                </a:solidFill>
                <a:latin typeface="+mj-lt"/>
              </a:rPr>
              <a:t>per iteration; that</a:t>
            </a:r>
            <a:br>
              <a:rPr lang="en-US" altLang="en-US" sz="2400" dirty="0">
                <a:solidFill>
                  <a:srgbClr val="1E0000"/>
                </a:solidFill>
                <a:latin typeface="+mj-lt"/>
              </a:rPr>
            </a:br>
            <a:r>
              <a:rPr lang="en-US" altLang="en-US" sz="2400" dirty="0">
                <a:solidFill>
                  <a:srgbClr val="1E0000"/>
                </a:solidFill>
                <a:latin typeface="+mj-lt"/>
              </a:rPr>
              <a:t>price is too high</a:t>
            </a:r>
            <a:br>
              <a:rPr lang="en-US" altLang="en-US" sz="2400" dirty="0">
                <a:solidFill>
                  <a:srgbClr val="1E0000"/>
                </a:solidFill>
                <a:latin typeface="+mj-lt"/>
              </a:rPr>
            </a:br>
            <a:r>
              <a:rPr lang="en-US" altLang="en-US" sz="2400" dirty="0">
                <a:solidFill>
                  <a:srgbClr val="1E0000"/>
                </a:solidFill>
                <a:latin typeface="+mj-lt"/>
              </a:rPr>
              <a:t>in this example</a:t>
            </a:r>
          </a:p>
        </p:txBody>
      </p:sp>
    </p:spTree>
    <p:extLst>
      <p:ext uri="{BB962C8B-B14F-4D97-AF65-F5344CB8AC3E}">
        <p14:creationId xmlns:p14="http://schemas.microsoft.com/office/powerpoint/2010/main" val="2407135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EA7DD-8FF0-41E5-AF61-254F34F9C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Generator Control</a:t>
            </a:r>
          </a:p>
        </p:txBody>
      </p:sp>
    </p:spTree>
    <p:extLst>
      <p:ext uri="{BB962C8B-B14F-4D97-AF65-F5344CB8AC3E}">
        <p14:creationId xmlns:p14="http://schemas.microsoft.com/office/powerpoint/2010/main" val="31588097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 altLang="en-US" dirty="0"/>
              <a:t>NPF (Honest) Region of for Two Bus Example Convergence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90ABE63-B040-81B5-7353-744DECD9E7C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95400"/>
            <a:ext cx="7543800" cy="5481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8153400" y="2438400"/>
            <a:ext cx="3352800" cy="2308324"/>
          </a:xfrm>
          <a:prstGeom prst="rect">
            <a:avLst/>
          </a:prstGeom>
          <a:solidFill>
            <a:srgbClr val="D6D2C4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altLang="en-US" dirty="0">
                <a:solidFill>
                  <a:srgbClr val="1E0000"/>
                </a:solidFill>
                <a:latin typeface="+mj-lt"/>
              </a:rPr>
              <a:t>Red region converges to the high voltage solution, while the yellow region converges to the low voltage solution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8375548" y="5562601"/>
            <a:ext cx="2292451" cy="830997"/>
          </a:xfrm>
          <a:prstGeom prst="rect">
            <a:avLst/>
          </a:prstGeom>
          <a:solidFill>
            <a:srgbClr val="D6D2C4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dirty="0">
                <a:latin typeface="+mj-lt"/>
              </a:rPr>
              <a:t>Maximum</a:t>
            </a:r>
            <a:br>
              <a:rPr lang="en-US" altLang="en-US" dirty="0">
                <a:latin typeface="+mj-lt"/>
              </a:rPr>
            </a:br>
            <a:r>
              <a:rPr lang="en-US" altLang="en-US" dirty="0">
                <a:latin typeface="+mj-lt"/>
              </a:rPr>
              <a:t> of 15 iterations</a:t>
            </a:r>
          </a:p>
        </p:txBody>
      </p:sp>
    </p:spTree>
    <p:extLst>
      <p:ext uri="{BB962C8B-B14F-4D97-AF65-F5344CB8AC3E}">
        <p14:creationId xmlns:p14="http://schemas.microsoft.com/office/powerpoint/2010/main" val="18812328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Two Bus Dishonest ROC</a:t>
            </a:r>
            <a:endParaRPr lang="en-US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599"/>
            <a:ext cx="7162800" cy="5204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772400" y="2590800"/>
            <a:ext cx="3962400" cy="1569660"/>
          </a:xfrm>
          <a:prstGeom prst="rect">
            <a:avLst/>
          </a:prstGeom>
          <a:solidFill>
            <a:srgbClr val="D6D2C4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altLang="en-US" dirty="0">
                <a:solidFill>
                  <a:srgbClr val="1E0000"/>
                </a:solidFill>
                <a:latin typeface="+mj-lt"/>
              </a:rPr>
              <a:t>In this case being honest pays!  At least with respect to the region of convergence (ROC)</a:t>
            </a:r>
          </a:p>
        </p:txBody>
      </p:sp>
    </p:spTree>
    <p:extLst>
      <p:ext uri="{BB962C8B-B14F-4D97-AF65-F5344CB8AC3E}">
        <p14:creationId xmlns:p14="http://schemas.microsoft.com/office/powerpoint/2010/main" val="34945937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 dirty="0"/>
              <a:t>Quasi-Newton Power Flow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10896600" cy="5181600"/>
          </a:xfrm>
        </p:spPr>
        <p:txBody>
          <a:bodyPr/>
          <a:lstStyle/>
          <a:p>
            <a:r>
              <a:rPr lang="en-US" dirty="0"/>
              <a:t>A second modification is to modify the step size in the direction given by the NPF</a:t>
            </a:r>
          </a:p>
          <a:p>
            <a:pPr lvl="1"/>
            <a:r>
              <a:rPr lang="en-US" dirty="0"/>
              <a:t>This is one we’ve already considered with the optimal multiplier approach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  <a:p>
            <a:r>
              <a:rPr lang="en-US" dirty="0"/>
              <a:t>The generalized approach is to solve what is known as the line search (i.e., a one-dimensional optimization) to determine </a:t>
            </a:r>
            <a:r>
              <a:rPr lang="en-US" dirty="0">
                <a:sym typeface="Symbol"/>
              </a:rPr>
              <a:t></a:t>
            </a:r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673778"/>
              </p:ext>
            </p:extLst>
          </p:nvPr>
        </p:nvGraphicFramePr>
        <p:xfrm>
          <a:off x="3657600" y="2590800"/>
          <a:ext cx="37465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746160" imgH="1600200" progId="Equation.DSMT4">
                  <p:embed/>
                </p:oleObj>
              </mc:Choice>
              <mc:Fallback>
                <p:oleObj name="Equation" r:id="rId2" imgW="3746160" imgH="16002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590800"/>
                        <a:ext cx="3746500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7275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Single Dimensional </a:t>
            </a:r>
            <a:r>
              <a:rPr lang="en-US" dirty="0">
                <a:sym typeface="Symbol"/>
              </a:rPr>
              <a:t> </a:t>
            </a:r>
            <a:r>
              <a:rPr lang="en-US" dirty="0"/>
              <a:t>(l)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838200" y="1371600"/>
            <a:ext cx="8839200" cy="5257800"/>
            <a:chOff x="182563" y="1490663"/>
            <a:chExt cx="7780337" cy="4897437"/>
          </a:xfrm>
        </p:grpSpPr>
        <p:sp>
          <p:nvSpPr>
            <p:cNvPr id="6" name="Line 7"/>
            <p:cNvSpPr>
              <a:spLocks noChangeShapeType="1"/>
            </p:cNvSpPr>
            <p:nvPr/>
          </p:nvSpPr>
          <p:spPr bwMode="auto">
            <a:xfrm flipV="1">
              <a:off x="2198688" y="1738313"/>
              <a:ext cx="0" cy="3732212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2198688" y="5470525"/>
              <a:ext cx="5057775" cy="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2198688" y="2774950"/>
              <a:ext cx="3695700" cy="2246313"/>
            </a:xfrm>
            <a:custGeom>
              <a:avLst/>
              <a:gdLst>
                <a:gd name="T0" fmla="*/ 0 w 3420"/>
                <a:gd name="T1" fmla="*/ 0 h 1950"/>
                <a:gd name="T2" fmla="*/ 2147483647 w 3420"/>
                <a:gd name="T3" fmla="*/ 2147483647 h 1950"/>
                <a:gd name="T4" fmla="*/ 2147483647 w 3420"/>
                <a:gd name="T5" fmla="*/ 2147483647 h 1950"/>
                <a:gd name="T6" fmla="*/ 0 60000 65536"/>
                <a:gd name="T7" fmla="*/ 0 60000 65536"/>
                <a:gd name="T8" fmla="*/ 0 60000 65536"/>
                <a:gd name="T9" fmla="*/ 0 w 3420"/>
                <a:gd name="T10" fmla="*/ 0 h 1950"/>
                <a:gd name="T11" fmla="*/ 3420 w 3420"/>
                <a:gd name="T12" fmla="*/ 1950 h 19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20" h="1950">
                  <a:moveTo>
                    <a:pt x="0" y="0"/>
                  </a:moveTo>
                  <a:cubicBezTo>
                    <a:pt x="795" y="825"/>
                    <a:pt x="1590" y="1650"/>
                    <a:pt x="2160" y="1800"/>
                  </a:cubicBezTo>
                  <a:cubicBezTo>
                    <a:pt x="2730" y="1950"/>
                    <a:pt x="3075" y="1425"/>
                    <a:pt x="3420" y="900"/>
                  </a:cubicBez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4784725" y="4883150"/>
              <a:ext cx="0" cy="587375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5894388" y="3811588"/>
              <a:ext cx="0" cy="1658937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2003425" y="5437188"/>
              <a:ext cx="973138" cy="620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444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rgbClr val="0000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b="1">
                  <a:solidFill>
                    <a:srgbClr val="0000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b="1">
                  <a:solidFill>
                    <a:srgbClr val="0000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b="1">
                  <a:solidFill>
                    <a:srgbClr val="0000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b="1">
                  <a:solidFill>
                    <a:srgbClr val="000000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000000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000000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000000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000000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ko-KR" i="1">
                  <a:latin typeface="Times" pitchFamily="-96" charset="0"/>
                  <a:ea typeface="Batang" pitchFamily="18" charset="-127"/>
                </a:rPr>
                <a:t>0</a:t>
              </a:r>
              <a:endParaRPr lang="en-US">
                <a:latin typeface="Times" pitchFamily="-96" charset="0"/>
              </a:endParaRPr>
            </a:p>
          </p:txBody>
        </p:sp>
        <p:sp>
          <p:nvSpPr>
            <p:cNvPr id="12" name="Text Box 13"/>
            <p:cNvSpPr txBox="1">
              <a:spLocks noChangeArrowheads="1"/>
            </p:cNvSpPr>
            <p:nvPr/>
          </p:nvSpPr>
          <p:spPr bwMode="auto">
            <a:xfrm>
              <a:off x="3352800" y="2278063"/>
              <a:ext cx="18473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444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rgbClr val="0000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b="1">
                  <a:solidFill>
                    <a:srgbClr val="0000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b="1">
                  <a:solidFill>
                    <a:srgbClr val="0000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b="1">
                  <a:solidFill>
                    <a:srgbClr val="0000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b="1">
                  <a:solidFill>
                    <a:srgbClr val="000000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000000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000000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000000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000000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3" name="Text Box 14"/>
            <p:cNvSpPr txBox="1">
              <a:spLocks noChangeArrowheads="1"/>
            </p:cNvSpPr>
            <p:nvPr/>
          </p:nvSpPr>
          <p:spPr bwMode="auto">
            <a:xfrm>
              <a:off x="482600" y="2487613"/>
              <a:ext cx="164465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444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rgbClr val="0000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b="1">
                  <a:solidFill>
                    <a:srgbClr val="0000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b="1">
                  <a:solidFill>
                    <a:srgbClr val="0000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b="1">
                  <a:solidFill>
                    <a:srgbClr val="0000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b="1">
                  <a:solidFill>
                    <a:srgbClr val="000000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000000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000000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000000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000000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1339850" y="1549400"/>
              <a:ext cx="1079500" cy="587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444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rgbClr val="0000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b="1">
                  <a:solidFill>
                    <a:srgbClr val="0000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b="1">
                  <a:solidFill>
                    <a:srgbClr val="0000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b="1">
                  <a:solidFill>
                    <a:srgbClr val="0000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b="1">
                  <a:solidFill>
                    <a:srgbClr val="000000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000000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000000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000000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000000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>
              <a:off x="2046288" y="2779713"/>
              <a:ext cx="155575" cy="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4449763" y="5392738"/>
              <a:ext cx="1027112" cy="995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444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rgbClr val="0000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b="1">
                  <a:solidFill>
                    <a:srgbClr val="0000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b="1">
                  <a:solidFill>
                    <a:srgbClr val="0000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b="1">
                  <a:solidFill>
                    <a:srgbClr val="0000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b="1">
                  <a:solidFill>
                    <a:srgbClr val="000000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000000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000000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000000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000000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7" name="Text Box 18"/>
            <p:cNvSpPr txBox="1">
              <a:spLocks noChangeArrowheads="1"/>
            </p:cNvSpPr>
            <p:nvPr/>
          </p:nvSpPr>
          <p:spPr bwMode="auto">
            <a:xfrm>
              <a:off x="7089775" y="5289550"/>
              <a:ext cx="873125" cy="915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444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rgbClr val="0000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b="1">
                  <a:solidFill>
                    <a:srgbClr val="0000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b="1">
                  <a:solidFill>
                    <a:srgbClr val="0000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b="1">
                  <a:solidFill>
                    <a:srgbClr val="0000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b="1">
                  <a:solidFill>
                    <a:srgbClr val="000000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000000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000000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000000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000000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 rot="5400000" flipV="1">
              <a:off x="7255669" y="5331619"/>
              <a:ext cx="0" cy="277812"/>
            </a:xfrm>
            <a:prstGeom prst="line">
              <a:avLst/>
            </a:prstGeom>
            <a:noFill/>
            <a:ln w="1016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9" name="Object 20"/>
            <p:cNvGraphicFramePr>
              <a:graphicFrameLocks noChangeAspect="1"/>
            </p:cNvGraphicFramePr>
            <p:nvPr/>
          </p:nvGraphicFramePr>
          <p:xfrm>
            <a:off x="1225550" y="1490663"/>
            <a:ext cx="819150" cy="57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368140" imgH="253890" progId="Equation.DSMT4">
                    <p:embed/>
                  </p:oleObj>
                </mc:Choice>
                <mc:Fallback>
                  <p:oleObj name="Equation" r:id="rId2" imgW="368140" imgH="253890" progId="Equation.DSMT4">
                    <p:embed/>
                    <p:pic>
                      <p:nvPicPr>
                        <p:cNvPr id="19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25550" y="1490663"/>
                          <a:ext cx="819150" cy="571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22"/>
            <p:cNvGraphicFramePr>
              <a:graphicFrameLocks noChangeAspect="1"/>
            </p:cNvGraphicFramePr>
            <p:nvPr/>
          </p:nvGraphicFramePr>
          <p:xfrm>
            <a:off x="182563" y="2462213"/>
            <a:ext cx="1838325" cy="5699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939800" imgH="279400" progId="Equation.DSMT4">
                    <p:embed/>
                  </p:oleObj>
                </mc:Choice>
                <mc:Fallback>
                  <p:oleObj name="Equation" r:id="rId4" imgW="939800" imgH="279400" progId="Equation.DSMT4">
                    <p:embed/>
                    <p:pic>
                      <p:nvPicPr>
                        <p:cNvPr id="2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563" y="2462213"/>
                          <a:ext cx="1838325" cy="5699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Line 24"/>
            <p:cNvSpPr>
              <a:spLocks noChangeShapeType="1"/>
            </p:cNvSpPr>
            <p:nvPr/>
          </p:nvSpPr>
          <p:spPr bwMode="auto">
            <a:xfrm flipV="1">
              <a:off x="2198688" y="1620838"/>
              <a:ext cx="0" cy="277812"/>
            </a:xfrm>
            <a:prstGeom prst="line">
              <a:avLst/>
            </a:prstGeom>
            <a:noFill/>
            <a:ln w="1016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2" name="Object 25"/>
            <p:cNvGraphicFramePr>
              <a:graphicFrameLocks noChangeAspect="1"/>
            </p:cNvGraphicFramePr>
            <p:nvPr/>
          </p:nvGraphicFramePr>
          <p:xfrm>
            <a:off x="3433763" y="2225675"/>
            <a:ext cx="3306762" cy="673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1562100" imgH="304800" progId="Equation.DSMT4">
                    <p:embed/>
                  </p:oleObj>
                </mc:Choice>
                <mc:Fallback>
                  <p:oleObj name="Equation" r:id="rId6" imgW="1562100" imgH="304800" progId="Equation.DSMT4">
                    <p:embed/>
                    <p:pic>
                      <p:nvPicPr>
                        <p:cNvPr id="22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3763" y="2225675"/>
                          <a:ext cx="3306762" cy="673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7"/>
            <p:cNvGraphicFramePr>
              <a:graphicFrameLocks noChangeAspect="1"/>
            </p:cNvGraphicFramePr>
            <p:nvPr/>
          </p:nvGraphicFramePr>
          <p:xfrm>
            <a:off x="4600575" y="5443538"/>
            <a:ext cx="409575" cy="479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177569" imgH="202936" progId="Equation.DSMT4">
                    <p:embed/>
                  </p:oleObj>
                </mc:Choice>
                <mc:Fallback>
                  <p:oleObj name="Equation" r:id="rId8" imgW="177569" imgH="202936" progId="Equation.DSMT4">
                    <p:embed/>
                    <p:pic>
                      <p:nvPicPr>
                        <p:cNvPr id="23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00575" y="5443538"/>
                          <a:ext cx="409575" cy="479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ct 29"/>
            <p:cNvGraphicFramePr>
              <a:graphicFrameLocks noChangeAspect="1"/>
            </p:cNvGraphicFramePr>
            <p:nvPr/>
          </p:nvGraphicFramePr>
          <p:xfrm>
            <a:off x="7394575" y="5264150"/>
            <a:ext cx="292100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126725" imgH="177415" progId="Equation.DSMT4">
                    <p:embed/>
                  </p:oleObj>
                </mc:Choice>
                <mc:Fallback>
                  <p:oleObj name="Equation" r:id="rId10" imgW="126725" imgH="177415" progId="Equation.DSMT4">
                    <p:embed/>
                    <p:pic>
                      <p:nvPicPr>
                        <p:cNvPr id="24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94575" y="5264150"/>
                          <a:ext cx="292100" cy="419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" name="Freeform 32"/>
            <p:cNvSpPr>
              <a:spLocks/>
            </p:cNvSpPr>
            <p:nvPr/>
          </p:nvSpPr>
          <p:spPr bwMode="auto">
            <a:xfrm>
              <a:off x="3190875" y="2781300"/>
              <a:ext cx="457200" cy="962025"/>
            </a:xfrm>
            <a:custGeom>
              <a:avLst/>
              <a:gdLst>
                <a:gd name="T0" fmla="*/ 2147483647 w 402"/>
                <a:gd name="T1" fmla="*/ 0 h 564"/>
                <a:gd name="T2" fmla="*/ 2147483647 w 402"/>
                <a:gd name="T3" fmla="*/ 2147483647 h 564"/>
                <a:gd name="T4" fmla="*/ 2147483647 w 402"/>
                <a:gd name="T5" fmla="*/ 2147483647 h 564"/>
                <a:gd name="T6" fmla="*/ 0 w 402"/>
                <a:gd name="T7" fmla="*/ 2147483647 h 5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02"/>
                <a:gd name="T13" fmla="*/ 0 h 564"/>
                <a:gd name="T14" fmla="*/ 402 w 402"/>
                <a:gd name="T15" fmla="*/ 564 h 5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02" h="564">
                  <a:moveTo>
                    <a:pt x="402" y="0"/>
                  </a:moveTo>
                  <a:cubicBezTo>
                    <a:pt x="316" y="38"/>
                    <a:pt x="230" y="77"/>
                    <a:pt x="198" y="150"/>
                  </a:cubicBezTo>
                  <a:cubicBezTo>
                    <a:pt x="166" y="223"/>
                    <a:pt x="243" y="369"/>
                    <a:pt x="210" y="438"/>
                  </a:cubicBezTo>
                  <a:cubicBezTo>
                    <a:pt x="177" y="507"/>
                    <a:pt x="88" y="535"/>
                    <a:pt x="0" y="564"/>
                  </a:cubicBez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023255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 dirty="0"/>
              <a:t>Line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10896600" cy="5181600"/>
          </a:xfrm>
        </p:spPr>
        <p:txBody>
          <a:bodyPr/>
          <a:lstStyle/>
          <a:p>
            <a:r>
              <a:rPr lang="en-US" dirty="0">
                <a:sym typeface="Symbol"/>
              </a:rPr>
              <a:t>We need a cost function, which is usually the Euclidean norm of the mismatch vector</a:t>
            </a:r>
            <a:endParaRPr lang="en-US" dirty="0"/>
          </a:p>
          <a:p>
            <a:r>
              <a:rPr lang="en-US" dirty="0"/>
              <a:t>The line search is a general optimization problem for which there are many potential solution approaches</a:t>
            </a:r>
          </a:p>
          <a:p>
            <a:pPr lvl="1"/>
            <a:r>
              <a:rPr lang="en-US" dirty="0"/>
              <a:t>Determines a local optimum within some search boundaries</a:t>
            </a:r>
          </a:p>
          <a:p>
            <a:pPr lvl="1"/>
            <a:r>
              <a:rPr lang="en-US" dirty="0"/>
              <a:t>Approaches depend on whether there is gradient information available </a:t>
            </a:r>
          </a:p>
          <a:p>
            <a:r>
              <a:rPr lang="en-US" dirty="0"/>
              <a:t>Aside from the optimal multiplier approach, which can be quite helpful with little additional computation, the convergence gain from determining the “optimal” </a:t>
            </a:r>
            <a:r>
              <a:rPr lang="en-US" dirty="0">
                <a:sym typeface="Symbol"/>
              </a:rPr>
              <a:t></a:t>
            </a:r>
            <a:r>
              <a:rPr lang="en-US" dirty="0"/>
              <a:t> is usually more than offset by the line search computation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328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Generator Volt/Reactive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Simplest situation is a single generator at a bus regulating its own terminal</a:t>
            </a:r>
          </a:p>
          <a:p>
            <a:pPr lvl="1"/>
            <a:r>
              <a:rPr lang="en-US" dirty="0"/>
              <a:t>Either PV, modeled as a voltage magnitude constraint, or as a PQ with reactive power fixed at a limit value.  If PQ the reactive power limits can vary with the generator MW output</a:t>
            </a:r>
          </a:p>
          <a:p>
            <a:r>
              <a:rPr lang="en-US" dirty="0"/>
              <a:t>Next simplest is multiple generators at a bus.  Obviously they need to be regulating the bus to the same voltage magnitude</a:t>
            </a:r>
          </a:p>
          <a:p>
            <a:pPr lvl="1"/>
            <a:r>
              <a:rPr lang="en-US" dirty="0"/>
              <a:t>From a power flow solution perspective, it is similar to a single generator, with limits being the total of the individual units</a:t>
            </a:r>
          </a:p>
          <a:p>
            <a:pPr lvl="1"/>
            <a:r>
              <a:rPr lang="en-US" dirty="0"/>
              <a:t>Options for allocation of </a:t>
            </a:r>
            <a:r>
              <a:rPr lang="en-US" dirty="0" err="1"/>
              <a:t>vars</a:t>
            </a:r>
            <a:r>
              <a:rPr lang="en-US" dirty="0"/>
              <a:t> among generators; this can affect the transient stability results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548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Generator Remote Bus Voltage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Next complication is generators at a single bus regulating a remote bus; usually this is the high side of their generator step-up (GSU) transformer</a:t>
            </a:r>
          </a:p>
          <a:p>
            <a:pPr lvl="1"/>
            <a:r>
              <a:rPr lang="en-US" dirty="0"/>
              <a:t>When multiple generators regulate a single point their exciters need to have a dual input</a:t>
            </a:r>
          </a:p>
          <a:p>
            <a:pPr lvl="1"/>
            <a:r>
              <a:rPr lang="en-US" dirty="0"/>
              <a:t>This can be implemented in the power flow for the generators at bus j regulating the voltage at bus k by changing the bus j voltage constraint equation to be 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(however, this does create a zero on the diagonal of the Jacobian)</a:t>
            </a:r>
          </a:p>
          <a:p>
            <a:pPr lvl="1"/>
            <a:r>
              <a:rPr lang="en-US" dirty="0"/>
              <a:t>Helps with power system voltage stability 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667001" y="4724400"/>
          <a:ext cx="1554481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63280" imgH="253800" progId="Equation.DSMT4">
                  <p:embed/>
                </p:oleObj>
              </mc:Choice>
              <mc:Fallback>
                <p:oleObj name="Equation" r:id="rId2" imgW="863280" imgH="2538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667001" y="4724400"/>
                        <a:ext cx="1554481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7078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Generator Remote Bus Voltage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The next complication is to have the generators at multiple buses doing coordinated voltage control</a:t>
            </a:r>
          </a:p>
          <a:p>
            <a:pPr lvl="1"/>
            <a:r>
              <a:rPr lang="en-US" dirty="0"/>
              <a:t>Controlled bus may or may not be one of the terminal buses</a:t>
            </a:r>
          </a:p>
          <a:p>
            <a:r>
              <a:rPr lang="en-US" dirty="0"/>
              <a:t>There must be an a priori decision about how much reactive power is supplied by each bus; example allocations are a fixed percentage or placing all generators at the same place in their regulation range</a:t>
            </a:r>
          </a:p>
          <a:p>
            <a:r>
              <a:rPr lang="en-US" dirty="0"/>
              <a:t>Implemented by designating one bus as the master; this bus models the voltage constraint</a:t>
            </a:r>
          </a:p>
          <a:p>
            <a:r>
              <a:rPr lang="en-US" dirty="0"/>
              <a:t>All other buses are treated as PQ, with the equation including a percent of the total reactive power output of all the controlling bus generators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146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Reactive Power Sharing Options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59" r="21612" b="21378"/>
          <a:stretch/>
        </p:blipFill>
        <p:spPr bwMode="auto">
          <a:xfrm>
            <a:off x="1828800" y="1295400"/>
            <a:ext cx="4846320" cy="521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56670" y="1539901"/>
            <a:ext cx="2987549" cy="2677656"/>
          </a:xfrm>
          <a:prstGeom prst="rect">
            <a:avLst/>
          </a:prstGeom>
          <a:solidFill>
            <a:srgbClr val="D6D2C4"/>
          </a:solidFill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1E0000"/>
                </a:solidFill>
                <a:latin typeface="+mj-lt"/>
              </a:rPr>
              <a:t>Different software</a:t>
            </a:r>
            <a:br>
              <a:rPr lang="en-US" sz="2400" dirty="0">
                <a:solidFill>
                  <a:srgbClr val="1E0000"/>
                </a:solidFill>
                <a:latin typeface="+mj-lt"/>
              </a:rPr>
            </a:br>
            <a:r>
              <a:rPr lang="en-US" sz="2400" dirty="0">
                <a:solidFill>
                  <a:srgbClr val="1E0000"/>
                </a:solidFill>
                <a:latin typeface="+mj-lt"/>
              </a:rPr>
              <a:t>packages use</a:t>
            </a:r>
            <a:br>
              <a:rPr lang="en-US" sz="2400" dirty="0">
                <a:solidFill>
                  <a:srgbClr val="1E0000"/>
                </a:solidFill>
                <a:latin typeface="+mj-lt"/>
              </a:rPr>
            </a:br>
            <a:r>
              <a:rPr lang="en-US" sz="2400" dirty="0">
                <a:solidFill>
                  <a:srgbClr val="1E0000"/>
                </a:solidFill>
                <a:latin typeface="+mj-lt"/>
              </a:rPr>
              <a:t>different approaches</a:t>
            </a:r>
            <a:br>
              <a:rPr lang="en-US" sz="2400" dirty="0">
                <a:solidFill>
                  <a:srgbClr val="1E0000"/>
                </a:solidFill>
                <a:latin typeface="+mj-lt"/>
              </a:rPr>
            </a:br>
            <a:r>
              <a:rPr lang="en-US" sz="2400" dirty="0">
                <a:solidFill>
                  <a:srgbClr val="1E0000"/>
                </a:solidFill>
                <a:latin typeface="+mj-lt"/>
              </a:rPr>
              <a:t>for allocating</a:t>
            </a:r>
            <a:br>
              <a:rPr lang="en-US" sz="2400" dirty="0">
                <a:solidFill>
                  <a:srgbClr val="1E0000"/>
                </a:solidFill>
                <a:latin typeface="+mj-lt"/>
              </a:rPr>
            </a:br>
            <a:r>
              <a:rPr lang="en-US" sz="2400" dirty="0">
                <a:solidFill>
                  <a:srgbClr val="1E0000"/>
                </a:solidFill>
                <a:latin typeface="+mj-lt"/>
              </a:rPr>
              <a:t>the reactive power;</a:t>
            </a:r>
            <a:br>
              <a:rPr lang="en-US" sz="2400" dirty="0">
                <a:solidFill>
                  <a:srgbClr val="1E0000"/>
                </a:solidFill>
                <a:latin typeface="+mj-lt"/>
              </a:rPr>
            </a:br>
            <a:r>
              <a:rPr lang="en-US" sz="2400" dirty="0">
                <a:solidFill>
                  <a:srgbClr val="1E0000"/>
                </a:solidFill>
                <a:latin typeface="+mj-lt"/>
              </a:rPr>
              <a:t>PowerWorld has</a:t>
            </a:r>
            <a:br>
              <a:rPr lang="en-US" sz="2400" dirty="0">
                <a:solidFill>
                  <a:srgbClr val="1E0000"/>
                </a:solidFill>
                <a:latin typeface="+mj-lt"/>
              </a:rPr>
            </a:br>
            <a:r>
              <a:rPr lang="en-US" sz="2400" dirty="0">
                <a:solidFill>
                  <a:srgbClr val="1E0000"/>
                </a:solidFill>
                <a:latin typeface="+mj-lt"/>
              </a:rPr>
              <a:t>several options.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5029200" y="3352800"/>
            <a:ext cx="2438400" cy="1524000"/>
          </a:xfrm>
          <a:prstGeom prst="straightConnector1">
            <a:avLst/>
          </a:prstGeom>
          <a:noFill/>
          <a:ln w="41275" cap="flat" cmpd="sng" algn="ctr">
            <a:solidFill>
              <a:srgbClr val="1E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464221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Generator Voltage Control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654827" y="1550641"/>
            <a:ext cx="1996316" cy="4154984"/>
          </a:xfrm>
          <a:prstGeom prst="rect">
            <a:avLst/>
          </a:prstGeom>
          <a:solidFill>
            <a:srgbClr val="D6D2C4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400">
                <a:solidFill>
                  <a:srgbClr val="1E0000"/>
                </a:solidFill>
                <a:latin typeface="+mj-lt"/>
              </a:defRPr>
            </a:lvl1pPr>
          </a:lstStyle>
          <a:p>
            <a:r>
              <a:rPr lang="en-US" dirty="0"/>
              <a:t>This example</a:t>
            </a:r>
            <a:br>
              <a:rPr lang="en-US" dirty="0"/>
            </a:br>
            <a:r>
              <a:rPr lang="en-US" dirty="0"/>
              <a:t>uses the case</a:t>
            </a:r>
            <a:br>
              <a:rPr lang="en-US" dirty="0"/>
            </a:br>
            <a:r>
              <a:rPr lang="en-US" dirty="0"/>
              <a:t>PSC_37Bus</a:t>
            </a:r>
            <a:br>
              <a:rPr lang="en-US" dirty="0"/>
            </a:br>
            <a:r>
              <a:rPr lang="en-US" dirty="0"/>
              <a:t>with a voltage</a:t>
            </a:r>
            <a:br>
              <a:rPr lang="en-US" dirty="0"/>
            </a:br>
            <a:r>
              <a:rPr lang="en-US" dirty="0"/>
              <a:t>contour. Try</a:t>
            </a:r>
            <a:br>
              <a:rPr lang="en-US" dirty="0"/>
            </a:br>
            <a:r>
              <a:rPr lang="en-US" dirty="0"/>
              <a:t>varying the </a:t>
            </a:r>
            <a:br>
              <a:rPr lang="en-US" dirty="0"/>
            </a:br>
            <a:r>
              <a:rPr lang="en-US" dirty="0"/>
              <a:t>voltage</a:t>
            </a:r>
            <a:br>
              <a:rPr lang="en-US" dirty="0"/>
            </a:br>
            <a:r>
              <a:rPr lang="en-US" dirty="0"/>
              <a:t>setpoint for </a:t>
            </a:r>
            <a:br>
              <a:rPr lang="en-US" dirty="0"/>
            </a:br>
            <a:r>
              <a:rPr lang="en-US" dirty="0"/>
              <a:t>the generator</a:t>
            </a:r>
            <a:br>
              <a:rPr lang="en-US" dirty="0"/>
            </a:br>
            <a:r>
              <a:rPr lang="en-US" dirty="0"/>
              <a:t>at PEAR69</a:t>
            </a:r>
            <a:br>
              <a:rPr lang="en-US" dirty="0"/>
            </a:br>
            <a:endParaRPr lang="en-US" dirty="0"/>
          </a:p>
        </p:txBody>
      </p:sp>
      <p:pic>
        <p:nvPicPr>
          <p:cNvPr id="1095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" r="38684"/>
          <a:stretch/>
        </p:blipFill>
        <p:spPr bwMode="auto">
          <a:xfrm>
            <a:off x="1828800" y="1342133"/>
            <a:ext cx="6583680" cy="4937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 bwMode="auto">
          <a:xfrm flipH="1">
            <a:off x="7315200" y="2590800"/>
            <a:ext cx="1447800" cy="2362200"/>
          </a:xfrm>
          <a:prstGeom prst="straightConnector1">
            <a:avLst/>
          </a:prstGeom>
          <a:noFill/>
          <a:ln w="41275" cap="flat" cmpd="sng" algn="ctr">
            <a:solidFill>
              <a:srgbClr val="1E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895103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Reactive Power Sharing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81" r="23612"/>
          <a:stretch/>
        </p:blipFill>
        <p:spPr bwMode="auto">
          <a:xfrm>
            <a:off x="706515" y="1371600"/>
            <a:ext cx="6858000" cy="5212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543800" y="3124200"/>
            <a:ext cx="4318224" cy="1938992"/>
          </a:xfrm>
          <a:prstGeom prst="rect">
            <a:avLst/>
          </a:prstGeom>
          <a:solidFill>
            <a:srgbClr val="D6D2C4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>
                <a:solidFill>
                  <a:srgbClr val="1E0000"/>
                </a:solidFill>
                <a:latin typeface="+mj-lt"/>
              </a:defRPr>
            </a:lvl1pPr>
          </a:lstStyle>
          <a:p>
            <a:r>
              <a:rPr lang="en-US" dirty="0"/>
              <a:t>In this example, case PSC_37Bus_Varsharing,</a:t>
            </a:r>
            <a:br>
              <a:rPr lang="en-US" dirty="0"/>
            </a:br>
            <a:r>
              <a:rPr lang="en-US" dirty="0"/>
              <a:t>the two generators at</a:t>
            </a:r>
            <a:br>
              <a:rPr lang="en-US" dirty="0"/>
            </a:br>
            <a:r>
              <a:rPr lang="en-US" dirty="0"/>
              <a:t>Elm345 are jointly controlling Elms138</a:t>
            </a:r>
          </a:p>
        </p:txBody>
      </p:sp>
    </p:spTree>
    <p:extLst>
      <p:ext uri="{BB962C8B-B14F-4D97-AF65-F5344CB8AC3E}">
        <p14:creationId xmlns:p14="http://schemas.microsoft.com/office/powerpoint/2010/main" val="2945427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Remote and Coordinated </a:t>
            </a:r>
            <a:r>
              <a:rPr lang="en-US" dirty="0" err="1"/>
              <a:t>Var</a:t>
            </a:r>
            <a:r>
              <a:rPr lang="en-US" dirty="0"/>
              <a:t> Control Example</a:t>
            </a:r>
          </a:p>
        </p:txBody>
      </p:sp>
      <p:pic>
        <p:nvPicPr>
          <p:cNvPr id="1105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39" r="18592"/>
          <a:stretch/>
        </p:blipFill>
        <p:spPr bwMode="auto">
          <a:xfrm>
            <a:off x="1981200" y="1295400"/>
            <a:ext cx="630936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772400" y="2057400"/>
            <a:ext cx="4038600" cy="1569660"/>
          </a:xfrm>
          <a:prstGeom prst="rect">
            <a:avLst/>
          </a:prstGeom>
          <a:solidFill>
            <a:srgbClr val="D6D2C4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>
                <a:solidFill>
                  <a:srgbClr val="1E0000"/>
                </a:solidFill>
                <a:latin typeface="+mj-lt"/>
              </a:defRPr>
            </a:lvl1pPr>
          </a:lstStyle>
          <a:p>
            <a:r>
              <a:rPr lang="en-US" dirty="0"/>
              <a:t>Here the generators at Elm and the one at Birch are jointly controlling the voltage at the Lemon bus.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19400" y="5486401"/>
            <a:ext cx="6553200" cy="461665"/>
          </a:xfrm>
          <a:prstGeom prst="rect">
            <a:avLst/>
          </a:prstGeom>
          <a:solidFill>
            <a:srgbClr val="D6D2C4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400">
                <a:solidFill>
                  <a:srgbClr val="1E0000"/>
                </a:solidFill>
                <a:latin typeface="+mj-lt"/>
              </a:defRPr>
            </a:lvl1pPr>
          </a:lstStyle>
          <a:p>
            <a:r>
              <a:rPr lang="en-US" dirty="0"/>
              <a:t>Case is PSC_37Bus_Varsharing_MultipleBuses</a:t>
            </a:r>
          </a:p>
        </p:txBody>
      </p:sp>
    </p:spTree>
    <p:extLst>
      <p:ext uri="{BB962C8B-B14F-4D97-AF65-F5344CB8AC3E}">
        <p14:creationId xmlns:p14="http://schemas.microsoft.com/office/powerpoint/2010/main" val="1859853486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ustom 5">
      <a:dk1>
        <a:srgbClr val="000000"/>
      </a:dk1>
      <a:lt1>
        <a:srgbClr val="FFFFFF"/>
      </a:lt1>
      <a:dk2>
        <a:srgbClr val="500000"/>
      </a:dk2>
      <a:lt2>
        <a:srgbClr val="D1C394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500000"/>
      </a:hlink>
      <a:folHlink>
        <a:srgbClr val="50000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solidFill>
          <a:srgbClr val="D6D2C4"/>
        </a:solidFill>
      </a:spPr>
      <a:bodyPr wrap="none" rtlCol="0">
        <a:spAutoFit/>
      </a:bodyPr>
      <a:lstStyle>
        <a:defPPr algn="l">
          <a:defRPr sz="1600" dirty="0" smtClean="0">
            <a:latin typeface="+mj-lt"/>
          </a:defRPr>
        </a:defPPr>
      </a:lstStyle>
    </a:tx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rchfield_Surface_Mine_Workshop_Sept2022.pptx" id="{DE0D6E1C-3CAD-4B57-84BB-D59B3FEB6B24}" vid="{9CBBB78E-6A6C-4950-9BC1-3466FF9327C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Birchfield_Tamu</Template>
  <TotalTime>311</TotalTime>
  <Words>1445</Words>
  <Application>Microsoft Office PowerPoint</Application>
  <PresentationFormat>Widescreen</PresentationFormat>
  <Paragraphs>106</Paragraphs>
  <Slides>24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Helvetica</vt:lpstr>
      <vt:lpstr>Times</vt:lpstr>
      <vt:lpstr>Times New Roman</vt:lpstr>
      <vt:lpstr>Wingdings</vt:lpstr>
      <vt:lpstr>Capsules</vt:lpstr>
      <vt:lpstr>Equation</vt:lpstr>
      <vt:lpstr>ECEN 615, Fall 2023 Methods of Electric Power System Analysis</vt:lpstr>
      <vt:lpstr>Generator Control</vt:lpstr>
      <vt:lpstr>Generator Volt/Reactive Control</vt:lpstr>
      <vt:lpstr>Generator Remote Bus Voltage Control</vt:lpstr>
      <vt:lpstr>Generator Remote Bus Voltage Control</vt:lpstr>
      <vt:lpstr>Reactive Power Sharing Options</vt:lpstr>
      <vt:lpstr>Generator Voltage Control</vt:lpstr>
      <vt:lpstr>Reactive Power Sharing</vt:lpstr>
      <vt:lpstr>Remote and Coordinated Var Control Example</vt:lpstr>
      <vt:lpstr>Discussion: Power Flow Computational Methods</vt:lpstr>
      <vt:lpstr>Power Flow Optimal Multiplier</vt:lpstr>
      <vt:lpstr>Power Flow with Optimal Multiplier</vt:lpstr>
      <vt:lpstr>Power Flow with Optimal Multiplier</vt:lpstr>
      <vt:lpstr>Power Flow with Optimal Multiplier</vt:lpstr>
      <vt:lpstr>Power Flow with Optimal Multiplier</vt:lpstr>
      <vt:lpstr>Sparse Matrix Methods</vt:lpstr>
      <vt:lpstr>Quasi-Newton Power Flow Methods</vt:lpstr>
      <vt:lpstr>Quasi-Newton Power Flow Methods</vt:lpstr>
      <vt:lpstr>Dishonest N-R Example</vt:lpstr>
      <vt:lpstr>NPF (Honest) Region of for Two Bus Example Convergence</vt:lpstr>
      <vt:lpstr>Two Bus Dishonest ROC</vt:lpstr>
      <vt:lpstr>Quasi-Newton Power Flow Methods</vt:lpstr>
      <vt:lpstr>The Single Dimensional  (l)</vt:lpstr>
      <vt:lpstr>Line Search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Birchfield, Adam Barlow</dc:creator>
  <cp:lastModifiedBy>Birchfield, Adam Barlow</cp:lastModifiedBy>
  <cp:revision>32</cp:revision>
  <cp:lastPrinted>2011-08-22T16:49:24Z</cp:lastPrinted>
  <dcterms:created xsi:type="dcterms:W3CDTF">2023-08-17T20:43:05Z</dcterms:created>
  <dcterms:modified xsi:type="dcterms:W3CDTF">2023-09-13T20:50:22Z</dcterms:modified>
</cp:coreProperties>
</file>