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8"/>
  </p:notesMasterIdLst>
  <p:handoutMasterIdLst>
    <p:handoutMasterId r:id="rId19"/>
  </p:handoutMasterIdLst>
  <p:sldIdLst>
    <p:sldId id="396" r:id="rId2"/>
    <p:sldId id="437" r:id="rId3"/>
    <p:sldId id="434" r:id="rId4"/>
    <p:sldId id="375" r:id="rId5"/>
    <p:sldId id="385" r:id="rId6"/>
    <p:sldId id="386" r:id="rId7"/>
    <p:sldId id="387" r:id="rId8"/>
    <p:sldId id="376" r:id="rId9"/>
    <p:sldId id="436" r:id="rId10"/>
    <p:sldId id="389" r:id="rId11"/>
    <p:sldId id="393" r:id="rId12"/>
    <p:sldId id="394" r:id="rId13"/>
    <p:sldId id="392" r:id="rId14"/>
    <p:sldId id="390" r:id="rId15"/>
    <p:sldId id="391" r:id="rId16"/>
    <p:sldId id="395" r:id="rId17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FFFFFF"/>
    <a:srgbClr val="50000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88" autoAdjust="0"/>
  </p:normalViewPr>
  <p:slideViewPr>
    <p:cSldViewPr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3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ademicBdlg.jpg">
            <a:extLst>
              <a:ext uri="{FF2B5EF4-FFF2-40B4-BE49-F238E27FC236}">
                <a16:creationId xmlns:a16="http://schemas.microsoft.com/office/drawing/2014/main" id="{291CFCBA-1F96-463C-80AD-CB053744AE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569" y="0"/>
            <a:ext cx="12393807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0245A0C-8404-4951-B877-1AC79D97B1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640" y="3172207"/>
            <a:ext cx="10332720" cy="3457194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ADD26-7DDA-451D-B219-5F9C4B2BF2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38600" y="304800"/>
            <a:ext cx="4118060" cy="9666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51DAF-E35C-43F0-8D99-81B0C90F07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640" y="1495803"/>
            <a:ext cx="10332720" cy="1552190"/>
          </a:xfr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268120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B0AB98-EF66-4D1A-9E78-9FBD453E9B25}"/>
              </a:ext>
            </a:extLst>
          </p:cNvPr>
          <p:cNvSpPr/>
          <p:nvPr userDrawn="1"/>
        </p:nvSpPr>
        <p:spPr bwMode="auto">
          <a:xfrm>
            <a:off x="0" y="685800"/>
            <a:ext cx="12192000" cy="76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CBCCD-32E9-4C7F-9F65-C7539BE5EB9D}"/>
              </a:ext>
            </a:extLst>
          </p:cNvPr>
          <p:cNvSpPr/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7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17348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17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3" r:id="rId2"/>
    <p:sldLayoutId id="2147483723" r:id="rId3"/>
    <p:sldLayoutId id="2147483734" r:id="rId4"/>
    <p:sldLayoutId id="2147483727" r:id="rId5"/>
    <p:sldLayoutId id="2147483751" r:id="rId6"/>
    <p:sldLayoutId id="2147483752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75DB72C1-D6BC-472A-AD22-FE5F893F713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ECEN 615, Fall 2023</a:t>
            </a:r>
            <a:br>
              <a:rPr lang="en-US" dirty="0"/>
            </a:br>
            <a:r>
              <a:rPr lang="en-US" dirty="0"/>
              <a:t>Methods of Electric Power System Analysis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A47833BC-59BF-4589-8F63-4B78F549516A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988046D-9AFC-4904-93A7-742468CE468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6: Power Flow Complexities, Part 2</a:t>
            </a:r>
          </a:p>
        </p:txBody>
      </p:sp>
    </p:spTree>
    <p:extLst>
      <p:ext uri="{BB962C8B-B14F-4D97-AF65-F5344CB8AC3E}">
        <p14:creationId xmlns:p14="http://schemas.microsoft.com/office/powerpoint/2010/main" val="160650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Volt/Reactive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Simplest situation is a single generator at a bus regulating its own terminal</a:t>
            </a:r>
          </a:p>
          <a:p>
            <a:pPr lvl="1"/>
            <a:r>
              <a:rPr lang="en-US" dirty="0"/>
              <a:t>Either PV, modeled as a voltage magnitude constraint, or as a PQ with reactive power fixed at a limit value.  If PQ the reactive power limits can vary with the generator MW output</a:t>
            </a:r>
          </a:p>
          <a:p>
            <a:r>
              <a:rPr lang="en-US" dirty="0"/>
              <a:t>Next simplest is multiple generators at a bus.  Obviously they need to be regulating the bus to the same voltage magnitude</a:t>
            </a:r>
          </a:p>
          <a:p>
            <a:pPr lvl="1"/>
            <a:r>
              <a:rPr lang="en-US" dirty="0"/>
              <a:t>From a power flow solution perspective, it is similar to a single generator, with limits being the total of the individual units</a:t>
            </a:r>
          </a:p>
          <a:p>
            <a:pPr lvl="1"/>
            <a:r>
              <a:rPr lang="en-US" dirty="0"/>
              <a:t>Options for allocation of </a:t>
            </a:r>
            <a:r>
              <a:rPr lang="en-US" dirty="0" err="1"/>
              <a:t>vars</a:t>
            </a:r>
            <a:r>
              <a:rPr lang="en-US" dirty="0"/>
              <a:t> among generators; this can affect the transient stability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48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Remote Bus Voltage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Next complication is generators at a single bus regulating a remote bus; usually this is the high side of their generator step-up (GSU) transformer</a:t>
            </a:r>
          </a:p>
          <a:p>
            <a:pPr lvl="1"/>
            <a:r>
              <a:rPr lang="en-US" dirty="0"/>
              <a:t>When multiple generators regulate a single point their exciters need to have a dual input</a:t>
            </a:r>
          </a:p>
          <a:p>
            <a:pPr lvl="1"/>
            <a:r>
              <a:rPr lang="en-US" dirty="0"/>
              <a:t>This can be implemented in the power flow for the generators at bus j regulating the voltage at bus k by changing the bus j voltage constraint equation to be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(however, this does create a zero on the diagonal of the Jacobian)</a:t>
            </a:r>
          </a:p>
          <a:p>
            <a:pPr lvl="1"/>
            <a:r>
              <a:rPr lang="en-US" dirty="0"/>
              <a:t>Helps with power system voltage stability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67001" y="4724400"/>
          <a:ext cx="155448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80" imgH="253800" progId="Equation.DSMT4">
                  <p:embed/>
                </p:oleObj>
              </mc:Choice>
              <mc:Fallback>
                <p:oleObj name="Equation" r:id="rId2" imgW="86328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7001" y="4724400"/>
                        <a:ext cx="1554481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707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Remote Bus Voltage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next complication is to have the generators at multiple buses doing coordinated voltage control</a:t>
            </a:r>
          </a:p>
          <a:p>
            <a:pPr lvl="1"/>
            <a:r>
              <a:rPr lang="en-US" dirty="0"/>
              <a:t>Controlled bus may or may not be one of the terminal buses</a:t>
            </a:r>
          </a:p>
          <a:p>
            <a:r>
              <a:rPr lang="en-US" dirty="0"/>
              <a:t>There must be an a priori decision about how much reactive power is supplied by each bus; example allocations are a fixed percentage or placing all generators at the same place in their regulation range</a:t>
            </a:r>
          </a:p>
          <a:p>
            <a:r>
              <a:rPr lang="en-US" dirty="0"/>
              <a:t>Implemented by designating one bus as the master; this bus models the voltage constraint</a:t>
            </a:r>
          </a:p>
          <a:p>
            <a:r>
              <a:rPr lang="en-US" dirty="0"/>
              <a:t>All other buses are treated as PQ, with the equation including a percent of the total reactive power output of all the controlling bus generators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46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Power Sharing Options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9" r="21612" b="21378"/>
          <a:stretch/>
        </p:blipFill>
        <p:spPr bwMode="auto">
          <a:xfrm>
            <a:off x="1828800" y="1295400"/>
            <a:ext cx="484632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56670" y="1539901"/>
            <a:ext cx="2987549" cy="2677656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  <a:latin typeface="+mj-lt"/>
              </a:rPr>
              <a:t>Different software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packages use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different approaches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for allocating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the reactive power;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PowerWorld has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several options.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029200" y="3352800"/>
            <a:ext cx="2438400" cy="1524000"/>
          </a:xfrm>
          <a:prstGeom prst="straightConnector1">
            <a:avLst/>
          </a:prstGeom>
          <a:noFill/>
          <a:ln w="41275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64221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Voltage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54827" y="1550641"/>
            <a:ext cx="1996316" cy="415498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1E0000"/>
                </a:solidFill>
                <a:latin typeface="+mj-lt"/>
              </a:defRPr>
            </a:lvl1pPr>
          </a:lstStyle>
          <a:p>
            <a:r>
              <a:rPr lang="en-US" dirty="0"/>
              <a:t>This example</a:t>
            </a:r>
            <a:br>
              <a:rPr lang="en-US" dirty="0"/>
            </a:br>
            <a:r>
              <a:rPr lang="en-US" dirty="0"/>
              <a:t>uses the case</a:t>
            </a:r>
            <a:br>
              <a:rPr lang="en-US" dirty="0"/>
            </a:br>
            <a:r>
              <a:rPr lang="en-US" dirty="0"/>
              <a:t>PSC_37Bus</a:t>
            </a:r>
            <a:br>
              <a:rPr lang="en-US" dirty="0"/>
            </a:br>
            <a:r>
              <a:rPr lang="en-US" dirty="0"/>
              <a:t>with a voltage</a:t>
            </a:r>
            <a:br>
              <a:rPr lang="en-US" dirty="0"/>
            </a:br>
            <a:r>
              <a:rPr lang="en-US" dirty="0"/>
              <a:t>contour. Try</a:t>
            </a:r>
            <a:br>
              <a:rPr lang="en-US" dirty="0"/>
            </a:br>
            <a:r>
              <a:rPr lang="en-US" dirty="0"/>
              <a:t>varying the </a:t>
            </a:r>
            <a:br>
              <a:rPr lang="en-US" dirty="0"/>
            </a:br>
            <a:r>
              <a:rPr lang="en-US" dirty="0"/>
              <a:t>voltage</a:t>
            </a:r>
            <a:br>
              <a:rPr lang="en-US" dirty="0"/>
            </a:br>
            <a:r>
              <a:rPr lang="en-US" dirty="0"/>
              <a:t>setpoint for </a:t>
            </a:r>
            <a:br>
              <a:rPr lang="en-US" dirty="0"/>
            </a:br>
            <a:r>
              <a:rPr lang="en-US" dirty="0"/>
              <a:t>the generator</a:t>
            </a:r>
            <a:br>
              <a:rPr lang="en-US" dirty="0"/>
            </a:br>
            <a:r>
              <a:rPr lang="en-US" dirty="0"/>
              <a:t>at PEAR69</a:t>
            </a:r>
            <a:br>
              <a:rPr lang="en-US" dirty="0"/>
            </a:br>
            <a:endParaRPr lang="en-US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38684"/>
          <a:stretch/>
        </p:blipFill>
        <p:spPr bwMode="auto">
          <a:xfrm>
            <a:off x="1828800" y="1342133"/>
            <a:ext cx="658368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7315200" y="2590800"/>
            <a:ext cx="1447800" cy="2362200"/>
          </a:xfrm>
          <a:prstGeom prst="straightConnector1">
            <a:avLst/>
          </a:prstGeom>
          <a:noFill/>
          <a:ln w="41275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9510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Power Sharing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r="23612"/>
          <a:stretch/>
        </p:blipFill>
        <p:spPr bwMode="auto">
          <a:xfrm>
            <a:off x="706515" y="1371600"/>
            <a:ext cx="685800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800" y="3124200"/>
            <a:ext cx="4318224" cy="1938992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1E0000"/>
                </a:solidFill>
                <a:latin typeface="+mj-lt"/>
              </a:defRPr>
            </a:lvl1pPr>
          </a:lstStyle>
          <a:p>
            <a:r>
              <a:rPr lang="en-US" dirty="0"/>
              <a:t>In this example, case PSC_37Bus_Varsharing,</a:t>
            </a:r>
            <a:br>
              <a:rPr lang="en-US" dirty="0"/>
            </a:br>
            <a:r>
              <a:rPr lang="en-US" dirty="0"/>
              <a:t>the two generators at</a:t>
            </a:r>
            <a:br>
              <a:rPr lang="en-US" dirty="0"/>
            </a:br>
            <a:r>
              <a:rPr lang="en-US" dirty="0"/>
              <a:t>Elm345 are jointly controlling Elms138</a:t>
            </a:r>
          </a:p>
        </p:txBody>
      </p:sp>
    </p:spTree>
    <p:extLst>
      <p:ext uri="{BB962C8B-B14F-4D97-AF65-F5344CB8AC3E}">
        <p14:creationId xmlns:p14="http://schemas.microsoft.com/office/powerpoint/2010/main" val="2945427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and Coordinated </a:t>
            </a:r>
            <a:r>
              <a:rPr lang="en-US" dirty="0" err="1"/>
              <a:t>Var</a:t>
            </a:r>
            <a:r>
              <a:rPr lang="en-US" dirty="0"/>
              <a:t> Control Example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9" r="18592"/>
          <a:stretch/>
        </p:blipFill>
        <p:spPr bwMode="auto">
          <a:xfrm>
            <a:off x="1981200" y="1295400"/>
            <a:ext cx="63093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2400" y="2057400"/>
            <a:ext cx="4038600" cy="1569660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1E0000"/>
                </a:solidFill>
                <a:latin typeface="+mj-lt"/>
              </a:defRPr>
            </a:lvl1pPr>
          </a:lstStyle>
          <a:p>
            <a:r>
              <a:rPr lang="en-US" dirty="0"/>
              <a:t>Here the generators at Elm and the one at Birch are jointly controlling the voltage at the Lemon bus.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5486401"/>
            <a:ext cx="6553200" cy="461665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1E0000"/>
                </a:solidFill>
                <a:latin typeface="+mj-lt"/>
              </a:defRPr>
            </a:lvl1pPr>
          </a:lstStyle>
          <a:p>
            <a:r>
              <a:rPr lang="en-US" dirty="0"/>
              <a:t>Case is PSC_37Bus_Varsharing_MultipleBuses</a:t>
            </a:r>
          </a:p>
        </p:txBody>
      </p:sp>
    </p:spTree>
    <p:extLst>
      <p:ext uri="{BB962C8B-B14F-4D97-AF65-F5344CB8AC3E}">
        <p14:creationId xmlns:p14="http://schemas.microsoft.com/office/powerpoint/2010/main" val="185985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EE504-2C87-4209-A91B-BCB05435B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Discussion: </a:t>
            </a:r>
            <a:r>
              <a:rPr lang="en-US" i="1" dirty="0" err="1"/>
              <a:t>Tinney</a:t>
            </a:r>
            <a:r>
              <a:rPr lang="en-US" i="1" dirty="0"/>
              <a:t>-Hart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F6920-395F-4BE5-AC6E-25BDCF12C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5638800" cy="5196840"/>
          </a:xfrm>
        </p:spPr>
        <p:txBody>
          <a:bodyPr/>
          <a:lstStyle/>
          <a:p>
            <a:r>
              <a:rPr lang="en-US" dirty="0"/>
              <a:t>What do you find in here that we have talked about still applying today?</a:t>
            </a:r>
          </a:p>
          <a:p>
            <a:r>
              <a:rPr lang="en-US" dirty="0"/>
              <a:t>What is somewhat out of date now?</a:t>
            </a:r>
          </a:p>
          <a:p>
            <a:r>
              <a:rPr lang="en-US" dirty="0"/>
              <a:t>What is the response of the discussants?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38CC18-DEA2-4063-BEAB-F7F321E80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447800"/>
            <a:ext cx="587356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6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4C76B-F34D-499E-91D1-6EF3EADD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10668000" cy="838200"/>
          </a:xfrm>
        </p:spPr>
        <p:txBody>
          <a:bodyPr/>
          <a:lstStyle/>
          <a:p>
            <a:r>
              <a:rPr lang="en-US" i="1" dirty="0"/>
              <a:t>Exercise: Assignment 2 Part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C1B3D8-A0FE-4AB6-9CA2-9DA9B4CBD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76400"/>
            <a:ext cx="9893862" cy="426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0BAB55-8B24-DFC9-02FC-2B18C4D9BC57}"/>
              </a:ext>
            </a:extLst>
          </p:cNvPr>
          <p:cNvSpPr txBox="1"/>
          <p:nvPr/>
        </p:nvSpPr>
        <p:spPr>
          <a:xfrm>
            <a:off x="6629400" y="1701800"/>
            <a:ext cx="4105611" cy="52322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Due 27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134625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Switched Shunts and SVCs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Switched capacitors and</a:t>
            </a:r>
            <a:br>
              <a:rPr lang="en-US" dirty="0"/>
            </a:br>
            <a:r>
              <a:rPr lang="en-US" dirty="0"/>
              <a:t>sometimes reactors are </a:t>
            </a:r>
            <a:br>
              <a:rPr lang="en-US" dirty="0"/>
            </a:br>
            <a:r>
              <a:rPr lang="en-US" dirty="0"/>
              <a:t>widely used at both the </a:t>
            </a:r>
            <a:br>
              <a:rPr lang="en-US" dirty="0"/>
            </a:br>
            <a:r>
              <a:rPr lang="en-US" dirty="0"/>
              <a:t>transmission and </a:t>
            </a:r>
            <a:br>
              <a:rPr lang="en-US" dirty="0"/>
            </a:br>
            <a:r>
              <a:rPr lang="en-US" dirty="0"/>
              <a:t>distribution levels to</a:t>
            </a:r>
            <a:br>
              <a:rPr lang="en-US" dirty="0"/>
            </a:br>
            <a:r>
              <a:rPr lang="en-US" dirty="0"/>
              <a:t>supply or (for reactors)</a:t>
            </a:r>
            <a:br>
              <a:rPr lang="en-US" dirty="0"/>
            </a:br>
            <a:r>
              <a:rPr lang="en-US" dirty="0"/>
              <a:t>absorb discrete amounts of </a:t>
            </a:r>
            <a:br>
              <a:rPr lang="en-US" dirty="0"/>
            </a:br>
            <a:r>
              <a:rPr lang="en-US" dirty="0"/>
              <a:t>reactive power </a:t>
            </a:r>
          </a:p>
          <a:p>
            <a:r>
              <a:rPr lang="en-US" dirty="0"/>
              <a:t>Static var compensators (SVCs) are also used to supply continuously varying amounts of reactive power</a:t>
            </a:r>
          </a:p>
          <a:p>
            <a:r>
              <a:rPr lang="en-US" dirty="0"/>
              <a:t>In the power flow SVCs are sometimes represented as PV buses with zero real power</a:t>
            </a:r>
          </a:p>
          <a:p>
            <a:endParaRPr lang="en-US" dirty="0"/>
          </a:p>
        </p:txBody>
      </p:sp>
      <p:pic>
        <p:nvPicPr>
          <p:cNvPr id="5" name="Picture 3" descr="100_07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383072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7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Switched Shunt System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Because switched shunts tend to have a local impact, there needs to be a coordinated design in their implementation at the transmission level </a:t>
            </a:r>
          </a:p>
          <a:p>
            <a:pPr lvl="1"/>
            <a:r>
              <a:rPr lang="en-US" dirty="0"/>
              <a:t>Shunt capacitors used to raise the voltage, shunt reactors used to lower the voltage; used with LTCs and gens</a:t>
            </a:r>
          </a:p>
          <a:p>
            <a:r>
              <a:rPr lang="en-US" dirty="0"/>
              <a:t>Often in the transmission system they are switched manually by a system operator</a:t>
            </a:r>
          </a:p>
          <a:p>
            <a:r>
              <a:rPr lang="en-US" dirty="0"/>
              <a:t>The size and number of banks depends</a:t>
            </a:r>
          </a:p>
          <a:p>
            <a:pPr lvl="1"/>
            <a:r>
              <a:rPr lang="en-US" dirty="0"/>
              <a:t>Change in the system voltages caused by bank switching</a:t>
            </a:r>
          </a:p>
          <a:p>
            <a:pPr lvl="1"/>
            <a:r>
              <a:rPr lang="en-US" dirty="0"/>
              <a:t>The availability of different sizes</a:t>
            </a:r>
          </a:p>
          <a:p>
            <a:pPr lvl="1"/>
            <a:r>
              <a:rPr lang="en-US" dirty="0"/>
              <a:t>Cost for the associated switchgear and protection system</a:t>
            </a:r>
          </a:p>
        </p:txBody>
      </p:sp>
    </p:spTree>
    <p:extLst>
      <p:ext uri="{BB962C8B-B14F-4D97-AF65-F5344CB8AC3E}">
        <p14:creationId xmlns:p14="http://schemas.microsoft.com/office/powerpoint/2010/main" val="425831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Switched Shunt Sizing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goal with switched shunt sizing is to avoid human irritation caused by excessive changes in lighting</a:t>
            </a:r>
          </a:p>
          <a:p>
            <a:r>
              <a:rPr lang="en-US" dirty="0"/>
              <a:t>IEEE </a:t>
            </a:r>
            <a:r>
              <a:rPr lang="en-US" dirty="0" err="1"/>
              <a:t>Std</a:t>
            </a:r>
            <a:r>
              <a:rPr lang="en-US" dirty="0"/>
              <a:t> 1453-2015 gives guidance on the percentage of voltage changes as a </a:t>
            </a:r>
            <a:br>
              <a:rPr lang="en-US" dirty="0"/>
            </a:br>
            <a:r>
              <a:rPr lang="en-US" dirty="0"/>
              <a:t>function of time; Table 3</a:t>
            </a:r>
            <a:br>
              <a:rPr lang="en-US" dirty="0"/>
            </a:br>
            <a:r>
              <a:rPr lang="en-US" dirty="0"/>
              <a:t>of the standard suggests </a:t>
            </a:r>
            <a:br>
              <a:rPr lang="en-US" dirty="0"/>
            </a:br>
            <a:r>
              <a:rPr lang="en-US" dirty="0"/>
              <a:t>keeping the voltage</a:t>
            </a:r>
            <a:br>
              <a:rPr lang="en-US" dirty="0"/>
            </a:br>
            <a:r>
              <a:rPr lang="en-US" dirty="0"/>
              <a:t>changes below about 3%</a:t>
            </a:r>
          </a:p>
          <a:p>
            <a:r>
              <a:rPr lang="en-US" dirty="0"/>
              <a:t>We determine analytic </a:t>
            </a:r>
            <a:br>
              <a:rPr lang="en-US" dirty="0"/>
            </a:br>
            <a:r>
              <a:rPr lang="en-US" dirty="0"/>
              <a:t>methods to calculate this</a:t>
            </a:r>
            <a:br>
              <a:rPr lang="en-US" dirty="0"/>
            </a:br>
            <a:r>
              <a:rPr lang="en-US" dirty="0"/>
              <a:t>percentage later in the semester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295" t="34768" r="36474" b="28673"/>
          <a:stretch/>
        </p:blipFill>
        <p:spPr>
          <a:xfrm>
            <a:off x="6040365" y="2667000"/>
            <a:ext cx="4327337" cy="2931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2739" y="6297632"/>
            <a:ext cx="8766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Image from IEEE Std. 1453-2015, “IEEE Recommended Practice for Measurement and Limits of Voltage Fluctuations </a:t>
            </a:r>
            <a:br>
              <a:rPr lang="en-US" sz="1400" dirty="0">
                <a:solidFill>
                  <a:srgbClr val="1E0000"/>
                </a:solidFill>
              </a:rPr>
            </a:br>
            <a:r>
              <a:rPr lang="en-US" sz="1400" dirty="0">
                <a:solidFill>
                  <a:srgbClr val="1E0000"/>
                </a:solidFill>
              </a:rPr>
              <a:t>and Associated Light Flicker on AC Power Systems”</a:t>
            </a:r>
          </a:p>
        </p:txBody>
      </p:sp>
    </p:spTree>
    <p:extLst>
      <p:ext uri="{BB962C8B-B14F-4D97-AF65-F5344CB8AC3E}">
        <p14:creationId xmlns:p14="http://schemas.microsoft.com/office/powerpoint/2010/main" val="407073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Reactive Capability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Switched shunts are often used to maintain adequate dynamic reactive power from generators and SVCs</a:t>
            </a:r>
          </a:p>
          <a:p>
            <a:r>
              <a:rPr lang="en-US" dirty="0"/>
              <a:t>FERC Order 827 (from June 2016, titled “Reactive Power Requirements for Non-Synchronous Generation”) states that the power factor of generators should be between 0.95 leading to 0.95 lagging</a:t>
            </a:r>
          </a:p>
          <a:p>
            <a:pPr lvl="1"/>
            <a:r>
              <a:rPr lang="en-US" dirty="0"/>
              <a:t>Hence the absolute value of the Mvar output of the machines should be no more than 31% of the MW output</a:t>
            </a:r>
          </a:p>
          <a:p>
            <a:pPr lvl="1"/>
            <a:r>
              <a:rPr lang="en-US" dirty="0"/>
              <a:t>Often a value substantially better for reactive reserves</a:t>
            </a:r>
          </a:p>
          <a:p>
            <a:r>
              <a:rPr lang="en-US" dirty="0"/>
              <a:t>Switched shunts are used to keep the generator power factor within this range</a:t>
            </a:r>
          </a:p>
        </p:txBody>
      </p:sp>
    </p:spTree>
    <p:extLst>
      <p:ext uri="{BB962C8B-B14F-4D97-AF65-F5344CB8AC3E}">
        <p14:creationId xmlns:p14="http://schemas.microsoft.com/office/powerpoint/2010/main" val="113703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Switched Shunt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status of switched shunts can be handled in an outer loop algorithm, similar to what is done for LTCs and phase shifters</a:t>
            </a:r>
          </a:p>
          <a:p>
            <a:pPr lvl="1"/>
            <a:r>
              <a:rPr lang="en-US" dirty="0"/>
              <a:t>Because they are discrete they need to regulate a value to a voltage range</a:t>
            </a:r>
          </a:p>
          <a:p>
            <a:r>
              <a:rPr lang="en-US" dirty="0"/>
              <a:t>Switches shunts often have multiple levels that need to be simulated </a:t>
            </a:r>
          </a:p>
          <a:p>
            <a:r>
              <a:rPr lang="en-US" dirty="0"/>
              <a:t>Switched shunt control also interacts with the LTC and PV control</a:t>
            </a:r>
          </a:p>
          <a:p>
            <a:r>
              <a:rPr lang="en-US" dirty="0"/>
              <a:t>The power flow modeling needs to take into account the control time delays associated with the various devices</a:t>
            </a:r>
          </a:p>
        </p:txBody>
      </p:sp>
    </p:spTree>
    <p:extLst>
      <p:ext uri="{BB962C8B-B14F-4D97-AF65-F5344CB8AC3E}">
        <p14:creationId xmlns:p14="http://schemas.microsoft.com/office/powerpoint/2010/main" val="141483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A7DD-8FF0-41E5-AF61-254F34F9C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0277D-04AF-FE34-2603-8CFB22B283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09753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Surface_Mine_Workshop_Sept2022.pptx" id="{DE0D6E1C-3CAD-4B57-84BB-D59B3FEB6B24}" vid="{9CBBB78E-6A6C-4950-9BC1-3466FF9327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289</TotalTime>
  <Words>972</Words>
  <Application>Microsoft Office PowerPoint</Application>
  <PresentationFormat>Widescreen</PresentationFormat>
  <Paragraphs>70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Helvetica</vt:lpstr>
      <vt:lpstr>Times New Roman</vt:lpstr>
      <vt:lpstr>Wingdings</vt:lpstr>
      <vt:lpstr>Capsules</vt:lpstr>
      <vt:lpstr>Equation</vt:lpstr>
      <vt:lpstr>ECEN 615, Fall 2023 Methods of Electric Power System Analysis</vt:lpstr>
      <vt:lpstr>Discussion: Tinney-Hart Paper</vt:lpstr>
      <vt:lpstr>Exercise: Assignment 2 Part 1</vt:lpstr>
      <vt:lpstr>Switched Shunts and SVCs</vt:lpstr>
      <vt:lpstr>Switched Shunt System Design</vt:lpstr>
      <vt:lpstr>Switched Shunt Sizing</vt:lpstr>
      <vt:lpstr>Dynamic Reactive Capability</vt:lpstr>
      <vt:lpstr>Switched Shunt Control</vt:lpstr>
      <vt:lpstr>Generator Control</vt:lpstr>
      <vt:lpstr>Generator Volt/Reactive Control</vt:lpstr>
      <vt:lpstr>Generator Remote Bus Voltage Control</vt:lpstr>
      <vt:lpstr>Generator Remote Bus Voltage Control</vt:lpstr>
      <vt:lpstr>Reactive Power Sharing Options</vt:lpstr>
      <vt:lpstr>Generator Voltage Control</vt:lpstr>
      <vt:lpstr>Reactive Power Sharing</vt:lpstr>
      <vt:lpstr>Remote and Coordinated Var Control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Birchfield, Adam Barlow</dc:creator>
  <cp:lastModifiedBy>Birchfield, Adam Barlow</cp:lastModifiedBy>
  <cp:revision>29</cp:revision>
  <cp:lastPrinted>2011-08-22T16:49:24Z</cp:lastPrinted>
  <dcterms:created xsi:type="dcterms:W3CDTF">2023-08-17T20:43:05Z</dcterms:created>
  <dcterms:modified xsi:type="dcterms:W3CDTF">2023-09-05T20:41:00Z</dcterms:modified>
</cp:coreProperties>
</file>