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1"/>
  </p:notesMasterIdLst>
  <p:handoutMasterIdLst>
    <p:handoutMasterId r:id="rId42"/>
  </p:handoutMasterIdLst>
  <p:sldIdLst>
    <p:sldId id="396" r:id="rId2"/>
    <p:sldId id="433" r:id="rId3"/>
    <p:sldId id="415" r:id="rId4"/>
    <p:sldId id="402" r:id="rId5"/>
    <p:sldId id="403" r:id="rId6"/>
    <p:sldId id="406" r:id="rId7"/>
    <p:sldId id="407" r:id="rId8"/>
    <p:sldId id="444" r:id="rId9"/>
    <p:sldId id="411" r:id="rId10"/>
    <p:sldId id="409" r:id="rId11"/>
    <p:sldId id="401" r:id="rId12"/>
    <p:sldId id="397" r:id="rId13"/>
    <p:sldId id="398" r:id="rId14"/>
    <p:sldId id="399" r:id="rId15"/>
    <p:sldId id="410" r:id="rId16"/>
    <p:sldId id="428" r:id="rId17"/>
    <p:sldId id="429" r:id="rId18"/>
    <p:sldId id="371" r:id="rId19"/>
    <p:sldId id="372" r:id="rId20"/>
    <p:sldId id="374" r:id="rId21"/>
    <p:sldId id="373" r:id="rId22"/>
    <p:sldId id="345" r:id="rId23"/>
    <p:sldId id="346" r:id="rId24"/>
    <p:sldId id="445" r:id="rId25"/>
    <p:sldId id="347" r:id="rId26"/>
    <p:sldId id="348" r:id="rId27"/>
    <p:sldId id="349" r:id="rId28"/>
    <p:sldId id="350" r:id="rId29"/>
    <p:sldId id="351" r:id="rId30"/>
    <p:sldId id="352" r:id="rId31"/>
    <p:sldId id="353" r:id="rId32"/>
    <p:sldId id="355" r:id="rId33"/>
    <p:sldId id="362" r:id="rId34"/>
    <p:sldId id="363" r:id="rId35"/>
    <p:sldId id="364" r:id="rId36"/>
    <p:sldId id="365" r:id="rId37"/>
    <p:sldId id="368" r:id="rId38"/>
    <p:sldId id="370" r:id="rId39"/>
    <p:sldId id="369" r:id="rId40"/>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FFFF"/>
    <a:srgbClr val="50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88" autoAdjust="0"/>
  </p:normalViewPr>
  <p:slideViewPr>
    <p:cSldViewPr>
      <p:cViewPr varScale="1">
        <p:scale>
          <a:sx n="110" d="100"/>
          <a:sy n="110" d="100"/>
        </p:scale>
        <p:origin x="492"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9/5/2023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0F207DF-5998-4EFC-A89E-0F1051BA50A9}" type="slidenum">
              <a:rPr lang="en-US" altLang="en-US" sz="1200"/>
              <a:pPr eaLnBrk="1" hangingPunct="1"/>
              <a:t>15</a:t>
            </a:fld>
            <a:endParaRPr lang="en-US" altLang="en-US" sz="1200"/>
          </a:p>
        </p:txBody>
      </p:sp>
    </p:spTree>
    <p:extLst>
      <p:ext uri="{BB962C8B-B14F-4D97-AF65-F5344CB8AC3E}">
        <p14:creationId xmlns:p14="http://schemas.microsoft.com/office/powerpoint/2010/main" val="36641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A9C3C8E-2862-4BD5-9C60-7C3039C4B997}" type="slidenum">
              <a:rPr lang="en-US" altLang="en-US" sz="1200"/>
              <a:pPr eaLnBrk="1" hangingPunct="1"/>
              <a:t>16</a:t>
            </a:fld>
            <a:endParaRPr lang="en-US" altLang="en-US" sz="1200"/>
          </a:p>
        </p:txBody>
      </p:sp>
    </p:spTree>
    <p:extLst>
      <p:ext uri="{BB962C8B-B14F-4D97-AF65-F5344CB8AC3E}">
        <p14:creationId xmlns:p14="http://schemas.microsoft.com/office/powerpoint/2010/main" val="50495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978D1B9-E1B6-4B3F-B770-5794E4AC12D8}" type="slidenum">
              <a:rPr lang="en-US" altLang="en-US" sz="1200"/>
              <a:pPr eaLnBrk="1" hangingPunct="1"/>
              <a:t>17</a:t>
            </a:fld>
            <a:endParaRPr lang="en-US" altLang="en-US" sz="1200"/>
          </a:p>
        </p:txBody>
      </p:sp>
    </p:spTree>
    <p:extLst>
      <p:ext uri="{BB962C8B-B14F-4D97-AF65-F5344CB8AC3E}">
        <p14:creationId xmlns:p14="http://schemas.microsoft.com/office/powerpoint/2010/main" val="3022649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Maroon">
    <p:spTree>
      <p:nvGrpSpPr>
        <p:cNvPr id="1" name=""/>
        <p:cNvGrpSpPr/>
        <p:nvPr/>
      </p:nvGrpSpPr>
      <p:grpSpPr>
        <a:xfrm>
          <a:off x="0" y="0"/>
          <a:ext cx="0" cy="0"/>
          <a:chOff x="0" y="0"/>
          <a:chExt cx="0" cy="0"/>
        </a:xfrm>
      </p:grpSpPr>
      <p:pic>
        <p:nvPicPr>
          <p:cNvPr id="7" name="Picture 6" descr="AcademicBdlg.jpg">
            <a:extLst>
              <a:ext uri="{FF2B5EF4-FFF2-40B4-BE49-F238E27FC236}">
                <a16:creationId xmlns:a16="http://schemas.microsoft.com/office/drawing/2014/main" id="{291CFCBA-1F96-463C-80AD-CB053744A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69" y="0"/>
            <a:ext cx="12393807" cy="6858000"/>
          </a:xfrm>
          <a:prstGeom prst="rect">
            <a:avLst/>
          </a:prstGeom>
        </p:spPr>
      </p:pic>
      <p:sp>
        <p:nvSpPr>
          <p:cNvPr id="9" name="Text Placeholder 2">
            <a:extLst>
              <a:ext uri="{FF2B5EF4-FFF2-40B4-BE49-F238E27FC236}">
                <a16:creationId xmlns:a16="http://schemas.microsoft.com/office/drawing/2014/main" id="{D0245A0C-8404-4951-B877-1AC79D97B1A7}"/>
              </a:ext>
            </a:extLst>
          </p:cNvPr>
          <p:cNvSpPr>
            <a:spLocks noGrp="1"/>
          </p:cNvSpPr>
          <p:nvPr>
            <p:ph type="body" sz="quarter" idx="11" hasCustomPrompt="1"/>
          </p:nvPr>
        </p:nvSpPr>
        <p:spPr>
          <a:xfrm>
            <a:off x="929640" y="3172207"/>
            <a:ext cx="10332720" cy="3457194"/>
          </a:xfrm>
        </p:spPr>
        <p:txBody>
          <a:bodyPr anchor="t"/>
          <a:lstStyle>
            <a:lvl1pPr marL="0" indent="0" algn="ctr">
              <a:buNone/>
              <a:defRPr sz="2400">
                <a:solidFill>
                  <a:schemeClr val="bg1"/>
                </a:solidFill>
              </a:defRPr>
            </a:lvl1pPr>
          </a:lstStyle>
          <a:p>
            <a:pPr lvl="0"/>
            <a:r>
              <a:rPr lang="en-US" dirty="0"/>
              <a:t>Click to edit Master subtitle slide</a:t>
            </a:r>
          </a:p>
        </p:txBody>
      </p:sp>
      <p:pic>
        <p:nvPicPr>
          <p:cNvPr id="8" name="Picture 7">
            <a:extLst>
              <a:ext uri="{FF2B5EF4-FFF2-40B4-BE49-F238E27FC236}">
                <a16:creationId xmlns:a16="http://schemas.microsoft.com/office/drawing/2014/main" id="{805ADD26-7DDA-451D-B219-5F9C4B2BF2C1}"/>
              </a:ext>
            </a:extLst>
          </p:cNvPr>
          <p:cNvPicPr>
            <a:picLocks noChangeAspect="1"/>
          </p:cNvPicPr>
          <p:nvPr userDrawn="1"/>
        </p:nvPicPr>
        <p:blipFill>
          <a:blip r:embed="rId3"/>
          <a:srcRect/>
          <a:stretch/>
        </p:blipFill>
        <p:spPr>
          <a:xfrm>
            <a:off x="4038600" y="304800"/>
            <a:ext cx="4118060" cy="966677"/>
          </a:xfrm>
          <a:prstGeom prst="rect">
            <a:avLst/>
          </a:prstGeom>
        </p:spPr>
      </p:pic>
      <p:sp>
        <p:nvSpPr>
          <p:cNvPr id="3" name="Text Placeholder 2">
            <a:extLst>
              <a:ext uri="{FF2B5EF4-FFF2-40B4-BE49-F238E27FC236}">
                <a16:creationId xmlns:a16="http://schemas.microsoft.com/office/drawing/2014/main" id="{E4251DAF-E35C-43F0-8D99-81B0C90F07F2}"/>
              </a:ext>
            </a:extLst>
          </p:cNvPr>
          <p:cNvSpPr>
            <a:spLocks noGrp="1"/>
          </p:cNvSpPr>
          <p:nvPr>
            <p:ph type="body" sz="quarter" idx="10" hasCustomPrompt="1"/>
          </p:nvPr>
        </p:nvSpPr>
        <p:spPr>
          <a:xfrm>
            <a:off x="929640" y="1495803"/>
            <a:ext cx="10332720" cy="1552190"/>
          </a:xfrm>
        </p:spPr>
        <p:txBody>
          <a:bodyPr anchor="ctr"/>
          <a:lstStyle>
            <a:lvl1pPr marL="0" indent="0" algn="ctr">
              <a:buNone/>
              <a:defRPr sz="3600">
                <a:solidFill>
                  <a:schemeClr val="bg1"/>
                </a:solidFill>
              </a:defRPr>
            </a:lvl1pPr>
          </a:lstStyle>
          <a:p>
            <a:pPr lvl="0"/>
            <a:r>
              <a:rPr lang="en-US" dirty="0"/>
              <a:t>Click to edit Master title slide</a:t>
            </a:r>
          </a:p>
        </p:txBody>
      </p:sp>
    </p:spTree>
    <p:extLst>
      <p:ext uri="{BB962C8B-B14F-4D97-AF65-F5344CB8AC3E}">
        <p14:creationId xmlns:p14="http://schemas.microsoft.com/office/powerpoint/2010/main" val="268120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B0AB98-EF66-4D1A-9E78-9FBD453E9B25}"/>
              </a:ext>
            </a:extLst>
          </p:cNvPr>
          <p:cNvSpPr/>
          <p:nvPr userDrawn="1"/>
        </p:nvSpPr>
        <p:spPr bwMode="auto">
          <a:xfrm>
            <a:off x="0" y="6858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0BACBCCD-32E9-4C7F-9F65-C7539BE5EB9D}"/>
              </a:ext>
            </a:extLst>
          </p:cNvPr>
          <p:cNvSpPr/>
          <p:nvPr userDrawn="1"/>
        </p:nvSpPr>
        <p:spPr bwMode="auto">
          <a:xfrm>
            <a:off x="0" y="6096000"/>
            <a:ext cx="12192000" cy="762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97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50" r:id="rId1"/>
    <p:sldLayoutId id="2147483733" r:id="rId2"/>
    <p:sldLayoutId id="2147483723" r:id="rId3"/>
    <p:sldLayoutId id="2147483734" r:id="rId4"/>
    <p:sldLayoutId id="2147483727" r:id="rId5"/>
    <p:sldLayoutId id="2147483751"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 Id="rId9" Type="http://schemas.openxmlformats.org/officeDocument/2006/relationships/image" Target="../media/image2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8.bin"/><Relationship Id="rId1" Type="http://schemas.openxmlformats.org/officeDocument/2006/relationships/slideLayout" Target="../slideLayouts/slideLayout5.xml"/><Relationship Id="rId6" Type="http://schemas.openxmlformats.org/officeDocument/2006/relationships/oleObject" Target="../embeddings/oleObject10.bin"/><Relationship Id="rId5" Type="http://schemas.openxmlformats.org/officeDocument/2006/relationships/image" Target="../media/image26.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upload.wikimedia.org/wikipedia/commons/d/d1/Qb-3ph.svg"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1.bin"/><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4.bp.blogspot.com/-9g6rjqRAD0I/ToXk6oQSRUI/AAAAAAAAApY/-4th5mJTvDY/s1600/SingleBus.p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3.bp.blogspot.com/-yBG8xB2VDog/ToXlwGl-CbI/AAAAAAAAApc/4v4fTK9Ixbc/s1600/MainandTransferBus.png"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3.bp.blogspot.com/-9Se44Ew3i_c/ToXmQZRcZzI/AAAAAAAAApg/al1E7kRV1L0/s1600/DoubleBusDoubleBreaker.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5DB72C1-D6BC-472A-AD22-FE5F893F713C}"/>
              </a:ext>
            </a:extLst>
          </p:cNvPr>
          <p:cNvSpPr>
            <a:spLocks noGrp="1"/>
          </p:cNvSpPr>
          <p:nvPr>
            <p:ph type="ctrTitle" sz="quarter"/>
          </p:nvPr>
        </p:nvSpPr>
        <p:spPr/>
        <p:txBody>
          <a:bodyPr/>
          <a:lstStyle/>
          <a:p>
            <a:r>
              <a:rPr lang="en-US" dirty="0"/>
              <a:t>ECEN 615, Fall 2023</a:t>
            </a:r>
            <a:br>
              <a:rPr lang="en-US" dirty="0"/>
            </a:br>
            <a:r>
              <a:rPr lang="en-US" dirty="0"/>
              <a:t>Methods of Electric Power System Analysis</a:t>
            </a:r>
          </a:p>
        </p:txBody>
      </p:sp>
      <p:sp>
        <p:nvSpPr>
          <p:cNvPr id="21" name="Subtitle 20">
            <a:extLst>
              <a:ext uri="{FF2B5EF4-FFF2-40B4-BE49-F238E27FC236}">
                <a16:creationId xmlns:a16="http://schemas.microsoft.com/office/drawing/2014/main" id="{A47833BC-59BF-4589-8F63-4B78F549516A}"/>
              </a:ext>
            </a:extLst>
          </p:cNvPr>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p:txBody>
      </p:sp>
      <p:sp>
        <p:nvSpPr>
          <p:cNvPr id="22" name="Content Placeholder 21">
            <a:extLst>
              <a:ext uri="{FF2B5EF4-FFF2-40B4-BE49-F238E27FC236}">
                <a16:creationId xmlns:a16="http://schemas.microsoft.com/office/drawing/2014/main" id="{D988046D-9AFC-4904-93A7-742468CE468E}"/>
              </a:ext>
            </a:extLst>
          </p:cNvPr>
          <p:cNvSpPr>
            <a:spLocks noGrp="1"/>
          </p:cNvSpPr>
          <p:nvPr>
            <p:ph sz="quarter" idx="10"/>
          </p:nvPr>
        </p:nvSpPr>
        <p:spPr/>
        <p:txBody>
          <a:bodyPr/>
          <a:lstStyle/>
          <a:p>
            <a:r>
              <a:rPr lang="en-US" dirty="0"/>
              <a:t>Class 5: Power Flow Complexities, Part 1</a:t>
            </a:r>
          </a:p>
        </p:txBody>
      </p:sp>
    </p:spTree>
    <p:extLst>
      <p:ext uri="{BB962C8B-B14F-4D97-AF65-F5344CB8AC3E}">
        <p14:creationId xmlns:p14="http://schemas.microsoft.com/office/powerpoint/2010/main" val="16065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Node-Breaker Consolidation</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One approach to modeling systems with large numbers of ZBRs (zero branch </a:t>
            </a:r>
            <a:r>
              <a:rPr lang="en-US" dirty="0" err="1"/>
              <a:t>reactances</a:t>
            </a:r>
            <a:r>
              <a:rPr lang="en-US" dirty="0"/>
              <a:t>, such as from circuit breakers) is to just assume a small reactance and solve</a:t>
            </a:r>
          </a:p>
          <a:p>
            <a:pPr lvl="1"/>
            <a:r>
              <a:rPr lang="en-US" dirty="0"/>
              <a:t>This results in lots of buses and branches, resulting in a much larger problem</a:t>
            </a:r>
          </a:p>
          <a:p>
            <a:pPr lvl="1"/>
            <a:r>
              <a:rPr lang="en-US" dirty="0"/>
              <a:t>This can cause numerical problems in the solution</a:t>
            </a:r>
          </a:p>
          <a:p>
            <a:r>
              <a:rPr lang="en-US" dirty="0"/>
              <a:t>The alterative is to consolidate the nodes that are connected by ZBRs into a smaller number of buses</a:t>
            </a:r>
          </a:p>
          <a:p>
            <a:pPr lvl="1"/>
            <a:r>
              <a:rPr lang="en-US" dirty="0"/>
              <a:t>After solution all nodes have the same voltage; use logic to determine the device flows</a:t>
            </a:r>
          </a:p>
        </p:txBody>
      </p:sp>
    </p:spTree>
    <p:extLst>
      <p:ext uri="{BB962C8B-B14F-4D97-AF65-F5344CB8AC3E}">
        <p14:creationId xmlns:p14="http://schemas.microsoft.com/office/powerpoint/2010/main" val="32068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Bus Branch versus Node Breaker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Due to a variety of issues during the 1970’s and 1980’s the real-time operations and planning stages of power systems adopted different modeling approaches</a:t>
            </a:r>
          </a:p>
          <a:p>
            <a:endParaRPr lang="en-US" dirty="0"/>
          </a:p>
        </p:txBody>
      </p:sp>
      <p:sp>
        <p:nvSpPr>
          <p:cNvPr id="4" name="TextBox 3"/>
          <p:cNvSpPr txBox="1"/>
          <p:nvPr/>
        </p:nvSpPr>
        <p:spPr>
          <a:xfrm>
            <a:off x="6463420" y="2826544"/>
            <a:ext cx="4128380" cy="2000548"/>
          </a:xfrm>
          <a:prstGeom prst="rect">
            <a:avLst/>
          </a:prstGeom>
          <a:noFill/>
          <a:ln>
            <a:solidFill>
              <a:schemeClr val="accent1"/>
            </a:solidFill>
          </a:ln>
        </p:spPr>
        <p:txBody>
          <a:bodyPr wrap="square">
            <a:spAutoFit/>
          </a:bodyPr>
          <a:lstStyle/>
          <a:p>
            <a:pPr>
              <a:defRPr/>
            </a:pPr>
            <a:r>
              <a:rPr lang="en-US" b="1" dirty="0">
                <a:solidFill>
                  <a:schemeClr val="accent5">
                    <a:lumMod val="75000"/>
                  </a:schemeClr>
                </a:solidFill>
                <a:latin typeface="Tahoma" pitchFamily="34" charset="0"/>
                <a:ea typeface="Tahoma" pitchFamily="34" charset="0"/>
                <a:cs typeface="Tahoma" pitchFamily="34" charset="0"/>
              </a:rPr>
              <a:t>Planning</a:t>
            </a:r>
          </a:p>
          <a:p>
            <a:pPr marL="228600" indent="-228600">
              <a:defRPr/>
            </a:pPr>
            <a:r>
              <a:rPr lang="en-US" sz="2000" dirty="0">
                <a:latin typeface="Tahoma" pitchFamily="34" charset="0"/>
                <a:ea typeface="Tahoma" pitchFamily="34" charset="0"/>
                <a:cs typeface="Tahoma" pitchFamily="34" charset="0"/>
              </a:rPr>
              <a:t>Use simplified bus/branch model</a:t>
            </a:r>
          </a:p>
          <a:p>
            <a:pPr marL="228600" indent="-228600">
              <a:defRPr/>
            </a:pPr>
            <a:r>
              <a:rPr lang="en-US" sz="2000" dirty="0">
                <a:latin typeface="Tahoma" pitchFamily="34" charset="0"/>
                <a:ea typeface="Tahoma" pitchFamily="34" charset="0"/>
                <a:cs typeface="Tahoma" pitchFamily="34" charset="0"/>
              </a:rPr>
              <a:t>PC approach</a:t>
            </a:r>
          </a:p>
          <a:p>
            <a:pPr marL="228600" indent="-228600">
              <a:defRPr/>
            </a:pPr>
            <a:r>
              <a:rPr lang="en-US" sz="2000" dirty="0">
                <a:latin typeface="Tahoma" pitchFamily="34" charset="0"/>
                <a:ea typeface="Tahoma" pitchFamily="34" charset="0"/>
                <a:cs typeface="Tahoma" pitchFamily="34" charset="0"/>
              </a:rPr>
              <a:t>Use of files</a:t>
            </a:r>
          </a:p>
          <a:p>
            <a:pPr marL="228600" indent="-228600">
              <a:defRPr/>
            </a:pPr>
            <a:r>
              <a:rPr lang="en-US" sz="2000" dirty="0">
                <a:latin typeface="Tahoma" pitchFamily="34" charset="0"/>
                <a:ea typeface="Tahoma" pitchFamily="34" charset="0"/>
                <a:cs typeface="Tahoma" pitchFamily="34" charset="0"/>
              </a:rPr>
              <a:t>Stand-alone applications</a:t>
            </a:r>
          </a:p>
        </p:txBody>
      </p:sp>
      <p:sp>
        <p:nvSpPr>
          <p:cNvPr id="5" name="TextBox 4"/>
          <p:cNvSpPr txBox="1"/>
          <p:nvPr/>
        </p:nvSpPr>
        <p:spPr>
          <a:xfrm>
            <a:off x="1676400" y="2826544"/>
            <a:ext cx="4800600" cy="2308324"/>
          </a:xfrm>
          <a:prstGeom prst="rect">
            <a:avLst/>
          </a:prstGeom>
          <a:noFill/>
          <a:ln>
            <a:solidFill>
              <a:schemeClr val="accent1"/>
            </a:solidFill>
          </a:ln>
        </p:spPr>
        <p:txBody>
          <a:bodyPr wrap="square">
            <a:spAutoFit/>
          </a:bodyPr>
          <a:lstStyle/>
          <a:p>
            <a:pPr>
              <a:defRPr/>
            </a:pPr>
            <a:r>
              <a:rPr lang="en-US" b="1" dirty="0">
                <a:solidFill>
                  <a:schemeClr val="accent5">
                    <a:lumMod val="75000"/>
                  </a:schemeClr>
                </a:solidFill>
                <a:latin typeface="Tahoma" pitchFamily="34" charset="0"/>
                <a:ea typeface="Tahoma" pitchFamily="34" charset="0"/>
                <a:cs typeface="Tahoma" pitchFamily="34" charset="0"/>
              </a:rPr>
              <a:t>Real-Time</a:t>
            </a:r>
            <a:r>
              <a:rPr lang="en-US" dirty="0">
                <a:solidFill>
                  <a:schemeClr val="accent5">
                    <a:lumMod val="75000"/>
                  </a:schemeClr>
                </a:solidFill>
                <a:latin typeface="Tahoma" pitchFamily="34" charset="0"/>
                <a:ea typeface="Tahoma" pitchFamily="34" charset="0"/>
                <a:cs typeface="Tahoma" pitchFamily="34" charset="0"/>
              </a:rPr>
              <a:t> </a:t>
            </a:r>
            <a:r>
              <a:rPr lang="en-US" b="1" dirty="0">
                <a:solidFill>
                  <a:schemeClr val="accent5">
                    <a:lumMod val="75000"/>
                  </a:schemeClr>
                </a:solidFill>
                <a:latin typeface="Tahoma" pitchFamily="34" charset="0"/>
                <a:ea typeface="Tahoma" pitchFamily="34" charset="0"/>
                <a:cs typeface="Tahoma" pitchFamily="34" charset="0"/>
              </a:rPr>
              <a:t>Operations</a:t>
            </a:r>
          </a:p>
          <a:p>
            <a:pPr marL="228600" indent="-228600">
              <a:defRPr/>
            </a:pPr>
            <a:r>
              <a:rPr lang="en-US" sz="2000" dirty="0">
                <a:latin typeface="Tahoma" pitchFamily="34" charset="0"/>
                <a:ea typeface="Tahoma" pitchFamily="34" charset="0"/>
                <a:cs typeface="Tahoma" pitchFamily="34" charset="0"/>
              </a:rPr>
              <a:t>Use detailed node/breaker model</a:t>
            </a:r>
          </a:p>
          <a:p>
            <a:pPr marL="228600" indent="-228600">
              <a:defRPr/>
            </a:pPr>
            <a:r>
              <a:rPr lang="en-US" sz="2000" dirty="0">
                <a:latin typeface="Tahoma" pitchFamily="34" charset="0"/>
                <a:ea typeface="Tahoma" pitchFamily="34" charset="0"/>
                <a:cs typeface="Tahoma" pitchFamily="34" charset="0"/>
              </a:rPr>
              <a:t>EMS system as a set of integrated applications and processes</a:t>
            </a:r>
          </a:p>
          <a:p>
            <a:pPr marL="228600" indent="-228600">
              <a:defRPr/>
            </a:pPr>
            <a:r>
              <a:rPr lang="en-US" sz="2000" dirty="0">
                <a:latin typeface="Tahoma" pitchFamily="34" charset="0"/>
                <a:ea typeface="Tahoma" pitchFamily="34" charset="0"/>
                <a:cs typeface="Tahoma" pitchFamily="34" charset="0"/>
              </a:rPr>
              <a:t>Real-time operating system</a:t>
            </a:r>
          </a:p>
          <a:p>
            <a:pPr marL="228600" indent="-228600">
              <a:defRPr/>
            </a:pPr>
            <a:r>
              <a:rPr lang="en-US" sz="2000" dirty="0">
                <a:latin typeface="Tahoma" pitchFamily="34" charset="0"/>
                <a:ea typeface="Tahoma" pitchFamily="34" charset="0"/>
                <a:cs typeface="Tahoma" pitchFamily="34" charset="0"/>
              </a:rPr>
              <a:t>Real-time databases</a:t>
            </a:r>
          </a:p>
        </p:txBody>
      </p:sp>
      <p:sp>
        <p:nvSpPr>
          <p:cNvPr id="6" name="Rectangle 5"/>
          <p:cNvSpPr/>
          <p:nvPr/>
        </p:nvSpPr>
        <p:spPr>
          <a:xfrm>
            <a:off x="2057400" y="5257801"/>
            <a:ext cx="7696200" cy="830997"/>
          </a:xfrm>
          <a:prstGeom prst="rect">
            <a:avLst/>
          </a:prstGeom>
          <a:solidFill>
            <a:srgbClr val="D6D2C4"/>
          </a:solidFill>
        </p:spPr>
        <p:txBody>
          <a:bodyPr wrap="square">
            <a:spAutoFit/>
          </a:bodyPr>
          <a:lstStyle/>
          <a:p>
            <a:pPr marL="947738" lvl="1" indent="-514350">
              <a:spcBef>
                <a:spcPts val="600"/>
              </a:spcBef>
            </a:pPr>
            <a:r>
              <a:rPr lang="en-US" sz="2400" dirty="0">
                <a:solidFill>
                  <a:srgbClr val="1E0000"/>
                </a:solidFill>
                <a:latin typeface="+mj-lt"/>
              </a:rPr>
              <a:t>Entire data sets and software tools developed around these two distinct power system models</a:t>
            </a:r>
          </a:p>
        </p:txBody>
      </p:sp>
    </p:spTree>
    <p:extLst>
      <p:ext uri="{BB962C8B-B14F-4D97-AF65-F5344CB8AC3E}">
        <p14:creationId xmlns:p14="http://schemas.microsoft.com/office/powerpoint/2010/main" val="412644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Topology Processing</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Commercial power flow software must have algorithms to determine the number of asynchronous, interconnected systems in the model</a:t>
            </a:r>
          </a:p>
          <a:p>
            <a:pPr lvl="1"/>
            <a:r>
              <a:rPr lang="en-US" dirty="0"/>
              <a:t>These separate systems are known as Islands</a:t>
            </a:r>
          </a:p>
          <a:p>
            <a:pPr lvl="1"/>
            <a:r>
              <a:rPr lang="en-US" dirty="0"/>
              <a:t>In large system models such as the Eastern Interconnect it is common to have multiple islands in the base case (one recent EI model had nine islands)</a:t>
            </a:r>
          </a:p>
          <a:p>
            <a:pPr lvl="1"/>
            <a:r>
              <a:rPr lang="en-US" dirty="0"/>
              <a:t>Islands can also form unexpectedly as a result of contingencies</a:t>
            </a:r>
          </a:p>
          <a:p>
            <a:pPr lvl="1"/>
            <a:r>
              <a:rPr lang="en-US" dirty="0"/>
              <a:t>Power can be transferred between islands using dc lines</a:t>
            </a:r>
          </a:p>
          <a:p>
            <a:pPr lvl="1"/>
            <a:r>
              <a:rPr lang="en-US" dirty="0"/>
              <a:t>Each island must have a slack bus</a:t>
            </a:r>
          </a:p>
        </p:txBody>
      </p:sp>
    </p:spTree>
    <p:extLst>
      <p:ext uri="{BB962C8B-B14F-4D97-AF65-F5344CB8AC3E}">
        <p14:creationId xmlns:p14="http://schemas.microsoft.com/office/powerpoint/2010/main" val="165942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Power Flow Topology Processing</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Anytime a status change occurs the power flow must perform topology processing to determine whether there are either 1) new islands or 2) islands have merged</a:t>
            </a:r>
          </a:p>
          <a:p>
            <a:r>
              <a:rPr lang="en-US" dirty="0"/>
              <a:t>Determination is needed to determine whether the island is “viable.”  That is, could it truly function as an independent system, or should the buses just be marked as dead</a:t>
            </a:r>
          </a:p>
          <a:p>
            <a:pPr lvl="1"/>
            <a:r>
              <a:rPr lang="en-US" dirty="0"/>
              <a:t>A quite common occurrence is when a single load or generator is isolated; in the case of a load it can be immediately killed; generators are more tricky  </a:t>
            </a:r>
          </a:p>
        </p:txBody>
      </p:sp>
    </p:spTree>
    <p:extLst>
      <p:ext uri="{BB962C8B-B14F-4D97-AF65-F5344CB8AC3E}">
        <p14:creationId xmlns:p14="http://schemas.microsoft.com/office/powerpoint/2010/main" val="300383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Topology Processing Algorithm</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Since topology processing is performed often, it must be quick (order n ln(n))!</a:t>
            </a:r>
          </a:p>
          <a:p>
            <a:r>
              <a:rPr lang="en-US" dirty="0"/>
              <a:t>Simple, yet quick topology processing </a:t>
            </a:r>
            <a:r>
              <a:rPr lang="en-US" dirty="0" err="1"/>
              <a:t>algoritm</a:t>
            </a:r>
            <a:endParaRPr lang="en-US" dirty="0"/>
          </a:p>
          <a:p>
            <a:pPr lvl="1"/>
            <a:r>
              <a:rPr lang="en-US" dirty="0"/>
              <a:t>Set all buses as being in their own island (equal to bus number)</a:t>
            </a:r>
          </a:p>
          <a:p>
            <a:pPr lvl="1"/>
            <a:r>
              <a:rPr lang="en-US" dirty="0"/>
              <a:t>Set </a:t>
            </a:r>
            <a:r>
              <a:rPr lang="en-US" dirty="0" err="1"/>
              <a:t>ChangeInIslandStatus</a:t>
            </a:r>
            <a:r>
              <a:rPr lang="en-US" dirty="0"/>
              <a:t> true</a:t>
            </a:r>
          </a:p>
          <a:p>
            <a:pPr lvl="1"/>
            <a:r>
              <a:rPr lang="en-US" dirty="0"/>
              <a:t>While </a:t>
            </a:r>
            <a:r>
              <a:rPr lang="en-US" dirty="0" err="1"/>
              <a:t>ChangeInIslandStatus</a:t>
            </a:r>
            <a:r>
              <a:rPr lang="en-US" dirty="0"/>
              <a:t> Do</a:t>
            </a:r>
          </a:p>
          <a:p>
            <a:pPr lvl="2"/>
            <a:r>
              <a:rPr lang="en-US" dirty="0"/>
              <a:t>Go through all the in-service lines, setting the islands for each of the buses to be the smaller island number; if the island numbers are different set </a:t>
            </a:r>
            <a:r>
              <a:rPr lang="en-US" dirty="0" err="1"/>
              <a:t>ChangeInIslandStatus</a:t>
            </a:r>
            <a:r>
              <a:rPr lang="en-US" dirty="0"/>
              <a:t> true</a:t>
            </a:r>
          </a:p>
          <a:p>
            <a:pPr lvl="1"/>
            <a:r>
              <a:rPr lang="en-US" dirty="0"/>
              <a:t>Determine which islands are viable, assigning a slack bus as necessary</a:t>
            </a:r>
          </a:p>
          <a:p>
            <a:endParaRPr lang="en-US" dirty="0"/>
          </a:p>
        </p:txBody>
      </p:sp>
      <p:sp>
        <p:nvSpPr>
          <p:cNvPr id="4" name="TextBox 3"/>
          <p:cNvSpPr txBox="1"/>
          <p:nvPr/>
        </p:nvSpPr>
        <p:spPr>
          <a:xfrm>
            <a:off x="1981200" y="5410200"/>
            <a:ext cx="7924800" cy="461665"/>
          </a:xfrm>
          <a:prstGeom prst="rect">
            <a:avLst/>
          </a:prstGeom>
          <a:solidFill>
            <a:srgbClr val="D6D2C4"/>
          </a:solidFill>
          <a:ln>
            <a:noFill/>
          </a:ln>
        </p:spPr>
        <p:txBody>
          <a:bodyPr wrap="square" rtlCol="0">
            <a:spAutoFit/>
          </a:bodyPr>
          <a:lstStyle/>
          <a:p>
            <a:r>
              <a:rPr lang="en-US" sz="2400" dirty="0">
                <a:solidFill>
                  <a:srgbClr val="1E0000"/>
                </a:solidFill>
                <a:latin typeface="+mj-lt"/>
              </a:rPr>
              <a:t>This algorithm does depend on the depth of the system </a:t>
            </a:r>
            <a:endParaRPr lang="en-US" sz="2400" b="1" dirty="0">
              <a:solidFill>
                <a:srgbClr val="1E0000"/>
              </a:solidFill>
              <a:latin typeface="+mj-lt"/>
            </a:endParaRPr>
          </a:p>
        </p:txBody>
      </p:sp>
    </p:spTree>
    <p:extLst>
      <p:ext uri="{BB962C8B-B14F-4D97-AF65-F5344CB8AC3E}">
        <p14:creationId xmlns:p14="http://schemas.microsoft.com/office/powerpoint/2010/main" val="404312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Transmission Level Transformers</a:t>
            </a:r>
          </a:p>
        </p:txBody>
      </p:sp>
      <p:pic>
        <p:nvPicPr>
          <p:cNvPr id="4505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76400"/>
            <a:ext cx="58285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753856C-6FFB-4DED-AFD1-800315BAE9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1752600"/>
            <a:ext cx="6858000" cy="466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7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76200"/>
            <a:ext cx="10896600" cy="1066800"/>
          </a:xfrm>
        </p:spPr>
        <p:txBody>
          <a:bodyPr/>
          <a:lstStyle/>
          <a:p>
            <a:r>
              <a:rPr lang="en-US" altLang="en-US" dirty="0"/>
              <a:t>Three Phase Transformers</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type="body" sz="quarter" idx="10"/>
              </p:nvPr>
            </p:nvSpPr>
            <p:spPr>
              <a:xfrm>
                <a:off x="228600" y="1295400"/>
                <a:ext cx="10896600" cy="5181600"/>
              </a:xfrm>
            </p:spPr>
            <p:txBody>
              <a:bodyPr/>
              <a:lstStyle/>
              <a:p>
                <a:r>
                  <a:rPr lang="en-US" altLang="en-US" dirty="0"/>
                  <a:t>There are 4 different ways to connect 3</a:t>
                </a:r>
                <a14:m>
                  <m:oMath xmlns:m="http://schemas.openxmlformats.org/officeDocument/2006/math">
                    <m:r>
                      <a:rPr lang="en-US" altLang="en-US" smtClean="0">
                        <a:latin typeface="Cambria Math" panose="02040503050406030204" pitchFamily="18" charset="0"/>
                      </a:rPr>
                      <m:t>𝜙</m:t>
                    </m:r>
                  </m:oMath>
                </a14:m>
                <a:r>
                  <a:rPr lang="en-US" altLang="en-US" dirty="0"/>
                  <a:t> transformers: Y-Y, D-D, Y-D, D-Y</a:t>
                </a:r>
              </a:p>
              <a:p>
                <a:pPr lvl="1"/>
                <a:r>
                  <a:rPr lang="en-US" altLang="en-US" dirty="0"/>
                  <a:t>The reasons have to do with grounding and harmonics</a:t>
                </a:r>
              </a:p>
              <a:p>
                <a:pPr lvl="1"/>
                <a:r>
                  <a:rPr lang="en-US" altLang="en-US" dirty="0"/>
                  <a:t>Only Y connections can be grounded</a:t>
                </a:r>
              </a:p>
              <a:p>
                <a:pPr lvl="1"/>
                <a:r>
                  <a:rPr lang="en-US" altLang="en-US" dirty="0"/>
                  <a:t>Mixing Y and D introduces a 30 degree phase shift</a:t>
                </a:r>
              </a:p>
              <a:p>
                <a:r>
                  <a:rPr lang="en-US" altLang="en-US" dirty="0"/>
                  <a:t>Most high voltage generator step-up transformers (GSUs) are D on the generator side, grounded Y on the transmission side</a:t>
                </a:r>
              </a:p>
              <a:p>
                <a:r>
                  <a:rPr lang="en-US" altLang="en-US" dirty="0"/>
                  <a:t>Most transmission to distribution is D on the transmission side, grounded Y on the distribution side</a:t>
                </a:r>
              </a:p>
              <a:p>
                <a:endParaRPr lang="en-US" altLang="en-US" dirty="0"/>
              </a:p>
            </p:txBody>
          </p:sp>
        </mc:Choice>
        <mc:Fallback xmlns="">
          <p:sp>
            <p:nvSpPr>
              <p:cNvPr id="27651" name="Rectangle 3"/>
              <p:cNvSpPr>
                <a:spLocks noGrp="1" noRot="1" noChangeAspect="1" noMove="1" noResize="1" noEditPoints="1" noAdjustHandles="1" noChangeArrowheads="1" noChangeShapeType="1" noTextEdit="1"/>
              </p:cNvSpPr>
              <p:nvPr>
                <p:ph type="body" sz="quarter" idx="10"/>
              </p:nvPr>
            </p:nvSpPr>
            <p:spPr>
              <a:xfrm>
                <a:off x="228600" y="1295400"/>
                <a:ext cx="10896600" cy="5181600"/>
              </a:xfrm>
              <a:blipFill>
                <a:blip r:embed="rId3"/>
                <a:stretch>
                  <a:fillRect l="-783" t="-824" r="-56"/>
                </a:stretch>
              </a:blipFill>
            </p:spPr>
            <p:txBody>
              <a:bodyPr/>
              <a:lstStyle/>
              <a:p>
                <a:r>
                  <a:rPr lang="en-US">
                    <a:noFill/>
                  </a:rPr>
                  <a:t> </a:t>
                </a:r>
              </a:p>
            </p:txBody>
          </p:sp>
        </mc:Fallback>
      </mc:AlternateContent>
    </p:spTree>
    <p:extLst>
      <p:ext uri="{BB962C8B-B14F-4D97-AF65-F5344CB8AC3E}">
        <p14:creationId xmlns:p14="http://schemas.microsoft.com/office/powerpoint/2010/main" val="369833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76200"/>
            <a:ext cx="10896600" cy="1066800"/>
          </a:xfrm>
        </p:spPr>
        <p:txBody>
          <a:bodyPr/>
          <a:lstStyle/>
          <a:p>
            <a:r>
              <a:rPr lang="en-US" altLang="en-US"/>
              <a:t>Autotransformers</a:t>
            </a:r>
          </a:p>
        </p:txBody>
      </p:sp>
      <p:sp>
        <p:nvSpPr>
          <p:cNvPr id="46083" name="Rectangle 3"/>
          <p:cNvSpPr>
            <a:spLocks noGrp="1" noChangeArrowheads="1"/>
          </p:cNvSpPr>
          <p:nvPr>
            <p:ph type="body" sz="quarter" idx="10"/>
          </p:nvPr>
        </p:nvSpPr>
        <p:spPr>
          <a:xfrm>
            <a:off x="228600" y="1295400"/>
            <a:ext cx="10896600" cy="5181600"/>
          </a:xfrm>
        </p:spPr>
        <p:txBody>
          <a:bodyPr/>
          <a:lstStyle/>
          <a:p>
            <a:r>
              <a:rPr lang="en-US" altLang="en-US" dirty="0"/>
              <a:t>Autotransformers are transformers in which the primary and secondary windings are coupled magnetically and electrically.  </a:t>
            </a:r>
          </a:p>
          <a:p>
            <a:r>
              <a:rPr lang="en-US" altLang="en-US" dirty="0"/>
              <a:t>This results in lower cost, and smaller size and weight.</a:t>
            </a:r>
          </a:p>
          <a:p>
            <a:r>
              <a:rPr lang="en-US" altLang="en-US" dirty="0"/>
              <a:t>Most transmission level transformers are autotransformers, connected Y-Y with the low side grounded</a:t>
            </a:r>
          </a:p>
          <a:p>
            <a:r>
              <a:rPr lang="en-US" altLang="en-US" dirty="0"/>
              <a:t>The key disadvantage is loss of electrical isolation between the voltage levels; not used when a is large.  For example in stepping down 7160/240 V we do not ever want 7160 on the low side!  </a:t>
            </a:r>
          </a:p>
        </p:txBody>
      </p:sp>
    </p:spTree>
    <p:extLst>
      <p:ext uri="{BB962C8B-B14F-4D97-AF65-F5344CB8AC3E}">
        <p14:creationId xmlns:p14="http://schemas.microsoft.com/office/powerpoint/2010/main" val="255045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Three-Winding Transformers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Three-winding transformers are very common, with the third winding called the tertiary</a:t>
            </a:r>
          </a:p>
          <a:p>
            <a:pPr lvl="1"/>
            <a:r>
              <a:rPr lang="en-US" dirty="0"/>
              <a:t>The tertiary is often a delta winding</a:t>
            </a:r>
          </a:p>
          <a:p>
            <a:r>
              <a:rPr lang="en-US" dirty="0"/>
              <a:t>Three-winding transformers have various benefits</a:t>
            </a:r>
          </a:p>
          <a:p>
            <a:pPr lvl="1"/>
            <a:r>
              <a:rPr lang="en-US" dirty="0"/>
              <a:t>Providing station service</a:t>
            </a:r>
          </a:p>
          <a:p>
            <a:pPr lvl="1"/>
            <a:r>
              <a:rPr lang="en-US" dirty="0"/>
              <a:t>Place for a capacitor connection</a:t>
            </a:r>
          </a:p>
          <a:p>
            <a:pPr lvl="1"/>
            <a:r>
              <a:rPr lang="en-US" dirty="0"/>
              <a:t>Reduces third-harmonics</a:t>
            </a:r>
          </a:p>
          <a:p>
            <a:pPr lvl="1"/>
            <a:r>
              <a:rPr lang="en-US" dirty="0"/>
              <a:t>Allows for three different transmission level voltages</a:t>
            </a:r>
          </a:p>
          <a:p>
            <a:pPr lvl="1"/>
            <a:r>
              <a:rPr lang="en-US" dirty="0"/>
              <a:t>Better handling of fault current</a:t>
            </a:r>
          </a:p>
          <a:p>
            <a:endParaRPr lang="en-US" dirty="0"/>
          </a:p>
        </p:txBody>
      </p:sp>
    </p:spTree>
    <p:extLst>
      <p:ext uri="{BB962C8B-B14F-4D97-AF65-F5344CB8AC3E}">
        <p14:creationId xmlns:p14="http://schemas.microsoft.com/office/powerpoint/2010/main" val="321304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0326" t="36415" r="27674" b="27472"/>
          <a:stretch/>
        </p:blipFill>
        <p:spPr>
          <a:xfrm>
            <a:off x="457200" y="2971800"/>
            <a:ext cx="5486400" cy="3353950"/>
          </a:xfrm>
          <a:prstGeom prst="rect">
            <a:avLst/>
          </a:prstGeom>
        </p:spPr>
      </p:pic>
      <p:sp>
        <p:nvSpPr>
          <p:cNvPr id="2" name="Title 1"/>
          <p:cNvSpPr>
            <a:spLocks noGrp="1"/>
          </p:cNvSpPr>
          <p:nvPr>
            <p:ph type="title"/>
          </p:nvPr>
        </p:nvSpPr>
        <p:spPr>
          <a:xfrm>
            <a:off x="228600" y="76200"/>
            <a:ext cx="10896600" cy="1066800"/>
          </a:xfrm>
        </p:spPr>
        <p:txBody>
          <a:bodyPr/>
          <a:lstStyle/>
          <a:p>
            <a:r>
              <a:rPr lang="en-US" dirty="0"/>
              <a:t>Three-Winding Transformers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Usually modeled in the power flow with a star equivalent; the internal “star” bus does not really exist</a:t>
            </a:r>
          </a:p>
          <a:p>
            <a:r>
              <a:rPr lang="en-US" dirty="0"/>
              <a:t>Star bus is often given a voltage of 1.0 or 999 kV</a:t>
            </a:r>
          </a:p>
        </p:txBody>
      </p:sp>
      <p:sp>
        <p:nvSpPr>
          <p:cNvPr id="7" name="TextBox 6"/>
          <p:cNvSpPr txBox="1"/>
          <p:nvPr/>
        </p:nvSpPr>
        <p:spPr>
          <a:xfrm>
            <a:off x="5895976" y="2537520"/>
            <a:ext cx="5562600" cy="1569660"/>
          </a:xfrm>
          <a:prstGeom prst="rect">
            <a:avLst/>
          </a:prstGeom>
          <a:solidFill>
            <a:srgbClr val="D6D2C4"/>
          </a:solidFill>
        </p:spPr>
        <p:txBody>
          <a:bodyPr wrap="square" rtlCol="0">
            <a:spAutoFit/>
          </a:bodyPr>
          <a:lstStyle/>
          <a:p>
            <a:r>
              <a:rPr lang="en-US" sz="2400" dirty="0">
                <a:solidFill>
                  <a:srgbClr val="1E0000"/>
                </a:solidFill>
                <a:latin typeface="+mj-lt"/>
              </a:rPr>
              <a:t>Impedances calculated using the wye-delta transform can result in negative resistance (about 900 out of 97,000 in EI model)</a:t>
            </a:r>
          </a:p>
        </p:txBody>
      </p:sp>
      <p:sp>
        <p:nvSpPr>
          <p:cNvPr id="9" name="TextBox 8"/>
          <p:cNvSpPr txBox="1"/>
          <p:nvPr/>
        </p:nvSpPr>
        <p:spPr>
          <a:xfrm>
            <a:off x="1652740" y="6297632"/>
            <a:ext cx="8710461" cy="369332"/>
          </a:xfrm>
          <a:prstGeom prst="rect">
            <a:avLst/>
          </a:prstGeom>
          <a:noFill/>
        </p:spPr>
        <p:txBody>
          <a:bodyPr wrap="non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and </a:t>
            </a:r>
            <a:r>
              <a:rPr lang="en-US" sz="1800" dirty="0" err="1">
                <a:solidFill>
                  <a:srgbClr val="1E0000"/>
                </a:solidFill>
              </a:rPr>
              <a:t>Sarma</a:t>
            </a:r>
            <a:r>
              <a:rPr lang="en-US" sz="1800" dirty="0">
                <a:solidFill>
                  <a:srgbClr val="1E0000"/>
                </a:solidFill>
              </a:rPr>
              <a:t> 6</a:t>
            </a:r>
            <a:r>
              <a:rPr lang="en-US" sz="1800" baseline="30000" dirty="0">
                <a:solidFill>
                  <a:srgbClr val="1E0000"/>
                </a:solidFill>
              </a:rPr>
              <a:t>th</a:t>
            </a:r>
            <a:r>
              <a:rPr lang="en-US" sz="1800" dirty="0">
                <a:solidFill>
                  <a:srgbClr val="1E0000"/>
                </a:solidFill>
              </a:rPr>
              <a:t> Edition  </a:t>
            </a:r>
          </a:p>
        </p:txBody>
      </p:sp>
      <p:sp>
        <p:nvSpPr>
          <p:cNvPr id="10" name="TextBox 9"/>
          <p:cNvSpPr txBox="1"/>
          <p:nvPr/>
        </p:nvSpPr>
        <p:spPr>
          <a:xfrm>
            <a:off x="5867400" y="4191000"/>
            <a:ext cx="5715000" cy="1938992"/>
          </a:xfrm>
          <a:prstGeom prst="rect">
            <a:avLst/>
          </a:prstGeom>
          <a:solidFill>
            <a:srgbClr val="D6D2C4"/>
          </a:solidFill>
        </p:spPr>
        <p:txBody>
          <a:bodyPr wrap="square" rtlCol="0">
            <a:spAutoFit/>
          </a:bodyPr>
          <a:lstStyle/>
          <a:p>
            <a:r>
              <a:rPr lang="en-US" sz="2400" dirty="0">
                <a:solidFill>
                  <a:srgbClr val="1E0000"/>
                </a:solidFill>
                <a:latin typeface="+mj-lt"/>
              </a:rPr>
              <a:t>The winding impedances are measured between the windings with one winding shorted and the other open; for example Z</a:t>
            </a:r>
            <a:r>
              <a:rPr lang="en-US" sz="2400" baseline="-25000" dirty="0">
                <a:solidFill>
                  <a:srgbClr val="1E0000"/>
                </a:solidFill>
                <a:latin typeface="+mj-lt"/>
              </a:rPr>
              <a:t>12</a:t>
            </a:r>
            <a:r>
              <a:rPr lang="en-US" sz="2400" dirty="0">
                <a:solidFill>
                  <a:srgbClr val="1E0000"/>
                </a:solidFill>
                <a:latin typeface="+mj-lt"/>
              </a:rPr>
              <a:t> is measured from 1 with winding 2 shorted, 3 open</a:t>
            </a:r>
          </a:p>
        </p:txBody>
      </p:sp>
    </p:spTree>
    <p:extLst>
      <p:ext uri="{BB962C8B-B14F-4D97-AF65-F5344CB8AC3E}">
        <p14:creationId xmlns:p14="http://schemas.microsoft.com/office/powerpoint/2010/main" val="240088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205CE-5A45-443A-8189-112C53C8ECAB}"/>
              </a:ext>
            </a:extLst>
          </p:cNvPr>
          <p:cNvSpPr>
            <a:spLocks noGrp="1"/>
          </p:cNvSpPr>
          <p:nvPr>
            <p:ph type="title"/>
          </p:nvPr>
        </p:nvSpPr>
        <p:spPr/>
        <p:txBody>
          <a:bodyPr/>
          <a:lstStyle/>
          <a:p>
            <a:r>
              <a:rPr lang="en-US"/>
              <a:t>Reading for Next Class</a:t>
            </a:r>
            <a:endParaRPr lang="en-US" dirty="0"/>
          </a:p>
        </p:txBody>
      </p:sp>
      <p:sp>
        <p:nvSpPr>
          <p:cNvPr id="5" name="Content Placeholder 4">
            <a:extLst>
              <a:ext uri="{FF2B5EF4-FFF2-40B4-BE49-F238E27FC236}">
                <a16:creationId xmlns:a16="http://schemas.microsoft.com/office/drawing/2014/main" id="{F2BA9ABE-7128-4A9F-8B6C-81C7F4246CC9}"/>
              </a:ext>
            </a:extLst>
          </p:cNvPr>
          <p:cNvSpPr>
            <a:spLocks noGrp="1"/>
          </p:cNvSpPr>
          <p:nvPr>
            <p:ph type="body" sz="quarter" idx="10"/>
          </p:nvPr>
        </p:nvSpPr>
        <p:spPr/>
        <p:txBody>
          <a:bodyPr/>
          <a:lstStyle/>
          <a:p>
            <a:r>
              <a:rPr lang="en-US" dirty="0" err="1"/>
              <a:t>Tinney</a:t>
            </a:r>
            <a:r>
              <a:rPr lang="en-US" dirty="0"/>
              <a:t>/Hart Power Flow Analysis by Newton’s Method, Nov. 1967. Read this classic paper including the discussion.</a:t>
            </a:r>
          </a:p>
          <a:p>
            <a:pPr lvl="2"/>
            <a:r>
              <a:rPr lang="en-US" dirty="0"/>
              <a:t>What do you find in here that we have talked about still applying today?</a:t>
            </a:r>
          </a:p>
          <a:p>
            <a:pPr lvl="2"/>
            <a:r>
              <a:rPr lang="en-US" dirty="0"/>
              <a:t>What is somewhat out of date now?</a:t>
            </a:r>
          </a:p>
          <a:p>
            <a:pPr lvl="2"/>
            <a:r>
              <a:rPr lang="en-US" dirty="0"/>
              <a:t>What is the response of the discussants?</a:t>
            </a:r>
          </a:p>
          <a:p>
            <a:r>
              <a:rPr lang="en-US" dirty="0"/>
              <a:t>T.J. </a:t>
            </a:r>
            <a:r>
              <a:rPr lang="en-US" dirty="0" err="1"/>
              <a:t>Overbye</a:t>
            </a:r>
            <a:r>
              <a:rPr lang="en-US" dirty="0"/>
              <a:t>, J.D. Weber, “Visualizing the Electric Grid,” IEEE Spectrum, Feb 2001. You don’t need to read the paper, just the inset on “History of Power Flow.”</a:t>
            </a:r>
          </a:p>
          <a:p>
            <a:endParaRPr lang="en-US" dirty="0"/>
          </a:p>
        </p:txBody>
      </p:sp>
    </p:spTree>
    <p:extLst>
      <p:ext uri="{BB962C8B-B14F-4D97-AF65-F5344CB8AC3E}">
        <p14:creationId xmlns:p14="http://schemas.microsoft.com/office/powerpoint/2010/main" val="382359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Three-Winding Transformer Example</a:t>
            </a:r>
          </a:p>
        </p:txBody>
      </p:sp>
      <p:pic>
        <p:nvPicPr>
          <p:cNvPr id="174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65" t="14999" r="27473" b="8334"/>
          <a:stretch/>
        </p:blipFill>
        <p:spPr bwMode="auto">
          <a:xfrm>
            <a:off x="1728186" y="1280160"/>
            <a:ext cx="6135454" cy="478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1" y="6063734"/>
            <a:ext cx="8710461" cy="369332"/>
          </a:xfrm>
          <a:prstGeom prst="rect">
            <a:avLst/>
          </a:prstGeom>
          <a:noFill/>
        </p:spPr>
        <p:txBody>
          <a:bodyPr wrap="non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and </a:t>
            </a:r>
            <a:r>
              <a:rPr lang="en-US" sz="1800" dirty="0" err="1">
                <a:solidFill>
                  <a:srgbClr val="1E0000"/>
                </a:solidFill>
              </a:rPr>
              <a:t>Sarma</a:t>
            </a:r>
            <a:r>
              <a:rPr lang="en-US" sz="1800" dirty="0">
                <a:solidFill>
                  <a:srgbClr val="1E0000"/>
                </a:solidFill>
              </a:rPr>
              <a:t> 6</a:t>
            </a:r>
            <a:r>
              <a:rPr lang="en-US" sz="1800" baseline="30000" dirty="0">
                <a:solidFill>
                  <a:srgbClr val="1E0000"/>
                </a:solidFill>
              </a:rPr>
              <a:t>th</a:t>
            </a:r>
            <a:r>
              <a:rPr lang="en-US" sz="1800" dirty="0">
                <a:solidFill>
                  <a:srgbClr val="1E0000"/>
                </a:solidFill>
              </a:rPr>
              <a:t> Edition  </a:t>
            </a:r>
          </a:p>
        </p:txBody>
      </p:sp>
      <p:sp>
        <p:nvSpPr>
          <p:cNvPr id="7" name="TextBox 6"/>
          <p:cNvSpPr txBox="1"/>
          <p:nvPr/>
        </p:nvSpPr>
        <p:spPr>
          <a:xfrm>
            <a:off x="7967709" y="1524000"/>
            <a:ext cx="2667000" cy="2868478"/>
          </a:xfrm>
          <a:prstGeom prst="rect">
            <a:avLst/>
          </a:prstGeom>
          <a:solidFill>
            <a:srgbClr val="D6D2C4"/>
          </a:solidFill>
        </p:spPr>
        <p:txBody>
          <a:bodyPr wrap="square" rtlCol="0">
            <a:spAutoFit/>
          </a:bodyPr>
          <a:lstStyle/>
          <a:p>
            <a:r>
              <a:rPr lang="en-US" sz="2200" dirty="0">
                <a:solidFill>
                  <a:srgbClr val="1E0000"/>
                </a:solidFill>
                <a:latin typeface="+mj-lt"/>
              </a:rPr>
              <a:t>Z</a:t>
            </a:r>
            <a:r>
              <a:rPr lang="en-US" sz="2200" baseline="-25000" dirty="0">
                <a:solidFill>
                  <a:srgbClr val="1E0000"/>
                </a:solidFill>
                <a:latin typeface="+mj-lt"/>
              </a:rPr>
              <a:t>12</a:t>
            </a:r>
            <a:r>
              <a:rPr lang="en-US" sz="2200" dirty="0">
                <a:solidFill>
                  <a:srgbClr val="1E0000"/>
                </a:solidFill>
                <a:latin typeface="+mj-lt"/>
              </a:rPr>
              <a:t> = Z</a:t>
            </a:r>
            <a:r>
              <a:rPr lang="en-US" sz="2200" baseline="-25000" dirty="0">
                <a:solidFill>
                  <a:srgbClr val="1E0000"/>
                </a:solidFill>
                <a:latin typeface="+mj-lt"/>
              </a:rPr>
              <a:t>1</a:t>
            </a:r>
            <a:r>
              <a:rPr lang="en-US" sz="2200" dirty="0">
                <a:solidFill>
                  <a:srgbClr val="1E0000"/>
                </a:solidFill>
                <a:latin typeface="+mj-lt"/>
              </a:rPr>
              <a:t> + Z</a:t>
            </a:r>
            <a:r>
              <a:rPr lang="en-US" sz="2200" baseline="-25000" dirty="0">
                <a:solidFill>
                  <a:srgbClr val="1E0000"/>
                </a:solidFill>
                <a:latin typeface="+mj-lt"/>
              </a:rPr>
              <a:t>2</a:t>
            </a:r>
          </a:p>
          <a:p>
            <a:r>
              <a:rPr lang="en-US" sz="2200" dirty="0">
                <a:solidFill>
                  <a:srgbClr val="1E0000"/>
                </a:solidFill>
                <a:latin typeface="+mj-lt"/>
              </a:rPr>
              <a:t>Z</a:t>
            </a:r>
            <a:r>
              <a:rPr lang="en-US" sz="2200" baseline="-25000" dirty="0">
                <a:solidFill>
                  <a:srgbClr val="1E0000"/>
                </a:solidFill>
                <a:latin typeface="+mj-lt"/>
              </a:rPr>
              <a:t>13</a:t>
            </a:r>
            <a:r>
              <a:rPr lang="en-US" sz="2200" dirty="0">
                <a:solidFill>
                  <a:srgbClr val="1E0000"/>
                </a:solidFill>
                <a:latin typeface="+mj-lt"/>
              </a:rPr>
              <a:t> = Z</a:t>
            </a:r>
            <a:r>
              <a:rPr lang="en-US" sz="2200" baseline="-25000" dirty="0">
                <a:solidFill>
                  <a:srgbClr val="1E0000"/>
                </a:solidFill>
                <a:latin typeface="+mj-lt"/>
              </a:rPr>
              <a:t>1</a:t>
            </a:r>
            <a:r>
              <a:rPr lang="en-US" sz="2200" dirty="0">
                <a:solidFill>
                  <a:srgbClr val="1E0000"/>
                </a:solidFill>
                <a:latin typeface="+mj-lt"/>
              </a:rPr>
              <a:t> + Z</a:t>
            </a:r>
            <a:r>
              <a:rPr lang="en-US" sz="2200" baseline="-25000" dirty="0">
                <a:solidFill>
                  <a:srgbClr val="1E0000"/>
                </a:solidFill>
                <a:latin typeface="+mj-lt"/>
              </a:rPr>
              <a:t>3</a:t>
            </a:r>
          </a:p>
          <a:p>
            <a:r>
              <a:rPr lang="en-US" sz="2200" dirty="0">
                <a:solidFill>
                  <a:srgbClr val="1E0000"/>
                </a:solidFill>
                <a:latin typeface="+mj-lt"/>
              </a:rPr>
              <a:t>Z</a:t>
            </a:r>
            <a:r>
              <a:rPr lang="en-US" sz="2200" baseline="-25000" dirty="0">
                <a:solidFill>
                  <a:srgbClr val="1E0000"/>
                </a:solidFill>
                <a:latin typeface="+mj-lt"/>
              </a:rPr>
              <a:t>23</a:t>
            </a:r>
            <a:r>
              <a:rPr lang="en-US" sz="2200" dirty="0">
                <a:solidFill>
                  <a:srgbClr val="1E0000"/>
                </a:solidFill>
                <a:latin typeface="+mj-lt"/>
              </a:rPr>
              <a:t> = Z</a:t>
            </a:r>
            <a:r>
              <a:rPr lang="en-US" sz="2200" baseline="-25000" dirty="0">
                <a:solidFill>
                  <a:srgbClr val="1E0000"/>
                </a:solidFill>
                <a:latin typeface="+mj-lt"/>
              </a:rPr>
              <a:t>2</a:t>
            </a:r>
            <a:r>
              <a:rPr lang="en-US" sz="2200" dirty="0">
                <a:solidFill>
                  <a:srgbClr val="1E0000"/>
                </a:solidFill>
                <a:latin typeface="+mj-lt"/>
              </a:rPr>
              <a:t> + Z</a:t>
            </a:r>
            <a:r>
              <a:rPr lang="en-US" sz="2200" baseline="-25000" dirty="0">
                <a:solidFill>
                  <a:srgbClr val="1E0000"/>
                </a:solidFill>
                <a:latin typeface="+mj-lt"/>
              </a:rPr>
              <a:t>3</a:t>
            </a:r>
          </a:p>
          <a:p>
            <a:r>
              <a:rPr lang="en-US" sz="2200" dirty="0">
                <a:solidFill>
                  <a:srgbClr val="1E0000"/>
                </a:solidFill>
                <a:latin typeface="+mj-lt"/>
              </a:rPr>
              <a:t>Hence </a:t>
            </a:r>
          </a:p>
          <a:p>
            <a:r>
              <a:rPr lang="en-US" sz="2200" dirty="0">
                <a:solidFill>
                  <a:srgbClr val="1E0000"/>
                </a:solidFill>
                <a:latin typeface="+mj-lt"/>
              </a:rPr>
              <a:t>Z</a:t>
            </a:r>
            <a:r>
              <a:rPr lang="en-US" sz="2200" baseline="-25000" dirty="0">
                <a:solidFill>
                  <a:srgbClr val="1E0000"/>
                </a:solidFill>
                <a:latin typeface="+mj-lt"/>
              </a:rPr>
              <a:t>1</a:t>
            </a:r>
            <a:r>
              <a:rPr lang="en-US" sz="2200" dirty="0">
                <a:solidFill>
                  <a:srgbClr val="1E0000"/>
                </a:solidFill>
                <a:latin typeface="+mj-lt"/>
              </a:rPr>
              <a:t>=0.5(Z</a:t>
            </a:r>
            <a:r>
              <a:rPr lang="en-US" sz="2200" baseline="-25000" dirty="0">
                <a:solidFill>
                  <a:srgbClr val="1E0000"/>
                </a:solidFill>
                <a:latin typeface="+mj-lt"/>
              </a:rPr>
              <a:t>12</a:t>
            </a:r>
            <a:r>
              <a:rPr lang="en-US" sz="2200" dirty="0">
                <a:solidFill>
                  <a:srgbClr val="1E0000"/>
                </a:solidFill>
                <a:latin typeface="+mj-lt"/>
              </a:rPr>
              <a:t>+Z</a:t>
            </a:r>
            <a:r>
              <a:rPr lang="en-US" sz="2200" baseline="-25000" dirty="0">
                <a:solidFill>
                  <a:srgbClr val="1E0000"/>
                </a:solidFill>
                <a:latin typeface="+mj-lt"/>
              </a:rPr>
              <a:t>13</a:t>
            </a:r>
            <a:r>
              <a:rPr lang="en-US" sz="2200" dirty="0">
                <a:solidFill>
                  <a:srgbClr val="1E0000"/>
                </a:solidFill>
                <a:latin typeface="+mj-lt"/>
              </a:rPr>
              <a:t>-Z</a:t>
            </a:r>
            <a:r>
              <a:rPr lang="en-US" sz="2200" baseline="-25000" dirty="0">
                <a:solidFill>
                  <a:srgbClr val="1E0000"/>
                </a:solidFill>
                <a:latin typeface="+mj-lt"/>
              </a:rPr>
              <a:t>23</a:t>
            </a:r>
            <a:r>
              <a:rPr lang="en-US" sz="2200" dirty="0">
                <a:solidFill>
                  <a:srgbClr val="1E0000"/>
                </a:solidFill>
                <a:latin typeface="+mj-lt"/>
              </a:rPr>
              <a:t>)</a:t>
            </a:r>
          </a:p>
          <a:p>
            <a:r>
              <a:rPr lang="en-US" sz="2200" dirty="0">
                <a:solidFill>
                  <a:srgbClr val="1E0000"/>
                </a:solidFill>
                <a:latin typeface="+mj-lt"/>
              </a:rPr>
              <a:t>Z</a:t>
            </a:r>
            <a:r>
              <a:rPr lang="en-US" sz="2200" baseline="-25000" dirty="0">
                <a:solidFill>
                  <a:srgbClr val="1E0000"/>
                </a:solidFill>
                <a:latin typeface="+mj-lt"/>
              </a:rPr>
              <a:t>2</a:t>
            </a:r>
            <a:r>
              <a:rPr lang="en-US" sz="2200" dirty="0">
                <a:solidFill>
                  <a:srgbClr val="1E0000"/>
                </a:solidFill>
                <a:latin typeface="+mj-lt"/>
              </a:rPr>
              <a:t>=0.5(Z</a:t>
            </a:r>
            <a:r>
              <a:rPr lang="en-US" sz="2200" baseline="-25000" dirty="0">
                <a:solidFill>
                  <a:srgbClr val="1E0000"/>
                </a:solidFill>
                <a:latin typeface="+mj-lt"/>
              </a:rPr>
              <a:t>12</a:t>
            </a:r>
            <a:r>
              <a:rPr lang="en-US" sz="2200" dirty="0">
                <a:solidFill>
                  <a:srgbClr val="1E0000"/>
                </a:solidFill>
                <a:latin typeface="+mj-lt"/>
              </a:rPr>
              <a:t>+Z</a:t>
            </a:r>
            <a:r>
              <a:rPr lang="en-US" sz="2200" baseline="-25000" dirty="0">
                <a:solidFill>
                  <a:srgbClr val="1E0000"/>
                </a:solidFill>
                <a:latin typeface="+mj-lt"/>
              </a:rPr>
              <a:t>23</a:t>
            </a:r>
            <a:r>
              <a:rPr lang="en-US" sz="2200" dirty="0">
                <a:solidFill>
                  <a:srgbClr val="1E0000"/>
                </a:solidFill>
                <a:latin typeface="+mj-lt"/>
              </a:rPr>
              <a:t>-Z</a:t>
            </a:r>
            <a:r>
              <a:rPr lang="en-US" sz="2200" baseline="-25000" dirty="0">
                <a:solidFill>
                  <a:srgbClr val="1E0000"/>
                </a:solidFill>
                <a:latin typeface="+mj-lt"/>
              </a:rPr>
              <a:t>13</a:t>
            </a:r>
            <a:r>
              <a:rPr lang="en-US" sz="2200" dirty="0">
                <a:solidFill>
                  <a:srgbClr val="1E0000"/>
                </a:solidFill>
                <a:latin typeface="+mj-lt"/>
              </a:rPr>
              <a:t>)</a:t>
            </a:r>
          </a:p>
          <a:p>
            <a:r>
              <a:rPr lang="en-US" sz="2200" dirty="0">
                <a:solidFill>
                  <a:srgbClr val="1E0000"/>
                </a:solidFill>
                <a:latin typeface="+mj-lt"/>
              </a:rPr>
              <a:t>Z</a:t>
            </a:r>
            <a:r>
              <a:rPr lang="en-US" sz="2200" baseline="-25000" dirty="0">
                <a:solidFill>
                  <a:srgbClr val="1E0000"/>
                </a:solidFill>
                <a:latin typeface="+mj-lt"/>
              </a:rPr>
              <a:t>3</a:t>
            </a:r>
            <a:r>
              <a:rPr lang="en-US" sz="2200" dirty="0">
                <a:solidFill>
                  <a:srgbClr val="1E0000"/>
                </a:solidFill>
                <a:latin typeface="+mj-lt"/>
              </a:rPr>
              <a:t>=0.5(Z</a:t>
            </a:r>
            <a:r>
              <a:rPr lang="en-US" sz="2200" baseline="-25000" dirty="0">
                <a:solidFill>
                  <a:srgbClr val="1E0000"/>
                </a:solidFill>
                <a:latin typeface="+mj-lt"/>
              </a:rPr>
              <a:t>13</a:t>
            </a:r>
            <a:r>
              <a:rPr lang="en-US" sz="2200" dirty="0">
                <a:solidFill>
                  <a:srgbClr val="1E0000"/>
                </a:solidFill>
                <a:latin typeface="+mj-lt"/>
              </a:rPr>
              <a:t>+Z</a:t>
            </a:r>
            <a:r>
              <a:rPr lang="en-US" sz="2200" baseline="-25000" dirty="0">
                <a:solidFill>
                  <a:srgbClr val="1E0000"/>
                </a:solidFill>
                <a:latin typeface="+mj-lt"/>
              </a:rPr>
              <a:t>23</a:t>
            </a:r>
            <a:r>
              <a:rPr lang="en-US" sz="2200" dirty="0">
                <a:solidFill>
                  <a:srgbClr val="1E0000"/>
                </a:solidFill>
                <a:latin typeface="+mj-lt"/>
              </a:rPr>
              <a:t>-Z</a:t>
            </a:r>
            <a:r>
              <a:rPr lang="en-US" sz="2200" baseline="-25000" dirty="0">
                <a:solidFill>
                  <a:srgbClr val="1E0000"/>
                </a:solidFill>
                <a:latin typeface="+mj-lt"/>
              </a:rPr>
              <a:t>12</a:t>
            </a:r>
            <a:r>
              <a:rPr lang="en-US" sz="2200" dirty="0">
                <a:solidFill>
                  <a:srgbClr val="1E0000"/>
                </a:solidFill>
                <a:latin typeface="+mj-lt"/>
              </a:rPr>
              <a:t>)</a:t>
            </a:r>
          </a:p>
        </p:txBody>
      </p:sp>
    </p:spTree>
    <p:extLst>
      <p:ext uri="{BB962C8B-B14F-4D97-AF65-F5344CB8AC3E}">
        <p14:creationId xmlns:p14="http://schemas.microsoft.com/office/powerpoint/2010/main" val="3550035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Three-Winding Transformer Example, cont.</a:t>
            </a:r>
          </a:p>
        </p:txBody>
      </p:sp>
      <p:sp>
        <p:nvSpPr>
          <p:cNvPr id="5" name="TextBox 4"/>
          <p:cNvSpPr txBox="1"/>
          <p:nvPr/>
        </p:nvSpPr>
        <p:spPr>
          <a:xfrm>
            <a:off x="1752601" y="6145336"/>
            <a:ext cx="8710461" cy="369332"/>
          </a:xfrm>
          <a:prstGeom prst="rect">
            <a:avLst/>
          </a:prstGeom>
          <a:noFill/>
        </p:spPr>
        <p:txBody>
          <a:bodyPr wrap="none" rtlCol="0">
            <a:spAutoFit/>
          </a:bodyPr>
          <a:lstStyle/>
          <a:p>
            <a:r>
              <a:rPr lang="en-US" sz="1800" dirty="0">
                <a:solidFill>
                  <a:srgbClr val="1E0000"/>
                </a:solidFill>
              </a:rPr>
              <a:t>Image from </a:t>
            </a:r>
            <a:r>
              <a:rPr lang="en-US" sz="1800" i="1" dirty="0">
                <a:solidFill>
                  <a:srgbClr val="1E0000"/>
                </a:solidFill>
              </a:rPr>
              <a:t>Power System Analysis and Design</a:t>
            </a:r>
            <a:r>
              <a:rPr lang="en-US" sz="1800" dirty="0">
                <a:solidFill>
                  <a:srgbClr val="1E0000"/>
                </a:solidFill>
              </a:rPr>
              <a:t>, by Glover, Overbye, and </a:t>
            </a:r>
            <a:r>
              <a:rPr lang="en-US" sz="1800" dirty="0" err="1">
                <a:solidFill>
                  <a:srgbClr val="1E0000"/>
                </a:solidFill>
              </a:rPr>
              <a:t>Sarma</a:t>
            </a:r>
            <a:r>
              <a:rPr lang="en-US" sz="1800" dirty="0">
                <a:solidFill>
                  <a:srgbClr val="1E0000"/>
                </a:solidFill>
              </a:rPr>
              <a:t> 6</a:t>
            </a:r>
            <a:r>
              <a:rPr lang="en-US" sz="1800" baseline="30000" dirty="0">
                <a:solidFill>
                  <a:srgbClr val="1E0000"/>
                </a:solidFill>
              </a:rPr>
              <a:t>th</a:t>
            </a:r>
            <a:r>
              <a:rPr lang="en-US" sz="1800" dirty="0">
                <a:solidFill>
                  <a:srgbClr val="1E0000"/>
                </a:solidFill>
              </a:rPr>
              <a:t> Edition  </a:t>
            </a:r>
          </a:p>
        </p:txBody>
      </p:sp>
      <p:pic>
        <p:nvPicPr>
          <p:cNvPr id="175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56" t="18893" r="29577" b="7773"/>
          <a:stretch/>
        </p:blipFill>
        <p:spPr bwMode="auto">
          <a:xfrm>
            <a:off x="1889760" y="1280160"/>
            <a:ext cx="6339840" cy="47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41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Modeling Transformers with Off-Nominal Taps and Phase Shifts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If transformers have a turns ratio that matches the ratio of the per unit voltages than transformers are modeled in a manner similar to transmission lines.</a:t>
            </a:r>
          </a:p>
          <a:p>
            <a:r>
              <a:rPr lang="en-US" dirty="0"/>
              <a:t>However it is common for transformers to have a variable tap ratio; this is known as an “off-nominal” tap ratio</a:t>
            </a:r>
          </a:p>
          <a:p>
            <a:pPr lvl="1"/>
            <a:r>
              <a:rPr lang="en-US" dirty="0"/>
              <a:t>The off-nominal tap is t, initially we’ll consider it a real number</a:t>
            </a:r>
          </a:p>
          <a:p>
            <a:pPr lvl="1"/>
            <a:r>
              <a:rPr lang="en-US" dirty="0"/>
              <a:t>We’ll cover phase shifters shortly in which t is complex</a:t>
            </a:r>
          </a:p>
        </p:txBody>
      </p:sp>
    </p:spTree>
    <p:extLst>
      <p:ext uri="{BB962C8B-B14F-4D97-AF65-F5344CB8AC3E}">
        <p14:creationId xmlns:p14="http://schemas.microsoft.com/office/powerpoint/2010/main" val="58148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Transformer Representation</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The one–line diagram of a branch with a variable tap transformer</a:t>
            </a:r>
          </a:p>
          <a:p>
            <a:endParaRPr lang="en-US" dirty="0"/>
          </a:p>
          <a:p>
            <a:endParaRPr lang="en-US" dirty="0"/>
          </a:p>
          <a:p>
            <a:endParaRPr lang="en-US" dirty="0"/>
          </a:p>
          <a:p>
            <a:r>
              <a:rPr lang="en-US" dirty="0"/>
              <a:t>The network representation of a branch with off–nominal turns ratio transformer is</a:t>
            </a:r>
          </a:p>
          <a:p>
            <a:endParaRPr lang="en-US" dirty="0"/>
          </a:p>
          <a:p>
            <a:endParaRPr lang="en-US" dirty="0"/>
          </a:p>
          <a:p>
            <a:endParaRPr lang="en-US" dirty="0"/>
          </a:p>
          <a:p>
            <a:endParaRPr lang="en-US" dirty="0"/>
          </a:p>
          <a:p>
            <a:endParaRPr lang="en-US" dirty="0"/>
          </a:p>
          <a:p>
            <a:endParaRPr lang="en-US" dirty="0"/>
          </a:p>
        </p:txBody>
      </p:sp>
      <p:grpSp>
        <p:nvGrpSpPr>
          <p:cNvPr id="5" name="Group 100"/>
          <p:cNvGrpSpPr>
            <a:grpSpLocks/>
          </p:cNvGrpSpPr>
          <p:nvPr/>
        </p:nvGrpSpPr>
        <p:grpSpPr bwMode="auto">
          <a:xfrm>
            <a:off x="3886200" y="1981200"/>
            <a:ext cx="4170362" cy="931862"/>
            <a:chOff x="1660" y="1440"/>
            <a:chExt cx="2627" cy="587"/>
          </a:xfrm>
        </p:grpSpPr>
        <p:grpSp>
          <p:nvGrpSpPr>
            <p:cNvPr id="6" name="Group 97"/>
            <p:cNvGrpSpPr>
              <a:grpSpLocks/>
            </p:cNvGrpSpPr>
            <p:nvPr/>
          </p:nvGrpSpPr>
          <p:grpSpPr bwMode="auto">
            <a:xfrm>
              <a:off x="1660" y="1440"/>
              <a:ext cx="2627" cy="587"/>
              <a:chOff x="1660" y="1440"/>
              <a:chExt cx="2627" cy="587"/>
            </a:xfrm>
          </p:grpSpPr>
          <p:sp>
            <p:nvSpPr>
              <p:cNvPr id="8" name="Text Box 10"/>
              <p:cNvSpPr txBox="1">
                <a:spLocks noChangeArrowheads="1"/>
              </p:cNvSpPr>
              <p:nvPr/>
            </p:nvSpPr>
            <p:spPr bwMode="auto">
              <a:xfrm>
                <a:off x="1660" y="1741"/>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i="1">
                    <a:latin typeface="Times New Roman" pitchFamily="18" charset="0"/>
                  </a:rPr>
                  <a:t>k</a:t>
                </a:r>
                <a:endParaRPr lang="en-US"/>
              </a:p>
            </p:txBody>
          </p:sp>
          <p:sp>
            <p:nvSpPr>
              <p:cNvPr id="9" name="Text Box 11"/>
              <p:cNvSpPr txBox="1">
                <a:spLocks noChangeArrowheads="1"/>
              </p:cNvSpPr>
              <p:nvPr/>
            </p:nvSpPr>
            <p:spPr bwMode="auto">
              <a:xfrm>
                <a:off x="3873" y="1710"/>
                <a:ext cx="4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i="1">
                    <a:latin typeface="Times New Roman" pitchFamily="18" charset="0"/>
                  </a:rPr>
                  <a:t>m</a:t>
                </a:r>
                <a:endParaRPr lang="en-US"/>
              </a:p>
            </p:txBody>
          </p:sp>
          <p:grpSp>
            <p:nvGrpSpPr>
              <p:cNvPr id="10" name="Group 96"/>
              <p:cNvGrpSpPr>
                <a:grpSpLocks/>
              </p:cNvGrpSpPr>
              <p:nvPr/>
            </p:nvGrpSpPr>
            <p:grpSpPr bwMode="auto">
              <a:xfrm>
                <a:off x="1776" y="1440"/>
                <a:ext cx="2231" cy="384"/>
                <a:chOff x="1961" y="1432"/>
                <a:chExt cx="1574" cy="271"/>
              </a:xfrm>
            </p:grpSpPr>
            <p:sp>
              <p:nvSpPr>
                <p:cNvPr id="11" name="Line 5"/>
                <p:cNvSpPr>
                  <a:spLocks noChangeShapeType="1"/>
                </p:cNvSpPr>
                <p:nvPr/>
              </p:nvSpPr>
              <p:spPr bwMode="auto">
                <a:xfrm>
                  <a:off x="2551" y="1555"/>
                  <a:ext cx="98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Freeform 6"/>
                <p:cNvSpPr>
                  <a:spLocks/>
                </p:cNvSpPr>
                <p:nvPr/>
              </p:nvSpPr>
              <p:spPr bwMode="auto">
                <a:xfrm>
                  <a:off x="2455" y="1432"/>
                  <a:ext cx="118" cy="271"/>
                </a:xfrm>
                <a:custGeom>
                  <a:avLst/>
                  <a:gdLst>
                    <a:gd name="T0" fmla="*/ 39 w 132"/>
                    <a:gd name="T1" fmla="*/ 0 h 547"/>
                    <a:gd name="T2" fmla="*/ 5 w 132"/>
                    <a:gd name="T3" fmla="*/ 0 h 547"/>
                    <a:gd name="T4" fmla="*/ 10 w 132"/>
                    <a:gd name="T5" fmla="*/ 0 h 547"/>
                    <a:gd name="T6" fmla="*/ 34 w 132"/>
                    <a:gd name="T7" fmla="*/ 0 h 547"/>
                    <a:gd name="T8" fmla="*/ 19 w 132"/>
                    <a:gd name="T9" fmla="*/ 0 h 547"/>
                    <a:gd name="T10" fmla="*/ 5 w 132"/>
                    <a:gd name="T11" fmla="*/ 0 h 547"/>
                    <a:gd name="T12" fmla="*/ 10 w 132"/>
                    <a:gd name="T13" fmla="*/ 0 h 547"/>
                    <a:gd name="T14" fmla="*/ 15 w 132"/>
                    <a:gd name="T15" fmla="*/ 0 h 547"/>
                    <a:gd name="T16" fmla="*/ 39 w 132"/>
                    <a:gd name="T17" fmla="*/ 0 h 547"/>
                    <a:gd name="T18" fmla="*/ 24 w 132"/>
                    <a:gd name="T19" fmla="*/ 0 h 547"/>
                    <a:gd name="T20" fmla="*/ 0 w 132"/>
                    <a:gd name="T21" fmla="*/ 0 h 547"/>
                    <a:gd name="T22" fmla="*/ 34 w 132"/>
                    <a:gd name="T23" fmla="*/ 0 h 547"/>
                    <a:gd name="T24" fmla="*/ 30 w 132"/>
                    <a:gd name="T25" fmla="*/ 0 h 547"/>
                    <a:gd name="T26" fmla="*/ 0 w 132"/>
                    <a:gd name="T27" fmla="*/ 0 h 547"/>
                    <a:gd name="T28" fmla="*/ 34 w 132"/>
                    <a:gd name="T29" fmla="*/ 0 h 547"/>
                    <a:gd name="T30" fmla="*/ 15 w 132"/>
                    <a:gd name="T31" fmla="*/ 0 h 547"/>
                    <a:gd name="T32" fmla="*/ 0 w 132"/>
                    <a:gd name="T33" fmla="*/ 0 h 547"/>
                    <a:gd name="T34" fmla="*/ 10 w 132"/>
                    <a:gd name="T35" fmla="*/ 1 h 547"/>
                    <a:gd name="T36" fmla="*/ 24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Line 8"/>
                <p:cNvSpPr>
                  <a:spLocks noChangeShapeType="1"/>
                </p:cNvSpPr>
                <p:nvPr/>
              </p:nvSpPr>
              <p:spPr bwMode="auto">
                <a:xfrm>
                  <a:off x="1961" y="1454"/>
                  <a:ext cx="0" cy="21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3535" y="1454"/>
                  <a:ext cx="0" cy="21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 name="Group 88"/>
                <p:cNvGrpSpPr>
                  <a:grpSpLocks/>
                </p:cNvGrpSpPr>
                <p:nvPr/>
              </p:nvGrpSpPr>
              <p:grpSpPr bwMode="auto">
                <a:xfrm>
                  <a:off x="1968" y="1562"/>
                  <a:ext cx="489" cy="0"/>
                  <a:chOff x="979" y="1655"/>
                  <a:chExt cx="1123" cy="0"/>
                </a:xfrm>
              </p:grpSpPr>
              <p:sp>
                <p:nvSpPr>
                  <p:cNvPr id="16" name="Line 7"/>
                  <p:cNvSpPr>
                    <a:spLocks noChangeShapeType="1"/>
                  </p:cNvSpPr>
                  <p:nvPr/>
                </p:nvSpPr>
                <p:spPr bwMode="auto">
                  <a:xfrm>
                    <a:off x="979" y="1655"/>
                    <a:ext cx="111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87"/>
                  <p:cNvSpPr>
                    <a:spLocks noChangeShapeType="1"/>
                  </p:cNvSpPr>
                  <p:nvPr/>
                </p:nvSpPr>
                <p:spPr bwMode="auto">
                  <a:xfrm>
                    <a:off x="2018" y="1655"/>
                    <a:ext cx="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7" name="Line 98"/>
            <p:cNvSpPr>
              <a:spLocks noChangeShapeType="1"/>
            </p:cNvSpPr>
            <p:nvPr/>
          </p:nvSpPr>
          <p:spPr bwMode="auto">
            <a:xfrm>
              <a:off x="2420" y="1622"/>
              <a:ext cx="57"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 name="Group 7"/>
          <p:cNvGrpSpPr>
            <a:grpSpLocks/>
          </p:cNvGrpSpPr>
          <p:nvPr/>
        </p:nvGrpSpPr>
        <p:grpSpPr bwMode="auto">
          <a:xfrm>
            <a:off x="1752600" y="3886200"/>
            <a:ext cx="7534333" cy="2315592"/>
            <a:chOff x="103" y="2560"/>
            <a:chExt cx="5177" cy="1842"/>
          </a:xfrm>
        </p:grpSpPr>
        <p:sp>
          <p:nvSpPr>
            <p:cNvPr id="20" name="Text Box 8"/>
            <p:cNvSpPr txBox="1">
              <a:spLocks noChangeArrowheads="1"/>
            </p:cNvSpPr>
            <p:nvPr/>
          </p:nvSpPr>
          <p:spPr bwMode="auto">
            <a:xfrm>
              <a:off x="103" y="3472"/>
              <a:ext cx="2276"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57200" indent="-457200"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buFont typeface="Wingdings" pitchFamily="2" charset="2"/>
                <a:buNone/>
              </a:pPr>
              <a:r>
                <a:rPr lang="en-US" dirty="0"/>
                <a:t>	</a:t>
              </a:r>
              <a:r>
                <a:rPr lang="en-US" i="1" dirty="0">
                  <a:latin typeface="Times New Roman" pitchFamily="18" charset="0"/>
                  <a:cs typeface="Times New Roman" pitchFamily="18" charset="0"/>
                </a:rPr>
                <a:t>the tap is on </a:t>
              </a:r>
            </a:p>
            <a:p>
              <a:pPr>
                <a:spcBef>
                  <a:spcPct val="50000"/>
                </a:spcBef>
                <a:buFont typeface="Wingdings" pitchFamily="2" charset="2"/>
                <a:buNone/>
              </a:pPr>
              <a:r>
                <a:rPr lang="en-US" i="1" dirty="0">
                  <a:latin typeface="Times New Roman" pitchFamily="18" charset="0"/>
                  <a:cs typeface="Times New Roman" pitchFamily="18" charset="0"/>
                </a:rPr>
                <a:t>	the side of bus </a:t>
              </a:r>
              <a:r>
                <a:rPr lang="en-US" i="1" dirty="0">
                  <a:latin typeface="Times New Roman" pitchFamily="18" charset="0"/>
                </a:rPr>
                <a:t>k</a:t>
              </a:r>
            </a:p>
          </p:txBody>
        </p:sp>
        <p:sp>
          <p:nvSpPr>
            <p:cNvPr id="21" name="Line 9"/>
            <p:cNvSpPr>
              <a:spLocks noChangeShapeType="1"/>
            </p:cNvSpPr>
            <p:nvPr/>
          </p:nvSpPr>
          <p:spPr bwMode="auto">
            <a:xfrm>
              <a:off x="1995" y="2974"/>
              <a:ext cx="70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10"/>
            <p:cNvSpPr>
              <a:spLocks/>
            </p:cNvSpPr>
            <p:nvPr/>
          </p:nvSpPr>
          <p:spPr bwMode="auto">
            <a:xfrm>
              <a:off x="1917" y="3064"/>
              <a:ext cx="139" cy="273"/>
            </a:xfrm>
            <a:custGeom>
              <a:avLst/>
              <a:gdLst>
                <a:gd name="T0" fmla="*/ 171 w 132"/>
                <a:gd name="T1" fmla="*/ 0 h 547"/>
                <a:gd name="T2" fmla="*/ 23 w 132"/>
                <a:gd name="T3" fmla="*/ 0 h 547"/>
                <a:gd name="T4" fmla="*/ 43 w 132"/>
                <a:gd name="T5" fmla="*/ 0 h 547"/>
                <a:gd name="T6" fmla="*/ 150 w 132"/>
                <a:gd name="T7" fmla="*/ 0 h 547"/>
                <a:gd name="T8" fmla="*/ 86 w 132"/>
                <a:gd name="T9" fmla="*/ 0 h 547"/>
                <a:gd name="T10" fmla="*/ 23 w 132"/>
                <a:gd name="T11" fmla="*/ 0 h 547"/>
                <a:gd name="T12" fmla="*/ 43 w 132"/>
                <a:gd name="T13" fmla="*/ 0 h 547"/>
                <a:gd name="T14" fmla="*/ 63 w 132"/>
                <a:gd name="T15" fmla="*/ 0 h 547"/>
                <a:gd name="T16" fmla="*/ 171 w 132"/>
                <a:gd name="T17" fmla="*/ 0 h 547"/>
                <a:gd name="T18" fmla="*/ 107 w 132"/>
                <a:gd name="T19" fmla="*/ 0 h 547"/>
                <a:gd name="T20" fmla="*/ 0 w 132"/>
                <a:gd name="T21" fmla="*/ 0 h 547"/>
                <a:gd name="T22" fmla="*/ 150 w 132"/>
                <a:gd name="T23" fmla="*/ 0 h 547"/>
                <a:gd name="T24" fmla="*/ 126 w 132"/>
                <a:gd name="T25" fmla="*/ 0 h 547"/>
                <a:gd name="T26" fmla="*/ 0 w 132"/>
                <a:gd name="T27" fmla="*/ 0 h 547"/>
                <a:gd name="T28" fmla="*/ 150 w 132"/>
                <a:gd name="T29" fmla="*/ 0 h 547"/>
                <a:gd name="T30" fmla="*/ 63 w 132"/>
                <a:gd name="T31" fmla="*/ 0 h 547"/>
                <a:gd name="T32" fmla="*/ 0 w 132"/>
                <a:gd name="T33" fmla="*/ 0 h 547"/>
                <a:gd name="T34" fmla="*/ 43 w 132"/>
                <a:gd name="T35" fmla="*/ 1 h 547"/>
                <a:gd name="T36" fmla="*/ 107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1"/>
            <p:cNvSpPr>
              <a:spLocks noChangeShapeType="1"/>
            </p:cNvSpPr>
            <p:nvPr/>
          </p:nvSpPr>
          <p:spPr bwMode="auto">
            <a:xfrm>
              <a:off x="427" y="3034"/>
              <a:ext cx="0" cy="27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2"/>
            <p:cNvSpPr>
              <a:spLocks noChangeShapeType="1"/>
            </p:cNvSpPr>
            <p:nvPr/>
          </p:nvSpPr>
          <p:spPr bwMode="auto">
            <a:xfrm>
              <a:off x="5242" y="2842"/>
              <a:ext cx="0" cy="274"/>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13"/>
            <p:cNvSpPr txBox="1">
              <a:spLocks noChangeArrowheads="1"/>
            </p:cNvSpPr>
            <p:nvPr/>
          </p:nvSpPr>
          <p:spPr bwMode="auto">
            <a:xfrm>
              <a:off x="300" y="3260"/>
              <a:ext cx="4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i="1">
                  <a:latin typeface="Times New Roman" pitchFamily="18" charset="0"/>
                </a:rPr>
                <a:t>k</a:t>
              </a:r>
              <a:endParaRPr lang="en-US"/>
            </a:p>
          </p:txBody>
        </p:sp>
        <p:sp>
          <p:nvSpPr>
            <p:cNvPr id="26" name="Line 14"/>
            <p:cNvSpPr>
              <a:spLocks noChangeShapeType="1"/>
            </p:cNvSpPr>
            <p:nvPr/>
          </p:nvSpPr>
          <p:spPr bwMode="auto">
            <a:xfrm flipH="1">
              <a:off x="1991" y="2964"/>
              <a:ext cx="0" cy="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p:cNvSpPr>
              <a:spLocks noChangeShapeType="1"/>
            </p:cNvSpPr>
            <p:nvPr/>
          </p:nvSpPr>
          <p:spPr bwMode="auto">
            <a:xfrm>
              <a:off x="4412" y="2977"/>
              <a:ext cx="83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6"/>
            <p:cNvSpPr txBox="1">
              <a:spLocks noChangeArrowheads="1"/>
            </p:cNvSpPr>
            <p:nvPr/>
          </p:nvSpPr>
          <p:spPr bwMode="auto">
            <a:xfrm>
              <a:off x="820" y="2882"/>
              <a:ext cx="48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29" name="Line 17"/>
            <p:cNvSpPr>
              <a:spLocks noChangeShapeType="1"/>
            </p:cNvSpPr>
            <p:nvPr/>
          </p:nvSpPr>
          <p:spPr bwMode="auto">
            <a:xfrm>
              <a:off x="1987" y="3373"/>
              <a:ext cx="0"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auto">
            <a:xfrm>
              <a:off x="1826" y="3606"/>
              <a:ext cx="3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auto">
            <a:xfrm>
              <a:off x="1873" y="3643"/>
              <a:ext cx="22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auto">
            <a:xfrm>
              <a:off x="1945" y="3694"/>
              <a:ext cx="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 name="Object 21"/>
            <p:cNvGraphicFramePr>
              <a:graphicFrameLocks noChangeAspect="1"/>
            </p:cNvGraphicFramePr>
            <p:nvPr/>
          </p:nvGraphicFramePr>
          <p:xfrm>
            <a:off x="2831" y="2850"/>
            <a:ext cx="1449" cy="253"/>
          </p:xfrm>
          <a:graphic>
            <a:graphicData uri="http://schemas.openxmlformats.org/presentationml/2006/ole">
              <mc:AlternateContent xmlns:mc="http://schemas.openxmlformats.org/markup-compatibility/2006">
                <mc:Choice xmlns:v="urn:schemas-microsoft-com:vml" Requires="v">
                  <p:oleObj name="Equation" r:id="rId2" imgW="1066680" imgH="228600" progId="Equation.DSMT4">
                    <p:embed/>
                  </p:oleObj>
                </mc:Choice>
                <mc:Fallback>
                  <p:oleObj name="Equation" r:id="rId2" imgW="1066680" imgH="228600" progId="Equation.DSMT4">
                    <p:embed/>
                    <p:pic>
                      <p:nvPicPr>
                        <p:cNvPr id="33" name="Object 21"/>
                        <p:cNvPicPr>
                          <a:picLocks noChangeAspect="1" noChangeArrowheads="1"/>
                        </p:cNvPicPr>
                        <p:nvPr/>
                      </p:nvPicPr>
                      <p:blipFill>
                        <a:blip r:embed="rId3"/>
                        <a:srcRect/>
                        <a:stretch>
                          <a:fillRect/>
                        </a:stretch>
                      </p:blipFill>
                      <p:spPr bwMode="auto">
                        <a:xfrm>
                          <a:off x="2831" y="2850"/>
                          <a:ext cx="144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2"/>
            <p:cNvSpPr>
              <a:spLocks noChangeArrowheads="1"/>
            </p:cNvSpPr>
            <p:nvPr/>
          </p:nvSpPr>
          <p:spPr bwMode="auto">
            <a:xfrm>
              <a:off x="2711" y="2830"/>
              <a:ext cx="1705" cy="3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a:p>
          </p:txBody>
        </p:sp>
        <p:graphicFrame>
          <p:nvGraphicFramePr>
            <p:cNvPr id="35" name="Object 23"/>
            <p:cNvGraphicFramePr>
              <a:graphicFrameLocks noChangeAspect="1"/>
            </p:cNvGraphicFramePr>
            <p:nvPr/>
          </p:nvGraphicFramePr>
          <p:xfrm>
            <a:off x="4830" y="2658"/>
            <a:ext cx="450" cy="327"/>
          </p:xfrm>
          <a:graphic>
            <a:graphicData uri="http://schemas.openxmlformats.org/presentationml/2006/ole">
              <mc:AlternateContent xmlns:mc="http://schemas.openxmlformats.org/markup-compatibility/2006">
                <mc:Choice xmlns:v="urn:schemas-microsoft-com:vml" Requires="v">
                  <p:oleObj name="Equation" r:id="rId4" imgW="203112" imgH="228501" progId="Equation.DSMT4">
                    <p:embed/>
                  </p:oleObj>
                </mc:Choice>
                <mc:Fallback>
                  <p:oleObj name="Equation" r:id="rId4" imgW="203112" imgH="228501" progId="Equation.DSMT4">
                    <p:embed/>
                    <p:pic>
                      <p:nvPicPr>
                        <p:cNvPr id="35"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 y="2658"/>
                          <a:ext cx="4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24"/>
            <p:cNvGraphicFramePr>
              <a:graphicFrameLocks noChangeAspect="1"/>
            </p:cNvGraphicFramePr>
            <p:nvPr/>
          </p:nvGraphicFramePr>
          <p:xfrm>
            <a:off x="2318" y="3405"/>
            <a:ext cx="354" cy="254"/>
          </p:xfrm>
          <a:graphic>
            <a:graphicData uri="http://schemas.openxmlformats.org/presentationml/2006/ole">
              <mc:AlternateContent xmlns:mc="http://schemas.openxmlformats.org/markup-compatibility/2006">
                <mc:Choice xmlns:v="urn:schemas-microsoft-com:vml" Requires="v">
                  <p:oleObj name="Equation" r:id="rId6" imgW="164814" imgH="177492" progId="Equation.DSMT4">
                    <p:embed/>
                  </p:oleObj>
                </mc:Choice>
                <mc:Fallback>
                  <p:oleObj name="Equation" r:id="rId6" imgW="164814" imgH="177492" progId="Equation.DSMT4">
                    <p:embed/>
                    <p:pic>
                      <p:nvPicPr>
                        <p:cNvPr id="3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8" y="3405"/>
                          <a:ext cx="3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Line 25"/>
            <p:cNvSpPr>
              <a:spLocks noChangeShapeType="1"/>
            </p:cNvSpPr>
            <p:nvPr/>
          </p:nvSpPr>
          <p:spPr bwMode="auto">
            <a:xfrm>
              <a:off x="2420" y="2798"/>
              <a:ext cx="0" cy="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26"/>
            <p:cNvSpPr txBox="1">
              <a:spLocks noChangeArrowheads="1"/>
            </p:cNvSpPr>
            <p:nvPr/>
          </p:nvSpPr>
          <p:spPr bwMode="auto">
            <a:xfrm>
              <a:off x="1732" y="2560"/>
              <a:ext cx="64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200" i="1">
                  <a:latin typeface="Times New Roman" pitchFamily="18" charset="0"/>
                </a:rPr>
                <a:t>t </a:t>
              </a:r>
              <a:r>
                <a:rPr lang="en-US" sz="2200">
                  <a:latin typeface="Times New Roman" pitchFamily="18" charset="0"/>
                </a:rPr>
                <a:t>:1</a:t>
              </a:r>
            </a:p>
          </p:txBody>
        </p:sp>
        <p:graphicFrame>
          <p:nvGraphicFramePr>
            <p:cNvPr id="39" name="Object 27"/>
            <p:cNvGraphicFramePr>
              <a:graphicFrameLocks noChangeAspect="1"/>
            </p:cNvGraphicFramePr>
            <p:nvPr/>
          </p:nvGraphicFramePr>
          <p:xfrm>
            <a:off x="1006" y="2810"/>
            <a:ext cx="426" cy="353"/>
          </p:xfrm>
          <a:graphic>
            <a:graphicData uri="http://schemas.openxmlformats.org/presentationml/2006/ole">
              <mc:AlternateContent xmlns:mc="http://schemas.openxmlformats.org/markup-compatibility/2006">
                <mc:Choice xmlns:v="urn:schemas-microsoft-com:vml" Requires="v">
                  <p:oleObj name="Equation" r:id="rId8" imgW="177646" imgH="228402" progId="Equation.DSMT4">
                    <p:embed/>
                  </p:oleObj>
                </mc:Choice>
                <mc:Fallback>
                  <p:oleObj name="Equation" r:id="rId8" imgW="177646" imgH="228402" progId="Equation.DSMT4">
                    <p:embed/>
                    <p:pic>
                      <p:nvPicPr>
                        <p:cNvPr id="39"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 y="2810"/>
                          <a:ext cx="42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28"/>
            <p:cNvGrpSpPr>
              <a:grpSpLocks/>
            </p:cNvGrpSpPr>
            <p:nvPr/>
          </p:nvGrpSpPr>
          <p:grpSpPr bwMode="auto">
            <a:xfrm>
              <a:off x="436" y="3155"/>
              <a:ext cx="1483" cy="1"/>
              <a:chOff x="436" y="3155"/>
              <a:chExt cx="1483" cy="1"/>
            </a:xfrm>
          </p:grpSpPr>
          <p:sp>
            <p:nvSpPr>
              <p:cNvPr id="47" name="Line 29"/>
              <p:cNvSpPr>
                <a:spLocks noChangeShapeType="1"/>
              </p:cNvSpPr>
              <p:nvPr/>
            </p:nvSpPr>
            <p:spPr bwMode="auto">
              <a:xfrm flipV="1">
                <a:off x="436" y="3155"/>
                <a:ext cx="148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30"/>
              <p:cNvSpPr>
                <a:spLocks noChangeShapeType="1"/>
              </p:cNvSpPr>
              <p:nvPr/>
            </p:nvSpPr>
            <p:spPr bwMode="auto">
              <a:xfrm>
                <a:off x="1833" y="3155"/>
                <a:ext cx="86"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Group 31"/>
            <p:cNvGrpSpPr>
              <a:grpSpLocks/>
            </p:cNvGrpSpPr>
            <p:nvPr/>
          </p:nvGrpSpPr>
          <p:grpSpPr bwMode="auto">
            <a:xfrm>
              <a:off x="4514" y="2890"/>
              <a:ext cx="310" cy="1"/>
              <a:chOff x="4430" y="2890"/>
              <a:chExt cx="310" cy="1"/>
            </a:xfrm>
          </p:grpSpPr>
          <p:sp>
            <p:nvSpPr>
              <p:cNvPr id="45" name="Line 32"/>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3"/>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 name="Group 34"/>
            <p:cNvGrpSpPr>
              <a:grpSpLocks/>
            </p:cNvGrpSpPr>
            <p:nvPr/>
          </p:nvGrpSpPr>
          <p:grpSpPr bwMode="auto">
            <a:xfrm flipH="1">
              <a:off x="1422" y="3058"/>
              <a:ext cx="310" cy="1"/>
              <a:chOff x="4430" y="2890"/>
              <a:chExt cx="310" cy="1"/>
            </a:xfrm>
          </p:grpSpPr>
          <p:sp>
            <p:nvSpPr>
              <p:cNvPr id="43" name="Line 35"/>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6"/>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421510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711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Transformer Nodal Equations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From the network representation</a:t>
            </a:r>
          </a:p>
          <a:p>
            <a:endParaRPr lang="en-US" dirty="0"/>
          </a:p>
          <a:p>
            <a:endParaRPr lang="en-US" dirty="0"/>
          </a:p>
          <a:p>
            <a:endParaRPr lang="en-US" dirty="0"/>
          </a:p>
          <a:p>
            <a:endParaRPr lang="en-US" dirty="0"/>
          </a:p>
          <a:p>
            <a:endParaRPr lang="en-US" dirty="0"/>
          </a:p>
          <a:p>
            <a:r>
              <a:rPr lang="en-US" dirty="0"/>
              <a:t>Also</a:t>
            </a:r>
          </a:p>
          <a:p>
            <a:endParaRPr lang="en-US" dirty="0"/>
          </a:p>
        </p:txBody>
      </p:sp>
      <p:graphicFrame>
        <p:nvGraphicFramePr>
          <p:cNvPr id="5" name="Object 4"/>
          <p:cNvGraphicFramePr>
            <a:graphicFrameLocks noChangeAspect="1"/>
          </p:cNvGraphicFramePr>
          <p:nvPr/>
        </p:nvGraphicFramePr>
        <p:xfrm>
          <a:off x="2514600" y="1752600"/>
          <a:ext cx="6975475" cy="2652713"/>
        </p:xfrm>
        <a:graphic>
          <a:graphicData uri="http://schemas.openxmlformats.org/presentationml/2006/ole">
            <mc:AlternateContent xmlns:mc="http://schemas.openxmlformats.org/markup-compatibility/2006">
              <mc:Choice xmlns:v="urn:schemas-microsoft-com:vml" Requires="v">
                <p:oleObj name="Equation" r:id="rId2" imgW="3136680" imgH="1193760" progId="Equation.DSMT4">
                  <p:embed/>
                </p:oleObj>
              </mc:Choice>
              <mc:Fallback>
                <p:oleObj name="Equation" r:id="rId2" imgW="3136680" imgH="11937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69754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200401" y="4953001"/>
          <a:ext cx="6213475" cy="1082675"/>
        </p:xfrm>
        <a:graphic>
          <a:graphicData uri="http://schemas.openxmlformats.org/presentationml/2006/ole">
            <mc:AlternateContent xmlns:mc="http://schemas.openxmlformats.org/markup-compatibility/2006">
              <mc:Choice xmlns:v="urn:schemas-microsoft-com:vml" Requires="v">
                <p:oleObj name="Equation" r:id="rId4" imgW="2743200" imgH="482400" progId="Equation.DSMT4">
                  <p:embed/>
                </p:oleObj>
              </mc:Choice>
              <mc:Fallback>
                <p:oleObj name="Equation" r:id="rId4" imgW="2743200" imgH="482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4953001"/>
                        <a:ext cx="6213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433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Transformer Nodal Equations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We may rewrite these two equations as</a:t>
            </a:r>
          </a:p>
        </p:txBody>
      </p:sp>
      <p:graphicFrame>
        <p:nvGraphicFramePr>
          <p:cNvPr id="5" name="Object 4"/>
          <p:cNvGraphicFramePr>
            <a:graphicFrameLocks noGrp="1" noChangeAspect="1"/>
          </p:cNvGraphicFramePr>
          <p:nvPr/>
        </p:nvGraphicFramePr>
        <p:xfrm>
          <a:off x="2209800" y="1912035"/>
          <a:ext cx="4551362" cy="1954213"/>
        </p:xfrm>
        <a:graphic>
          <a:graphicData uri="http://schemas.openxmlformats.org/presentationml/2006/ole">
            <mc:AlternateContent xmlns:mc="http://schemas.openxmlformats.org/markup-compatibility/2006">
              <mc:Choice xmlns:v="urn:schemas-microsoft-com:vml" Requires="v">
                <p:oleObj name="Equation" r:id="rId2" imgW="2247840" imgH="965160" progId="Equation.DSMT4">
                  <p:embed/>
                </p:oleObj>
              </mc:Choice>
              <mc:Fallback>
                <p:oleObj name="Equation" r:id="rId2" imgW="2247840" imgH="965160" progId="Equation.DSMT4">
                  <p:embed/>
                  <p:pic>
                    <p:nvPicPr>
                      <p:cNvPr id="5"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12035"/>
                        <a:ext cx="45513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p:nvPr/>
        </p:nvSpPr>
        <p:spPr>
          <a:xfrm>
            <a:off x="2362199" y="4264710"/>
            <a:ext cx="9365673" cy="1200329"/>
          </a:xfrm>
          <a:prstGeom prst="rect">
            <a:avLst/>
          </a:prstGeom>
          <a:solidFill>
            <a:srgbClr val="D6D2C4"/>
          </a:solidFill>
        </p:spPr>
        <p:txBody>
          <a:bodyPr wrap="square">
            <a:spAutoFit/>
          </a:bodyPr>
          <a:lstStyle/>
          <a:p>
            <a:pPr>
              <a:spcBef>
                <a:spcPct val="0"/>
              </a:spcBef>
            </a:pPr>
            <a:r>
              <a:rPr lang="en-US" sz="2400" dirty="0">
                <a:solidFill>
                  <a:srgbClr val="1E0000"/>
                </a:solidFill>
                <a:latin typeface="+mj-lt"/>
              </a:rPr>
              <a:t>This approach was first presented in F.L. Alvarado, “Formation of Y-Node using the Primitive Y-Node Concept,” IEEE Trans. Power App. and Syst., December 1982</a:t>
            </a:r>
          </a:p>
        </p:txBody>
      </p:sp>
      <p:sp>
        <p:nvSpPr>
          <p:cNvPr id="7" name="Rectangle 6"/>
          <p:cNvSpPr/>
          <p:nvPr/>
        </p:nvSpPr>
        <p:spPr>
          <a:xfrm>
            <a:off x="7045035" y="2104311"/>
            <a:ext cx="3962400" cy="1569660"/>
          </a:xfrm>
          <a:prstGeom prst="rect">
            <a:avLst/>
          </a:prstGeom>
          <a:solidFill>
            <a:srgbClr val="D6D2C4"/>
          </a:solidFill>
        </p:spPr>
        <p:txBody>
          <a:bodyPr wrap="square">
            <a:spAutoFit/>
          </a:bodyPr>
          <a:lstStyle/>
          <a:p>
            <a:pPr>
              <a:spcBef>
                <a:spcPct val="0"/>
              </a:spcBef>
            </a:pPr>
            <a:r>
              <a:rPr lang="en-US" sz="2400" b="1" dirty="0" err="1">
                <a:solidFill>
                  <a:srgbClr val="1E0000"/>
                </a:solidFill>
                <a:latin typeface="+mj-lt"/>
              </a:rPr>
              <a:t>Y</a:t>
            </a:r>
            <a:r>
              <a:rPr lang="en-US" sz="2400" baseline="-25000" dirty="0" err="1">
                <a:solidFill>
                  <a:srgbClr val="1E0000"/>
                </a:solidFill>
                <a:latin typeface="+mj-lt"/>
              </a:rPr>
              <a:t>bus</a:t>
            </a:r>
            <a:r>
              <a:rPr lang="en-US" sz="2400" dirty="0">
                <a:solidFill>
                  <a:srgbClr val="1E0000"/>
                </a:solidFill>
                <a:latin typeface="+mj-lt"/>
              </a:rPr>
              <a:t> is still symmetric</a:t>
            </a:r>
            <a:br>
              <a:rPr lang="en-US" sz="2400" dirty="0">
                <a:solidFill>
                  <a:srgbClr val="1E0000"/>
                </a:solidFill>
                <a:latin typeface="+mj-lt"/>
              </a:rPr>
            </a:br>
            <a:r>
              <a:rPr lang="en-US" sz="2400" dirty="0">
                <a:solidFill>
                  <a:srgbClr val="1E0000"/>
                </a:solidFill>
                <a:latin typeface="+mj-lt"/>
              </a:rPr>
              <a:t>here (though this will</a:t>
            </a:r>
            <a:br>
              <a:rPr lang="en-US" sz="2400" dirty="0">
                <a:solidFill>
                  <a:srgbClr val="1E0000"/>
                </a:solidFill>
                <a:latin typeface="+mj-lt"/>
              </a:rPr>
            </a:br>
            <a:r>
              <a:rPr lang="en-US" sz="2400" dirty="0">
                <a:solidFill>
                  <a:srgbClr val="1E0000"/>
                </a:solidFill>
                <a:latin typeface="+mj-lt"/>
              </a:rPr>
              <a:t>change with phase</a:t>
            </a:r>
            <a:br>
              <a:rPr lang="en-US" sz="2400" dirty="0">
                <a:solidFill>
                  <a:srgbClr val="1E0000"/>
                </a:solidFill>
                <a:latin typeface="+mj-lt"/>
              </a:rPr>
            </a:br>
            <a:r>
              <a:rPr lang="en-US" sz="2400" dirty="0">
                <a:solidFill>
                  <a:srgbClr val="1E0000"/>
                </a:solidFill>
                <a:latin typeface="+mj-lt"/>
              </a:rPr>
              <a:t>shifters)</a:t>
            </a:r>
          </a:p>
        </p:txBody>
      </p:sp>
    </p:spTree>
    <p:extLst>
      <p:ext uri="{BB962C8B-B14F-4D97-AF65-F5344CB8AC3E}">
        <p14:creationId xmlns:p14="http://schemas.microsoft.com/office/powerpoint/2010/main" val="14337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pi-Equivalent Circuit for a Transformer Branch</a:t>
            </a:r>
          </a:p>
        </p:txBody>
      </p:sp>
      <p:grpSp>
        <p:nvGrpSpPr>
          <p:cNvPr id="5" name="Group 42"/>
          <p:cNvGrpSpPr>
            <a:grpSpLocks/>
          </p:cNvGrpSpPr>
          <p:nvPr/>
        </p:nvGrpSpPr>
        <p:grpSpPr bwMode="auto">
          <a:xfrm>
            <a:off x="1889760" y="1280160"/>
            <a:ext cx="8397240" cy="4008438"/>
            <a:chOff x="105" y="1355"/>
            <a:chExt cx="5512" cy="2605"/>
          </a:xfrm>
        </p:grpSpPr>
        <p:sp>
          <p:nvSpPr>
            <p:cNvPr id="6" name="Line 5"/>
            <p:cNvSpPr>
              <a:spLocks noChangeAspect="1" noChangeShapeType="1"/>
            </p:cNvSpPr>
            <p:nvPr/>
          </p:nvSpPr>
          <p:spPr bwMode="auto">
            <a:xfrm>
              <a:off x="801"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Aspect="1" noChangeShapeType="1"/>
            </p:cNvSpPr>
            <p:nvPr/>
          </p:nvSpPr>
          <p:spPr bwMode="auto">
            <a:xfrm>
              <a:off x="5000"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Aspect="1" noChangeShapeType="1"/>
            </p:cNvSpPr>
            <p:nvPr/>
          </p:nvSpPr>
          <p:spPr bwMode="auto">
            <a:xfrm>
              <a:off x="801" y="2129"/>
              <a:ext cx="4199"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a:spLocks noChangeAspect="1" noChangeArrowheads="1"/>
            </p:cNvSpPr>
            <p:nvPr/>
          </p:nvSpPr>
          <p:spPr bwMode="auto">
            <a:xfrm>
              <a:off x="2653" y="2007"/>
              <a:ext cx="494" cy="243"/>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sp>
          <p:nvSpPr>
            <p:cNvPr id="10" name="Line 9"/>
            <p:cNvSpPr>
              <a:spLocks noChangeAspect="1" noChangeShapeType="1"/>
            </p:cNvSpPr>
            <p:nvPr/>
          </p:nvSpPr>
          <p:spPr bwMode="auto">
            <a:xfrm>
              <a:off x="1605" y="2142"/>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1"/>
            <p:cNvSpPr>
              <a:spLocks noChangeAspect="1" noChangeArrowheads="1"/>
            </p:cNvSpPr>
            <p:nvPr/>
          </p:nvSpPr>
          <p:spPr bwMode="auto">
            <a:xfrm>
              <a:off x="1473" y="2389"/>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12" name="Group 34"/>
            <p:cNvGrpSpPr>
              <a:grpSpLocks/>
            </p:cNvGrpSpPr>
            <p:nvPr/>
          </p:nvGrpSpPr>
          <p:grpSpPr bwMode="auto">
            <a:xfrm>
              <a:off x="1490" y="3880"/>
              <a:ext cx="247" cy="80"/>
              <a:chOff x="1490" y="3462"/>
              <a:chExt cx="247" cy="80"/>
            </a:xfrm>
          </p:grpSpPr>
          <p:sp>
            <p:nvSpPr>
              <p:cNvPr id="28" name="Line 13"/>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4"/>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Text Box 18"/>
            <p:cNvSpPr txBox="1">
              <a:spLocks noChangeArrowheads="1"/>
            </p:cNvSpPr>
            <p:nvPr/>
          </p:nvSpPr>
          <p:spPr bwMode="auto">
            <a:xfrm>
              <a:off x="688" y="1558"/>
              <a:ext cx="30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i="1">
                  <a:latin typeface="Times New Roman" pitchFamily="18" charset="0"/>
                </a:rPr>
                <a:t>k</a:t>
              </a:r>
              <a:endParaRPr lang="en-US"/>
            </a:p>
          </p:txBody>
        </p:sp>
        <p:sp>
          <p:nvSpPr>
            <p:cNvPr id="14" name="Text Box 19"/>
            <p:cNvSpPr txBox="1">
              <a:spLocks noChangeArrowheads="1"/>
            </p:cNvSpPr>
            <p:nvPr/>
          </p:nvSpPr>
          <p:spPr bwMode="auto">
            <a:xfrm>
              <a:off x="4864" y="1574"/>
              <a:ext cx="4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i="1">
                  <a:latin typeface="Times New Roman" pitchFamily="18" charset="0"/>
                </a:rPr>
                <a:t>m</a:t>
              </a:r>
              <a:endParaRPr lang="en-US"/>
            </a:p>
          </p:txBody>
        </p:sp>
        <p:sp>
          <p:nvSpPr>
            <p:cNvPr id="15" name="Text Box 20"/>
            <p:cNvSpPr txBox="1">
              <a:spLocks noChangeArrowheads="1"/>
            </p:cNvSpPr>
            <p:nvPr/>
          </p:nvSpPr>
          <p:spPr bwMode="auto">
            <a:xfrm>
              <a:off x="275" y="2447"/>
              <a:ext cx="12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6" name="Text Box 21"/>
            <p:cNvSpPr txBox="1">
              <a:spLocks noChangeArrowheads="1"/>
            </p:cNvSpPr>
            <p:nvPr/>
          </p:nvSpPr>
          <p:spPr bwMode="auto">
            <a:xfrm>
              <a:off x="4478" y="2447"/>
              <a:ext cx="12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7" name="Text Box 22"/>
            <p:cNvSpPr txBox="1">
              <a:spLocks noChangeArrowheads="1"/>
            </p:cNvSpPr>
            <p:nvPr/>
          </p:nvSpPr>
          <p:spPr bwMode="auto">
            <a:xfrm>
              <a:off x="2671" y="1414"/>
              <a:ext cx="12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graphicFrame>
          <p:nvGraphicFramePr>
            <p:cNvPr id="18" name="Object 23"/>
            <p:cNvGraphicFramePr>
              <a:graphicFrameLocks noChangeAspect="1"/>
            </p:cNvGraphicFramePr>
            <p:nvPr/>
          </p:nvGraphicFramePr>
          <p:xfrm>
            <a:off x="2641" y="1355"/>
            <a:ext cx="446" cy="557"/>
          </p:xfrm>
          <a:graphic>
            <a:graphicData uri="http://schemas.openxmlformats.org/presentationml/2006/ole">
              <mc:AlternateContent xmlns:mc="http://schemas.openxmlformats.org/markup-compatibility/2006">
                <mc:Choice xmlns:v="urn:schemas-microsoft-com:vml" Requires="v">
                  <p:oleObj name="Equation" r:id="rId2" imgW="317160" imgH="393480" progId="Equation.DSMT4">
                    <p:embed/>
                  </p:oleObj>
                </mc:Choice>
                <mc:Fallback>
                  <p:oleObj name="Equation" r:id="rId2" imgW="317160" imgH="393480" progId="Equation.DSMT4">
                    <p:embed/>
                    <p:pic>
                      <p:nvPicPr>
                        <p:cNvPr id="18" name="Object 23"/>
                        <p:cNvPicPr>
                          <a:picLocks noChangeAspect="1" noChangeArrowheads="1"/>
                        </p:cNvPicPr>
                        <p:nvPr/>
                      </p:nvPicPr>
                      <p:blipFill>
                        <a:blip r:embed="rId3"/>
                        <a:srcRect/>
                        <a:stretch>
                          <a:fillRect/>
                        </a:stretch>
                      </p:blipFill>
                      <p:spPr bwMode="auto">
                        <a:xfrm>
                          <a:off x="2641" y="1355"/>
                          <a:ext cx="44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aphicFrame>
          <p:nvGraphicFramePr>
            <p:cNvPr id="19" name="Object 25"/>
            <p:cNvGraphicFramePr>
              <a:graphicFrameLocks noChangeAspect="1"/>
            </p:cNvGraphicFramePr>
            <p:nvPr/>
          </p:nvGraphicFramePr>
          <p:xfrm>
            <a:off x="105" y="2448"/>
            <a:ext cx="1214" cy="621"/>
          </p:xfrm>
          <a:graphic>
            <a:graphicData uri="http://schemas.openxmlformats.org/presentationml/2006/ole">
              <mc:AlternateContent xmlns:mc="http://schemas.openxmlformats.org/markup-compatibility/2006">
                <mc:Choice xmlns:v="urn:schemas-microsoft-com:vml" Requires="v">
                  <p:oleObj name="Equation" r:id="rId4" imgW="838080" imgH="431640" progId="Equation.DSMT4">
                    <p:embed/>
                  </p:oleObj>
                </mc:Choice>
                <mc:Fallback>
                  <p:oleObj name="Equation" r:id="rId4" imgW="838080" imgH="431640" progId="Equation.DSMT4">
                    <p:embed/>
                    <p:pic>
                      <p:nvPicPr>
                        <p:cNvPr id="19" name="Object 25"/>
                        <p:cNvPicPr>
                          <a:picLocks noChangeAspect="1" noChangeArrowheads="1"/>
                        </p:cNvPicPr>
                        <p:nvPr/>
                      </p:nvPicPr>
                      <p:blipFill>
                        <a:blip r:embed="rId5"/>
                        <a:srcRect/>
                        <a:stretch>
                          <a:fillRect/>
                        </a:stretch>
                      </p:blipFill>
                      <p:spPr bwMode="auto">
                        <a:xfrm>
                          <a:off x="105" y="2448"/>
                          <a:ext cx="121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9"/>
            <p:cNvGraphicFramePr>
              <a:graphicFrameLocks noChangeAspect="1"/>
            </p:cNvGraphicFramePr>
            <p:nvPr/>
          </p:nvGraphicFramePr>
          <p:xfrm>
            <a:off x="4515" y="2448"/>
            <a:ext cx="1102" cy="621"/>
          </p:xfrm>
          <a:graphic>
            <a:graphicData uri="http://schemas.openxmlformats.org/presentationml/2006/ole">
              <mc:AlternateContent xmlns:mc="http://schemas.openxmlformats.org/markup-compatibility/2006">
                <mc:Choice xmlns:v="urn:schemas-microsoft-com:vml" Requires="v">
                  <p:oleObj name="Equation" r:id="rId6" imgW="761760" imgH="431640" progId="Equation.DSMT4">
                    <p:embed/>
                  </p:oleObj>
                </mc:Choice>
                <mc:Fallback>
                  <p:oleObj name="Equation" r:id="rId6" imgW="761760" imgH="431640" progId="Equation.DSMT4">
                    <p:embed/>
                    <p:pic>
                      <p:nvPicPr>
                        <p:cNvPr id="20" name="Object 29"/>
                        <p:cNvPicPr>
                          <a:picLocks noChangeAspect="1" noChangeArrowheads="1"/>
                        </p:cNvPicPr>
                        <p:nvPr/>
                      </p:nvPicPr>
                      <p:blipFill>
                        <a:blip r:embed="rId7"/>
                        <a:srcRect/>
                        <a:stretch>
                          <a:fillRect/>
                        </a:stretch>
                      </p:blipFill>
                      <p:spPr bwMode="auto">
                        <a:xfrm>
                          <a:off x="4515" y="2448"/>
                          <a:ext cx="110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pSp>
          <p:nvGrpSpPr>
            <p:cNvPr id="21" name="Group 40"/>
            <p:cNvGrpSpPr>
              <a:grpSpLocks/>
            </p:cNvGrpSpPr>
            <p:nvPr/>
          </p:nvGrpSpPr>
          <p:grpSpPr bwMode="auto">
            <a:xfrm>
              <a:off x="3865" y="2142"/>
              <a:ext cx="264" cy="1818"/>
              <a:chOff x="1569" y="2238"/>
              <a:chExt cx="264" cy="1818"/>
            </a:xfrm>
          </p:grpSpPr>
          <p:sp>
            <p:nvSpPr>
              <p:cNvPr id="23" name="Line 35"/>
              <p:cNvSpPr>
                <a:spLocks noChangeAspect="1" noChangeShapeType="1"/>
              </p:cNvSpPr>
              <p:nvPr/>
            </p:nvSpPr>
            <p:spPr bwMode="auto">
              <a:xfrm>
                <a:off x="1701" y="2238"/>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36"/>
              <p:cNvSpPr>
                <a:spLocks noChangeAspect="1" noChangeArrowheads="1"/>
              </p:cNvSpPr>
              <p:nvPr/>
            </p:nvSpPr>
            <p:spPr bwMode="auto">
              <a:xfrm>
                <a:off x="1569" y="2485"/>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25" name="Group 37"/>
              <p:cNvGrpSpPr>
                <a:grpSpLocks/>
              </p:cNvGrpSpPr>
              <p:nvPr/>
            </p:nvGrpSpPr>
            <p:grpSpPr bwMode="auto">
              <a:xfrm>
                <a:off x="1586" y="3976"/>
                <a:ext cx="247" cy="80"/>
                <a:chOff x="1490" y="3462"/>
                <a:chExt cx="247" cy="80"/>
              </a:xfrm>
            </p:grpSpPr>
            <p:sp>
              <p:nvSpPr>
                <p:cNvPr id="26" name="Line 38"/>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9"/>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 name="Rectangle 41"/>
            <p:cNvSpPr>
              <a:spLocks noChangeAspect="1" noChangeArrowheads="1"/>
            </p:cNvSpPr>
            <p:nvPr/>
          </p:nvSpPr>
          <p:spPr bwMode="auto">
            <a:xfrm rot="5400000">
              <a:off x="2704" y="1513"/>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spTree>
    <p:extLst>
      <p:ext uri="{BB962C8B-B14F-4D97-AF65-F5344CB8AC3E}">
        <p14:creationId xmlns:p14="http://schemas.microsoft.com/office/powerpoint/2010/main" val="197215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Variable Tap Voltage Control</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A transformer with a variable tap, i.e., the variable t is not constant, may be used to control the voltage at either the bus on the side of the tap or  at the bus on the side away from the tap </a:t>
            </a:r>
          </a:p>
          <a:p>
            <a:r>
              <a:rPr lang="en-US" dirty="0"/>
              <a:t>This constitutes an example of single criterion control since we adjust a single control variable (i.e., the transformer tap t) to achieve a specified criterion: the maintenance of a constant voltage at a designated bus</a:t>
            </a:r>
          </a:p>
          <a:p>
            <a:r>
              <a:rPr lang="en-US" dirty="0"/>
              <a:t>Names for this type of control are on-load tap changer (LTC) transformer or tap changing under load (TCUL)</a:t>
            </a:r>
          </a:p>
          <a:p>
            <a:r>
              <a:rPr lang="en-US" dirty="0"/>
              <a:t>Usually on low side; there may also be taps on high side that can be adjusted when it is de-energized </a:t>
            </a:r>
          </a:p>
          <a:p>
            <a:endParaRPr lang="en-US" dirty="0"/>
          </a:p>
        </p:txBody>
      </p:sp>
    </p:spTree>
    <p:extLst>
      <p:ext uri="{BB962C8B-B14F-4D97-AF65-F5344CB8AC3E}">
        <p14:creationId xmlns:p14="http://schemas.microsoft.com/office/powerpoint/2010/main" val="253393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Variable Tap Voltage Control</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An LTC is a discrete control, often with 32 incremental steps of 0.625% each, giving an automatic range of </a:t>
            </a:r>
            <a:r>
              <a:rPr lang="en-US" dirty="0">
                <a:sym typeface="Symbol" pitchFamily="18" charset="2"/>
              </a:rPr>
              <a:t></a:t>
            </a:r>
            <a:r>
              <a:rPr lang="en-US" dirty="0"/>
              <a:t> 10%</a:t>
            </a:r>
          </a:p>
          <a:p>
            <a:r>
              <a:rPr lang="en-US" dirty="0"/>
              <a:t>It follows from the </a:t>
            </a:r>
            <a:r>
              <a:rPr lang="en-US" dirty="0">
                <a:sym typeface="Symbol" pitchFamily="18" charset="2"/>
              </a:rPr>
              <a:t> </a:t>
            </a:r>
            <a:r>
              <a:rPr lang="en-US" dirty="0"/>
              <a:t>–</a:t>
            </a:r>
            <a:r>
              <a:rPr lang="en-US" dirty="0">
                <a:sym typeface="Symbol" pitchFamily="18" charset="2"/>
              </a:rPr>
              <a:t> </a:t>
            </a:r>
            <a:r>
              <a:rPr lang="en-US" dirty="0"/>
              <a:t>equivalent model for the transformer that the transfer admittance between the buses of the transformer branch and the contribution to the self admittance at the bus away from the tap explicitly depend on t </a:t>
            </a:r>
          </a:p>
          <a:p>
            <a:r>
              <a:rPr lang="en-US" dirty="0"/>
              <a:t>However, the tap changes in discrete steps; there is also a built in time delay in how fast they respond </a:t>
            </a:r>
          </a:p>
          <a:p>
            <a:r>
              <a:rPr lang="en-US" dirty="0"/>
              <a:t>Voltage regulators are devices with a unity nominal ratio, and then a similar tap range</a:t>
            </a:r>
          </a:p>
        </p:txBody>
      </p:sp>
    </p:spTree>
    <p:extLst>
      <p:ext uri="{BB962C8B-B14F-4D97-AF65-F5344CB8AC3E}">
        <p14:creationId xmlns:p14="http://schemas.microsoft.com/office/powerpoint/2010/main" val="38093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Flow Topology</a:t>
            </a:r>
            <a:endParaRPr lang="en-US" dirty="0"/>
          </a:p>
        </p:txBody>
      </p:sp>
      <p:pic>
        <p:nvPicPr>
          <p:cNvPr id="4" name="Picture 3" descr="100_17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8382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4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Ameren Champaign (IL) Test Facility Voltage Regulators</a:t>
            </a:r>
          </a:p>
        </p:txBody>
      </p:sp>
      <p:pic>
        <p:nvPicPr>
          <p:cNvPr id="5" name="Picture 2" descr="C:\Users\Thomas Overbye\AppData\Local\Microsoft\Windows\Temporary Internet Files\Content.Outlook\KCEW9DZF\IMG-20130821-000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1828800" y="1272074"/>
            <a:ext cx="5337754" cy="5159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1" y="1341566"/>
            <a:ext cx="3078087" cy="2308324"/>
          </a:xfrm>
          <a:prstGeom prst="rect">
            <a:avLst/>
          </a:prstGeom>
          <a:solidFill>
            <a:srgbClr val="D6D2C4"/>
          </a:solidFill>
        </p:spPr>
        <p:txBody>
          <a:bodyPr wrap="none" rtlCol="0">
            <a:spAutoFit/>
          </a:bodyPr>
          <a:lstStyle/>
          <a:p>
            <a:r>
              <a:rPr lang="en-US" sz="2400" dirty="0">
                <a:solidFill>
                  <a:srgbClr val="1E0000"/>
                </a:solidFill>
                <a:latin typeface="+mj-lt"/>
              </a:rPr>
              <a:t>These are connected</a:t>
            </a:r>
            <a:br>
              <a:rPr lang="en-US" sz="2400" dirty="0">
                <a:solidFill>
                  <a:srgbClr val="1E0000"/>
                </a:solidFill>
                <a:latin typeface="+mj-lt"/>
              </a:rPr>
            </a:br>
            <a:r>
              <a:rPr lang="en-US" sz="2400" dirty="0">
                <a:solidFill>
                  <a:srgbClr val="1E0000"/>
                </a:solidFill>
                <a:latin typeface="+mj-lt"/>
              </a:rPr>
              <a:t>on the low side of a </a:t>
            </a:r>
            <a:br>
              <a:rPr lang="en-US" sz="2400" dirty="0">
                <a:solidFill>
                  <a:srgbClr val="1E0000"/>
                </a:solidFill>
                <a:latin typeface="+mj-lt"/>
              </a:rPr>
            </a:br>
            <a:r>
              <a:rPr lang="en-US" sz="2400" dirty="0">
                <a:solidFill>
                  <a:srgbClr val="1E0000"/>
                </a:solidFill>
                <a:latin typeface="+mj-lt"/>
              </a:rPr>
              <a:t>69/12.4 kV </a:t>
            </a:r>
            <a:br>
              <a:rPr lang="en-US" sz="2400" dirty="0">
                <a:solidFill>
                  <a:srgbClr val="1E0000"/>
                </a:solidFill>
                <a:latin typeface="+mj-lt"/>
              </a:rPr>
            </a:br>
            <a:r>
              <a:rPr lang="en-US" sz="2400" dirty="0">
                <a:solidFill>
                  <a:srgbClr val="1E0000"/>
                </a:solidFill>
                <a:latin typeface="+mj-lt"/>
              </a:rPr>
              <a:t>transformer; each</a:t>
            </a:r>
            <a:br>
              <a:rPr lang="en-US" sz="2400" dirty="0">
                <a:solidFill>
                  <a:srgbClr val="1E0000"/>
                </a:solidFill>
                <a:latin typeface="+mj-lt"/>
              </a:rPr>
            </a:br>
            <a:r>
              <a:rPr lang="en-US" sz="2400" dirty="0">
                <a:solidFill>
                  <a:srgbClr val="1E0000"/>
                </a:solidFill>
                <a:latin typeface="+mj-lt"/>
              </a:rPr>
              <a:t>phase can be</a:t>
            </a:r>
            <a:br>
              <a:rPr lang="en-US" sz="2400" dirty="0">
                <a:solidFill>
                  <a:srgbClr val="1E0000"/>
                </a:solidFill>
                <a:latin typeface="+mj-lt"/>
              </a:rPr>
            </a:br>
            <a:r>
              <a:rPr lang="en-US" sz="2400" dirty="0">
                <a:solidFill>
                  <a:srgbClr val="1E0000"/>
                </a:solidFill>
                <a:latin typeface="+mj-lt"/>
              </a:rPr>
              <a:t>regulated separately </a:t>
            </a:r>
          </a:p>
        </p:txBody>
      </p:sp>
    </p:spTree>
    <p:extLst>
      <p:ext uri="{BB962C8B-B14F-4D97-AF65-F5344CB8AC3E}">
        <p14:creationId xmlns:p14="http://schemas.microsoft.com/office/powerpoint/2010/main" val="583274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Variable Tap Voltage Control in the Power Flow</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LTCs (or voltage regulators) can be directly included </a:t>
            </a:r>
            <a:br>
              <a:rPr lang="en-US" dirty="0"/>
            </a:br>
            <a:r>
              <a:rPr lang="en-US" dirty="0"/>
              <a:t>in the power flow equations by modifying the </a:t>
            </a:r>
            <a:br>
              <a:rPr lang="en-US" dirty="0"/>
            </a:br>
            <a:r>
              <a:rPr lang="en-US" dirty="0" err="1"/>
              <a:t>Ybus</a:t>
            </a:r>
            <a:r>
              <a:rPr lang="en-US" dirty="0"/>
              <a:t> entries; that is by scaling the terms by 1, 1/t or 1/t2 as appropriate</a:t>
            </a:r>
          </a:p>
          <a:p>
            <a:r>
              <a:rPr lang="en-US" dirty="0"/>
              <a:t>If t is fixed then there is no change in the number of equations</a:t>
            </a:r>
          </a:p>
          <a:p>
            <a:r>
              <a:rPr lang="en-US" dirty="0"/>
              <a:t>If t is variable, such as to enforce a voltage equality, then it can be included either by adding an additional equation and variable (t) directly, or by doing an “outer loop” calculation in which t is varied outside of the NR solution</a:t>
            </a:r>
          </a:p>
          <a:p>
            <a:pPr lvl="1"/>
            <a:r>
              <a:rPr lang="en-US" dirty="0"/>
              <a:t>The outer loop is used in PowerWorld because of limit issues </a:t>
            </a:r>
          </a:p>
          <a:p>
            <a:endParaRPr lang="en-US" dirty="0"/>
          </a:p>
        </p:txBody>
      </p:sp>
    </p:spTree>
    <p:extLst>
      <p:ext uri="{BB962C8B-B14F-4D97-AF65-F5344CB8AC3E}">
        <p14:creationId xmlns:p14="http://schemas.microsoft.com/office/powerpoint/2010/main" val="2894817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Circulating Reactive Power</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Unbalanced transformer taps can cause large amounts of reactive power to circulating, increasing power system losses and overloading transformers</a:t>
            </a:r>
          </a:p>
        </p:txBody>
      </p:sp>
      <p:pic>
        <p:nvPicPr>
          <p:cNvPr id="166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31" r="25590"/>
          <a:stretch/>
        </p:blipFill>
        <p:spPr bwMode="auto">
          <a:xfrm>
            <a:off x="2804160" y="2667000"/>
            <a:ext cx="411937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553200" y="3200401"/>
            <a:ext cx="4119372" cy="954107"/>
          </a:xfrm>
          <a:prstGeom prst="rect">
            <a:avLst/>
          </a:prstGeom>
          <a:solidFill>
            <a:srgbClr val="D6D2C4"/>
          </a:solidFill>
        </p:spPr>
        <p:txBody>
          <a:bodyPr wrap="square">
            <a:spAutoFit/>
          </a:bodyPr>
          <a:lstStyle/>
          <a:p>
            <a:r>
              <a:rPr lang="en-US" dirty="0">
                <a:solidFill>
                  <a:srgbClr val="1E0000"/>
                </a:solidFill>
                <a:latin typeface="+mj-lt"/>
              </a:rPr>
              <a:t>PowerWorld Case: </a:t>
            </a:r>
            <a:br>
              <a:rPr lang="en-US" dirty="0">
                <a:solidFill>
                  <a:srgbClr val="1E0000"/>
                </a:solidFill>
                <a:latin typeface="+mj-lt"/>
              </a:rPr>
            </a:br>
            <a:r>
              <a:rPr lang="en-US" b="1" dirty="0">
                <a:solidFill>
                  <a:srgbClr val="1E0000"/>
                </a:solidFill>
                <a:latin typeface="+mj-lt"/>
              </a:rPr>
              <a:t>Bus3CirculatingVars</a:t>
            </a:r>
          </a:p>
        </p:txBody>
      </p:sp>
    </p:spTree>
    <p:extLst>
      <p:ext uri="{BB962C8B-B14F-4D97-AF65-F5344CB8AC3E}">
        <p14:creationId xmlns:p14="http://schemas.microsoft.com/office/powerpoint/2010/main" val="206432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Phase-Shifting Transformers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Phase shifters are transformers in which the phase angle across the transformer can be varied in order to</a:t>
            </a:r>
            <a:br>
              <a:rPr lang="en-US" dirty="0"/>
            </a:br>
            <a:r>
              <a:rPr lang="en-US" dirty="0"/>
              <a:t>control real power flow</a:t>
            </a:r>
          </a:p>
          <a:p>
            <a:pPr lvl="1"/>
            <a:r>
              <a:rPr lang="en-US" dirty="0"/>
              <a:t>Sometimes they are called phase angle regulars (PAR)</a:t>
            </a:r>
          </a:p>
          <a:p>
            <a:pPr lvl="1"/>
            <a:r>
              <a:rPr lang="en-US" dirty="0"/>
              <a:t>Quadrature booster (evidently British though I’ve never heard this term)</a:t>
            </a:r>
          </a:p>
          <a:p>
            <a:r>
              <a:rPr lang="en-US" dirty="0"/>
              <a:t>They are constructed</a:t>
            </a:r>
            <a:br>
              <a:rPr lang="en-US" dirty="0"/>
            </a:br>
            <a:r>
              <a:rPr lang="en-US" dirty="0"/>
              <a:t>by include a delta-</a:t>
            </a:r>
            <a:br>
              <a:rPr lang="en-US" dirty="0"/>
            </a:br>
            <a:r>
              <a:rPr lang="en-US" dirty="0"/>
              <a:t>connected winding </a:t>
            </a:r>
            <a:br>
              <a:rPr lang="en-US" dirty="0"/>
            </a:br>
            <a:r>
              <a:rPr lang="en-US" dirty="0"/>
              <a:t>that introduces a 90º</a:t>
            </a:r>
            <a:br>
              <a:rPr lang="en-US" dirty="0"/>
            </a:br>
            <a:r>
              <a:rPr lang="en-US" dirty="0"/>
              <a:t>phase shift that is added</a:t>
            </a:r>
            <a:br>
              <a:rPr lang="en-US" dirty="0"/>
            </a:br>
            <a:r>
              <a:rPr lang="en-US" dirty="0"/>
              <a:t>to the output voltage</a:t>
            </a:r>
          </a:p>
        </p:txBody>
      </p:sp>
      <p:pic>
        <p:nvPicPr>
          <p:cNvPr id="5" name="Picture 9" descr="File:Qb-3p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687" y="3505200"/>
            <a:ext cx="4029075" cy="2686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6324601"/>
            <a:ext cx="5105400" cy="276999"/>
          </a:xfrm>
          <a:prstGeom prst="rect">
            <a:avLst/>
          </a:prstGeom>
        </p:spPr>
        <p:txBody>
          <a:bodyPr wrap="square">
            <a:spAutoFit/>
          </a:bodyPr>
          <a:lstStyle/>
          <a:p>
            <a:r>
              <a:rPr lang="en-US" sz="1200" dirty="0"/>
              <a:t>Image: http://en.wikipedia.org/wiki/Quadrature_booster</a:t>
            </a:r>
          </a:p>
        </p:txBody>
      </p:sp>
    </p:spTree>
    <p:extLst>
      <p:ext uri="{BB962C8B-B14F-4D97-AF65-F5344CB8AC3E}">
        <p14:creationId xmlns:p14="http://schemas.microsoft.com/office/powerpoint/2010/main" val="3948528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Phase-Shifter Model</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We develop the mathematical model of a phase shifting transformer as a first step toward our study of its simulation</a:t>
            </a:r>
          </a:p>
          <a:p>
            <a:r>
              <a:rPr lang="en-US" dirty="0"/>
              <a:t>Let buses k and m be the terminals of the phase–shifting transformer, then define the phase shift angle as </a:t>
            </a:r>
            <a:r>
              <a:rPr lang="en-US" dirty="0">
                <a:sym typeface="Symbol"/>
              </a:rPr>
              <a:t></a:t>
            </a:r>
            <a:r>
              <a:rPr lang="en-US" baseline="-25000" dirty="0">
                <a:sym typeface="Symbol"/>
              </a:rPr>
              <a:t>km</a:t>
            </a:r>
            <a:endParaRPr lang="en-US" baseline="-25000" dirty="0"/>
          </a:p>
          <a:p>
            <a:r>
              <a:rPr lang="en-US" dirty="0"/>
              <a:t>The latter differs from an off</a:t>
            </a:r>
            <a:r>
              <a:rPr lang="en-US" altLang="zh-CN" dirty="0"/>
              <a:t>–</a:t>
            </a:r>
            <a:r>
              <a:rPr lang="en-US" dirty="0"/>
              <a:t>nominal turns ratio LTC transformer in that its tap ratio is a complex quantity, i.e., a complex number, </a:t>
            </a:r>
            <a:r>
              <a:rPr lang="en-US" dirty="0" err="1"/>
              <a:t>t</a:t>
            </a:r>
            <a:r>
              <a:rPr lang="en-US" baseline="-25000" dirty="0" err="1"/>
              <a:t>km</a:t>
            </a:r>
            <a:r>
              <a:rPr lang="en-US" dirty="0">
                <a:sym typeface="Symbol"/>
              </a:rPr>
              <a:t></a:t>
            </a:r>
            <a:r>
              <a:rPr lang="en-US" baseline="-25000" dirty="0">
                <a:sym typeface="Symbol"/>
              </a:rPr>
              <a:t>km</a:t>
            </a:r>
            <a:r>
              <a:rPr lang="en-US" dirty="0"/>
              <a:t> </a:t>
            </a:r>
          </a:p>
          <a:p>
            <a:r>
              <a:rPr lang="en-US" dirty="0"/>
              <a:t>The phase shift angle is a discrete value, with one degree a typical increment</a:t>
            </a:r>
          </a:p>
        </p:txBody>
      </p:sp>
    </p:spTree>
    <p:extLst>
      <p:ext uri="{BB962C8B-B14F-4D97-AF65-F5344CB8AC3E}">
        <p14:creationId xmlns:p14="http://schemas.microsoft.com/office/powerpoint/2010/main" val="662883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Phase-Shifter Model</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For a phase shifter located on the branch (k, m), the admittance matrix representation is obtained analogously to that for the LTC</a:t>
            </a:r>
          </a:p>
          <a:p>
            <a:endParaRPr lang="en-US" dirty="0"/>
          </a:p>
          <a:p>
            <a:endParaRPr lang="en-US" dirty="0"/>
          </a:p>
          <a:p>
            <a:endParaRPr lang="en-US" dirty="0"/>
          </a:p>
          <a:p>
            <a:endParaRPr lang="en-US" dirty="0"/>
          </a:p>
          <a:p>
            <a:endParaRPr lang="en-US" dirty="0"/>
          </a:p>
          <a:p>
            <a:r>
              <a:rPr lang="en-US" dirty="0"/>
              <a:t>Note, if there is a phase shift then </a:t>
            </a:r>
            <a:r>
              <a:rPr lang="en-US" dirty="0" err="1"/>
              <a:t>Ybus</a:t>
            </a:r>
            <a:r>
              <a:rPr lang="en-US" dirty="0"/>
              <a:t> is no longer</a:t>
            </a:r>
            <a:br>
              <a:rPr lang="en-US" dirty="0"/>
            </a:br>
            <a:r>
              <a:rPr lang="en-US" dirty="0"/>
              <a:t>symmetric!!  In a large case there are almost always some phase shifters.  Y-D transformers also introduce a phase shift that is often not modeled</a:t>
            </a:r>
          </a:p>
          <a:p>
            <a:endParaRPr lang="en-US" dirty="0"/>
          </a:p>
        </p:txBody>
      </p:sp>
      <p:graphicFrame>
        <p:nvGraphicFramePr>
          <p:cNvPr id="5" name="Object 4"/>
          <p:cNvGraphicFramePr>
            <a:graphicFrameLocks noGrp="1" noChangeAspect="1"/>
          </p:cNvGraphicFramePr>
          <p:nvPr/>
        </p:nvGraphicFramePr>
        <p:xfrm>
          <a:off x="3200400" y="2286000"/>
          <a:ext cx="4860925" cy="2160588"/>
        </p:xfrm>
        <a:graphic>
          <a:graphicData uri="http://schemas.openxmlformats.org/presentationml/2006/ole">
            <mc:AlternateContent xmlns:mc="http://schemas.openxmlformats.org/markup-compatibility/2006">
              <mc:Choice xmlns:v="urn:schemas-microsoft-com:vml" Requires="v">
                <p:oleObj name="Equation" r:id="rId2" imgW="2286000" imgH="1015920" progId="Equation.DSMT4">
                  <p:embed/>
                </p:oleObj>
              </mc:Choice>
              <mc:Fallback>
                <p:oleObj name="Equation" r:id="rId2" imgW="2286000" imgH="1015920" progId="Equation.DSMT4">
                  <p:embed/>
                  <p:pic>
                    <p:nvPicPr>
                      <p:cNvPr id="5"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0"/>
                        <a:ext cx="48609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993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Integrated Phase-Shifter Control</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Phase shifters are usually used to control the real power flow on a device</a:t>
            </a:r>
          </a:p>
          <a:p>
            <a:r>
              <a:rPr lang="en-US" dirty="0"/>
              <a:t>Similar to LTCs, phase-shifter control can either be directly integrated into the power flow equations (adding an equation for the real power flow equality constraint, and a variable for the phase shifter value), or they can be handled in with an outer loop approach</a:t>
            </a:r>
          </a:p>
          <a:p>
            <a:r>
              <a:rPr lang="en-US" dirty="0"/>
              <a:t>As was the case with LTCs, limit enforcement often makes the outer loop approach preferred</a:t>
            </a:r>
          </a:p>
          <a:p>
            <a:r>
              <a:rPr lang="en-US" dirty="0"/>
              <a:t>Coordinated control is needed when there are multiple, close by phase shifters</a:t>
            </a:r>
          </a:p>
        </p:txBody>
      </p:sp>
    </p:spTree>
    <p:extLst>
      <p:ext uri="{BB962C8B-B14F-4D97-AF65-F5344CB8AC3E}">
        <p14:creationId xmlns:p14="http://schemas.microsoft.com/office/powerpoint/2010/main" val="58872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Case Phase Shifter Limits and Step Size</a:t>
            </a:r>
          </a:p>
        </p:txBody>
      </p:sp>
      <p:pic>
        <p:nvPicPr>
          <p:cNvPr id="172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629400" cy="521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799"/>
            <a:ext cx="4800600" cy="52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16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Phase Shifters in Practice</a:t>
            </a:r>
          </a:p>
        </p:txBody>
      </p:sp>
      <p:pic>
        <p:nvPicPr>
          <p:cNvPr id="164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 y="1295399"/>
            <a:ext cx="7467600" cy="5127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81200" y="6334780"/>
            <a:ext cx="8096794" cy="523220"/>
          </a:xfrm>
          <a:prstGeom prst="rect">
            <a:avLst/>
          </a:prstGeom>
        </p:spPr>
        <p:txBody>
          <a:bodyPr wrap="square">
            <a:spAutoFit/>
          </a:bodyPr>
          <a:lstStyle/>
          <a:p>
            <a:r>
              <a:rPr lang="en-US" sz="1400" dirty="0">
                <a:solidFill>
                  <a:srgbClr val="1E0000"/>
                </a:solidFill>
              </a:rPr>
              <a:t>https://www.nyiso.com/public/webdocs/markets_operations/committees/bic_miwg/meeting_materials/2017-02-28/2016%20Ontario-Michigan%20Interface%20PAR%20Evaluation%20Final%20Report.pdf</a:t>
            </a:r>
          </a:p>
        </p:txBody>
      </p:sp>
      <p:pic>
        <p:nvPicPr>
          <p:cNvPr id="1648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43800" y="1828800"/>
            <a:ext cx="4495800" cy="426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10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Impedance Correction Tables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With taps the impedance of the transformer changes; sometimes the changes are relatively minor and sometimes they are dramatic</a:t>
            </a:r>
          </a:p>
          <a:p>
            <a:pPr lvl="1"/>
            <a:r>
              <a:rPr lang="en-US" dirty="0"/>
              <a:t>A unity turns ratio phase shifter is a good example with essentially no impedance when the phase shift is zero</a:t>
            </a:r>
          </a:p>
          <a:p>
            <a:pPr lvl="1"/>
            <a:r>
              <a:rPr lang="en-US" dirty="0"/>
              <a:t>Often modeled with piecewise linear function with impedance correction varying with tap ratio or phase shift</a:t>
            </a:r>
          </a:p>
          <a:p>
            <a:pPr lvl="1"/>
            <a:r>
              <a:rPr lang="en-US" dirty="0"/>
              <a:t>Next lines give several examples, with format being (phase shift or tap ratio, impedance correction)</a:t>
            </a:r>
          </a:p>
          <a:p>
            <a:pPr lvl="2"/>
            <a:r>
              <a:rPr lang="en-US" dirty="0"/>
              <a:t>(-60,1), (0,0.01), (60,1)</a:t>
            </a:r>
          </a:p>
          <a:p>
            <a:pPr lvl="2"/>
            <a:r>
              <a:rPr lang="en-US" dirty="0"/>
              <a:t>(-25,2.43),(0,1),(25,2.43)</a:t>
            </a:r>
          </a:p>
          <a:p>
            <a:pPr lvl="2"/>
            <a:r>
              <a:rPr lang="en-US" dirty="0"/>
              <a:t>(0.941,0.5), (1.04,1), (1.15,2.45)</a:t>
            </a:r>
          </a:p>
          <a:p>
            <a:pPr lvl="2"/>
            <a:r>
              <a:rPr lang="en-US" dirty="0"/>
              <a:t>(0.937,1.64), (1,1), (1.1, 1.427)</a:t>
            </a:r>
          </a:p>
        </p:txBody>
      </p:sp>
    </p:spTree>
    <p:extLst>
      <p:ext uri="{BB962C8B-B14F-4D97-AF65-F5344CB8AC3E}">
        <p14:creationId xmlns:p14="http://schemas.microsoft.com/office/powerpoint/2010/main" val="81524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Circuit Breakers and Disconnects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Circuit breakers are devices that are designed to clear fault current, which can be many times normal operating current</a:t>
            </a:r>
          </a:p>
          <a:p>
            <a:pPr lvl="1"/>
            <a:r>
              <a:rPr lang="en-US" dirty="0"/>
              <a:t>AC circuit breakers take advantage of the current going through zero twice per cycle</a:t>
            </a:r>
          </a:p>
          <a:p>
            <a:pPr lvl="1"/>
            <a:r>
              <a:rPr lang="en-US" dirty="0"/>
              <a:t>Transmission faults can usually be cleared in less than three cycles</a:t>
            </a:r>
          </a:p>
          <a:p>
            <a:r>
              <a:rPr lang="en-US" dirty="0"/>
              <a:t>Disconnects cannot clear fault current, and usually not normal current.  They provide a visual indication the line is open.  Can be manual or motorized.</a:t>
            </a:r>
          </a:p>
          <a:p>
            <a:r>
              <a:rPr lang="en-US" dirty="0"/>
              <a:t>In the power flow they have essentially no impedance; concept of a zero branch reactance (ZBR)</a:t>
            </a:r>
          </a:p>
          <a:p>
            <a:endParaRPr lang="en-US" dirty="0"/>
          </a:p>
        </p:txBody>
      </p:sp>
    </p:spTree>
    <p:extLst>
      <p:ext uri="{BB962C8B-B14F-4D97-AF65-F5344CB8AC3E}">
        <p14:creationId xmlns:p14="http://schemas.microsoft.com/office/powerpoint/2010/main" val="159849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View of a 345 kV Substation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1" t="19575" r="1438" b="2109"/>
          <a:stretch/>
        </p:blipFill>
        <p:spPr bwMode="auto">
          <a:xfrm>
            <a:off x="1905000" y="1371600"/>
            <a:ext cx="7924800" cy="511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33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Substation Configurations</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Several different substation breaker/disconnect configurations are common:</a:t>
            </a:r>
          </a:p>
          <a:p>
            <a:r>
              <a:rPr lang="en-US" dirty="0"/>
              <a:t>Single bus: simple but a fault</a:t>
            </a:r>
            <a:br>
              <a:rPr lang="en-US" dirty="0"/>
            </a:br>
            <a:r>
              <a:rPr lang="en-US" dirty="0"/>
              <a:t>any where requires taking out the </a:t>
            </a:r>
            <a:br>
              <a:rPr lang="en-US" dirty="0"/>
            </a:br>
            <a:r>
              <a:rPr lang="en-US" dirty="0"/>
              <a:t>entire substation; also doing breaker</a:t>
            </a:r>
            <a:br>
              <a:rPr lang="en-US" dirty="0"/>
            </a:br>
            <a:r>
              <a:rPr lang="en-US" dirty="0"/>
              <a:t>or disconnect maintenance requires</a:t>
            </a:r>
            <a:br>
              <a:rPr lang="en-US" dirty="0"/>
            </a:br>
            <a:r>
              <a:rPr lang="en-US" dirty="0"/>
              <a:t>taking out the associated line</a:t>
            </a:r>
          </a:p>
        </p:txBody>
      </p:sp>
      <p:pic>
        <p:nvPicPr>
          <p:cNvPr id="4" name="Picture 2" descr="http://4.bp.blogspot.com/-9g6rjqRAD0I/ToXk6oQSRUI/AAAAAAAAApY/-4th5mJTvDY/s400/SingleBu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92" r="24375"/>
          <a:stretch/>
        </p:blipFill>
        <p:spPr bwMode="auto">
          <a:xfrm>
            <a:off x="7848600" y="1981201"/>
            <a:ext cx="1920240" cy="2626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6324601"/>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spTree>
    <p:extLst>
      <p:ext uri="{BB962C8B-B14F-4D97-AF65-F5344CB8AC3E}">
        <p14:creationId xmlns:p14="http://schemas.microsoft.com/office/powerpoint/2010/main" val="189069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Substation Configurations, cont.</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Main and Transfer Bus: </a:t>
            </a:r>
            <a:br>
              <a:rPr lang="en-US" dirty="0"/>
            </a:br>
            <a:r>
              <a:rPr lang="en-US" dirty="0"/>
              <a:t>Now the breakers can be taken</a:t>
            </a:r>
            <a:br>
              <a:rPr lang="en-US" dirty="0"/>
            </a:br>
            <a:r>
              <a:rPr lang="en-US" dirty="0"/>
              <a:t>out for maintenance without</a:t>
            </a:r>
            <a:br>
              <a:rPr lang="en-US" dirty="0"/>
            </a:br>
            <a:r>
              <a:rPr lang="en-US" dirty="0"/>
              <a:t>taking out a line, but protection</a:t>
            </a:r>
            <a:br>
              <a:rPr lang="en-US" dirty="0"/>
            </a:br>
            <a:r>
              <a:rPr lang="en-US" dirty="0"/>
              <a:t>is more difficult, and a fault</a:t>
            </a:r>
            <a:br>
              <a:rPr lang="en-US" dirty="0"/>
            </a:br>
            <a:r>
              <a:rPr lang="en-US" dirty="0"/>
              <a:t>on one line will take out at least two</a:t>
            </a:r>
          </a:p>
          <a:p>
            <a:r>
              <a:rPr lang="en-US" dirty="0"/>
              <a:t>Double Bus Breaker:</a:t>
            </a:r>
            <a:br>
              <a:rPr lang="en-US" dirty="0"/>
            </a:br>
            <a:r>
              <a:rPr lang="en-US" dirty="0"/>
              <a:t>Now each line is fully protected</a:t>
            </a:r>
            <a:br>
              <a:rPr lang="en-US" dirty="0"/>
            </a:br>
            <a:r>
              <a:rPr lang="en-US" dirty="0"/>
              <a:t>when a breaker is out, so high</a:t>
            </a:r>
            <a:br>
              <a:rPr lang="en-US" dirty="0"/>
            </a:br>
            <a:r>
              <a:rPr lang="en-US" dirty="0"/>
              <a:t>reliability, but more costly</a:t>
            </a:r>
          </a:p>
          <a:p>
            <a:endParaRPr lang="en-US" dirty="0"/>
          </a:p>
        </p:txBody>
      </p:sp>
      <p:pic>
        <p:nvPicPr>
          <p:cNvPr id="4" name="Picture 2" descr="http://3.bp.blogspot.com/-yBG8xB2VDog/ToXlwGl-CbI/AAAAAAAAApc/4v4fTK9Ixbc/s400/MainandTransferBu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0" r="2000"/>
          <a:stretch/>
        </p:blipFill>
        <p:spPr bwMode="auto">
          <a:xfrm>
            <a:off x="6967880" y="1371600"/>
            <a:ext cx="338328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3.bp.blogspot.com/-9Se44Ew3i_c/ToXmQZRcZzI/AAAAAAAAApg/al1E7kRV1L0/s400/DoubleBusDoubleBreaker.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053727"/>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1200" y="6324601"/>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spTree>
    <p:extLst>
      <p:ext uri="{BB962C8B-B14F-4D97-AF65-F5344CB8AC3E}">
        <p14:creationId xmlns:p14="http://schemas.microsoft.com/office/powerpoint/2010/main" val="195057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Ring Bus, Breaker and Half</a:t>
            </a:r>
          </a:p>
        </p:txBody>
      </p:sp>
      <p:sp>
        <p:nvSpPr>
          <p:cNvPr id="3" name="Content Placeholder 2"/>
          <p:cNvSpPr>
            <a:spLocks noGrp="1"/>
          </p:cNvSpPr>
          <p:nvPr>
            <p:ph type="body" sz="quarter" idx="10"/>
          </p:nvPr>
        </p:nvSpPr>
        <p:spPr>
          <a:xfrm>
            <a:off x="228600" y="1295400"/>
            <a:ext cx="10896600" cy="5181600"/>
          </a:xfrm>
        </p:spPr>
        <p:txBody>
          <a:bodyPr/>
          <a:lstStyle/>
          <a:p>
            <a:r>
              <a:rPr lang="en-US" dirty="0"/>
              <a:t>As the name implies with a ring</a:t>
            </a:r>
            <a:br>
              <a:rPr lang="en-US" dirty="0"/>
            </a:br>
            <a:r>
              <a:rPr lang="en-US" dirty="0"/>
              <a:t>bus the breakers form a ring;</a:t>
            </a:r>
            <a:br>
              <a:rPr lang="en-US" dirty="0"/>
            </a:br>
            <a:r>
              <a:rPr lang="en-US" dirty="0"/>
              <a:t>number of breakers is same as </a:t>
            </a:r>
            <a:br>
              <a:rPr lang="en-US" dirty="0"/>
            </a:br>
            <a:r>
              <a:rPr lang="en-US" dirty="0"/>
              <a:t>number of devices; any breaker can</a:t>
            </a:r>
            <a:br>
              <a:rPr lang="en-US" dirty="0"/>
            </a:br>
            <a:r>
              <a:rPr lang="en-US" dirty="0"/>
              <a:t>be removed for maintenance</a:t>
            </a:r>
          </a:p>
          <a:p>
            <a:r>
              <a:rPr lang="en-US" dirty="0"/>
              <a:t>The breaker and half has two buses</a:t>
            </a:r>
            <a:br>
              <a:rPr lang="en-US" dirty="0"/>
            </a:br>
            <a:r>
              <a:rPr lang="en-US" dirty="0"/>
              <a:t>and uses three breakers for two</a:t>
            </a:r>
            <a:br>
              <a:rPr lang="en-US" dirty="0"/>
            </a:br>
            <a:r>
              <a:rPr lang="en-US" dirty="0"/>
              <a:t>devices; both breakers and buses</a:t>
            </a:r>
            <a:br>
              <a:rPr lang="en-US" dirty="0"/>
            </a:br>
            <a:r>
              <a:rPr lang="en-US" dirty="0"/>
              <a:t>can be removed for maintenance</a:t>
            </a:r>
          </a:p>
          <a:p>
            <a:endParaRPr lang="en-US" dirty="0"/>
          </a:p>
        </p:txBody>
      </p:sp>
      <p:sp>
        <p:nvSpPr>
          <p:cNvPr id="4" name="Rectangle 3"/>
          <p:cNvSpPr/>
          <p:nvPr/>
        </p:nvSpPr>
        <p:spPr>
          <a:xfrm>
            <a:off x="1981200" y="6324601"/>
            <a:ext cx="6019800" cy="307777"/>
          </a:xfrm>
          <a:prstGeom prst="rect">
            <a:avLst/>
          </a:prstGeom>
        </p:spPr>
        <p:txBody>
          <a:bodyPr wrap="square">
            <a:spAutoFit/>
          </a:bodyPr>
          <a:lstStyle/>
          <a:p>
            <a:r>
              <a:rPr lang="en-US" sz="1400" dirty="0">
                <a:solidFill>
                  <a:srgbClr val="1E0000"/>
                </a:solidFill>
              </a:rPr>
              <a:t>Source: http://www.skm-eleksys.com/2011/09/substation-bus-schemes.html</a:t>
            </a:r>
          </a:p>
        </p:txBody>
      </p:sp>
      <p:pic>
        <p:nvPicPr>
          <p:cNvPr id="5" name="Picture 4" descr="http://4.bp.blogspot.com/-T0szY1RTPM8/ToXnwiGFmqI/AAAAAAAAAps/vekR4pL2paA/s1600/OneandHalfBreak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6085" y="3657600"/>
            <a:ext cx="32511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4.bp.blogspot.com/-XAvUa4XFCVY/ToXnSU5vLvI/AAAAAAAAApo/OEG_sDpGYpw/s1600/RingB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692" y="1295400"/>
            <a:ext cx="2946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7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6800"/>
          </a:xfrm>
        </p:spPr>
        <p:txBody>
          <a:bodyPr/>
          <a:lstStyle/>
          <a:p>
            <a:r>
              <a:rPr lang="en-US" dirty="0"/>
              <a:t>EMS and Planning Models</a:t>
            </a:r>
          </a:p>
        </p:txBody>
      </p:sp>
      <p:sp>
        <p:nvSpPr>
          <p:cNvPr id="3" name="Content Placeholder 2"/>
          <p:cNvSpPr>
            <a:spLocks noGrp="1"/>
          </p:cNvSpPr>
          <p:nvPr>
            <p:ph type="body" sz="quarter" idx="10"/>
          </p:nvPr>
        </p:nvSpPr>
        <p:spPr>
          <a:xfrm>
            <a:off x="228600" y="1295400"/>
            <a:ext cx="10896600" cy="5181600"/>
          </a:xfrm>
        </p:spPr>
        <p:txBody>
          <a:bodyPr/>
          <a:lstStyle/>
          <a:p>
            <a:r>
              <a:rPr lang="en-US"/>
              <a:t>EMS Model</a:t>
            </a:r>
          </a:p>
          <a:p>
            <a:pPr lvl="1"/>
            <a:r>
              <a:rPr lang="en-US"/>
              <a:t>Used for real-time operations</a:t>
            </a:r>
          </a:p>
          <a:p>
            <a:pPr lvl="1"/>
            <a:r>
              <a:rPr lang="en-US"/>
              <a:t>Called full topology model</a:t>
            </a:r>
          </a:p>
          <a:p>
            <a:pPr lvl="1"/>
            <a:r>
              <a:rPr lang="en-US"/>
              <a:t>Has node-breaker detail</a:t>
            </a:r>
          </a:p>
          <a:p>
            <a:endParaRPr lang="en-US" dirty="0"/>
          </a:p>
        </p:txBody>
      </p:sp>
      <p:sp>
        <p:nvSpPr>
          <p:cNvPr id="4" name="Content Placeholder 3"/>
          <p:cNvSpPr>
            <a:spLocks noGrp="1"/>
          </p:cNvSpPr>
          <p:nvPr>
            <p:ph sz="half" idx="4294967295"/>
          </p:nvPr>
        </p:nvSpPr>
        <p:spPr>
          <a:xfrm>
            <a:off x="6959600" y="1524000"/>
            <a:ext cx="5232400" cy="3733800"/>
          </a:xfrm>
        </p:spPr>
        <p:txBody>
          <a:bodyPr/>
          <a:lstStyle/>
          <a:p>
            <a:r>
              <a:rPr lang="en-US"/>
              <a:t>Planning Model</a:t>
            </a:r>
          </a:p>
          <a:p>
            <a:pPr lvl="1"/>
            <a:r>
              <a:rPr lang="en-US"/>
              <a:t>Used for off-line analysis</a:t>
            </a:r>
          </a:p>
          <a:p>
            <a:pPr lvl="1"/>
            <a:r>
              <a:rPr lang="en-US"/>
              <a:t>Called consolidated model by PowerWorld</a:t>
            </a:r>
          </a:p>
          <a:p>
            <a:pPr lvl="1"/>
            <a:r>
              <a:rPr lang="en-US"/>
              <a:t>Has bus/branch detail</a:t>
            </a:r>
            <a:endParaRPr lang="en-US" dirty="0"/>
          </a:p>
        </p:txBody>
      </p:sp>
      <p:grpSp>
        <p:nvGrpSpPr>
          <p:cNvPr id="5" name="Group 4"/>
          <p:cNvGrpSpPr/>
          <p:nvPr/>
        </p:nvGrpSpPr>
        <p:grpSpPr>
          <a:xfrm>
            <a:off x="1447800" y="3493282"/>
            <a:ext cx="3826874" cy="3364718"/>
            <a:chOff x="609600" y="3063240"/>
            <a:chExt cx="3826874" cy="3364718"/>
          </a:xfrm>
        </p:grpSpPr>
        <p:sp>
          <p:nvSpPr>
            <p:cNvPr id="6" name="Freeform 5"/>
            <p:cNvSpPr/>
            <p:nvPr/>
          </p:nvSpPr>
          <p:spPr bwMode="auto">
            <a:xfrm>
              <a:off x="609600" y="3515618"/>
              <a:ext cx="184731" cy="461665"/>
            </a:xfrm>
            <a:custGeom>
              <a:avLst/>
              <a:gdLst>
                <a:gd name="connsiteX0" fmla="*/ 62630 w 3632548"/>
                <a:gd name="connsiteY0" fmla="*/ 2004165 h 2605414"/>
                <a:gd name="connsiteX1" fmla="*/ 1265129 w 3632548"/>
                <a:gd name="connsiteY1" fmla="*/ 1991639 h 2605414"/>
                <a:gd name="connsiteX2" fmla="*/ 1678488 w 3632548"/>
                <a:gd name="connsiteY2" fmla="*/ 1453019 h 2605414"/>
                <a:gd name="connsiteX3" fmla="*/ 3144033 w 3632548"/>
                <a:gd name="connsiteY3" fmla="*/ 1453019 h 2605414"/>
                <a:gd name="connsiteX4" fmla="*/ 3194137 w 3632548"/>
                <a:gd name="connsiteY4" fmla="*/ 2517732 h 2605414"/>
                <a:gd name="connsiteX5" fmla="*/ 3594970 w 3632548"/>
                <a:gd name="connsiteY5" fmla="*/ 2605414 h 2605414"/>
                <a:gd name="connsiteX6" fmla="*/ 3632548 w 3632548"/>
                <a:gd name="connsiteY6" fmla="*/ 0 h 2605414"/>
                <a:gd name="connsiteX7" fmla="*/ 3231715 w 3632548"/>
                <a:gd name="connsiteY7" fmla="*/ 37578 h 2605414"/>
                <a:gd name="connsiteX8" fmla="*/ 2931091 w 3632548"/>
                <a:gd name="connsiteY8" fmla="*/ 275573 h 2605414"/>
                <a:gd name="connsiteX9" fmla="*/ 0 w 3632548"/>
                <a:gd name="connsiteY9" fmla="*/ 275573 h 2605414"/>
                <a:gd name="connsiteX10" fmla="*/ 12526 w 3632548"/>
                <a:gd name="connsiteY10" fmla="*/ 1991639 h 2605414"/>
                <a:gd name="connsiteX0" fmla="*/ 62630 w 3792255"/>
                <a:gd name="connsiteY0" fmla="*/ 2004165 h 2605414"/>
                <a:gd name="connsiteX1" fmla="*/ 1265129 w 3792255"/>
                <a:gd name="connsiteY1" fmla="*/ 1991639 h 2605414"/>
                <a:gd name="connsiteX2" fmla="*/ 1678488 w 3792255"/>
                <a:gd name="connsiteY2" fmla="*/ 1453019 h 2605414"/>
                <a:gd name="connsiteX3" fmla="*/ 3144033 w 3792255"/>
                <a:gd name="connsiteY3" fmla="*/ 1453019 h 2605414"/>
                <a:gd name="connsiteX4" fmla="*/ 3194137 w 3792255"/>
                <a:gd name="connsiteY4" fmla="*/ 2517732 h 2605414"/>
                <a:gd name="connsiteX5" fmla="*/ 3594970 w 3792255"/>
                <a:gd name="connsiteY5" fmla="*/ 2605414 h 2605414"/>
                <a:gd name="connsiteX6" fmla="*/ 3792255 w 3792255"/>
                <a:gd name="connsiteY6" fmla="*/ 1240077 h 2605414"/>
                <a:gd name="connsiteX7" fmla="*/ 3632548 w 3792255"/>
                <a:gd name="connsiteY7" fmla="*/ 0 h 2605414"/>
                <a:gd name="connsiteX8" fmla="*/ 3231715 w 3792255"/>
                <a:gd name="connsiteY8" fmla="*/ 37578 h 2605414"/>
                <a:gd name="connsiteX9" fmla="*/ 2931091 w 3792255"/>
                <a:gd name="connsiteY9" fmla="*/ 275573 h 2605414"/>
                <a:gd name="connsiteX10" fmla="*/ 0 w 3792255"/>
                <a:gd name="connsiteY10" fmla="*/ 275573 h 2605414"/>
                <a:gd name="connsiteX11" fmla="*/ 12526 w 3792255"/>
                <a:gd name="connsiteY11" fmla="*/ 1991639 h 2605414"/>
                <a:gd name="connsiteX0" fmla="*/ 62630 w 3818351"/>
                <a:gd name="connsiteY0" fmla="*/ 2004165 h 2605414"/>
                <a:gd name="connsiteX1" fmla="*/ 1265129 w 3818351"/>
                <a:gd name="connsiteY1" fmla="*/ 1991639 h 2605414"/>
                <a:gd name="connsiteX2" fmla="*/ 1678488 w 3818351"/>
                <a:gd name="connsiteY2" fmla="*/ 1453019 h 2605414"/>
                <a:gd name="connsiteX3" fmla="*/ 3144033 w 3818351"/>
                <a:gd name="connsiteY3" fmla="*/ 1453019 h 2605414"/>
                <a:gd name="connsiteX4" fmla="*/ 3194137 w 3818351"/>
                <a:gd name="connsiteY4" fmla="*/ 2517732 h 2605414"/>
                <a:gd name="connsiteX5" fmla="*/ 3594970 w 3818351"/>
                <a:gd name="connsiteY5" fmla="*/ 2605414 h 2605414"/>
                <a:gd name="connsiteX6" fmla="*/ 3792255 w 3818351"/>
                <a:gd name="connsiteY6" fmla="*/ 1240077 h 2605414"/>
                <a:gd name="connsiteX7" fmla="*/ 3632548 w 3818351"/>
                <a:gd name="connsiteY7" fmla="*/ 0 h 2605414"/>
                <a:gd name="connsiteX8" fmla="*/ 3231715 w 3818351"/>
                <a:gd name="connsiteY8" fmla="*/ 37578 h 2605414"/>
                <a:gd name="connsiteX9" fmla="*/ 2931091 w 3818351"/>
                <a:gd name="connsiteY9" fmla="*/ 275573 h 2605414"/>
                <a:gd name="connsiteX10" fmla="*/ 0 w 3818351"/>
                <a:gd name="connsiteY10" fmla="*/ 275573 h 2605414"/>
                <a:gd name="connsiteX11" fmla="*/ 12526 w 3818351"/>
                <a:gd name="connsiteY11" fmla="*/ 1991639 h 2605414"/>
                <a:gd name="connsiteX0" fmla="*/ 62630 w 3818351"/>
                <a:gd name="connsiteY0" fmla="*/ 2004165 h 2605414"/>
                <a:gd name="connsiteX1" fmla="*/ 1265129 w 3818351"/>
                <a:gd name="connsiteY1" fmla="*/ 1991639 h 2605414"/>
                <a:gd name="connsiteX2" fmla="*/ 1678488 w 3818351"/>
                <a:gd name="connsiteY2" fmla="*/ 1453019 h 2605414"/>
                <a:gd name="connsiteX3" fmla="*/ 3144033 w 3818351"/>
                <a:gd name="connsiteY3" fmla="*/ 1453019 h 2605414"/>
                <a:gd name="connsiteX4" fmla="*/ 3194137 w 3818351"/>
                <a:gd name="connsiteY4" fmla="*/ 2517732 h 2605414"/>
                <a:gd name="connsiteX5" fmla="*/ 3594970 w 3818351"/>
                <a:gd name="connsiteY5" fmla="*/ 2605414 h 2605414"/>
                <a:gd name="connsiteX6" fmla="*/ 3792255 w 3818351"/>
                <a:gd name="connsiteY6" fmla="*/ 1240077 h 2605414"/>
                <a:gd name="connsiteX7" fmla="*/ 3632548 w 3818351"/>
                <a:gd name="connsiteY7" fmla="*/ 0 h 2605414"/>
                <a:gd name="connsiteX8" fmla="*/ 3231715 w 3818351"/>
                <a:gd name="connsiteY8" fmla="*/ 37578 h 2605414"/>
                <a:gd name="connsiteX9" fmla="*/ 2931091 w 3818351"/>
                <a:gd name="connsiteY9" fmla="*/ 275573 h 2605414"/>
                <a:gd name="connsiteX10" fmla="*/ 0 w 3818351"/>
                <a:gd name="connsiteY10" fmla="*/ 275573 h 2605414"/>
                <a:gd name="connsiteX11" fmla="*/ 12526 w 3818351"/>
                <a:gd name="connsiteY11" fmla="*/ 1991639 h 2605414"/>
                <a:gd name="connsiteX0" fmla="*/ 552537 w 4308258"/>
                <a:gd name="connsiteY0" fmla="*/ 2004165 h 2605414"/>
                <a:gd name="connsiteX1" fmla="*/ 1755036 w 4308258"/>
                <a:gd name="connsiteY1" fmla="*/ 1991639 h 2605414"/>
                <a:gd name="connsiteX2" fmla="*/ 2168395 w 4308258"/>
                <a:gd name="connsiteY2" fmla="*/ 1453019 h 2605414"/>
                <a:gd name="connsiteX3" fmla="*/ 3633940 w 4308258"/>
                <a:gd name="connsiteY3" fmla="*/ 1453019 h 2605414"/>
                <a:gd name="connsiteX4" fmla="*/ 3684044 w 4308258"/>
                <a:gd name="connsiteY4" fmla="*/ 2517732 h 2605414"/>
                <a:gd name="connsiteX5" fmla="*/ 4084877 w 4308258"/>
                <a:gd name="connsiteY5" fmla="*/ 2605414 h 2605414"/>
                <a:gd name="connsiteX6" fmla="*/ 4282162 w 4308258"/>
                <a:gd name="connsiteY6" fmla="*/ 1240077 h 2605414"/>
                <a:gd name="connsiteX7" fmla="*/ 4122455 w 4308258"/>
                <a:gd name="connsiteY7" fmla="*/ 0 h 2605414"/>
                <a:gd name="connsiteX8" fmla="*/ 3721622 w 4308258"/>
                <a:gd name="connsiteY8" fmla="*/ 37578 h 2605414"/>
                <a:gd name="connsiteX9" fmla="*/ 3420998 w 4308258"/>
                <a:gd name="connsiteY9" fmla="*/ 275573 h 2605414"/>
                <a:gd name="connsiteX10" fmla="*/ 489907 w 4308258"/>
                <a:gd name="connsiteY10" fmla="*/ 275573 h 2605414"/>
                <a:gd name="connsiteX11" fmla="*/ 413707 w 4308258"/>
                <a:gd name="connsiteY11" fmla="*/ 1371600 h 2605414"/>
                <a:gd name="connsiteX12" fmla="*/ 502433 w 4308258"/>
                <a:gd name="connsiteY12" fmla="*/ 1991639 h 2605414"/>
                <a:gd name="connsiteX0" fmla="*/ 247737 w 4003458"/>
                <a:gd name="connsiteY0" fmla="*/ 2004165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197633 w 4003458"/>
                <a:gd name="connsiteY12" fmla="*/ 1991639 h 2605414"/>
                <a:gd name="connsiteX0" fmla="*/ 247737 w 4003458"/>
                <a:gd name="connsiteY0" fmla="*/ 2004165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337507 w 4003458"/>
                <a:gd name="connsiteY12" fmla="*/ 2057400 h 2605414"/>
                <a:gd name="connsiteX0" fmla="*/ 337507 w 4003458"/>
                <a:gd name="connsiteY0" fmla="*/ 1981200 h 2605414"/>
                <a:gd name="connsiteX1" fmla="*/ 1450236 w 4003458"/>
                <a:gd name="connsiteY1" fmla="*/ 1991639 h 2605414"/>
                <a:gd name="connsiteX2" fmla="*/ 1863595 w 4003458"/>
                <a:gd name="connsiteY2" fmla="*/ 1453019 h 2605414"/>
                <a:gd name="connsiteX3" fmla="*/ 3329140 w 4003458"/>
                <a:gd name="connsiteY3" fmla="*/ 1453019 h 2605414"/>
                <a:gd name="connsiteX4" fmla="*/ 3379244 w 4003458"/>
                <a:gd name="connsiteY4" fmla="*/ 2517732 h 2605414"/>
                <a:gd name="connsiteX5" fmla="*/ 3780077 w 4003458"/>
                <a:gd name="connsiteY5" fmla="*/ 2605414 h 2605414"/>
                <a:gd name="connsiteX6" fmla="*/ 3977362 w 4003458"/>
                <a:gd name="connsiteY6" fmla="*/ 1240077 h 2605414"/>
                <a:gd name="connsiteX7" fmla="*/ 3817655 w 4003458"/>
                <a:gd name="connsiteY7" fmla="*/ 0 h 2605414"/>
                <a:gd name="connsiteX8" fmla="*/ 3416822 w 4003458"/>
                <a:gd name="connsiteY8" fmla="*/ 37578 h 2605414"/>
                <a:gd name="connsiteX9" fmla="*/ 3116198 w 4003458"/>
                <a:gd name="connsiteY9" fmla="*/ 275573 h 2605414"/>
                <a:gd name="connsiteX10" fmla="*/ 489907 w 4003458"/>
                <a:gd name="connsiteY10" fmla="*/ 304800 h 2605414"/>
                <a:gd name="connsiteX11" fmla="*/ 108907 w 4003458"/>
                <a:gd name="connsiteY11" fmla="*/ 1371600 h 2605414"/>
                <a:gd name="connsiteX12" fmla="*/ 337507 w 4003458"/>
                <a:gd name="connsiteY12" fmla="*/ 2057400 h 2605414"/>
                <a:gd name="connsiteX0" fmla="*/ 337507 w 4003458"/>
                <a:gd name="connsiteY0" fmla="*/ 1981200 h 2605414"/>
                <a:gd name="connsiteX1" fmla="*/ 413707 w 4003458"/>
                <a:gd name="connsiteY1" fmla="*/ 1981200 h 2605414"/>
                <a:gd name="connsiteX2" fmla="*/ 1450236 w 4003458"/>
                <a:gd name="connsiteY2" fmla="*/ 1991639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3329140 w 4003458"/>
                <a:gd name="connsiteY4" fmla="*/ 1453019 h 2605414"/>
                <a:gd name="connsiteX5" fmla="*/ 3379244 w 4003458"/>
                <a:gd name="connsiteY5" fmla="*/ 2517732 h 2605414"/>
                <a:gd name="connsiteX6" fmla="*/ 3780077 w 4003458"/>
                <a:gd name="connsiteY6" fmla="*/ 2605414 h 2605414"/>
                <a:gd name="connsiteX7" fmla="*/ 3977362 w 4003458"/>
                <a:gd name="connsiteY7" fmla="*/ 1240077 h 2605414"/>
                <a:gd name="connsiteX8" fmla="*/ 3817655 w 4003458"/>
                <a:gd name="connsiteY8" fmla="*/ 0 h 2605414"/>
                <a:gd name="connsiteX9" fmla="*/ 3416822 w 4003458"/>
                <a:gd name="connsiteY9" fmla="*/ 37578 h 2605414"/>
                <a:gd name="connsiteX10" fmla="*/ 3116198 w 4003458"/>
                <a:gd name="connsiteY10" fmla="*/ 275573 h 2605414"/>
                <a:gd name="connsiteX11" fmla="*/ 489907 w 4003458"/>
                <a:gd name="connsiteY11" fmla="*/ 304800 h 2605414"/>
                <a:gd name="connsiteX12" fmla="*/ 108907 w 4003458"/>
                <a:gd name="connsiteY12" fmla="*/ 1371600 h 2605414"/>
                <a:gd name="connsiteX13" fmla="*/ 337507 w 4003458"/>
                <a:gd name="connsiteY13"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 name="connsiteX0" fmla="*/ 337507 w 4003458"/>
                <a:gd name="connsiteY0" fmla="*/ 1981200 h 2605414"/>
                <a:gd name="connsiteX1" fmla="*/ 413707 w 4003458"/>
                <a:gd name="connsiteY1" fmla="*/ 1981200 h 2605414"/>
                <a:gd name="connsiteX2" fmla="*/ 1404307 w 4003458"/>
                <a:gd name="connsiteY2" fmla="*/ 2057400 h 2605414"/>
                <a:gd name="connsiteX3" fmla="*/ 1863595 w 4003458"/>
                <a:gd name="connsiteY3" fmla="*/ 1453019 h 2605414"/>
                <a:gd name="connsiteX4" fmla="*/ 2699707 w 4003458"/>
                <a:gd name="connsiteY4" fmla="*/ 1371600 h 2605414"/>
                <a:gd name="connsiteX5" fmla="*/ 3329140 w 4003458"/>
                <a:gd name="connsiteY5" fmla="*/ 1453019 h 2605414"/>
                <a:gd name="connsiteX6" fmla="*/ 3379244 w 4003458"/>
                <a:gd name="connsiteY6" fmla="*/ 2517732 h 2605414"/>
                <a:gd name="connsiteX7" fmla="*/ 3780077 w 4003458"/>
                <a:gd name="connsiteY7" fmla="*/ 2605414 h 2605414"/>
                <a:gd name="connsiteX8" fmla="*/ 3977362 w 4003458"/>
                <a:gd name="connsiteY8" fmla="*/ 1240077 h 2605414"/>
                <a:gd name="connsiteX9" fmla="*/ 3817655 w 4003458"/>
                <a:gd name="connsiteY9" fmla="*/ 0 h 2605414"/>
                <a:gd name="connsiteX10" fmla="*/ 3416822 w 4003458"/>
                <a:gd name="connsiteY10" fmla="*/ 37578 h 2605414"/>
                <a:gd name="connsiteX11" fmla="*/ 3116198 w 4003458"/>
                <a:gd name="connsiteY11" fmla="*/ 275573 h 2605414"/>
                <a:gd name="connsiteX12" fmla="*/ 489907 w 4003458"/>
                <a:gd name="connsiteY12" fmla="*/ 304800 h 2605414"/>
                <a:gd name="connsiteX13" fmla="*/ 108907 w 4003458"/>
                <a:gd name="connsiteY13" fmla="*/ 1371600 h 2605414"/>
                <a:gd name="connsiteX14" fmla="*/ 337507 w 4003458"/>
                <a:gd name="connsiteY14" fmla="*/ 2057400 h 260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3458" h="2605414">
                  <a:moveTo>
                    <a:pt x="337507" y="1981200"/>
                  </a:moveTo>
                  <a:lnTo>
                    <a:pt x="413707" y="1981200"/>
                  </a:lnTo>
                  <a:cubicBezTo>
                    <a:pt x="743907" y="2006600"/>
                    <a:pt x="941540" y="2084192"/>
                    <a:pt x="1404307" y="2057400"/>
                  </a:cubicBezTo>
                  <a:cubicBezTo>
                    <a:pt x="1680576" y="1810011"/>
                    <a:pt x="1710499" y="1654479"/>
                    <a:pt x="1863595" y="1453019"/>
                  </a:cubicBezTo>
                  <a:cubicBezTo>
                    <a:pt x="2142299" y="1425879"/>
                    <a:pt x="2106808" y="1347592"/>
                    <a:pt x="2699707" y="1371600"/>
                  </a:cubicBezTo>
                  <a:cubicBezTo>
                    <a:pt x="3315570" y="1321496"/>
                    <a:pt x="3119329" y="1425879"/>
                    <a:pt x="3329140" y="1453019"/>
                  </a:cubicBezTo>
                  <a:lnTo>
                    <a:pt x="3379244" y="2517732"/>
                  </a:lnTo>
                  <a:lnTo>
                    <a:pt x="3780077" y="2605414"/>
                  </a:lnTo>
                  <a:cubicBezTo>
                    <a:pt x="3845839" y="2150302"/>
                    <a:pt x="4003458" y="1953016"/>
                    <a:pt x="3977362" y="1240077"/>
                  </a:cubicBezTo>
                  <a:cubicBezTo>
                    <a:pt x="4002414" y="544882"/>
                    <a:pt x="3870891" y="413359"/>
                    <a:pt x="3817655" y="0"/>
                  </a:cubicBezTo>
                  <a:lnTo>
                    <a:pt x="3416822" y="37578"/>
                  </a:lnTo>
                  <a:lnTo>
                    <a:pt x="3116198" y="275573"/>
                  </a:lnTo>
                  <a:lnTo>
                    <a:pt x="489907" y="304800"/>
                  </a:lnTo>
                  <a:cubicBezTo>
                    <a:pt x="0" y="451807"/>
                    <a:pt x="134307" y="1079500"/>
                    <a:pt x="108907" y="1371600"/>
                  </a:cubicBezTo>
                  <a:cubicBezTo>
                    <a:pt x="83507" y="1663700"/>
                    <a:pt x="334028" y="1918396"/>
                    <a:pt x="337507" y="2057400"/>
                  </a:cubicBezTo>
                </a:path>
              </a:pathLst>
            </a:custGeom>
            <a:solidFill>
              <a:srgbClr val="FFFFCC"/>
            </a:solidFill>
            <a:ln w="12700" cap="flat" cmpd="sng" algn="ctr">
              <a:solidFill>
                <a:schemeClr val="tx1"/>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eaLnBrk="0" hangingPunct="0">
                <a:spcBef>
                  <a:spcPct val="0"/>
                </a:spcBef>
                <a:buClrTx/>
                <a:buSzTx/>
              </a:pPr>
              <a:endParaRPr lang="en-US" sz="2400"/>
            </a:p>
          </p:txBody>
        </p:sp>
        <p:cxnSp>
          <p:nvCxnSpPr>
            <p:cNvPr id="7" name="Straight Connector 6"/>
            <p:cNvCxnSpPr/>
            <p:nvPr/>
          </p:nvCxnSpPr>
          <p:spPr>
            <a:xfrm>
              <a:off x="937137" y="3986690"/>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7137" y="3677966"/>
              <a:ext cx="38590" cy="1968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99879" y="3677966"/>
              <a:ext cx="38590" cy="1968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86127" y="3870919"/>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73708" y="3870919"/>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45861"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72032"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98203" y="3909509"/>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37137" y="4526956"/>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86127" y="4411185"/>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73708" y="4411185"/>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45861"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72032"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98203" y="4449775"/>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37137" y="5067223"/>
              <a:ext cx="27013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86127" y="4951452"/>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673708" y="4951452"/>
              <a:ext cx="38590" cy="1543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45861" y="4990042"/>
              <a:ext cx="154362" cy="1543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72032" y="4990042"/>
              <a:ext cx="154362" cy="154362"/>
            </a:xfrm>
            <a:prstGeom prst="rect">
              <a:avLst/>
            </a:prstGeom>
            <a:solidFill>
              <a:schemeClr val="bg1"/>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98203" y="4990042"/>
              <a:ext cx="154362" cy="154362"/>
            </a:xfrm>
            <a:prstGeom prst="rect">
              <a:avLst/>
            </a:prstGeom>
            <a:solidFill>
              <a:schemeClr val="bg1"/>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960885" y="3124200"/>
              <a:ext cx="837117" cy="777888"/>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flipH="1">
              <a:off x="2712299" y="3124200"/>
              <a:ext cx="837117" cy="806088"/>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flipV="1">
              <a:off x="2673708" y="4526956"/>
              <a:ext cx="887581" cy="1543619"/>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V="1">
              <a:off x="898546" y="4526956"/>
              <a:ext cx="887581" cy="1543619"/>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 name="Straight Arrow Connector 30"/>
            <p:cNvCxnSpPr>
              <a:stCxn id="22" idx="2"/>
            </p:cNvCxnSpPr>
            <p:nvPr/>
          </p:nvCxnSpPr>
          <p:spPr>
            <a:xfrm rot="5400000">
              <a:off x="1541969" y="5361846"/>
              <a:ext cx="519487" cy="742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63782" y="3385145"/>
              <a:ext cx="710451" cy="498598"/>
            </a:xfrm>
            <a:prstGeom prst="rect">
              <a:avLst/>
            </a:prstGeom>
            <a:noFill/>
          </p:spPr>
          <p:txBody>
            <a:bodyPr wrap="none" rtlCol="0">
              <a:spAutoFit/>
            </a:bodyPr>
            <a:lstStyle/>
            <a:p>
              <a:r>
                <a:rPr lang="en-US" sz="1200" dirty="0"/>
                <a:t>50 MW</a:t>
              </a:r>
            </a:p>
            <a:p>
              <a:r>
                <a:rPr lang="en-US" sz="1200" dirty="0"/>
                <a:t>20 </a:t>
              </a:r>
              <a:r>
                <a:rPr lang="en-US" sz="1200" dirty="0" err="1"/>
                <a:t>Mvar</a:t>
              </a:r>
              <a:endParaRPr lang="en-US" sz="1200" dirty="0"/>
            </a:p>
          </p:txBody>
        </p:sp>
        <p:sp>
          <p:nvSpPr>
            <p:cNvPr id="33" name="TextBox 32"/>
            <p:cNvSpPr txBox="1"/>
            <p:nvPr/>
          </p:nvSpPr>
          <p:spPr>
            <a:xfrm>
              <a:off x="2301240" y="3063240"/>
              <a:ext cx="761747" cy="498598"/>
            </a:xfrm>
            <a:prstGeom prst="rect">
              <a:avLst/>
            </a:prstGeom>
            <a:noFill/>
          </p:spPr>
          <p:txBody>
            <a:bodyPr wrap="none" rtlCol="0">
              <a:spAutoFit/>
            </a:bodyPr>
            <a:lstStyle/>
            <a:p>
              <a:r>
                <a:rPr lang="en-US" sz="1200" dirty="0"/>
                <a:t> -30 MW</a:t>
              </a:r>
            </a:p>
            <a:p>
              <a:r>
                <a:rPr lang="en-US" sz="1200" dirty="0"/>
                <a:t>-18 </a:t>
              </a:r>
              <a:r>
                <a:rPr lang="en-US" sz="1200" dirty="0" err="1"/>
                <a:t>Mvar</a:t>
              </a:r>
              <a:endParaRPr lang="en-US" sz="1200" dirty="0"/>
            </a:p>
          </p:txBody>
        </p:sp>
        <p:sp>
          <p:nvSpPr>
            <p:cNvPr id="34" name="TextBox 33"/>
            <p:cNvSpPr txBox="1"/>
            <p:nvPr/>
          </p:nvSpPr>
          <p:spPr>
            <a:xfrm>
              <a:off x="1029019" y="5929360"/>
              <a:ext cx="761747" cy="498598"/>
            </a:xfrm>
            <a:prstGeom prst="rect">
              <a:avLst/>
            </a:prstGeom>
            <a:noFill/>
          </p:spPr>
          <p:txBody>
            <a:bodyPr wrap="none" rtlCol="0">
              <a:spAutoFit/>
            </a:bodyPr>
            <a:lstStyle/>
            <a:p>
              <a:r>
                <a:rPr lang="en-US" sz="1200" dirty="0"/>
                <a:t>-40 MW</a:t>
              </a:r>
            </a:p>
            <a:p>
              <a:r>
                <a:rPr lang="en-US" sz="1200" dirty="0"/>
                <a:t>-10 </a:t>
              </a:r>
              <a:r>
                <a:rPr lang="en-US" sz="1200" dirty="0" err="1"/>
                <a:t>Mvar</a:t>
              </a:r>
              <a:endParaRPr lang="en-US" sz="1200" dirty="0"/>
            </a:p>
          </p:txBody>
        </p:sp>
        <p:sp>
          <p:nvSpPr>
            <p:cNvPr id="35" name="TextBox 34"/>
            <p:cNvSpPr txBox="1"/>
            <p:nvPr/>
          </p:nvSpPr>
          <p:spPr>
            <a:xfrm>
              <a:off x="1877090" y="5537942"/>
              <a:ext cx="710451" cy="498598"/>
            </a:xfrm>
            <a:prstGeom prst="rect">
              <a:avLst/>
            </a:prstGeom>
            <a:noFill/>
          </p:spPr>
          <p:txBody>
            <a:bodyPr wrap="none" rtlCol="0">
              <a:spAutoFit/>
            </a:bodyPr>
            <a:lstStyle/>
            <a:p>
              <a:r>
                <a:rPr lang="en-US" sz="1200" dirty="0"/>
                <a:t> 10 MW</a:t>
              </a:r>
            </a:p>
            <a:p>
              <a:r>
                <a:rPr lang="en-US" sz="1200" dirty="0"/>
                <a:t>  3 </a:t>
              </a:r>
              <a:r>
                <a:rPr lang="en-US" sz="1200" dirty="0" err="1"/>
                <a:t>Mvar</a:t>
              </a:r>
              <a:endParaRPr lang="en-US" sz="1200" dirty="0"/>
            </a:p>
          </p:txBody>
        </p:sp>
        <p:sp>
          <p:nvSpPr>
            <p:cNvPr id="36" name="TextBox 35"/>
            <p:cNvSpPr txBox="1"/>
            <p:nvPr/>
          </p:nvSpPr>
          <p:spPr>
            <a:xfrm>
              <a:off x="2986107" y="5929360"/>
              <a:ext cx="710451" cy="498598"/>
            </a:xfrm>
            <a:prstGeom prst="rect">
              <a:avLst/>
            </a:prstGeom>
            <a:noFill/>
          </p:spPr>
          <p:txBody>
            <a:bodyPr wrap="none" rtlCol="0">
              <a:spAutoFit/>
            </a:bodyPr>
            <a:lstStyle/>
            <a:p>
              <a:r>
                <a:rPr lang="en-US" sz="1200" dirty="0"/>
                <a:t> 10 MW</a:t>
              </a:r>
            </a:p>
            <a:p>
              <a:r>
                <a:rPr lang="en-US" sz="1200" dirty="0"/>
                <a:t>  5 </a:t>
              </a:r>
              <a:r>
                <a:rPr lang="en-US" sz="1200" dirty="0" err="1"/>
                <a:t>Mvar</a:t>
              </a:r>
              <a:endParaRPr lang="en-US" sz="1200" dirty="0"/>
            </a:p>
          </p:txBody>
        </p:sp>
        <p:sp>
          <p:nvSpPr>
            <p:cNvPr id="37" name="Right Arrow 36"/>
            <p:cNvSpPr/>
            <p:nvPr/>
          </p:nvSpPr>
          <p:spPr bwMode="auto">
            <a:xfrm>
              <a:off x="4191000" y="4267200"/>
              <a:ext cx="245474" cy="917079"/>
            </a:xfrm>
            <a:prstGeom prst="rightArrow">
              <a:avLst/>
            </a:prstGeom>
            <a:solidFill>
              <a:srgbClr val="FFE6E6"/>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eaLnBrk="0" hangingPunct="0">
                <a:spcBef>
                  <a:spcPct val="0"/>
                </a:spcBef>
                <a:buClrTx/>
                <a:buSzTx/>
              </a:pPr>
              <a:endParaRPr lang="en-US" sz="2400"/>
            </a:p>
          </p:txBody>
        </p:sp>
      </p:grpSp>
      <p:grpSp>
        <p:nvGrpSpPr>
          <p:cNvPr id="38" name="Group 37"/>
          <p:cNvGrpSpPr/>
          <p:nvPr/>
        </p:nvGrpSpPr>
        <p:grpSpPr>
          <a:xfrm>
            <a:off x="6858000" y="3657600"/>
            <a:ext cx="3170349" cy="3022242"/>
            <a:chOff x="5334000" y="3276600"/>
            <a:chExt cx="3170349" cy="3022242"/>
          </a:xfrm>
        </p:grpSpPr>
        <p:sp>
          <p:nvSpPr>
            <p:cNvPr id="39" name="Rectangle 38"/>
            <p:cNvSpPr/>
            <p:nvPr/>
          </p:nvSpPr>
          <p:spPr>
            <a:xfrm>
              <a:off x="5334000" y="4495800"/>
              <a:ext cx="307912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406815" y="3429000"/>
              <a:ext cx="977804" cy="1061021"/>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flipH="1">
              <a:off x="7452575" y="3461940"/>
              <a:ext cx="977804" cy="1061021"/>
            </a:xfrm>
            <a:custGeom>
              <a:avLst/>
              <a:gdLst>
                <a:gd name="connsiteX0" fmla="*/ 1652954 w 1652954"/>
                <a:gd name="connsiteY0" fmla="*/ 1793631 h 1793631"/>
                <a:gd name="connsiteX1" fmla="*/ 1652954 w 1652954"/>
                <a:gd name="connsiteY1" fmla="*/ 1213339 h 1793631"/>
                <a:gd name="connsiteX2" fmla="*/ 0 w 1652954"/>
                <a:gd name="connsiteY2" fmla="*/ 0 h 1793631"/>
              </a:gdLst>
              <a:ahLst/>
              <a:cxnLst>
                <a:cxn ang="0">
                  <a:pos x="connsiteX0" y="connsiteY0"/>
                </a:cxn>
                <a:cxn ang="0">
                  <a:pos x="connsiteX1" y="connsiteY1"/>
                </a:cxn>
                <a:cxn ang="0">
                  <a:pos x="connsiteX2" y="connsiteY2"/>
                </a:cxn>
              </a:cxnLst>
              <a:rect l="l" t="t" r="r" b="b"/>
              <a:pathLst>
                <a:path w="1652954" h="1793631">
                  <a:moveTo>
                    <a:pt x="1652954" y="1793631"/>
                  </a:moveTo>
                  <a:lnTo>
                    <a:pt x="1652954" y="1213339"/>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flipH="1" flipV="1">
              <a:off x="7467600" y="4495800"/>
              <a:ext cx="1036749" cy="1803042"/>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flipV="1">
              <a:off x="5334000" y="4495800"/>
              <a:ext cx="1036749" cy="1803042"/>
            </a:xfrm>
            <a:custGeom>
              <a:avLst/>
              <a:gdLst>
                <a:gd name="connsiteX0" fmla="*/ 1652954 w 1652954"/>
                <a:gd name="connsiteY0" fmla="*/ 1793631 h 1793631"/>
                <a:gd name="connsiteX1" fmla="*/ 1652954 w 1652954"/>
                <a:gd name="connsiteY1" fmla="*/ 1213339 h 1793631"/>
                <a:gd name="connsiteX2" fmla="*/ 0 w 1652954"/>
                <a:gd name="connsiteY2" fmla="*/ 0 h 1793631"/>
                <a:gd name="connsiteX0" fmla="*/ 2667000 w 2667000"/>
                <a:gd name="connsiteY0" fmla="*/ 3733800 h 3733800"/>
                <a:gd name="connsiteX1" fmla="*/ 2667000 w 2667000"/>
                <a:gd name="connsiteY1" fmla="*/ 3153508 h 3733800"/>
                <a:gd name="connsiteX2" fmla="*/ 0 w 2667000"/>
                <a:gd name="connsiteY2" fmla="*/ 0 h 3733800"/>
                <a:gd name="connsiteX0" fmla="*/ 2667000 w 2667000"/>
                <a:gd name="connsiteY0" fmla="*/ 3733800 h 3733800"/>
                <a:gd name="connsiteX1" fmla="*/ 2667000 w 2667000"/>
                <a:gd name="connsiteY1" fmla="*/ 3153508 h 3733800"/>
                <a:gd name="connsiteX2" fmla="*/ 1447800 w 2667000"/>
                <a:gd name="connsiteY2" fmla="*/ 1981201 h 3733800"/>
                <a:gd name="connsiteX3" fmla="*/ 0 w 2667000"/>
                <a:gd name="connsiteY3" fmla="*/ 0 h 3733800"/>
                <a:gd name="connsiteX0" fmla="*/ 2667000 w 2667000"/>
                <a:gd name="connsiteY0" fmla="*/ 3733800 h 3733800"/>
                <a:gd name="connsiteX1" fmla="*/ 2667000 w 2667000"/>
                <a:gd name="connsiteY1" fmla="*/ 3153508 h 3733800"/>
                <a:gd name="connsiteX2" fmla="*/ 1905000 w 2667000"/>
                <a:gd name="connsiteY2" fmla="*/ 20574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0 w 2667000"/>
                <a:gd name="connsiteY3" fmla="*/ 0 h 3733800"/>
                <a:gd name="connsiteX0" fmla="*/ 2667000 w 2667000"/>
                <a:gd name="connsiteY0" fmla="*/ 3733800 h 3733800"/>
                <a:gd name="connsiteX1" fmla="*/ 2667000 w 2667000"/>
                <a:gd name="connsiteY1" fmla="*/ 3153508 h 3733800"/>
                <a:gd name="connsiteX2" fmla="*/ 2209800 w 2667000"/>
                <a:gd name="connsiteY2" fmla="*/ 2895601 h 3733800"/>
                <a:gd name="connsiteX3" fmla="*/ 1905000 w 2667000"/>
                <a:gd name="connsiteY3" fmla="*/ 1447801 h 3733800"/>
                <a:gd name="connsiteX4" fmla="*/ 0 w 2667000"/>
                <a:gd name="connsiteY4" fmla="*/ 0 h 3733800"/>
                <a:gd name="connsiteX0" fmla="*/ 1752600 w 1752600"/>
                <a:gd name="connsiteY0" fmla="*/ 3047999 h 3047999"/>
                <a:gd name="connsiteX1" fmla="*/ 1752600 w 1752600"/>
                <a:gd name="connsiteY1" fmla="*/ 2467707 h 3047999"/>
                <a:gd name="connsiteX2" fmla="*/ 1295400 w 1752600"/>
                <a:gd name="connsiteY2" fmla="*/ 2209800 h 3047999"/>
                <a:gd name="connsiteX3" fmla="*/ 990600 w 1752600"/>
                <a:gd name="connsiteY3" fmla="*/ 762000 h 3047999"/>
                <a:gd name="connsiteX4" fmla="*/ 0 w 1752600"/>
                <a:gd name="connsiteY4" fmla="*/ 0 h 304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047999">
                  <a:moveTo>
                    <a:pt x="1752600" y="3047999"/>
                  </a:moveTo>
                  <a:lnTo>
                    <a:pt x="1752600" y="2467707"/>
                  </a:lnTo>
                  <a:lnTo>
                    <a:pt x="1295400" y="2209800"/>
                  </a:lnTo>
                  <a:lnTo>
                    <a:pt x="990600" y="762000"/>
                  </a:lnTo>
                  <a:lnTo>
                    <a:pt x="0" y="0"/>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Arrow Connector 43"/>
            <p:cNvCxnSpPr/>
            <p:nvPr/>
          </p:nvCxnSpPr>
          <p:spPr>
            <a:xfrm rot="5400000">
              <a:off x="6558938" y="4794862"/>
              <a:ext cx="606793" cy="866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06640" y="3276600"/>
              <a:ext cx="761747" cy="498598"/>
            </a:xfrm>
            <a:prstGeom prst="rect">
              <a:avLst/>
            </a:prstGeom>
            <a:noFill/>
          </p:spPr>
          <p:txBody>
            <a:bodyPr wrap="none" rtlCol="0">
              <a:spAutoFit/>
            </a:bodyPr>
            <a:lstStyle/>
            <a:p>
              <a:r>
                <a:rPr lang="en-US" sz="1200" dirty="0"/>
                <a:t> -30 MW</a:t>
              </a:r>
            </a:p>
            <a:p>
              <a:r>
                <a:rPr lang="en-US" sz="1200" dirty="0"/>
                <a:t>-18 </a:t>
              </a:r>
              <a:r>
                <a:rPr lang="en-US" sz="1200" dirty="0" err="1"/>
                <a:t>Mvar</a:t>
              </a:r>
              <a:endParaRPr lang="en-US" sz="1200" dirty="0"/>
            </a:p>
          </p:txBody>
        </p:sp>
        <p:sp>
          <p:nvSpPr>
            <p:cNvPr id="46" name="TextBox 45"/>
            <p:cNvSpPr txBox="1"/>
            <p:nvPr/>
          </p:nvSpPr>
          <p:spPr>
            <a:xfrm>
              <a:off x="5867400" y="5791200"/>
              <a:ext cx="761747" cy="498598"/>
            </a:xfrm>
            <a:prstGeom prst="rect">
              <a:avLst/>
            </a:prstGeom>
            <a:noFill/>
          </p:spPr>
          <p:txBody>
            <a:bodyPr wrap="none" rtlCol="0">
              <a:spAutoFit/>
            </a:bodyPr>
            <a:lstStyle/>
            <a:p>
              <a:r>
                <a:rPr lang="en-US" sz="1200" dirty="0"/>
                <a:t>-40 MW</a:t>
              </a:r>
            </a:p>
            <a:p>
              <a:r>
                <a:rPr lang="en-US" sz="1200" dirty="0"/>
                <a:t>-10 </a:t>
              </a:r>
              <a:r>
                <a:rPr lang="en-US" sz="1200" dirty="0" err="1"/>
                <a:t>Mvar</a:t>
              </a:r>
              <a:endParaRPr lang="en-US" sz="1200" dirty="0"/>
            </a:p>
          </p:txBody>
        </p:sp>
        <p:sp>
          <p:nvSpPr>
            <p:cNvPr id="47" name="TextBox 46"/>
            <p:cNvSpPr txBox="1"/>
            <p:nvPr/>
          </p:nvSpPr>
          <p:spPr>
            <a:xfrm>
              <a:off x="6477000" y="5105400"/>
              <a:ext cx="710451" cy="498598"/>
            </a:xfrm>
            <a:prstGeom prst="rect">
              <a:avLst/>
            </a:prstGeom>
            <a:noFill/>
          </p:spPr>
          <p:txBody>
            <a:bodyPr wrap="none" rtlCol="0">
              <a:spAutoFit/>
            </a:bodyPr>
            <a:lstStyle/>
            <a:p>
              <a:r>
                <a:rPr lang="en-US" sz="1200" dirty="0"/>
                <a:t> 10 MW</a:t>
              </a:r>
            </a:p>
            <a:p>
              <a:r>
                <a:rPr lang="en-US" sz="1200" dirty="0"/>
                <a:t>  3 </a:t>
              </a:r>
              <a:r>
                <a:rPr lang="en-US" sz="1200" dirty="0" err="1"/>
                <a:t>Mvar</a:t>
              </a:r>
              <a:endParaRPr lang="en-US" sz="1200" dirty="0"/>
            </a:p>
          </p:txBody>
        </p:sp>
        <p:sp>
          <p:nvSpPr>
            <p:cNvPr id="48" name="TextBox 47"/>
            <p:cNvSpPr txBox="1"/>
            <p:nvPr/>
          </p:nvSpPr>
          <p:spPr>
            <a:xfrm>
              <a:off x="7279640" y="5791200"/>
              <a:ext cx="710451" cy="498598"/>
            </a:xfrm>
            <a:prstGeom prst="rect">
              <a:avLst/>
            </a:prstGeom>
            <a:noFill/>
          </p:spPr>
          <p:txBody>
            <a:bodyPr wrap="none" rtlCol="0">
              <a:spAutoFit/>
            </a:bodyPr>
            <a:lstStyle/>
            <a:p>
              <a:r>
                <a:rPr lang="en-US" sz="1200" dirty="0"/>
                <a:t> 10 MW</a:t>
              </a:r>
            </a:p>
            <a:p>
              <a:r>
                <a:rPr lang="en-US" sz="1200" dirty="0"/>
                <a:t>  5 </a:t>
              </a:r>
              <a:r>
                <a:rPr lang="en-US" sz="1200" dirty="0" err="1"/>
                <a:t>Mvar</a:t>
              </a:r>
              <a:endParaRPr lang="en-US" sz="1200" dirty="0"/>
            </a:p>
          </p:txBody>
        </p:sp>
      </p:grpSp>
    </p:spTree>
    <p:extLst>
      <p:ext uri="{BB962C8B-B14F-4D97-AF65-F5344CB8AC3E}">
        <p14:creationId xmlns:p14="http://schemas.microsoft.com/office/powerpoint/2010/main" val="226290815"/>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Surface_Mine_Workshop_Sept2022.pptx" id="{DE0D6E1C-3CAD-4B57-84BB-D59B3FEB6B24}" vid="{9CBBB78E-6A6C-4950-9BC1-3466FF932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280</TotalTime>
  <Words>2560</Words>
  <Application>Microsoft Office PowerPoint</Application>
  <PresentationFormat>Widescreen</PresentationFormat>
  <Paragraphs>233</Paragraphs>
  <Slides>39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Cambria Math</vt:lpstr>
      <vt:lpstr>Helvetica</vt:lpstr>
      <vt:lpstr>Tahoma</vt:lpstr>
      <vt:lpstr>Times New Roman</vt:lpstr>
      <vt:lpstr>Wingdings</vt:lpstr>
      <vt:lpstr>Capsules</vt:lpstr>
      <vt:lpstr>Equation</vt:lpstr>
      <vt:lpstr>ECEN 615, Fall 2023 Methods of Electric Power System Analysis</vt:lpstr>
      <vt:lpstr>Reading for Next Class</vt:lpstr>
      <vt:lpstr>Power Flow Topology</vt:lpstr>
      <vt:lpstr>Circuit Breakers and Disconnects</vt:lpstr>
      <vt:lpstr>Google View of a 345 kV Substation</vt:lpstr>
      <vt:lpstr>Substation Configurations</vt:lpstr>
      <vt:lpstr>Substation Configurations, cont.</vt:lpstr>
      <vt:lpstr>Ring Bus, Breaker and Half</vt:lpstr>
      <vt:lpstr>EMS and Planning Models</vt:lpstr>
      <vt:lpstr>Node-Breaker Consolidation</vt:lpstr>
      <vt:lpstr>Bus Branch versus Node Breaker</vt:lpstr>
      <vt:lpstr>Power Flow Topology Processing</vt:lpstr>
      <vt:lpstr>Power Flow Topology Processing</vt:lpstr>
      <vt:lpstr>Topology Processing Algorithm</vt:lpstr>
      <vt:lpstr>Transmission Level Transformers</vt:lpstr>
      <vt:lpstr>Three Phase Transformers</vt:lpstr>
      <vt:lpstr>Autotransformers</vt:lpstr>
      <vt:lpstr>Three-Winding Transformers</vt:lpstr>
      <vt:lpstr>Three-Winding Transformers</vt:lpstr>
      <vt:lpstr>Three-Winding Transformer Example</vt:lpstr>
      <vt:lpstr>Three-Winding Transformer Example, cont.</vt:lpstr>
      <vt:lpstr>Modeling Transformers with Off-Nominal Taps and Phase Shifts</vt:lpstr>
      <vt:lpstr>Transformer Representation</vt:lpstr>
      <vt:lpstr>PowerPoint Presentation</vt:lpstr>
      <vt:lpstr>Transformer Nodal Equations</vt:lpstr>
      <vt:lpstr>Transformer Nodal Equations</vt:lpstr>
      <vt:lpstr>The pi-Equivalent Circuit for a Transformer Branch</vt:lpstr>
      <vt:lpstr>Variable Tap Voltage Control</vt:lpstr>
      <vt:lpstr>Variable Tap Voltage Control</vt:lpstr>
      <vt:lpstr>Ameren Champaign (IL) Test Facility Voltage Regulators</vt:lpstr>
      <vt:lpstr>Variable Tap Voltage Control in the Power Flow</vt:lpstr>
      <vt:lpstr>Circulating Reactive Power</vt:lpstr>
      <vt:lpstr>Phase-Shifting Transformers</vt:lpstr>
      <vt:lpstr>Phase-Shifter Model</vt:lpstr>
      <vt:lpstr>Phase-Shifter Model</vt:lpstr>
      <vt:lpstr>Integrated Phase-Shifter Control</vt:lpstr>
      <vt:lpstr>Large Case Phase Shifter Limits and Step Size</vt:lpstr>
      <vt:lpstr>Example of Phase Shifters in Practice</vt:lpstr>
      <vt:lpstr>Impedance Correction 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Birchfield, Adam Barlow</dc:creator>
  <cp:lastModifiedBy>Birchfield, Adam Barlow</cp:lastModifiedBy>
  <cp:revision>29</cp:revision>
  <cp:lastPrinted>2011-08-22T16:49:24Z</cp:lastPrinted>
  <dcterms:created xsi:type="dcterms:W3CDTF">2023-08-17T20:43:05Z</dcterms:created>
  <dcterms:modified xsi:type="dcterms:W3CDTF">2023-09-05T20:35:04Z</dcterms:modified>
</cp:coreProperties>
</file>