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396" r:id="rId2"/>
    <p:sldId id="368" r:id="rId3"/>
    <p:sldId id="375" r:id="rId4"/>
    <p:sldId id="340" r:id="rId5"/>
    <p:sldId id="341" r:id="rId6"/>
    <p:sldId id="336" r:id="rId7"/>
    <p:sldId id="399" r:id="rId8"/>
    <p:sldId id="369" r:id="rId9"/>
    <p:sldId id="373" r:id="rId10"/>
    <p:sldId id="377" r:id="rId11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FFFF"/>
    <a:srgbClr val="5000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88" autoAdjust="0"/>
  </p:normalViewPr>
  <p:slideViewPr>
    <p:cSldViewPr>
      <p:cViewPr>
        <p:scale>
          <a:sx n="100" d="100"/>
          <a:sy n="100" d="100"/>
        </p:scale>
        <p:origin x="936" y="3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ademicBdlg.jpg">
            <a:extLst>
              <a:ext uri="{FF2B5EF4-FFF2-40B4-BE49-F238E27FC236}">
                <a16:creationId xmlns:a16="http://schemas.microsoft.com/office/drawing/2014/main" id="{291CFCBA-1F96-463C-80AD-CB053744AE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569" y="0"/>
            <a:ext cx="12393807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0245A0C-8404-4951-B877-1AC79D97B1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40" y="3172207"/>
            <a:ext cx="10332720" cy="3457194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ADD26-7DDA-451D-B219-5F9C4B2BF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38600" y="304800"/>
            <a:ext cx="4118060" cy="9666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51DAF-E35C-43F0-8D99-81B0C90F07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640" y="1495803"/>
            <a:ext cx="10332720" cy="1552190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268120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B0AB98-EF66-4D1A-9E78-9FBD453E9B25}"/>
              </a:ext>
            </a:extLst>
          </p:cNvPr>
          <p:cNvSpPr/>
          <p:nvPr userDrawn="1"/>
        </p:nvSpPr>
        <p:spPr bwMode="auto">
          <a:xfrm>
            <a:off x="0" y="685800"/>
            <a:ext cx="12192000" cy="76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CBCCD-32E9-4C7F-9F65-C7539BE5EB9D}"/>
              </a:ext>
            </a:extLst>
          </p:cNvPr>
          <p:cNvSpPr/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7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84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3" r:id="rId2"/>
    <p:sldLayoutId id="2147483723" r:id="rId3"/>
    <p:sldLayoutId id="2147483734" r:id="rId4"/>
    <p:sldLayoutId id="2147483727" r:id="rId5"/>
    <p:sldLayoutId id="2147483751" r:id="rId6"/>
    <p:sldLayoutId id="2147483752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75DB72C1-D6BC-472A-AD22-FE5F893F713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ECEN 615, Fall 2023</a:t>
            </a:r>
            <a:br>
              <a:rPr lang="en-US" dirty="0"/>
            </a:br>
            <a:r>
              <a:rPr lang="en-US" dirty="0"/>
              <a:t>Methods of Electric Power System Analysis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A47833BC-59BF-4589-8F63-4B78F549516A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988046D-9AFC-4904-93A7-742468CE46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1: Introduction</a:t>
            </a:r>
          </a:p>
        </p:txBody>
      </p:sp>
    </p:spTree>
    <p:extLst>
      <p:ext uri="{BB962C8B-B14F-4D97-AF65-F5344CB8AC3E}">
        <p14:creationId xmlns:p14="http://schemas.microsoft.com/office/powerpoint/2010/main" val="160650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BDBD-6651-484B-B6B0-BFB7E732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Aggie Core Values and Aggie Honor 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6990-8D2E-490F-9EB5-30E2D14D18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486400" cy="5181600"/>
          </a:xfrm>
        </p:spPr>
        <p:txBody>
          <a:bodyPr/>
          <a:lstStyle/>
          <a:p>
            <a:r>
              <a:rPr lang="en-US" dirty="0"/>
              <a:t>Aggie Core Values</a:t>
            </a:r>
          </a:p>
          <a:p>
            <a:pPr lvl="1"/>
            <a:r>
              <a:rPr lang="en-US" dirty="0"/>
              <a:t>Respect</a:t>
            </a:r>
          </a:p>
          <a:p>
            <a:pPr lvl="1"/>
            <a:r>
              <a:rPr lang="en-US" dirty="0"/>
              <a:t>Excellence</a:t>
            </a:r>
          </a:p>
          <a:p>
            <a:pPr lvl="1"/>
            <a:r>
              <a:rPr lang="en-US" dirty="0"/>
              <a:t>Leadership</a:t>
            </a:r>
          </a:p>
          <a:p>
            <a:pPr lvl="1"/>
            <a:r>
              <a:rPr lang="en-US" dirty="0"/>
              <a:t>Loyalty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Selfless Service</a:t>
            </a:r>
          </a:p>
          <a:p>
            <a:r>
              <a:rPr lang="en-US" dirty="0"/>
              <a:t>Aggie Honor Code: An Aggie does not lie, cheat, or steal, or tolerate those who do.</a:t>
            </a:r>
          </a:p>
        </p:txBody>
      </p:sp>
      <p:pic>
        <p:nvPicPr>
          <p:cNvPr id="5" name="Picture 4" descr="A person kneeling down next to two dogs&#10;&#10;Description automatically generated with low confidence">
            <a:extLst>
              <a:ext uri="{FF2B5EF4-FFF2-40B4-BE49-F238E27FC236}">
                <a16:creationId xmlns:a16="http://schemas.microsoft.com/office/drawing/2014/main" id="{67FCE7C9-66BF-4086-A09A-A7BBEA5FF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4800600" cy="480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CF0CE4-DB7B-4453-904B-439F8FDCA121}"/>
              </a:ext>
            </a:extLst>
          </p:cNvPr>
          <p:cNvSpPr txBox="1"/>
          <p:nvPr/>
        </p:nvSpPr>
        <p:spPr>
          <a:xfrm>
            <a:off x="5410200" y="6172200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Reveille and I hope you have a great semester!</a:t>
            </a:r>
          </a:p>
        </p:txBody>
      </p:sp>
    </p:spTree>
    <p:extLst>
      <p:ext uri="{BB962C8B-B14F-4D97-AF65-F5344CB8AC3E}">
        <p14:creationId xmlns:p14="http://schemas.microsoft.com/office/powerpoint/2010/main" val="208987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9338-6A30-4A10-843E-79DFD800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Power Group at Texas A&amp;M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AF95B-9458-4A88-922F-925F1F001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972300" cy="5181600"/>
          </a:xfrm>
        </p:spPr>
        <p:txBody>
          <a:bodyPr/>
          <a:lstStyle/>
          <a:p>
            <a:pPr marL="285750" indent="-285750"/>
            <a:r>
              <a:rPr lang="en-US" dirty="0"/>
              <a:t>Texas A&amp;M is a leader in power and energy research!</a:t>
            </a:r>
          </a:p>
          <a:p>
            <a:pPr marL="285750" indent="-285750"/>
            <a:r>
              <a:rPr lang="en-US" dirty="0"/>
              <a:t>13+ Faculty members in various expertise areas of power systems, power electronics, and electric machines</a:t>
            </a:r>
          </a:p>
          <a:p>
            <a:pPr marL="285750" indent="-285750"/>
            <a:r>
              <a:rPr lang="en-US" dirty="0"/>
              <a:t>Smart grid control center facility in the center for infrastructure renewal on the RELLIS campus</a:t>
            </a:r>
          </a:p>
          <a:p>
            <a:pPr marL="285750" indent="-285750"/>
            <a:r>
              <a:rPr lang="en-US" dirty="0"/>
              <a:t>TPEC is our graduate student-led IEEE technical conference that happens every year in February. </a:t>
            </a:r>
          </a:p>
          <a:p>
            <a:pPr marL="285750" indent="-285750"/>
            <a:r>
              <a:rPr lang="en-US" dirty="0"/>
              <a:t>If you’re interested in getting involved, I can help you connect!</a:t>
            </a:r>
          </a:p>
        </p:txBody>
      </p:sp>
      <p:pic>
        <p:nvPicPr>
          <p:cNvPr id="5" name="Content Placeholder 4" descr="A picture containing text, indoor, person, room&#10;&#10;Description automatically generated">
            <a:extLst>
              <a:ext uri="{FF2B5EF4-FFF2-40B4-BE49-F238E27FC236}">
                <a16:creationId xmlns:a16="http://schemas.microsoft.com/office/drawing/2014/main" id="{8D1A2AF1-FA49-4A4B-B6EE-7F81E1A6055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672" y="1479382"/>
            <a:ext cx="4423958" cy="2492063"/>
          </a:xfrm>
        </p:spPr>
      </p:pic>
      <p:pic>
        <p:nvPicPr>
          <p:cNvPr id="4" name="Picture 3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7B4184F0-609B-4675-8D10-0E0AD695E4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t="28387"/>
          <a:stretch/>
        </p:blipFill>
        <p:spPr>
          <a:xfrm>
            <a:off x="7415797" y="4132586"/>
            <a:ext cx="4547603" cy="24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9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B08D2-24AC-48E8-A727-594A697B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 Introduce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4F239-DB32-4281-8278-378A523916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4724400" cy="5181600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What program you're in</a:t>
            </a:r>
          </a:p>
          <a:p>
            <a:r>
              <a:rPr lang="en-US" dirty="0"/>
              <a:t>What you're interested in getting out of graduate school and this class</a:t>
            </a:r>
          </a:p>
          <a:p>
            <a:r>
              <a:rPr lang="en-US" dirty="0"/>
              <a:t>Favorite dessert / sweet food</a:t>
            </a:r>
          </a:p>
          <a:p>
            <a:r>
              <a:rPr lang="en-US" dirty="0"/>
              <a:t>Try to remember each others' names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44384-2E37-4D52-BE09-58868065C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351" y="1752600"/>
            <a:ext cx="689304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7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AEFF-8B90-4F0F-97A0-09101B16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for this Class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7F271-7B70-4FBA-BC92-C4A32329B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7239000" cy="5181600"/>
          </a:xfrm>
        </p:spPr>
        <p:txBody>
          <a:bodyPr/>
          <a:lstStyle/>
          <a:p>
            <a:r>
              <a:rPr lang="en-US" dirty="0"/>
              <a:t>Electrification has changed the world!</a:t>
            </a:r>
          </a:p>
          <a:p>
            <a:pPr lvl="1"/>
            <a:r>
              <a:rPr lang="en-US" altLang="en-US" dirty="0"/>
              <a:t>In 2000 the US National Academy of Engineering (NAE) named Electrification (the vast networks of electricity that power the developed world) as the top engineering technology of the 20th century </a:t>
            </a:r>
          </a:p>
          <a:p>
            <a:pPr lvl="1"/>
            <a:r>
              <a:rPr lang="en-US" altLang="en-US" dirty="0"/>
              <a:t>Beating automobiles, airplanes, water, space flight</a:t>
            </a:r>
          </a:p>
          <a:p>
            <a:r>
              <a:rPr lang="en-US" dirty="0"/>
              <a:t>Power systems are critical to our way of life, and the 21st century is full of new challenges</a:t>
            </a:r>
          </a:p>
          <a:p>
            <a:pPr lvl="1"/>
            <a:r>
              <a:rPr lang="en-US" dirty="0"/>
              <a:t>Increased and varying electric load </a:t>
            </a:r>
          </a:p>
          <a:p>
            <a:pPr lvl="1"/>
            <a:r>
              <a:rPr lang="en-US" dirty="0"/>
              <a:t>Need for affordable electricity around the world</a:t>
            </a:r>
          </a:p>
          <a:p>
            <a:pPr lvl="1"/>
            <a:r>
              <a:rPr lang="en-US" dirty="0"/>
              <a:t>Sustainability and environmental responsibility</a:t>
            </a:r>
          </a:p>
          <a:p>
            <a:pPr lvl="1"/>
            <a:r>
              <a:rPr lang="en-US" dirty="0"/>
              <a:t>Resilience to natural and man-made threats</a:t>
            </a:r>
          </a:p>
        </p:txBody>
      </p:sp>
      <p:pic>
        <p:nvPicPr>
          <p:cNvPr id="7" name="Picture 6" descr="Windmills in a field&#10;&#10;Description automatically generated with medium confidence">
            <a:extLst>
              <a:ext uri="{FF2B5EF4-FFF2-40B4-BE49-F238E27FC236}">
                <a16:creationId xmlns:a16="http://schemas.microsoft.com/office/drawing/2014/main" id="{2FBC53CD-4472-4551-8D52-DA4E8A9E5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600200"/>
            <a:ext cx="4222830" cy="2224024"/>
          </a:xfrm>
          <a:prstGeom prst="rect">
            <a:avLst/>
          </a:prstGeom>
        </p:spPr>
      </p:pic>
      <p:pic>
        <p:nvPicPr>
          <p:cNvPr id="9" name="Picture 8" descr="A picture containing text, indoor, floor, person&#10;&#10;Description automatically generated">
            <a:extLst>
              <a:ext uri="{FF2B5EF4-FFF2-40B4-BE49-F238E27FC236}">
                <a16:creationId xmlns:a16="http://schemas.microsoft.com/office/drawing/2014/main" id="{B323A6D7-56B4-4DB3-B3B5-9C8F20053A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114800"/>
            <a:ext cx="3277788" cy="2188986"/>
          </a:xfrm>
          <a:prstGeom prst="rect">
            <a:avLst/>
          </a:prstGeom>
        </p:spPr>
      </p:pic>
      <p:pic>
        <p:nvPicPr>
          <p:cNvPr id="11" name="Picture 10" descr="A picture containing sky, outdoor, outdoor object, light&#10;&#10;Description automatically generated">
            <a:extLst>
              <a:ext uri="{FF2B5EF4-FFF2-40B4-BE49-F238E27FC236}">
                <a16:creationId xmlns:a16="http://schemas.microsoft.com/office/drawing/2014/main" id="{B97AE599-1B0E-464A-86CE-0444EA468D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3"/>
          <a:stretch/>
        </p:blipFill>
        <p:spPr>
          <a:xfrm>
            <a:off x="10238529" y="4114800"/>
            <a:ext cx="180773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1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6D549-C035-4A74-8239-91604725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this Class will Cover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4B51E-B782-4C66-B041-B508C6053F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Part 1: Advanced Power Flow Problem Topics</a:t>
            </a:r>
          </a:p>
          <a:p>
            <a:pPr lvl="1"/>
            <a:r>
              <a:rPr lang="en-US" dirty="0"/>
              <a:t>The structure, history, and design of power transmission systems</a:t>
            </a:r>
          </a:p>
          <a:p>
            <a:pPr lvl="1"/>
            <a:r>
              <a:rPr lang="en-US" dirty="0"/>
              <a:t>Review of AC circuits, complex power, three-phase system analysis, power flow problem and solution methods</a:t>
            </a:r>
          </a:p>
          <a:p>
            <a:pPr lvl="1"/>
            <a:r>
              <a:rPr lang="en-US" dirty="0"/>
              <a:t>Advanced power flow: XFMR off-nominal, phase shifters, quasi-newton approximations, switched shunts, remote regulation</a:t>
            </a:r>
          </a:p>
          <a:p>
            <a:r>
              <a:rPr lang="en-US" b="1" dirty="0"/>
              <a:t>Part 2: Other Large Power System Analysis Topics</a:t>
            </a:r>
          </a:p>
          <a:p>
            <a:pPr lvl="1"/>
            <a:r>
              <a:rPr lang="en-US" dirty="0"/>
              <a:t>Sparse Matrix Methods</a:t>
            </a:r>
          </a:p>
          <a:p>
            <a:pPr lvl="1"/>
            <a:r>
              <a:rPr lang="en-US" dirty="0"/>
              <a:t>Sensitivities and Distribution Factors</a:t>
            </a:r>
          </a:p>
          <a:p>
            <a:pPr lvl="1"/>
            <a:r>
              <a:rPr lang="en-US" dirty="0"/>
              <a:t>Power Flow Optimization</a:t>
            </a:r>
          </a:p>
          <a:p>
            <a:pPr lvl="1"/>
            <a:r>
              <a:rPr lang="en-US" dirty="0"/>
              <a:t>State Estimation and Least Squares</a:t>
            </a:r>
          </a:p>
          <a:p>
            <a:pPr lvl="1"/>
            <a:r>
              <a:rPr lang="en-US" dirty="0" err="1"/>
              <a:t>Kron</a:t>
            </a:r>
            <a:r>
              <a:rPr lang="en-US" dirty="0"/>
              <a:t> Reductions and Ward equivalents</a:t>
            </a:r>
          </a:p>
          <a:p>
            <a:pPr lvl="1"/>
            <a:r>
              <a:rPr lang="en-US" dirty="0"/>
              <a:t>Blackouts and Restoration</a:t>
            </a:r>
          </a:p>
          <a:p>
            <a:pPr lvl="1"/>
            <a:r>
              <a:rPr lang="en-US" dirty="0"/>
              <a:t>GMD and GIC Calculations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6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695B-4369-4F9A-9FDE-04AAACC5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Discussion: NAE Report on The Future of the Electric Grid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A5E46-0024-4703-90C1-9685931724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did you observe?</a:t>
            </a:r>
          </a:p>
          <a:p>
            <a:r>
              <a:rPr lang="en-US" dirty="0"/>
              <a:t>What is the electric grid?</a:t>
            </a:r>
          </a:p>
          <a:p>
            <a:r>
              <a:rPr lang="en-US" dirty="0"/>
              <a:t>What are key challenges today?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8779C-ED57-4C81-AC24-7B68AD5AC9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" b="3102"/>
          <a:stretch/>
        </p:blipFill>
        <p:spPr>
          <a:xfrm>
            <a:off x="533400" y="3867091"/>
            <a:ext cx="3156813" cy="25265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E571A7-177E-4737-B7C3-8A9E617B4E09}"/>
              </a:ext>
            </a:extLst>
          </p:cNvPr>
          <p:cNvSpPr/>
          <p:nvPr/>
        </p:nvSpPr>
        <p:spPr>
          <a:xfrm>
            <a:off x="3657600" y="5604301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Source: www.puc.texas.gov/industry/maps/maps/ERCOT.pdf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14814-4539-42E8-B687-82BADC472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332189"/>
            <a:ext cx="3246847" cy="42097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50E9A9-FE46-4576-80A8-3A284633C98D}"/>
              </a:ext>
            </a:extLst>
          </p:cNvPr>
          <p:cNvSpPr/>
          <p:nvPr/>
        </p:nvSpPr>
        <p:spPr>
          <a:xfrm>
            <a:off x="6651194" y="5618094"/>
            <a:ext cx="5312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https://nap.nationalacademies.org/catalog/25968/the-future-of-electric-power-in-the-united-states</a:t>
            </a:r>
          </a:p>
        </p:txBody>
      </p:sp>
    </p:spTree>
    <p:extLst>
      <p:ext uri="{BB962C8B-B14F-4D97-AF65-F5344CB8AC3E}">
        <p14:creationId xmlns:p14="http://schemas.microsoft.com/office/powerpoint/2010/main" val="311071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B2B56-11FD-4A28-91EE-B1D7577D6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658600" cy="685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9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ED3A-68BA-4C4A-9725-9AA2B7E8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50664-82A4-4DA6-8FEC-84FB2FB29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9220200" cy="5181600"/>
          </a:xfrm>
        </p:spPr>
        <p:txBody>
          <a:bodyPr/>
          <a:lstStyle/>
          <a:p>
            <a:r>
              <a:rPr lang="en-US" dirty="0"/>
              <a:t>There's an in-person and a distance learning section</a:t>
            </a:r>
          </a:p>
          <a:p>
            <a:r>
              <a:rPr lang="en-US" dirty="0"/>
              <a:t>Syllabus on website gives more info</a:t>
            </a:r>
          </a:p>
          <a:p>
            <a:r>
              <a:rPr lang="en-US" dirty="0"/>
              <a:t>Textbook is Wood/Wollenberg/Sheble</a:t>
            </a:r>
          </a:p>
          <a:p>
            <a:r>
              <a:rPr lang="en-US" dirty="0"/>
              <a:t>Materials on the website: </a:t>
            </a:r>
          </a:p>
          <a:p>
            <a:r>
              <a:rPr lang="en-US" dirty="0"/>
              <a:t>Grading policy</a:t>
            </a:r>
          </a:p>
          <a:p>
            <a:pPr lvl="1"/>
            <a:r>
              <a:rPr lang="en-US" dirty="0"/>
              <a:t>30%  -  Written Exam #1 Tentative date Wednesday, October 4th</a:t>
            </a:r>
          </a:p>
          <a:p>
            <a:pPr lvl="1"/>
            <a:r>
              <a:rPr lang="en-US" dirty="0"/>
              <a:t>30%  -  Written Exam #2 Tentative date Wednesday, November 29th</a:t>
            </a:r>
          </a:p>
          <a:p>
            <a:pPr lvl="1"/>
            <a:r>
              <a:rPr lang="en-US" dirty="0"/>
              <a:t>20%  -  Homework assignments (4-6)</a:t>
            </a:r>
          </a:p>
          <a:p>
            <a:pPr lvl="1"/>
            <a:r>
              <a:rPr lang="en-US" dirty="0"/>
              <a:t>10%  -  Class participation</a:t>
            </a:r>
          </a:p>
          <a:p>
            <a:pPr lvl="2"/>
            <a:r>
              <a:rPr lang="en-US" dirty="0"/>
              <a:t>In-person students should actively participate in class discussion </a:t>
            </a:r>
          </a:p>
          <a:p>
            <a:pPr lvl="2"/>
            <a:r>
              <a:rPr lang="en-US" dirty="0"/>
              <a:t>Distance students write a 100-300 word paragraph once per week</a:t>
            </a:r>
          </a:p>
          <a:p>
            <a:pPr lvl="1"/>
            <a:r>
              <a:rPr lang="en-US" dirty="0"/>
              <a:t>10%  -  Oral exam. Scheduled 30-minute meeting, either in-person or on Zoom, in October.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035E5-AB67-4724-958A-3E1941CD7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0" y="1828800"/>
            <a:ext cx="2577684" cy="3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6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6F3A-8E9F-4270-A1E7-9EDB0D9D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for 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2B8B1-268A-4B0F-855D-2AA17F604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Find a history paper related to the electric grid. Read it and be ready to share something interesting that you found or learned. Ideas:</a:t>
            </a:r>
          </a:p>
          <a:p>
            <a:pPr lvl="1"/>
            <a:r>
              <a:rPr lang="en-US" dirty="0"/>
              <a:t>The IEEE PES Magazine has a regular history column</a:t>
            </a:r>
          </a:p>
          <a:p>
            <a:pPr lvl="1"/>
            <a:r>
              <a:rPr lang="en-US" sz="2000" dirty="0"/>
              <a:t>Search for an IEEE paper from before 1950 that has something interesting</a:t>
            </a:r>
          </a:p>
          <a:p>
            <a:pPr lvl="1"/>
            <a:r>
              <a:rPr lang="en-US" dirty="0"/>
              <a:t>Find a paper by Julie Cohn, a grid historian at University of Houston</a:t>
            </a:r>
            <a:endParaRPr lang="en-US" sz="2000" dirty="0"/>
          </a:p>
          <a:p>
            <a:r>
              <a:rPr lang="en-US" sz="2200" dirty="0"/>
              <a:t>There will be videos posted to review power engineering concepts. Watch these by next week if you need a refresher. We'll be building on these extensively in class.</a:t>
            </a:r>
          </a:p>
          <a:p>
            <a:r>
              <a:rPr lang="en-US" sz="2200" dirty="0"/>
              <a:t>Get PowerWorld simulator installed on your laptop, bring laptop to class.</a:t>
            </a:r>
          </a:p>
          <a:p>
            <a:r>
              <a:rPr lang="en-US" sz="2200" dirty="0"/>
              <a:t>If you need accommodation for a disability, talk to the Disability Resources office and me as soon as you can. </a:t>
            </a:r>
          </a:p>
          <a:p>
            <a:r>
              <a:rPr lang="en-US" sz="2200" dirty="0"/>
              <a:t>Take advantage of office hours Wednesday 2:30-4:00 pm in person or on Zoom (link in Canvas)</a:t>
            </a:r>
          </a:p>
        </p:txBody>
      </p:sp>
    </p:spTree>
    <p:extLst>
      <p:ext uri="{BB962C8B-B14F-4D97-AF65-F5344CB8AC3E}">
        <p14:creationId xmlns:p14="http://schemas.microsoft.com/office/powerpoint/2010/main" val="1696752954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Surface_Mine_Workshop_Sept2022.pptx" id="{DE0D6E1C-3CAD-4B57-84BB-D59B3FEB6B24}" vid="{9CBBB78E-6A6C-4950-9BC1-3466FF9327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142</TotalTime>
  <Words>707</Words>
  <Application>Microsoft Office PowerPoint</Application>
  <PresentationFormat>Widescreen</PresentationFormat>
  <Paragraphs>79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Times New Roman</vt:lpstr>
      <vt:lpstr>Wingdings</vt:lpstr>
      <vt:lpstr>Capsules</vt:lpstr>
      <vt:lpstr>ECEN 615, Fall 2023 Methods of Electric Power System Analysis</vt:lpstr>
      <vt:lpstr>Energy and Power Group at Texas A&amp;M</vt:lpstr>
      <vt:lpstr>Discussion: Introduce Yourself</vt:lpstr>
      <vt:lpstr>Motivation for this Class</vt:lpstr>
      <vt:lpstr>What this Class will Cover</vt:lpstr>
      <vt:lpstr>Discussion: NAE Report on The Future of the Electric Grid</vt:lpstr>
      <vt:lpstr>PowerPoint Presentation</vt:lpstr>
      <vt:lpstr>Syllabus</vt:lpstr>
      <vt:lpstr>Assignment for Next Class</vt:lpstr>
      <vt:lpstr>Aggie Core Values and Aggie Honor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Birchfield, Adam Barlow</dc:creator>
  <cp:lastModifiedBy>Adam Birchfield</cp:lastModifiedBy>
  <cp:revision>15</cp:revision>
  <cp:lastPrinted>2011-08-22T16:49:24Z</cp:lastPrinted>
  <dcterms:created xsi:type="dcterms:W3CDTF">2023-08-17T20:43:05Z</dcterms:created>
  <dcterms:modified xsi:type="dcterms:W3CDTF">2023-08-18T14:10:23Z</dcterms:modified>
</cp:coreProperties>
</file>