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4"/>
  </p:notesMasterIdLst>
  <p:handoutMasterIdLst>
    <p:handoutMasterId r:id="rId25"/>
  </p:handoutMasterIdLst>
  <p:sldIdLst>
    <p:sldId id="356" r:id="rId2"/>
    <p:sldId id="625" r:id="rId3"/>
    <p:sldId id="502" r:id="rId4"/>
    <p:sldId id="465" r:id="rId5"/>
    <p:sldId id="503" r:id="rId6"/>
    <p:sldId id="400" r:id="rId7"/>
    <p:sldId id="399" r:id="rId8"/>
    <p:sldId id="444" r:id="rId9"/>
    <p:sldId id="446" r:id="rId10"/>
    <p:sldId id="447" r:id="rId11"/>
    <p:sldId id="505" r:id="rId12"/>
    <p:sldId id="506" r:id="rId13"/>
    <p:sldId id="476" r:id="rId14"/>
    <p:sldId id="466" r:id="rId15"/>
    <p:sldId id="467" r:id="rId16"/>
    <p:sldId id="468" r:id="rId17"/>
    <p:sldId id="469" r:id="rId18"/>
    <p:sldId id="504" r:id="rId19"/>
    <p:sldId id="398" r:id="rId20"/>
    <p:sldId id="409" r:id="rId21"/>
    <p:sldId id="358" r:id="rId22"/>
    <p:sldId id="404" r:id="rId23"/>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00CC00"/>
    <a:srgbClr val="66FF66"/>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p:scale>
          <a:sx n="100" d="100"/>
          <a:sy n="100" d="100"/>
        </p:scale>
        <p:origin x="852" y="324"/>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4/18/2023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1049000" cy="1066800"/>
          </a:xfrm>
        </p:spPr>
        <p:txBody>
          <a:bodyPr/>
          <a:lstStyle/>
          <a:p>
            <a:r>
              <a:rPr lang="en-US" dirty="0"/>
              <a:t>Click to edit Master title style</a:t>
            </a:r>
          </a:p>
        </p:txBody>
      </p:sp>
      <p:sp>
        <p:nvSpPr>
          <p:cNvPr id="5" name="Content Placeholder 2"/>
          <p:cNvSpPr>
            <a:spLocks noGrp="1"/>
          </p:cNvSpPr>
          <p:nvPr>
            <p:ph idx="1"/>
          </p:nvPr>
        </p:nvSpPr>
        <p:spPr>
          <a:xfrm>
            <a:off x="228600" y="1280160"/>
            <a:ext cx="11734800" cy="519684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633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712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 id="2147483736"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2023</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25: High-Impact, Low-Frequency Events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E321-DAB6-4D85-9CD1-F5335EBEC50D}"/>
              </a:ext>
            </a:extLst>
          </p:cNvPr>
          <p:cNvSpPr>
            <a:spLocks noGrp="1"/>
          </p:cNvSpPr>
          <p:nvPr>
            <p:ph type="title"/>
          </p:nvPr>
        </p:nvSpPr>
        <p:spPr/>
        <p:txBody>
          <a:bodyPr/>
          <a:lstStyle/>
          <a:p>
            <a:r>
              <a:rPr lang="en-US"/>
              <a:t>Comparing to Prior Controlled Outages in TX</a:t>
            </a:r>
            <a:endParaRPr lang="en-US" dirty="0"/>
          </a:p>
        </p:txBody>
      </p:sp>
      <p:sp>
        <p:nvSpPr>
          <p:cNvPr id="3" name="Content Placeholder 2">
            <a:extLst>
              <a:ext uri="{FF2B5EF4-FFF2-40B4-BE49-F238E27FC236}">
                <a16:creationId xmlns:a16="http://schemas.microsoft.com/office/drawing/2014/main" id="{7AE990B5-5C82-402C-981F-6CCB0EBFEC00}"/>
              </a:ext>
            </a:extLst>
          </p:cNvPr>
          <p:cNvSpPr>
            <a:spLocks noGrp="1"/>
          </p:cNvSpPr>
          <p:nvPr>
            <p:ph type="body" sz="quarter" idx="10"/>
          </p:nvPr>
        </p:nvSpPr>
        <p:spPr>
          <a:xfrm>
            <a:off x="4572000" y="1295400"/>
            <a:ext cx="7162800" cy="5181600"/>
          </a:xfrm>
        </p:spPr>
        <p:txBody>
          <a:bodyPr/>
          <a:lstStyle/>
          <a:p>
            <a:r>
              <a:rPr lang="en-US" sz="2000" dirty="0"/>
              <a:t>Dec. 22-23, 1989 event was a similar extreme cold weather scenario, resulting in first-ever ERCOT interruption to customers. After 7 units tripped in rapid succession, 500 MW of load was shed at 10:21 am, restored within about 30 minutes.</a:t>
            </a:r>
          </a:p>
          <a:p>
            <a:r>
              <a:rPr lang="en-US" sz="2000" dirty="0"/>
              <a:t>Apr. 17, 2006 event was due to a spring heat wave that resulted in underestimating in the load forecast. 14,500 MW of generation unavailable due to planned maintenance. Around 4:00 PM multiple units trip offline. Rolling blackouts of up to 1000 MW are implemented from 4:13 pm to 6:10 pm.</a:t>
            </a:r>
          </a:p>
          <a:p>
            <a:r>
              <a:rPr lang="en-US" sz="2000" dirty="0"/>
              <a:t>Feb. 2, 2011 event was another winter storm, resulting in up to 4000 MW load shed from 5:43 am to 1:07 pm.</a:t>
            </a:r>
          </a:p>
          <a:p>
            <a:r>
              <a:rPr lang="en-US" sz="2000" dirty="0"/>
              <a:t>Feb 14-16, 2021 event: at maximum, 10,600 MW of load shed, rolling controlled blackouts from 1:25 am Feb. 15, still in-progress as of noon Feb. 16.</a:t>
            </a:r>
          </a:p>
        </p:txBody>
      </p:sp>
      <p:pic>
        <p:nvPicPr>
          <p:cNvPr id="5" name="Picture 4">
            <a:extLst>
              <a:ext uri="{FF2B5EF4-FFF2-40B4-BE49-F238E27FC236}">
                <a16:creationId xmlns:a16="http://schemas.microsoft.com/office/drawing/2014/main" id="{2312A36A-2417-4900-AE52-0A882E18B044}"/>
              </a:ext>
            </a:extLst>
          </p:cNvPr>
          <p:cNvPicPr>
            <a:picLocks noChangeAspect="1"/>
          </p:cNvPicPr>
          <p:nvPr/>
        </p:nvPicPr>
        <p:blipFill>
          <a:blip r:embed="rId2"/>
          <a:stretch>
            <a:fillRect/>
          </a:stretch>
        </p:blipFill>
        <p:spPr>
          <a:xfrm>
            <a:off x="228600" y="1295400"/>
            <a:ext cx="4267200" cy="5513760"/>
          </a:xfrm>
          <a:prstGeom prst="rect">
            <a:avLst/>
          </a:prstGeom>
        </p:spPr>
      </p:pic>
      <p:sp>
        <p:nvSpPr>
          <p:cNvPr id="6" name="TextBox 5">
            <a:extLst>
              <a:ext uri="{FF2B5EF4-FFF2-40B4-BE49-F238E27FC236}">
                <a16:creationId xmlns:a16="http://schemas.microsoft.com/office/drawing/2014/main" id="{0E14BB62-92FC-41C1-868C-EA39BC5A1A73}"/>
              </a:ext>
            </a:extLst>
          </p:cNvPr>
          <p:cNvSpPr txBox="1"/>
          <p:nvPr/>
        </p:nvSpPr>
        <p:spPr>
          <a:xfrm>
            <a:off x="9753600" y="6503282"/>
            <a:ext cx="2363147" cy="338554"/>
          </a:xfrm>
          <a:prstGeom prst="rect">
            <a:avLst/>
          </a:prstGeom>
          <a:noFill/>
        </p:spPr>
        <p:txBody>
          <a:bodyPr wrap="none" rtlCol="0">
            <a:spAutoFit/>
          </a:bodyPr>
          <a:lstStyle/>
          <a:p>
            <a:r>
              <a:rPr lang="en-US" sz="1600" i="1" dirty="0">
                <a:latin typeface="+mj-lt"/>
              </a:rPr>
              <a:t>Source: ERCOT reports</a:t>
            </a:r>
          </a:p>
        </p:txBody>
      </p:sp>
    </p:spTree>
    <p:extLst>
      <p:ext uri="{BB962C8B-B14F-4D97-AF65-F5344CB8AC3E}">
        <p14:creationId xmlns:p14="http://schemas.microsoft.com/office/powerpoint/2010/main" val="406085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96D3-DFB0-4687-9FB5-10245D1DF624}"/>
              </a:ext>
            </a:extLst>
          </p:cNvPr>
          <p:cNvSpPr>
            <a:spLocks noGrp="1"/>
          </p:cNvSpPr>
          <p:nvPr>
            <p:ph type="title"/>
          </p:nvPr>
        </p:nvSpPr>
        <p:spPr/>
        <p:txBody>
          <a:bodyPr/>
          <a:lstStyle/>
          <a:p>
            <a:r>
              <a:rPr lang="en-US"/>
              <a:t>Impact of COVID-19 Lockdown on Italy Load</a:t>
            </a:r>
            <a:endParaRPr lang="en-US" dirty="0"/>
          </a:p>
        </p:txBody>
      </p:sp>
      <p:pic>
        <p:nvPicPr>
          <p:cNvPr id="10" name="Picture 9">
            <a:extLst>
              <a:ext uri="{FF2B5EF4-FFF2-40B4-BE49-F238E27FC236}">
                <a16:creationId xmlns:a16="http://schemas.microsoft.com/office/drawing/2014/main" id="{7D35BB10-68B0-47DC-A2DC-B347FF7B9820}"/>
              </a:ext>
            </a:extLst>
          </p:cNvPr>
          <p:cNvPicPr>
            <a:picLocks noChangeAspect="1"/>
          </p:cNvPicPr>
          <p:nvPr/>
        </p:nvPicPr>
        <p:blipFill>
          <a:blip r:embed="rId2"/>
          <a:stretch>
            <a:fillRect/>
          </a:stretch>
        </p:blipFill>
        <p:spPr>
          <a:xfrm>
            <a:off x="762000" y="1295400"/>
            <a:ext cx="10496550" cy="5305425"/>
          </a:xfrm>
          <a:prstGeom prst="rect">
            <a:avLst/>
          </a:prstGeom>
        </p:spPr>
      </p:pic>
      <p:sp>
        <p:nvSpPr>
          <p:cNvPr id="11" name="TextBox 10">
            <a:extLst>
              <a:ext uri="{FF2B5EF4-FFF2-40B4-BE49-F238E27FC236}">
                <a16:creationId xmlns:a16="http://schemas.microsoft.com/office/drawing/2014/main" id="{03315460-3D36-4EEF-B997-636EF22BF797}"/>
              </a:ext>
            </a:extLst>
          </p:cNvPr>
          <p:cNvSpPr txBox="1"/>
          <p:nvPr/>
        </p:nvSpPr>
        <p:spPr>
          <a:xfrm>
            <a:off x="8839200" y="6324600"/>
            <a:ext cx="2831224" cy="307777"/>
          </a:xfrm>
          <a:prstGeom prst="rect">
            <a:avLst/>
          </a:prstGeom>
          <a:noFill/>
        </p:spPr>
        <p:txBody>
          <a:bodyPr wrap="none" rtlCol="0">
            <a:spAutoFit/>
          </a:bodyPr>
          <a:lstStyle/>
          <a:p>
            <a:r>
              <a:rPr lang="en-US" sz="1400" dirty="0">
                <a:latin typeface="+mj-lt"/>
              </a:rPr>
              <a:t>Image source: EPRI 3002018602</a:t>
            </a:r>
          </a:p>
        </p:txBody>
      </p:sp>
    </p:spTree>
    <p:extLst>
      <p:ext uri="{BB962C8B-B14F-4D97-AF65-F5344CB8AC3E}">
        <p14:creationId xmlns:p14="http://schemas.microsoft.com/office/powerpoint/2010/main" val="57028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739C-2B20-4AB6-964B-8823C185530F}"/>
              </a:ext>
            </a:extLst>
          </p:cNvPr>
          <p:cNvSpPr>
            <a:spLocks noGrp="1"/>
          </p:cNvSpPr>
          <p:nvPr>
            <p:ph type="title"/>
          </p:nvPr>
        </p:nvSpPr>
        <p:spPr/>
        <p:txBody>
          <a:bodyPr/>
          <a:lstStyle/>
          <a:p>
            <a:r>
              <a:rPr lang="en-US"/>
              <a:t>Impact of COVID-19 on Utility Practices</a:t>
            </a:r>
            <a:endParaRPr lang="en-US" dirty="0"/>
          </a:p>
        </p:txBody>
      </p:sp>
      <p:sp>
        <p:nvSpPr>
          <p:cNvPr id="3" name="Content Placeholder 2">
            <a:extLst>
              <a:ext uri="{FF2B5EF4-FFF2-40B4-BE49-F238E27FC236}">
                <a16:creationId xmlns:a16="http://schemas.microsoft.com/office/drawing/2014/main" id="{BCA4FA49-7ADD-4C2C-A030-9212D528E064}"/>
              </a:ext>
            </a:extLst>
          </p:cNvPr>
          <p:cNvSpPr>
            <a:spLocks noGrp="1"/>
          </p:cNvSpPr>
          <p:nvPr>
            <p:ph type="body" sz="quarter" idx="10"/>
          </p:nvPr>
        </p:nvSpPr>
        <p:spPr/>
        <p:txBody>
          <a:bodyPr/>
          <a:lstStyle/>
          <a:p>
            <a:r>
              <a:rPr lang="en-US" sz="2000"/>
              <a:t>During the initial phases of the COVID-19 pandemic, like many companies, utilities identified essential staff and had non-essential staff work from home. Meetings became virtual.</a:t>
            </a:r>
          </a:p>
          <a:p>
            <a:r>
              <a:rPr lang="en-US" sz="2000"/>
              <a:t>Reduce unnecessary field work, such as preventative maintenance</a:t>
            </a:r>
          </a:p>
          <a:p>
            <a:r>
              <a:rPr lang="en-US" sz="2000"/>
              <a:t>A key concern is grid control centers, which must be manned 24/7 and only certain people are qualified to operate. It is also crucial to have several people in control centers with many years of experience, who tend to be older and part of the more vulnerable populations.</a:t>
            </a:r>
          </a:p>
          <a:p>
            <a:r>
              <a:rPr lang="en-US" sz="2000"/>
              <a:t>Sterilizing control centers, testing operators and in some cases sequestering operations teams to avoid contamination</a:t>
            </a:r>
          </a:p>
          <a:p>
            <a:r>
              <a:rPr lang="en-US" sz="2000"/>
              <a:t>Utilities often have main and back-up control centers</a:t>
            </a:r>
          </a:p>
          <a:p>
            <a:r>
              <a:rPr lang="en-US" sz="2000"/>
              <a:t>Concern is that in a more severe pandemic, there may not be enough healthy people to operate the grid</a:t>
            </a:r>
            <a:endParaRPr lang="en-US" sz="2000" dirty="0"/>
          </a:p>
        </p:txBody>
      </p:sp>
    </p:spTree>
    <p:extLst>
      <p:ext uri="{BB962C8B-B14F-4D97-AF65-F5344CB8AC3E}">
        <p14:creationId xmlns:p14="http://schemas.microsoft.com/office/powerpoint/2010/main" val="154469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15200" y="1143000"/>
            <a:ext cx="3870960" cy="5474836"/>
          </a:xfrm>
          <a:prstGeom prst="rect">
            <a:avLst/>
          </a:prstGeom>
        </p:spPr>
      </p:pic>
      <p:sp>
        <p:nvSpPr>
          <p:cNvPr id="2" name="Title 1"/>
          <p:cNvSpPr>
            <a:spLocks noGrp="1"/>
          </p:cNvSpPr>
          <p:nvPr>
            <p:ph type="title"/>
          </p:nvPr>
        </p:nvSpPr>
        <p:spPr/>
        <p:txBody>
          <a:bodyPr/>
          <a:lstStyle/>
          <a:p>
            <a:r>
              <a:rPr lang="en-US"/>
              <a:t>Dec. 23, 2015 Ukraine Blackout</a:t>
            </a:r>
            <a:endParaRPr lang="en-US" dirty="0"/>
          </a:p>
        </p:txBody>
      </p:sp>
      <p:sp>
        <p:nvSpPr>
          <p:cNvPr id="3" name="Content Placeholder 2"/>
          <p:cNvSpPr>
            <a:spLocks noGrp="1"/>
          </p:cNvSpPr>
          <p:nvPr>
            <p:ph type="body" sz="quarter" idx="10"/>
          </p:nvPr>
        </p:nvSpPr>
        <p:spPr>
          <a:xfrm>
            <a:off x="228600" y="1295400"/>
            <a:ext cx="6781800" cy="5181600"/>
          </a:xfrm>
        </p:spPr>
        <p:txBody>
          <a:bodyPr/>
          <a:lstStyle/>
          <a:p>
            <a:r>
              <a:rPr lang="en-US" sz="2400" dirty="0"/>
              <a:t>The Dec 23, 2015 Ukraine blackout affected 225,000 customers</a:t>
            </a:r>
          </a:p>
          <a:p>
            <a:r>
              <a:rPr lang="en-US" sz="2400" dirty="0"/>
              <a:t>It was the first one determined to be caused by cyber attack</a:t>
            </a:r>
          </a:p>
          <a:p>
            <a:r>
              <a:rPr lang="en-US" sz="2400" dirty="0"/>
              <a:t>Attackers used malware tool to enable unauthorized network access to the control center and shut down electricity distribution</a:t>
            </a:r>
          </a:p>
          <a:p>
            <a:r>
              <a:rPr lang="en-US" sz="2400" dirty="0"/>
              <a:t>Cybersecurity research efforts seek to understand threats, improve protection, and mitigate the impacts of attacks</a:t>
            </a:r>
          </a:p>
        </p:txBody>
      </p:sp>
      <p:sp>
        <p:nvSpPr>
          <p:cNvPr id="5" name="Rectangle 4"/>
          <p:cNvSpPr/>
          <p:nvPr/>
        </p:nvSpPr>
        <p:spPr>
          <a:xfrm>
            <a:off x="2209800" y="6572361"/>
            <a:ext cx="8534400" cy="276999"/>
          </a:xfrm>
          <a:prstGeom prst="rect">
            <a:avLst/>
          </a:prstGeom>
        </p:spPr>
        <p:txBody>
          <a:bodyPr wrap="square">
            <a:spAutoFit/>
          </a:bodyPr>
          <a:lstStyle/>
          <a:p>
            <a:r>
              <a:rPr lang="en-US" sz="1200" dirty="0">
                <a:latin typeface="+mj-lt"/>
              </a:rPr>
              <a:t>https://www.boozallen.com/content/dam/boozallen/documents/2016/09/ukraine-report-when-the-lights-went-out.pdf</a:t>
            </a:r>
          </a:p>
        </p:txBody>
      </p:sp>
    </p:spTree>
    <p:extLst>
      <p:ext uri="{BB962C8B-B14F-4D97-AF65-F5344CB8AC3E}">
        <p14:creationId xmlns:p14="http://schemas.microsoft.com/office/powerpoint/2010/main" val="8969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Geomagnetic Disturbances (GMDs)</a:t>
            </a:r>
            <a:endParaRPr lang="en-US" dirty="0"/>
          </a:p>
        </p:txBody>
      </p:sp>
      <p:sp>
        <p:nvSpPr>
          <p:cNvPr id="3" name="Content Placeholder 2"/>
          <p:cNvSpPr>
            <a:spLocks noGrp="1"/>
          </p:cNvSpPr>
          <p:nvPr>
            <p:ph type="body" sz="quarter" idx="10"/>
          </p:nvPr>
        </p:nvSpPr>
        <p:spPr/>
        <p:txBody>
          <a:bodyPr/>
          <a:lstStyle/>
          <a:p>
            <a:r>
              <a:rPr lang="en-US"/>
              <a:t>GMDs are caused by corona mass ejections (CMEs) from the sun; a GMD caused the Quebec blackout in 1989</a:t>
            </a:r>
          </a:p>
          <a:p>
            <a:r>
              <a:rPr lang="en-US"/>
              <a:t>They have the potential to severely disrupt the electric grid by causing quasi-dc geomagnetically induced currents (GICs) in the high voltage grid</a:t>
            </a:r>
          </a:p>
          <a:p>
            <a:r>
              <a:rPr lang="en-US"/>
              <a:t>Until recently power engineers had few tools to help them assess the impact of GMDs </a:t>
            </a:r>
          </a:p>
          <a:p>
            <a:r>
              <a:rPr lang="en-US"/>
              <a:t>GMD assessment tools are now moving into the realm of power system planning and operations engineers</a:t>
            </a:r>
          </a:p>
          <a:p>
            <a:r>
              <a:rPr lang="en-US"/>
              <a:t>Wide industry interest in GMD assessment</a:t>
            </a:r>
            <a:endParaRPr lang="en-US" dirty="0"/>
          </a:p>
        </p:txBody>
      </p:sp>
    </p:spTree>
    <p:extLst>
      <p:ext uri="{BB962C8B-B14F-4D97-AF65-F5344CB8AC3E}">
        <p14:creationId xmlns:p14="http://schemas.microsoft.com/office/powerpoint/2010/main" val="107054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GMD Overview</a:t>
            </a:r>
            <a:endParaRPr lang="en-US" dirty="0"/>
          </a:p>
        </p:txBody>
      </p:sp>
      <p:sp>
        <p:nvSpPr>
          <p:cNvPr id="3" name="Content Placeholder 2"/>
          <p:cNvSpPr>
            <a:spLocks noGrp="1"/>
          </p:cNvSpPr>
          <p:nvPr>
            <p:ph type="body" sz="quarter" idx="10"/>
          </p:nvPr>
        </p:nvSpPr>
        <p:spPr>
          <a:xfrm>
            <a:off x="228600" y="1295400"/>
            <a:ext cx="7848600" cy="5181600"/>
          </a:xfrm>
        </p:spPr>
        <p:txBody>
          <a:bodyPr/>
          <a:lstStyle/>
          <a:p>
            <a:r>
              <a:rPr lang="en-US" altLang="en-US" sz="2400" dirty="0"/>
              <a:t>Solar corona mass ejections (CMEs) can cause changes in the earth’s magnetic field (i.e., dB/dt).  These changes in turn produce a non-uniform electric fields</a:t>
            </a:r>
          </a:p>
          <a:p>
            <a:pPr lvl="1"/>
            <a:r>
              <a:rPr lang="en-US" altLang="en-US" sz="2000" dirty="0"/>
              <a:t>Changes in the magnetic flux are usually expressed in </a:t>
            </a:r>
            <a:r>
              <a:rPr lang="en-US" altLang="en-US" sz="2000" dirty="0" err="1"/>
              <a:t>nT</a:t>
            </a:r>
            <a:r>
              <a:rPr lang="en-US" altLang="en-US" sz="2000" dirty="0"/>
              <a:t>/minute; from a 60 Hz perspective </a:t>
            </a:r>
            <a:br>
              <a:rPr lang="en-US" altLang="en-US" sz="2000" dirty="0"/>
            </a:br>
            <a:r>
              <a:rPr lang="en-US" altLang="en-US" sz="2000" dirty="0"/>
              <a:t>they produce an almost dc electric field</a:t>
            </a:r>
          </a:p>
          <a:p>
            <a:pPr lvl="1"/>
            <a:r>
              <a:rPr lang="en-US" altLang="en-US" sz="2000" dirty="0"/>
              <a:t>1989 North America storm produced a </a:t>
            </a:r>
            <a:br>
              <a:rPr lang="en-US" altLang="en-US" sz="2000" dirty="0"/>
            </a:br>
            <a:r>
              <a:rPr lang="en-US" altLang="en-US" sz="2000" dirty="0"/>
              <a:t>change of 500 </a:t>
            </a:r>
            <a:r>
              <a:rPr lang="en-US" altLang="en-US" sz="2000" dirty="0" err="1"/>
              <a:t>nT</a:t>
            </a:r>
            <a:r>
              <a:rPr lang="en-US" altLang="en-US" sz="2000" dirty="0"/>
              <a:t>/minute, while a stronger storm, such as the ones in 1859 or 1921, could produce 2500 </a:t>
            </a:r>
            <a:r>
              <a:rPr lang="en-US" altLang="en-US" sz="2000" dirty="0" err="1"/>
              <a:t>nT</a:t>
            </a:r>
            <a:r>
              <a:rPr lang="en-US" altLang="en-US" sz="2000" dirty="0"/>
              <a:t>/minute variation</a:t>
            </a:r>
          </a:p>
          <a:p>
            <a:pPr lvl="1"/>
            <a:r>
              <a:rPr lang="en-US" altLang="en-US" sz="2000" dirty="0"/>
              <a:t>Storm “footprint” can be continental in scale</a:t>
            </a:r>
          </a:p>
          <a:p>
            <a:pPr lvl="1"/>
            <a:r>
              <a:rPr lang="en-US" altLang="en-US" sz="2000" dirty="0"/>
              <a:t>Earth’s magnetic field is normally between 25,000 and 65,000 </a:t>
            </a:r>
            <a:r>
              <a:rPr lang="en-US" altLang="en-US" sz="2000" dirty="0" err="1"/>
              <a:t>nT</a:t>
            </a:r>
            <a:r>
              <a:rPr lang="en-US" altLang="en-US" sz="2000" dirty="0"/>
              <a:t>, with higher values near the poles</a:t>
            </a:r>
          </a:p>
          <a:p>
            <a:endParaRPr lang="en-US" altLang="en-US" sz="2400" dirty="0"/>
          </a:p>
          <a:p>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667000"/>
            <a:ext cx="2724270" cy="136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3"/>
          <p:cNvSpPr txBox="1">
            <a:spLocks noChangeArrowheads="1"/>
          </p:cNvSpPr>
          <p:nvPr/>
        </p:nvSpPr>
        <p:spPr bwMode="auto">
          <a:xfrm>
            <a:off x="8382000" y="4419600"/>
            <a:ext cx="31242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sz="1400" dirty="0">
                <a:latin typeface="+mj-lt"/>
              </a:rPr>
              <a:t>Image source: J. Kappenman, “A Perfect Storm of Planetary Proportions,” </a:t>
            </a:r>
            <a:r>
              <a:rPr lang="en-US" altLang="en-US" sz="1400" i="1" dirty="0">
                <a:latin typeface="+mj-lt"/>
              </a:rPr>
              <a:t>IEEE Spectrum</a:t>
            </a:r>
            <a:r>
              <a:rPr lang="en-US" altLang="en-US" sz="1400" dirty="0">
                <a:latin typeface="+mj-lt"/>
              </a:rPr>
              <a:t>, Feb 2012, page 29</a:t>
            </a:r>
          </a:p>
        </p:txBody>
      </p:sp>
    </p:spTree>
    <p:extLst>
      <p:ext uri="{BB962C8B-B14F-4D97-AF65-F5344CB8AC3E}">
        <p14:creationId xmlns:p14="http://schemas.microsoft.com/office/powerpoint/2010/main" val="199155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Electric Fields and Geomagnetically Induced Currents (GICs)</a:t>
            </a:r>
            <a:endParaRPr lang="en-US" altLang="en-US" dirty="0"/>
          </a:p>
        </p:txBody>
      </p:sp>
      <p:sp>
        <p:nvSpPr>
          <p:cNvPr id="7171" name="Content Placeholder 2"/>
          <p:cNvSpPr>
            <a:spLocks noGrp="1"/>
          </p:cNvSpPr>
          <p:nvPr>
            <p:ph type="body" sz="quarter" idx="10"/>
          </p:nvPr>
        </p:nvSpPr>
        <p:spPr/>
        <p:txBody>
          <a:bodyPr/>
          <a:lstStyle/>
          <a:p>
            <a:r>
              <a:rPr lang="en-US" altLang="en-US"/>
              <a:t>The induced electric field at the surface is dependent on deep earth (hundreds of km) conductivity</a:t>
            </a:r>
          </a:p>
          <a:p>
            <a:pPr lvl="1"/>
            <a:r>
              <a:rPr lang="en-US" altLang="en-US"/>
              <a:t>Electric fields are vectors (magnitude and angle); values expressed in units of volts/mile (or volts/km);</a:t>
            </a:r>
          </a:p>
          <a:p>
            <a:pPr lvl="1"/>
            <a:r>
              <a:rPr lang="en-US" altLang="en-US"/>
              <a:t>A 2400 nT/minute storm could produce 5 to 10 volts/mile. </a:t>
            </a:r>
          </a:p>
          <a:p>
            <a:r>
              <a:rPr lang="en-US" altLang="en-US"/>
              <a:t>The electric fields cause GICs to flow in the high voltage transmission grid</a:t>
            </a:r>
          </a:p>
          <a:p>
            <a:r>
              <a:rPr lang="en-US" altLang="en-US"/>
              <a:t>The induced voltages that drive the GICs can be modeled as dc voltages in the transmission lines.  </a:t>
            </a:r>
          </a:p>
          <a:p>
            <a:endParaRPr lang="en-US" altLang="en-US" dirty="0"/>
          </a:p>
        </p:txBody>
      </p:sp>
    </p:spTree>
    <p:extLst>
      <p:ext uri="{BB962C8B-B14F-4D97-AF65-F5344CB8AC3E}">
        <p14:creationId xmlns:p14="http://schemas.microsoft.com/office/powerpoint/2010/main" val="323908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July 2012 GMD near miss</a:t>
            </a:r>
            <a:endParaRPr lang="en-US" altLang="en-US" dirty="0"/>
          </a:p>
        </p:txBody>
      </p:sp>
      <p:sp>
        <p:nvSpPr>
          <p:cNvPr id="8195" name="Content Placeholder 2"/>
          <p:cNvSpPr>
            <a:spLocks noGrp="1"/>
          </p:cNvSpPr>
          <p:nvPr>
            <p:ph type="body" sz="quarter" idx="10"/>
          </p:nvPr>
        </p:nvSpPr>
        <p:spPr/>
        <p:txBody>
          <a:bodyPr/>
          <a:lstStyle/>
          <a:p>
            <a:r>
              <a:rPr lang="en-US" altLang="en-US" dirty="0"/>
              <a:t>In July 2014 NASA said in July of 2012 there was a solar CME that barely missed the earth</a:t>
            </a:r>
          </a:p>
          <a:p>
            <a:pPr lvl="1"/>
            <a:r>
              <a:rPr lang="en-US" altLang="en-US" dirty="0"/>
              <a:t>It would likely have</a:t>
            </a:r>
            <a:br>
              <a:rPr lang="en-US" altLang="en-US" dirty="0"/>
            </a:br>
            <a:r>
              <a:rPr lang="en-US" altLang="en-US" dirty="0"/>
              <a:t>caused the largest</a:t>
            </a:r>
            <a:br>
              <a:rPr lang="en-US" altLang="en-US" dirty="0"/>
            </a:br>
            <a:r>
              <a:rPr lang="en-US" altLang="en-US" dirty="0"/>
              <a:t>GMD that we have</a:t>
            </a:r>
            <a:br>
              <a:rPr lang="en-US" altLang="en-US" dirty="0"/>
            </a:br>
            <a:r>
              <a:rPr lang="en-US" altLang="en-US" dirty="0"/>
              <a:t>seen in the last 150</a:t>
            </a:r>
            <a:br>
              <a:rPr lang="en-US" altLang="en-US" dirty="0"/>
            </a:br>
            <a:r>
              <a:rPr lang="en-US" altLang="en-US" dirty="0"/>
              <a:t>years</a:t>
            </a:r>
          </a:p>
          <a:p>
            <a:r>
              <a:rPr lang="en-US" altLang="en-US" dirty="0"/>
              <a:t>There is still lots of </a:t>
            </a:r>
            <a:br>
              <a:rPr lang="en-US" altLang="en-US" dirty="0"/>
            </a:br>
            <a:r>
              <a:rPr lang="en-US" altLang="en-US" dirty="0"/>
              <a:t>uncertainly about </a:t>
            </a:r>
            <a:br>
              <a:rPr lang="en-US" altLang="en-US" dirty="0"/>
            </a:br>
            <a:r>
              <a:rPr lang="en-US" altLang="en-US" dirty="0"/>
              <a:t>how large a storm </a:t>
            </a:r>
            <a:br>
              <a:rPr lang="en-US" altLang="en-US" dirty="0"/>
            </a:br>
            <a:r>
              <a:rPr lang="en-US" altLang="en-US" dirty="0"/>
              <a:t>is reasonable to </a:t>
            </a:r>
            <a:br>
              <a:rPr lang="en-US" altLang="en-US" dirty="0"/>
            </a:br>
            <a:r>
              <a:rPr lang="en-US" altLang="en-US" dirty="0"/>
              <a:t>consider in electric utility planning </a:t>
            </a:r>
          </a:p>
        </p:txBody>
      </p:sp>
      <p:pic>
        <p:nvPicPr>
          <p:cNvPr id="8197" name="Picture 2" descr="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57400"/>
            <a:ext cx="5715000" cy="286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5"/>
          <p:cNvSpPr>
            <a:spLocks noChangeArrowheads="1"/>
          </p:cNvSpPr>
          <p:nvPr/>
        </p:nvSpPr>
        <p:spPr bwMode="auto">
          <a:xfrm>
            <a:off x="1828800" y="6248401"/>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600" dirty="0">
                <a:latin typeface="+mj-lt"/>
              </a:rPr>
              <a:t>Image Source: science.nasa.gov/science-news/science-at-</a:t>
            </a:r>
            <a:r>
              <a:rPr lang="en-US" altLang="en-US" sz="1600" dirty="0" err="1">
                <a:latin typeface="+mj-lt"/>
              </a:rPr>
              <a:t>nasa</a:t>
            </a:r>
            <a:r>
              <a:rPr lang="en-US" altLang="en-US" sz="1600" dirty="0">
                <a:latin typeface="+mj-lt"/>
              </a:rPr>
              <a:t>/2014/23jul_superstorm</a:t>
            </a:r>
            <a:r>
              <a:rPr lang="en-US" altLang="en-US" sz="2400" dirty="0">
                <a:latin typeface="+mj-lt"/>
              </a:rPr>
              <a:t>/</a:t>
            </a:r>
          </a:p>
        </p:txBody>
      </p:sp>
    </p:spTree>
    <p:extLst>
      <p:ext uri="{BB962C8B-B14F-4D97-AF65-F5344CB8AC3E}">
        <p14:creationId xmlns:p14="http://schemas.microsoft.com/office/powerpoint/2010/main" val="232340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854A-04E0-46ED-A61C-715116F2CA92}"/>
              </a:ext>
            </a:extLst>
          </p:cNvPr>
          <p:cNvSpPr>
            <a:spLocks noGrp="1"/>
          </p:cNvSpPr>
          <p:nvPr>
            <p:ph type="title"/>
          </p:nvPr>
        </p:nvSpPr>
        <p:spPr/>
        <p:txBody>
          <a:bodyPr/>
          <a:lstStyle/>
          <a:p>
            <a:r>
              <a:rPr lang="en-US"/>
              <a:t>Black Start</a:t>
            </a:r>
            <a:endParaRPr lang="en-US" dirty="0"/>
          </a:p>
        </p:txBody>
      </p:sp>
      <p:sp>
        <p:nvSpPr>
          <p:cNvPr id="3" name="Content Placeholder 2">
            <a:extLst>
              <a:ext uri="{FF2B5EF4-FFF2-40B4-BE49-F238E27FC236}">
                <a16:creationId xmlns:a16="http://schemas.microsoft.com/office/drawing/2014/main" id="{10F86F52-BD52-471D-BACE-E389CC7AAB07}"/>
              </a:ext>
            </a:extLst>
          </p:cNvPr>
          <p:cNvSpPr>
            <a:spLocks noGrp="1"/>
          </p:cNvSpPr>
          <p:nvPr>
            <p:ph type="body" sz="quarter" idx="10"/>
          </p:nvPr>
        </p:nvSpPr>
        <p:spPr>
          <a:xfrm>
            <a:off x="228600" y="1295400"/>
            <a:ext cx="7086600" cy="5181600"/>
          </a:xfrm>
        </p:spPr>
        <p:txBody>
          <a:bodyPr/>
          <a:lstStyle/>
          <a:p>
            <a:r>
              <a:rPr lang="en-US" sz="2400" dirty="0"/>
              <a:t>Restoring a system from a full outage (blackout) is a process known as black start</a:t>
            </a:r>
          </a:p>
          <a:p>
            <a:r>
              <a:rPr lang="en-US" sz="2400" dirty="0"/>
              <a:t>Most generators require external power to get started (lights, control systems, protection, pumps, compressors, etc.)</a:t>
            </a:r>
          </a:p>
          <a:p>
            <a:r>
              <a:rPr lang="en-US" sz="2400" dirty="0"/>
              <a:t>There is a dedicated black start plan utilities have prepared to restore the system</a:t>
            </a:r>
          </a:p>
          <a:p>
            <a:pPr lvl="1"/>
            <a:r>
              <a:rPr lang="en-US" sz="2000" dirty="0"/>
              <a:t>Smaller black start units (such as hydro) can start with a diesel generator or battery located on-site</a:t>
            </a:r>
          </a:p>
          <a:p>
            <a:pPr lvl="1"/>
            <a:r>
              <a:rPr lang="en-US" sz="2000" dirty="0"/>
              <a:t>Then these units provide "cranking paths" to supply the larger generators with auxiliary power</a:t>
            </a:r>
          </a:p>
          <a:p>
            <a:pPr lvl="1"/>
            <a:r>
              <a:rPr lang="en-US" sz="2000" dirty="0"/>
              <a:t>Multiple islands are reenergized in parallel</a:t>
            </a:r>
          </a:p>
          <a:p>
            <a:pPr lvl="1"/>
            <a:r>
              <a:rPr lang="en-US" sz="2000" dirty="0"/>
              <a:t>Then, the islands are connected to reform the interconnected grid.</a:t>
            </a:r>
          </a:p>
        </p:txBody>
      </p:sp>
      <p:pic>
        <p:nvPicPr>
          <p:cNvPr id="5" name="Picture 4">
            <a:extLst>
              <a:ext uri="{FF2B5EF4-FFF2-40B4-BE49-F238E27FC236}">
                <a16:creationId xmlns:a16="http://schemas.microsoft.com/office/drawing/2014/main" id="{DF552967-9542-44DD-9961-BAF53C4AD718}"/>
              </a:ext>
            </a:extLst>
          </p:cNvPr>
          <p:cNvPicPr>
            <a:picLocks noChangeAspect="1"/>
          </p:cNvPicPr>
          <p:nvPr/>
        </p:nvPicPr>
        <p:blipFill>
          <a:blip r:embed="rId2"/>
          <a:stretch>
            <a:fillRect/>
          </a:stretch>
        </p:blipFill>
        <p:spPr>
          <a:xfrm>
            <a:off x="7315200" y="2286000"/>
            <a:ext cx="4572000" cy="3448050"/>
          </a:xfrm>
          <a:prstGeom prst="rect">
            <a:avLst/>
          </a:prstGeom>
        </p:spPr>
      </p:pic>
      <p:sp>
        <p:nvSpPr>
          <p:cNvPr id="7" name="TextBox 6">
            <a:extLst>
              <a:ext uri="{FF2B5EF4-FFF2-40B4-BE49-F238E27FC236}">
                <a16:creationId xmlns:a16="http://schemas.microsoft.com/office/drawing/2014/main" id="{BB6EEACA-C347-4E29-8B5C-8A9E6E8539F7}"/>
              </a:ext>
            </a:extLst>
          </p:cNvPr>
          <p:cNvSpPr txBox="1"/>
          <p:nvPr/>
        </p:nvSpPr>
        <p:spPr>
          <a:xfrm>
            <a:off x="7696200" y="5867400"/>
            <a:ext cx="3721894" cy="646331"/>
          </a:xfrm>
          <a:prstGeom prst="rect">
            <a:avLst/>
          </a:prstGeom>
          <a:noFill/>
        </p:spPr>
        <p:txBody>
          <a:bodyPr wrap="square">
            <a:spAutoFit/>
          </a:bodyPr>
          <a:lstStyle/>
          <a:p>
            <a:r>
              <a:rPr lang="en-US" sz="1800" dirty="0">
                <a:effectLst/>
                <a:latin typeface="Arial" panose="020B0604020202020204" pitchFamily="34" charset="0"/>
              </a:rPr>
              <a:t>DOE, </a:t>
            </a:r>
            <a:r>
              <a:rPr lang="en-US" sz="1800" i="1" dirty="0">
                <a:effectLst/>
                <a:latin typeface="Arial" panose="020B0604020202020204" pitchFamily="34" charset="0"/>
              </a:rPr>
              <a:t>Hydropower Plants as Black Start Resources</a:t>
            </a:r>
            <a:r>
              <a:rPr lang="en-US" sz="1800" dirty="0">
                <a:effectLst/>
                <a:latin typeface="Arial" panose="020B0604020202020204" pitchFamily="34" charset="0"/>
              </a:rPr>
              <a:t>, 2019</a:t>
            </a:r>
            <a:endParaRPr lang="en-US" sz="1800" i="1" dirty="0"/>
          </a:p>
        </p:txBody>
      </p:sp>
    </p:spTree>
    <p:extLst>
      <p:ext uri="{BB962C8B-B14F-4D97-AF65-F5344CB8AC3E}">
        <p14:creationId xmlns:p14="http://schemas.microsoft.com/office/powerpoint/2010/main" val="296943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E535-D42A-436C-8BDD-9061AF9FE910}"/>
              </a:ext>
            </a:extLst>
          </p:cNvPr>
          <p:cNvSpPr>
            <a:spLocks noGrp="1"/>
          </p:cNvSpPr>
          <p:nvPr>
            <p:ph type="title"/>
          </p:nvPr>
        </p:nvSpPr>
        <p:spPr/>
        <p:txBody>
          <a:bodyPr/>
          <a:lstStyle/>
          <a:p>
            <a:r>
              <a:rPr lang="en-US" dirty="0"/>
              <a:t>Background On Power System Black Start</a:t>
            </a:r>
          </a:p>
        </p:txBody>
      </p:sp>
      <p:sp>
        <p:nvSpPr>
          <p:cNvPr id="3" name="Text Placeholder 2">
            <a:extLst>
              <a:ext uri="{FF2B5EF4-FFF2-40B4-BE49-F238E27FC236}">
                <a16:creationId xmlns:a16="http://schemas.microsoft.com/office/drawing/2014/main" id="{27049A34-367D-47C3-9DD4-4ABE082F0864}"/>
              </a:ext>
            </a:extLst>
          </p:cNvPr>
          <p:cNvSpPr>
            <a:spLocks noGrp="1"/>
          </p:cNvSpPr>
          <p:nvPr>
            <p:ph type="body" sz="quarter" idx="10"/>
          </p:nvPr>
        </p:nvSpPr>
        <p:spPr/>
        <p:txBody>
          <a:bodyPr/>
          <a:lstStyle/>
          <a:p>
            <a:r>
              <a:rPr lang="en-US" dirty="0"/>
              <a:t>Key NERC Standard is EOP-005, 2009</a:t>
            </a:r>
          </a:p>
          <a:p>
            <a:pPr lvl="1"/>
            <a:r>
              <a:rPr lang="en-US" dirty="0"/>
              <a:t>Transmission operators must have black start plans, verify them with steady-state and dynamic simulations, and run training exercises and testing</a:t>
            </a:r>
          </a:p>
          <a:p>
            <a:pPr lvl="1"/>
            <a:r>
              <a:rPr lang="en-US" dirty="0"/>
              <a:t>Parts of a black start plan</a:t>
            </a:r>
          </a:p>
          <a:p>
            <a:pPr lvl="2"/>
            <a:r>
              <a:rPr lang="en-US" dirty="0"/>
              <a:t>High level strategy for coordination and restoration</a:t>
            </a:r>
          </a:p>
          <a:p>
            <a:pPr lvl="2"/>
            <a:r>
              <a:rPr lang="en-US" dirty="0"/>
              <a:t>Nuclear power plant off-site power supply</a:t>
            </a:r>
          </a:p>
          <a:p>
            <a:pPr lvl="2"/>
            <a:r>
              <a:rPr lang="en-US" dirty="0"/>
              <a:t>Black start generating resources</a:t>
            </a:r>
          </a:p>
          <a:p>
            <a:pPr lvl="2"/>
            <a:r>
              <a:rPr lang="en-US" dirty="0"/>
              <a:t>Cranking paths to next-start units</a:t>
            </a:r>
          </a:p>
          <a:p>
            <a:pPr lvl="2"/>
            <a:r>
              <a:rPr lang="en-US" dirty="0"/>
              <a:t>Acceptable limits to voltage and frequency during restoration</a:t>
            </a:r>
          </a:p>
          <a:p>
            <a:pPr lvl="2"/>
            <a:r>
              <a:rPr lang="en-US" dirty="0"/>
              <a:t>Load restoration and prioritization process</a:t>
            </a:r>
          </a:p>
          <a:p>
            <a:pPr lvl="2"/>
            <a:r>
              <a:rPr lang="en-US" dirty="0"/>
              <a:t>Communication process and transfer of operational control</a:t>
            </a:r>
          </a:p>
          <a:p>
            <a:r>
              <a:rPr lang="en-US" dirty="0"/>
              <a:t>Recent report covering black start: </a:t>
            </a:r>
          </a:p>
          <a:p>
            <a:pPr lvl="1"/>
            <a:r>
              <a:rPr lang="en-US" sz="1800" dirty="0"/>
              <a:t>J. G. O’Brien, M. Cassiadoro, T. Becejac, G. B. Sheble, J. D. Follum, U. Agrawal, E. S. Andersen, M. Touhiduzzaman, and J. E. Dagle, “Electric grid blackstart: Trends, challenges, and opportunities,” Pacific Northwest National Lab, Richland, WA, Tech. Rep., 2021</a:t>
            </a:r>
          </a:p>
          <a:p>
            <a:endParaRPr lang="en-US" dirty="0"/>
          </a:p>
        </p:txBody>
      </p:sp>
    </p:spTree>
    <p:extLst>
      <p:ext uri="{BB962C8B-B14F-4D97-AF65-F5344CB8AC3E}">
        <p14:creationId xmlns:p14="http://schemas.microsoft.com/office/powerpoint/2010/main" val="98956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725E-0B0A-4C7F-A660-F48B29521C0B}"/>
              </a:ext>
            </a:extLst>
          </p:cNvPr>
          <p:cNvSpPr>
            <a:spLocks noGrp="1"/>
          </p:cNvSpPr>
          <p:nvPr>
            <p:ph type="title"/>
          </p:nvPr>
        </p:nvSpPr>
        <p:spPr/>
        <p:txBody>
          <a:bodyPr/>
          <a:lstStyle/>
          <a:p>
            <a:r>
              <a:rPr lang="en-US" dirty="0"/>
              <a:t>Announcements</a:t>
            </a:r>
          </a:p>
        </p:txBody>
      </p:sp>
      <p:sp>
        <p:nvSpPr>
          <p:cNvPr id="3" name="Text Placeholder 2">
            <a:extLst>
              <a:ext uri="{FF2B5EF4-FFF2-40B4-BE49-F238E27FC236}">
                <a16:creationId xmlns:a16="http://schemas.microsoft.com/office/drawing/2014/main" id="{EBFC6F69-608F-4B8C-BD25-FD8C9A843596}"/>
              </a:ext>
            </a:extLst>
          </p:cNvPr>
          <p:cNvSpPr>
            <a:spLocks noGrp="1"/>
          </p:cNvSpPr>
          <p:nvPr>
            <p:ph type="body" sz="quarter" idx="10"/>
          </p:nvPr>
        </p:nvSpPr>
        <p:spPr/>
        <p:txBody>
          <a:bodyPr/>
          <a:lstStyle/>
          <a:p>
            <a:r>
              <a:rPr lang="en-US" dirty="0"/>
              <a:t>Final exam May 9</a:t>
            </a:r>
            <a:r>
              <a:rPr lang="en-US" baseline="30000" dirty="0"/>
              <a:t>th</a:t>
            </a:r>
            <a:r>
              <a:rPr lang="en-US" dirty="0"/>
              <a:t> at 3:30pm</a:t>
            </a:r>
          </a:p>
        </p:txBody>
      </p:sp>
    </p:spTree>
    <p:extLst>
      <p:ext uri="{BB962C8B-B14F-4D97-AF65-F5344CB8AC3E}">
        <p14:creationId xmlns:p14="http://schemas.microsoft.com/office/powerpoint/2010/main" val="12204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411B-C2D9-40CD-A327-372704F9C18A}"/>
              </a:ext>
            </a:extLst>
          </p:cNvPr>
          <p:cNvSpPr>
            <a:spLocks noGrp="1"/>
          </p:cNvSpPr>
          <p:nvPr>
            <p:ph type="title"/>
          </p:nvPr>
        </p:nvSpPr>
        <p:spPr/>
        <p:txBody>
          <a:bodyPr/>
          <a:lstStyle/>
          <a:p>
            <a:r>
              <a:rPr lang="en-US" dirty="0"/>
              <a:t>Issues in Black Start Procedure Design</a:t>
            </a:r>
          </a:p>
        </p:txBody>
      </p:sp>
      <p:sp>
        <p:nvSpPr>
          <p:cNvPr id="3" name="Text Placeholder 2">
            <a:extLst>
              <a:ext uri="{FF2B5EF4-FFF2-40B4-BE49-F238E27FC236}">
                <a16:creationId xmlns:a16="http://schemas.microsoft.com/office/drawing/2014/main" id="{9F399304-6DAE-4B03-8D52-D5AAED39DDF5}"/>
              </a:ext>
            </a:extLst>
          </p:cNvPr>
          <p:cNvSpPr>
            <a:spLocks noGrp="1"/>
          </p:cNvSpPr>
          <p:nvPr>
            <p:ph type="body" sz="quarter" idx="10"/>
          </p:nvPr>
        </p:nvSpPr>
        <p:spPr/>
        <p:txBody>
          <a:bodyPr/>
          <a:lstStyle/>
          <a:p>
            <a:r>
              <a:rPr lang="en-US" dirty="0"/>
              <a:t>Active power balance</a:t>
            </a:r>
          </a:p>
          <a:p>
            <a:pPr lvl="1"/>
            <a:r>
              <a:rPr lang="en-US" dirty="0"/>
              <a:t>Need to maintain system frequency within limits by system stability and protection settings</a:t>
            </a:r>
          </a:p>
          <a:p>
            <a:pPr lvl="1"/>
            <a:r>
              <a:rPr lang="en-US" dirty="0"/>
              <a:t>Accomplished by picking up loads in increments</a:t>
            </a:r>
          </a:p>
          <a:p>
            <a:r>
              <a:rPr lang="en-US" dirty="0"/>
              <a:t>Frequency control</a:t>
            </a:r>
          </a:p>
          <a:p>
            <a:pPr lvl="1"/>
            <a:r>
              <a:rPr lang="en-US" dirty="0"/>
              <a:t>Initial black start islands are in isochronous control mode</a:t>
            </a:r>
          </a:p>
          <a:p>
            <a:pPr lvl="1"/>
            <a:r>
              <a:rPr lang="en-US" dirty="0"/>
              <a:t>Transition to droop control with AGC and appropriate frequency bias</a:t>
            </a:r>
          </a:p>
          <a:p>
            <a:pPr lvl="1"/>
            <a:r>
              <a:rPr lang="en-US" dirty="0"/>
              <a:t>Synchronizing islands, need to control frequency appropriately</a:t>
            </a:r>
          </a:p>
          <a:p>
            <a:r>
              <a:rPr lang="en-US" dirty="0"/>
              <a:t>Reactive power balance and overvoltage control</a:t>
            </a:r>
          </a:p>
          <a:p>
            <a:pPr lvl="1"/>
            <a:r>
              <a:rPr lang="en-US" dirty="0"/>
              <a:t>Energizing few high voltage lines</a:t>
            </a:r>
          </a:p>
          <a:p>
            <a:pPr lvl="1"/>
            <a:r>
              <a:rPr lang="en-US" dirty="0"/>
              <a:t>Operating generators at minimum voltage levels</a:t>
            </a:r>
          </a:p>
          <a:p>
            <a:pPr lvl="1"/>
            <a:r>
              <a:rPr lang="en-US" dirty="0"/>
              <a:t>Deactivating switched shunt capacitors, connecting shunt reactors</a:t>
            </a:r>
          </a:p>
          <a:p>
            <a:pPr lvl="1"/>
            <a:r>
              <a:rPr lang="en-US" dirty="0"/>
              <a:t>Adjusting transformer taps, picking up reactive loads</a:t>
            </a:r>
          </a:p>
        </p:txBody>
      </p:sp>
    </p:spTree>
    <p:extLst>
      <p:ext uri="{BB962C8B-B14F-4D97-AF65-F5344CB8AC3E}">
        <p14:creationId xmlns:p14="http://schemas.microsoft.com/office/powerpoint/2010/main" val="298788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094F-7B58-4FC0-B316-C5A5CBEF3275}"/>
              </a:ext>
            </a:extLst>
          </p:cNvPr>
          <p:cNvSpPr>
            <a:spLocks noGrp="1"/>
          </p:cNvSpPr>
          <p:nvPr>
            <p:ph type="title"/>
          </p:nvPr>
        </p:nvSpPr>
        <p:spPr/>
        <p:txBody>
          <a:bodyPr/>
          <a:lstStyle/>
          <a:p>
            <a:r>
              <a:rPr lang="en-US"/>
              <a:t>General Stages of Black Start Restoration</a:t>
            </a:r>
            <a:endParaRPr lang="en-US" dirty="0"/>
          </a:p>
        </p:txBody>
      </p:sp>
      <p:sp>
        <p:nvSpPr>
          <p:cNvPr id="3" name="Content Placeholder 2">
            <a:extLst>
              <a:ext uri="{FF2B5EF4-FFF2-40B4-BE49-F238E27FC236}">
                <a16:creationId xmlns:a16="http://schemas.microsoft.com/office/drawing/2014/main" id="{0CC3F44B-C215-4E56-8BF7-F18042BB33AA}"/>
              </a:ext>
            </a:extLst>
          </p:cNvPr>
          <p:cNvSpPr>
            <a:spLocks noGrp="1"/>
          </p:cNvSpPr>
          <p:nvPr>
            <p:ph type="body" sz="quarter" idx="10"/>
          </p:nvPr>
        </p:nvSpPr>
        <p:spPr>
          <a:xfrm>
            <a:off x="228600" y="1295400"/>
            <a:ext cx="5543784" cy="5181600"/>
          </a:xfrm>
        </p:spPr>
        <p:txBody>
          <a:bodyPr/>
          <a:lstStyle/>
          <a:p>
            <a:pPr>
              <a:buFont typeface="+mj-lt"/>
              <a:buAutoNum type="arabicPeriod"/>
            </a:pPr>
            <a:r>
              <a:rPr lang="en-US" dirty="0"/>
              <a:t>Ensure breakers are opened up to isolate the system</a:t>
            </a:r>
          </a:p>
          <a:p>
            <a:pPr>
              <a:buFont typeface="+mj-lt"/>
              <a:buAutoNum type="arabicPeriod"/>
            </a:pPr>
            <a:r>
              <a:rPr lang="en-US" dirty="0"/>
              <a:t>Start up black start units in separate islands, energizing associated buses on isochronous control</a:t>
            </a:r>
          </a:p>
          <a:p>
            <a:pPr>
              <a:buFont typeface="+mj-lt"/>
              <a:buAutoNum type="arabicPeriod"/>
            </a:pPr>
            <a:r>
              <a:rPr lang="en-US" dirty="0"/>
              <a:t>Add balancing loads and energize cranking paths to next-start units</a:t>
            </a:r>
          </a:p>
          <a:p>
            <a:pPr>
              <a:buFont typeface="+mj-lt"/>
              <a:buAutoNum type="arabicPeriod"/>
            </a:pPr>
            <a:r>
              <a:rPr lang="en-US" dirty="0"/>
              <a:t>Start up additional units and expand areas, transitioning to AGC control</a:t>
            </a:r>
          </a:p>
          <a:p>
            <a:pPr>
              <a:buFont typeface="+mj-lt"/>
              <a:buAutoNum type="arabicPeriod"/>
            </a:pPr>
            <a:r>
              <a:rPr lang="en-US" dirty="0"/>
              <a:t>Synchronize islands to reform transmission network</a:t>
            </a:r>
          </a:p>
          <a:p>
            <a:pPr>
              <a:buFont typeface="+mj-lt"/>
              <a:buAutoNum type="arabicPeriod"/>
            </a:pPr>
            <a:r>
              <a:rPr lang="en-US" dirty="0"/>
              <a:t>Continue to add load as additional generation comes online</a:t>
            </a:r>
          </a:p>
        </p:txBody>
      </p:sp>
      <p:sp>
        <p:nvSpPr>
          <p:cNvPr id="5" name="TextBox 4">
            <a:extLst>
              <a:ext uri="{FF2B5EF4-FFF2-40B4-BE49-F238E27FC236}">
                <a16:creationId xmlns:a16="http://schemas.microsoft.com/office/drawing/2014/main" id="{7BE7EA8F-4083-4A46-9301-B26A77D09683}"/>
              </a:ext>
            </a:extLst>
          </p:cNvPr>
          <p:cNvSpPr txBox="1"/>
          <p:nvPr/>
        </p:nvSpPr>
        <p:spPr>
          <a:xfrm>
            <a:off x="8141737" y="6089085"/>
            <a:ext cx="3462503" cy="584775"/>
          </a:xfrm>
          <a:prstGeom prst="rect">
            <a:avLst/>
          </a:prstGeom>
          <a:solidFill>
            <a:srgbClr val="D6D2C4"/>
          </a:solidFill>
        </p:spPr>
        <p:txBody>
          <a:bodyPr wrap="square" rtlCol="0">
            <a:spAutoFit/>
          </a:bodyPr>
          <a:lstStyle/>
          <a:p>
            <a:r>
              <a:rPr lang="en-US" sz="1600" dirty="0">
                <a:latin typeface="+mj-lt"/>
              </a:rPr>
              <a:t>Source: ERCOT, </a:t>
            </a:r>
            <a:r>
              <a:rPr lang="en-US" sz="1600" i="1" dirty="0">
                <a:latin typeface="+mj-lt"/>
              </a:rPr>
              <a:t>Frequency Control During Black Start Operations</a:t>
            </a:r>
            <a:r>
              <a:rPr lang="en-US" sz="1600" dirty="0">
                <a:latin typeface="+mj-lt"/>
              </a:rPr>
              <a:t>, 2014</a:t>
            </a:r>
          </a:p>
        </p:txBody>
      </p:sp>
      <p:grpSp>
        <p:nvGrpSpPr>
          <p:cNvPr id="186" name="Group 185">
            <a:extLst>
              <a:ext uri="{FF2B5EF4-FFF2-40B4-BE49-F238E27FC236}">
                <a16:creationId xmlns:a16="http://schemas.microsoft.com/office/drawing/2014/main" id="{1E358F10-90F4-4603-8380-5EB564CC245D}"/>
              </a:ext>
            </a:extLst>
          </p:cNvPr>
          <p:cNvGrpSpPr/>
          <p:nvPr/>
        </p:nvGrpSpPr>
        <p:grpSpPr>
          <a:xfrm>
            <a:off x="5791199" y="1592580"/>
            <a:ext cx="6162675" cy="4464802"/>
            <a:chOff x="304800" y="152400"/>
            <a:chExt cx="8839200" cy="6415052"/>
          </a:xfrm>
        </p:grpSpPr>
        <p:cxnSp>
          <p:nvCxnSpPr>
            <p:cNvPr id="6" name="Straight Connector 5">
              <a:extLst>
                <a:ext uri="{FF2B5EF4-FFF2-40B4-BE49-F238E27FC236}">
                  <a16:creationId xmlns:a16="http://schemas.microsoft.com/office/drawing/2014/main" id="{0D08CC8D-C983-4609-89B7-DE0CD87EEB81}"/>
                </a:ext>
              </a:extLst>
            </p:cNvPr>
            <p:cNvCxnSpPr/>
            <p:nvPr/>
          </p:nvCxnSpPr>
          <p:spPr>
            <a:xfrm>
              <a:off x="2743200" y="1295400"/>
              <a:ext cx="0" cy="15240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FECBB8-7E70-42CB-BB0E-009E07427E0F}"/>
                </a:ext>
              </a:extLst>
            </p:cNvPr>
            <p:cNvCxnSpPr>
              <a:endCxn id="8" idx="1"/>
            </p:cNvCxnSpPr>
            <p:nvPr/>
          </p:nvCxnSpPr>
          <p:spPr>
            <a:xfrm>
              <a:off x="2057400" y="16002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F38FF81-61D8-476B-88CA-F2578B705A4B}"/>
                </a:ext>
              </a:extLst>
            </p:cNvPr>
            <p:cNvSpPr/>
            <p:nvPr/>
          </p:nvSpPr>
          <p:spPr>
            <a:xfrm>
              <a:off x="2286000" y="15240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Freeform 8">
              <a:extLst>
                <a:ext uri="{FF2B5EF4-FFF2-40B4-BE49-F238E27FC236}">
                  <a16:creationId xmlns:a16="http://schemas.microsoft.com/office/drawing/2014/main" id="{58D57B3D-BB88-41D2-B425-3BEB072B1483}"/>
                </a:ext>
              </a:extLst>
            </p:cNvPr>
            <p:cNvSpPr/>
            <p:nvPr/>
          </p:nvSpPr>
          <p:spPr>
            <a:xfrm>
              <a:off x="1770063" y="1393825"/>
              <a:ext cx="200025" cy="204788"/>
            </a:xfrm>
            <a:custGeom>
              <a:avLst/>
              <a:gdLst>
                <a:gd name="connsiteX0" fmla="*/ 201226 w 201226"/>
                <a:gd name="connsiteY0" fmla="*/ 0 h 204667"/>
                <a:gd name="connsiteX1" fmla="*/ 174593 w 201226"/>
                <a:gd name="connsiteY1" fmla="*/ 17756 h 204667"/>
                <a:gd name="connsiteX2" fmla="*/ 130204 w 201226"/>
                <a:gd name="connsiteY2" fmla="*/ 53266 h 204667"/>
                <a:gd name="connsiteX3" fmla="*/ 103571 w 201226"/>
                <a:gd name="connsiteY3" fmla="*/ 62144 h 204667"/>
                <a:gd name="connsiteX4" fmla="*/ 23672 w 201226"/>
                <a:gd name="connsiteY4" fmla="*/ 133165 h 204667"/>
                <a:gd name="connsiteX5" fmla="*/ 23672 w 201226"/>
                <a:gd name="connsiteY5" fmla="*/ 186431 h 204667"/>
                <a:gd name="connsiteX6" fmla="*/ 32550 w 201226"/>
                <a:gd name="connsiteY6" fmla="*/ 159798 h 204667"/>
                <a:gd name="connsiteX7" fmla="*/ 5917 w 201226"/>
                <a:gd name="connsiteY7" fmla="*/ 168676 h 204667"/>
                <a:gd name="connsiteX8" fmla="*/ 14795 w 201226"/>
                <a:gd name="connsiteY8" fmla="*/ 186431 h 20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26" h="204667">
                  <a:moveTo>
                    <a:pt x="201226" y="0"/>
                  </a:moveTo>
                  <a:cubicBezTo>
                    <a:pt x="192348" y="5919"/>
                    <a:pt x="182925" y="11091"/>
                    <a:pt x="174593" y="17756"/>
                  </a:cubicBezTo>
                  <a:cubicBezTo>
                    <a:pt x="147071" y="39774"/>
                    <a:pt x="166633" y="35051"/>
                    <a:pt x="130204" y="53266"/>
                  </a:cubicBezTo>
                  <a:cubicBezTo>
                    <a:pt x="121834" y="57451"/>
                    <a:pt x="112449" y="59185"/>
                    <a:pt x="103571" y="62144"/>
                  </a:cubicBezTo>
                  <a:cubicBezTo>
                    <a:pt x="42760" y="122955"/>
                    <a:pt x="71198" y="101482"/>
                    <a:pt x="23672" y="133165"/>
                  </a:cubicBezTo>
                  <a:cubicBezTo>
                    <a:pt x="23672" y="133165"/>
                    <a:pt x="0" y="186431"/>
                    <a:pt x="23672" y="186431"/>
                  </a:cubicBezTo>
                  <a:cubicBezTo>
                    <a:pt x="33030" y="186431"/>
                    <a:pt x="39167" y="166415"/>
                    <a:pt x="32550" y="159798"/>
                  </a:cubicBezTo>
                  <a:cubicBezTo>
                    <a:pt x="25933" y="153181"/>
                    <a:pt x="14795" y="165717"/>
                    <a:pt x="5917" y="168676"/>
                  </a:cubicBezTo>
                  <a:cubicBezTo>
                    <a:pt x="15731" y="198116"/>
                    <a:pt x="14795" y="204667"/>
                    <a:pt x="14795" y="18643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nvGrpSpPr>
            <p:cNvPr id="10" name="Group 12">
              <a:extLst>
                <a:ext uri="{FF2B5EF4-FFF2-40B4-BE49-F238E27FC236}">
                  <a16:creationId xmlns:a16="http://schemas.microsoft.com/office/drawing/2014/main" id="{3F9442D5-1F59-45BE-BD60-97D9E9348951}"/>
                </a:ext>
              </a:extLst>
            </p:cNvPr>
            <p:cNvGrpSpPr>
              <a:grpSpLocks/>
            </p:cNvGrpSpPr>
            <p:nvPr/>
          </p:nvGrpSpPr>
          <p:grpSpPr bwMode="auto">
            <a:xfrm>
              <a:off x="1524000" y="1295400"/>
              <a:ext cx="533400" cy="533400"/>
              <a:chOff x="1524000" y="1295400"/>
              <a:chExt cx="533400" cy="533400"/>
            </a:xfrm>
            <a:solidFill>
              <a:srgbClr val="F999A2"/>
            </a:solidFill>
          </p:grpSpPr>
          <p:sp>
            <p:nvSpPr>
              <p:cNvPr id="11" name="Oval 10">
                <a:extLst>
                  <a:ext uri="{FF2B5EF4-FFF2-40B4-BE49-F238E27FC236}">
                    <a16:creationId xmlns:a16="http://schemas.microsoft.com/office/drawing/2014/main" id="{A3BC1A08-803F-4B6E-8C3E-66CE41F1291D}"/>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Freeform 9">
                <a:extLst>
                  <a:ext uri="{FF2B5EF4-FFF2-40B4-BE49-F238E27FC236}">
                    <a16:creationId xmlns:a16="http://schemas.microsoft.com/office/drawing/2014/main" id="{545EECF9-D3DF-4DBD-9E29-7F3BDA9F9682}"/>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3" name="Freeform 10">
                <a:extLst>
                  <a:ext uri="{FF2B5EF4-FFF2-40B4-BE49-F238E27FC236}">
                    <a16:creationId xmlns:a16="http://schemas.microsoft.com/office/drawing/2014/main" id="{6E31C2C7-885C-4782-BD61-A73B6FB4707E}"/>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4" name="Freeform 11">
                <a:extLst>
                  <a:ext uri="{FF2B5EF4-FFF2-40B4-BE49-F238E27FC236}">
                    <a16:creationId xmlns:a16="http://schemas.microsoft.com/office/drawing/2014/main" id="{F84C7ED5-346C-491E-A75F-6F4CA8E71EF3}"/>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15" name="Straight Connector 14">
              <a:extLst>
                <a:ext uri="{FF2B5EF4-FFF2-40B4-BE49-F238E27FC236}">
                  <a16:creationId xmlns:a16="http://schemas.microsoft.com/office/drawing/2014/main" id="{FE08ACC8-88E8-477E-92BD-ADA7CA2339E3}"/>
                </a:ext>
              </a:extLst>
            </p:cNvPr>
            <p:cNvCxnSpPr>
              <a:endCxn id="16" idx="1"/>
            </p:cNvCxnSpPr>
            <p:nvPr/>
          </p:nvCxnSpPr>
          <p:spPr>
            <a:xfrm>
              <a:off x="2057400" y="23622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268CBFA-CB25-4E71-A29A-EBDEDB19F83B}"/>
                </a:ext>
              </a:extLst>
            </p:cNvPr>
            <p:cNvSpPr/>
            <p:nvPr/>
          </p:nvSpPr>
          <p:spPr>
            <a:xfrm>
              <a:off x="2286000" y="22860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17" name="Group 15">
              <a:extLst>
                <a:ext uri="{FF2B5EF4-FFF2-40B4-BE49-F238E27FC236}">
                  <a16:creationId xmlns:a16="http://schemas.microsoft.com/office/drawing/2014/main" id="{E12DAE72-69B1-4485-8FB7-54A6488DC397}"/>
                </a:ext>
              </a:extLst>
            </p:cNvPr>
            <p:cNvGrpSpPr>
              <a:grpSpLocks/>
            </p:cNvGrpSpPr>
            <p:nvPr/>
          </p:nvGrpSpPr>
          <p:grpSpPr bwMode="auto">
            <a:xfrm>
              <a:off x="1524000" y="2057400"/>
              <a:ext cx="533400" cy="533400"/>
              <a:chOff x="1524000" y="1295400"/>
              <a:chExt cx="533400" cy="533400"/>
            </a:xfrm>
            <a:solidFill>
              <a:srgbClr val="F999A2"/>
            </a:solidFill>
          </p:grpSpPr>
          <p:sp>
            <p:nvSpPr>
              <p:cNvPr id="18" name="Oval 17">
                <a:extLst>
                  <a:ext uri="{FF2B5EF4-FFF2-40B4-BE49-F238E27FC236}">
                    <a16:creationId xmlns:a16="http://schemas.microsoft.com/office/drawing/2014/main" id="{A04431D6-7E8D-4C4F-952B-3F1F690171C0}"/>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 name="Freeform 17">
                <a:extLst>
                  <a:ext uri="{FF2B5EF4-FFF2-40B4-BE49-F238E27FC236}">
                    <a16:creationId xmlns:a16="http://schemas.microsoft.com/office/drawing/2014/main" id="{052C2809-A75D-4053-9783-5DCCE9616903}"/>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0" name="Freeform 18">
                <a:extLst>
                  <a:ext uri="{FF2B5EF4-FFF2-40B4-BE49-F238E27FC236}">
                    <a16:creationId xmlns:a16="http://schemas.microsoft.com/office/drawing/2014/main" id="{393A5C8F-D6F2-49C9-9E1C-DFBAE9B15EDF}"/>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1" name="Freeform 19">
                <a:extLst>
                  <a:ext uri="{FF2B5EF4-FFF2-40B4-BE49-F238E27FC236}">
                    <a16:creationId xmlns:a16="http://schemas.microsoft.com/office/drawing/2014/main" id="{14F22EFD-F2AC-419F-98F4-D6DE78F31DEF}"/>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22" name="Straight Connector 21">
              <a:extLst>
                <a:ext uri="{FF2B5EF4-FFF2-40B4-BE49-F238E27FC236}">
                  <a16:creationId xmlns:a16="http://schemas.microsoft.com/office/drawing/2014/main" id="{75F2A2DA-10B9-4D67-A085-FFCF6BE554E3}"/>
                </a:ext>
              </a:extLst>
            </p:cNvPr>
            <p:cNvCxnSpPr/>
            <p:nvPr/>
          </p:nvCxnSpPr>
          <p:spPr>
            <a:xfrm>
              <a:off x="2743200" y="3352800"/>
              <a:ext cx="0" cy="15240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2BD0FCD-7B1C-4F1D-9E19-02E5915D1649}"/>
                </a:ext>
              </a:extLst>
            </p:cNvPr>
            <p:cNvCxnSpPr>
              <a:endCxn id="24" idx="1"/>
            </p:cNvCxnSpPr>
            <p:nvPr/>
          </p:nvCxnSpPr>
          <p:spPr>
            <a:xfrm>
              <a:off x="2057400" y="3657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4FCA3C7-4477-446C-AB31-C4761807DC58}"/>
                </a:ext>
              </a:extLst>
            </p:cNvPr>
            <p:cNvSpPr/>
            <p:nvPr/>
          </p:nvSpPr>
          <p:spPr>
            <a:xfrm>
              <a:off x="2286000" y="3581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25" name="Group 23">
              <a:extLst>
                <a:ext uri="{FF2B5EF4-FFF2-40B4-BE49-F238E27FC236}">
                  <a16:creationId xmlns:a16="http://schemas.microsoft.com/office/drawing/2014/main" id="{CFEE33B8-4EFE-464C-8780-F572EE30BFE0}"/>
                </a:ext>
              </a:extLst>
            </p:cNvPr>
            <p:cNvGrpSpPr>
              <a:grpSpLocks/>
            </p:cNvGrpSpPr>
            <p:nvPr/>
          </p:nvGrpSpPr>
          <p:grpSpPr bwMode="auto">
            <a:xfrm>
              <a:off x="1524000" y="3352800"/>
              <a:ext cx="533400" cy="533400"/>
              <a:chOff x="1524000" y="1295400"/>
              <a:chExt cx="533400" cy="533400"/>
            </a:xfrm>
            <a:solidFill>
              <a:schemeClr val="bg1"/>
            </a:solidFill>
          </p:grpSpPr>
          <p:sp>
            <p:nvSpPr>
              <p:cNvPr id="26" name="Oval 25">
                <a:extLst>
                  <a:ext uri="{FF2B5EF4-FFF2-40B4-BE49-F238E27FC236}">
                    <a16:creationId xmlns:a16="http://schemas.microsoft.com/office/drawing/2014/main" id="{76B5E9D4-F75F-47D9-8469-26A013B80D3F}"/>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7" name="Freeform 25">
                <a:extLst>
                  <a:ext uri="{FF2B5EF4-FFF2-40B4-BE49-F238E27FC236}">
                    <a16:creationId xmlns:a16="http://schemas.microsoft.com/office/drawing/2014/main" id="{1A04875C-AB67-4670-B22E-BBC6CEE027FC}"/>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8" name="Freeform 26">
                <a:extLst>
                  <a:ext uri="{FF2B5EF4-FFF2-40B4-BE49-F238E27FC236}">
                    <a16:creationId xmlns:a16="http://schemas.microsoft.com/office/drawing/2014/main" id="{7DD22F7C-6D34-4DE6-9ECE-0678E3CC2FDB}"/>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9" name="Freeform 27">
                <a:extLst>
                  <a:ext uri="{FF2B5EF4-FFF2-40B4-BE49-F238E27FC236}">
                    <a16:creationId xmlns:a16="http://schemas.microsoft.com/office/drawing/2014/main" id="{31D39B09-D7FD-45AC-870A-4B3C51E0291A}"/>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30" name="Straight Connector 29">
              <a:extLst>
                <a:ext uri="{FF2B5EF4-FFF2-40B4-BE49-F238E27FC236}">
                  <a16:creationId xmlns:a16="http://schemas.microsoft.com/office/drawing/2014/main" id="{B009F546-132F-469D-AF82-B29771F41E61}"/>
                </a:ext>
              </a:extLst>
            </p:cNvPr>
            <p:cNvCxnSpPr>
              <a:endCxn id="31" idx="1"/>
            </p:cNvCxnSpPr>
            <p:nvPr/>
          </p:nvCxnSpPr>
          <p:spPr>
            <a:xfrm>
              <a:off x="2057400" y="44196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A75BAD9-44E2-4605-84EB-F88BA8678805}"/>
                </a:ext>
              </a:extLst>
            </p:cNvPr>
            <p:cNvSpPr/>
            <p:nvPr/>
          </p:nvSpPr>
          <p:spPr>
            <a:xfrm>
              <a:off x="2286000" y="4343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32" name="Group 30">
              <a:extLst>
                <a:ext uri="{FF2B5EF4-FFF2-40B4-BE49-F238E27FC236}">
                  <a16:creationId xmlns:a16="http://schemas.microsoft.com/office/drawing/2014/main" id="{5A6410B6-115C-4992-838A-933EE190B517}"/>
                </a:ext>
              </a:extLst>
            </p:cNvPr>
            <p:cNvGrpSpPr/>
            <p:nvPr/>
          </p:nvGrpSpPr>
          <p:grpSpPr>
            <a:xfrm>
              <a:off x="1524000" y="4114800"/>
              <a:ext cx="533400" cy="533400"/>
              <a:chOff x="1524000" y="1295400"/>
              <a:chExt cx="533400" cy="533400"/>
            </a:xfrm>
            <a:solidFill>
              <a:srgbClr val="F999A2"/>
            </a:solidFill>
          </p:grpSpPr>
          <p:sp>
            <p:nvSpPr>
              <p:cNvPr id="33" name="Oval 32">
                <a:extLst>
                  <a:ext uri="{FF2B5EF4-FFF2-40B4-BE49-F238E27FC236}">
                    <a16:creationId xmlns:a16="http://schemas.microsoft.com/office/drawing/2014/main" id="{D4372440-721E-4340-95A4-12D7AA161E51}"/>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Freeform 32">
                <a:extLst>
                  <a:ext uri="{FF2B5EF4-FFF2-40B4-BE49-F238E27FC236}">
                    <a16:creationId xmlns:a16="http://schemas.microsoft.com/office/drawing/2014/main" id="{B83D6ED8-41B1-4A08-9AA8-91F2C568E099}"/>
                  </a:ext>
                </a:extLst>
              </p:cNvPr>
              <p:cNvSpPr/>
              <p:nvPr/>
            </p:nvSpPr>
            <p:spPr>
              <a:xfrm>
                <a:off x="1802167" y="1384917"/>
                <a:ext cx="168676" cy="177553"/>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35" name="Freeform 33">
                <a:extLst>
                  <a:ext uri="{FF2B5EF4-FFF2-40B4-BE49-F238E27FC236}">
                    <a16:creationId xmlns:a16="http://schemas.microsoft.com/office/drawing/2014/main" id="{7D71BAA2-167F-42D6-B9E4-F6B2FDD53B7C}"/>
                  </a:ext>
                </a:extLst>
              </p:cNvPr>
              <p:cNvSpPr/>
              <p:nvPr/>
            </p:nvSpPr>
            <p:spPr>
              <a:xfrm>
                <a:off x="1606858" y="1411550"/>
                <a:ext cx="186431" cy="150920"/>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36" name="Freeform 34">
                <a:extLst>
                  <a:ext uri="{FF2B5EF4-FFF2-40B4-BE49-F238E27FC236}">
                    <a16:creationId xmlns:a16="http://schemas.microsoft.com/office/drawing/2014/main" id="{31E06B5B-4D2D-4027-967F-7FF0FC36F88F}"/>
                  </a:ext>
                </a:extLst>
              </p:cNvPr>
              <p:cNvSpPr/>
              <p:nvPr/>
            </p:nvSpPr>
            <p:spPr>
              <a:xfrm>
                <a:off x="1802167" y="1580225"/>
                <a:ext cx="0" cy="239697"/>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37" name="Straight Connector 36">
              <a:extLst>
                <a:ext uri="{FF2B5EF4-FFF2-40B4-BE49-F238E27FC236}">
                  <a16:creationId xmlns:a16="http://schemas.microsoft.com/office/drawing/2014/main" id="{4BDFA504-E057-4F8D-B689-2B89E1457BBC}"/>
                </a:ext>
              </a:extLst>
            </p:cNvPr>
            <p:cNvCxnSpPr/>
            <p:nvPr/>
          </p:nvCxnSpPr>
          <p:spPr>
            <a:xfrm>
              <a:off x="6248400" y="1371600"/>
              <a:ext cx="0" cy="15240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3A76AA3-9B43-4E50-97A1-A245AA64645A}"/>
                </a:ext>
              </a:extLst>
            </p:cNvPr>
            <p:cNvCxnSpPr>
              <a:stCxn id="39" idx="3"/>
            </p:cNvCxnSpPr>
            <p:nvPr/>
          </p:nvCxnSpPr>
          <p:spPr>
            <a:xfrm>
              <a:off x="6629400" y="1676400"/>
              <a:ext cx="3048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8201996-2E09-4523-9E0F-FFEA5B499BB5}"/>
                </a:ext>
              </a:extLst>
            </p:cNvPr>
            <p:cNvSpPr/>
            <p:nvPr/>
          </p:nvSpPr>
          <p:spPr>
            <a:xfrm>
              <a:off x="6477000" y="1600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40" name="Group 38">
              <a:extLst>
                <a:ext uri="{FF2B5EF4-FFF2-40B4-BE49-F238E27FC236}">
                  <a16:creationId xmlns:a16="http://schemas.microsoft.com/office/drawing/2014/main" id="{3B3D8C58-266D-4547-8FED-CD8B1BC5431C}"/>
                </a:ext>
              </a:extLst>
            </p:cNvPr>
            <p:cNvGrpSpPr/>
            <p:nvPr/>
          </p:nvGrpSpPr>
          <p:grpSpPr>
            <a:xfrm>
              <a:off x="6934200" y="1371600"/>
              <a:ext cx="533400" cy="533400"/>
              <a:chOff x="1524000" y="1295400"/>
              <a:chExt cx="533400" cy="533400"/>
            </a:xfrm>
            <a:solidFill>
              <a:srgbClr val="F999A2"/>
            </a:solidFill>
          </p:grpSpPr>
          <p:sp>
            <p:nvSpPr>
              <p:cNvPr id="41" name="Oval 40">
                <a:extLst>
                  <a:ext uri="{FF2B5EF4-FFF2-40B4-BE49-F238E27FC236}">
                    <a16:creationId xmlns:a16="http://schemas.microsoft.com/office/drawing/2014/main" id="{CE5E328B-3D75-4511-AFED-99828294DDAC}"/>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2" name="Freeform 40">
                <a:extLst>
                  <a:ext uri="{FF2B5EF4-FFF2-40B4-BE49-F238E27FC236}">
                    <a16:creationId xmlns:a16="http://schemas.microsoft.com/office/drawing/2014/main" id="{C3E2AAB3-5CAD-420C-A19C-FB1783AA61F0}"/>
                  </a:ext>
                </a:extLst>
              </p:cNvPr>
              <p:cNvSpPr/>
              <p:nvPr/>
            </p:nvSpPr>
            <p:spPr>
              <a:xfrm>
                <a:off x="1802167" y="1384917"/>
                <a:ext cx="168676" cy="177553"/>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43" name="Freeform 41">
                <a:extLst>
                  <a:ext uri="{FF2B5EF4-FFF2-40B4-BE49-F238E27FC236}">
                    <a16:creationId xmlns:a16="http://schemas.microsoft.com/office/drawing/2014/main" id="{FEDD479D-D62D-4F1A-B2FB-DEBED656FF04}"/>
                  </a:ext>
                </a:extLst>
              </p:cNvPr>
              <p:cNvSpPr/>
              <p:nvPr/>
            </p:nvSpPr>
            <p:spPr>
              <a:xfrm>
                <a:off x="1606858" y="1411550"/>
                <a:ext cx="186431" cy="150920"/>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44" name="Freeform 42">
                <a:extLst>
                  <a:ext uri="{FF2B5EF4-FFF2-40B4-BE49-F238E27FC236}">
                    <a16:creationId xmlns:a16="http://schemas.microsoft.com/office/drawing/2014/main" id="{7B74D5E0-51BB-4E3F-A27A-3DE752B34EB4}"/>
                  </a:ext>
                </a:extLst>
              </p:cNvPr>
              <p:cNvSpPr/>
              <p:nvPr/>
            </p:nvSpPr>
            <p:spPr>
              <a:xfrm>
                <a:off x="1802167" y="1580225"/>
                <a:ext cx="0" cy="239697"/>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45" name="Straight Connector 44">
              <a:extLst>
                <a:ext uri="{FF2B5EF4-FFF2-40B4-BE49-F238E27FC236}">
                  <a16:creationId xmlns:a16="http://schemas.microsoft.com/office/drawing/2014/main" id="{C7AEE9BD-9FC2-4907-8157-92E4B3A5FC99}"/>
                </a:ext>
              </a:extLst>
            </p:cNvPr>
            <p:cNvCxnSpPr/>
            <p:nvPr/>
          </p:nvCxnSpPr>
          <p:spPr>
            <a:xfrm>
              <a:off x="6248400" y="2438400"/>
              <a:ext cx="228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B02AB83C-1D25-4363-A96F-458E00A10C13}"/>
                </a:ext>
              </a:extLst>
            </p:cNvPr>
            <p:cNvSpPr/>
            <p:nvPr/>
          </p:nvSpPr>
          <p:spPr>
            <a:xfrm>
              <a:off x="6477000" y="2362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47" name="Straight Connector 46">
              <a:extLst>
                <a:ext uri="{FF2B5EF4-FFF2-40B4-BE49-F238E27FC236}">
                  <a16:creationId xmlns:a16="http://schemas.microsoft.com/office/drawing/2014/main" id="{4AA7BD8C-C3AA-4DDF-A757-69E362E23668}"/>
                </a:ext>
              </a:extLst>
            </p:cNvPr>
            <p:cNvCxnSpPr/>
            <p:nvPr/>
          </p:nvCxnSpPr>
          <p:spPr>
            <a:xfrm>
              <a:off x="6248400" y="3352800"/>
              <a:ext cx="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36A69CE-61C0-4582-9247-80DA933A8F41}"/>
                </a:ext>
              </a:extLst>
            </p:cNvPr>
            <p:cNvCxnSpPr>
              <a:stCxn id="49" idx="3"/>
            </p:cNvCxnSpPr>
            <p:nvPr/>
          </p:nvCxnSpPr>
          <p:spPr>
            <a:xfrm>
              <a:off x="6629400" y="3657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7DBF3753-374B-45AC-B031-C35DEDF7F3AB}"/>
                </a:ext>
              </a:extLst>
            </p:cNvPr>
            <p:cNvSpPr/>
            <p:nvPr/>
          </p:nvSpPr>
          <p:spPr>
            <a:xfrm>
              <a:off x="6477000" y="3581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50" name="Group 59">
              <a:extLst>
                <a:ext uri="{FF2B5EF4-FFF2-40B4-BE49-F238E27FC236}">
                  <a16:creationId xmlns:a16="http://schemas.microsoft.com/office/drawing/2014/main" id="{8AA643B1-932E-4E5D-8FEC-4B24BE7BEC9D}"/>
                </a:ext>
              </a:extLst>
            </p:cNvPr>
            <p:cNvGrpSpPr>
              <a:grpSpLocks/>
            </p:cNvGrpSpPr>
            <p:nvPr/>
          </p:nvGrpSpPr>
          <p:grpSpPr bwMode="auto">
            <a:xfrm>
              <a:off x="6934200" y="3352800"/>
              <a:ext cx="533400" cy="533400"/>
              <a:chOff x="1524000" y="1295400"/>
              <a:chExt cx="533400" cy="533400"/>
            </a:xfrm>
            <a:solidFill>
              <a:schemeClr val="bg1"/>
            </a:solidFill>
          </p:grpSpPr>
          <p:sp>
            <p:nvSpPr>
              <p:cNvPr id="51" name="Oval 50">
                <a:extLst>
                  <a:ext uri="{FF2B5EF4-FFF2-40B4-BE49-F238E27FC236}">
                    <a16:creationId xmlns:a16="http://schemas.microsoft.com/office/drawing/2014/main" id="{0E430B41-60D9-4D57-A41F-39648403D657}"/>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 name="Freeform 61">
                <a:extLst>
                  <a:ext uri="{FF2B5EF4-FFF2-40B4-BE49-F238E27FC236}">
                    <a16:creationId xmlns:a16="http://schemas.microsoft.com/office/drawing/2014/main" id="{3249B399-0F14-4D98-A747-75D821E06DA5}"/>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53" name="Freeform 62">
                <a:extLst>
                  <a:ext uri="{FF2B5EF4-FFF2-40B4-BE49-F238E27FC236}">
                    <a16:creationId xmlns:a16="http://schemas.microsoft.com/office/drawing/2014/main" id="{1DC6F649-0BB6-4BBD-8777-DABBB8CA8F9A}"/>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54" name="Freeform 63">
                <a:extLst>
                  <a:ext uri="{FF2B5EF4-FFF2-40B4-BE49-F238E27FC236}">
                    <a16:creationId xmlns:a16="http://schemas.microsoft.com/office/drawing/2014/main" id="{70FE9E3F-7C48-42D9-B474-06A8A75CD2DA}"/>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55" name="Straight Connector 54">
              <a:extLst>
                <a:ext uri="{FF2B5EF4-FFF2-40B4-BE49-F238E27FC236}">
                  <a16:creationId xmlns:a16="http://schemas.microsoft.com/office/drawing/2014/main" id="{AB83F6A7-F617-48EB-A0F8-6F22DDBB0525}"/>
                </a:ext>
              </a:extLst>
            </p:cNvPr>
            <p:cNvCxnSpPr>
              <a:stCxn id="56" idx="3"/>
            </p:cNvCxnSpPr>
            <p:nvPr/>
          </p:nvCxnSpPr>
          <p:spPr>
            <a:xfrm>
              <a:off x="6629400" y="4419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9CDBFF6-486A-433C-8AB8-BD471078EB53}"/>
                </a:ext>
              </a:extLst>
            </p:cNvPr>
            <p:cNvSpPr/>
            <p:nvPr/>
          </p:nvSpPr>
          <p:spPr>
            <a:xfrm>
              <a:off x="6477000" y="4343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57" name="Group 66">
              <a:extLst>
                <a:ext uri="{FF2B5EF4-FFF2-40B4-BE49-F238E27FC236}">
                  <a16:creationId xmlns:a16="http://schemas.microsoft.com/office/drawing/2014/main" id="{E6A00147-396E-4CC5-8B92-C90E2ADA2EB8}"/>
                </a:ext>
              </a:extLst>
            </p:cNvPr>
            <p:cNvGrpSpPr>
              <a:grpSpLocks/>
            </p:cNvGrpSpPr>
            <p:nvPr/>
          </p:nvGrpSpPr>
          <p:grpSpPr bwMode="auto">
            <a:xfrm>
              <a:off x="6934200" y="4114800"/>
              <a:ext cx="533400" cy="533400"/>
              <a:chOff x="1524000" y="1295400"/>
              <a:chExt cx="533400" cy="533400"/>
            </a:xfrm>
            <a:solidFill>
              <a:schemeClr val="bg1"/>
            </a:solidFill>
          </p:grpSpPr>
          <p:sp>
            <p:nvSpPr>
              <p:cNvPr id="58" name="Oval 57">
                <a:extLst>
                  <a:ext uri="{FF2B5EF4-FFF2-40B4-BE49-F238E27FC236}">
                    <a16:creationId xmlns:a16="http://schemas.microsoft.com/office/drawing/2014/main" id="{3127B3A4-177C-4E05-9BE3-95AB284D78BE}"/>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9" name="Freeform 68">
                <a:extLst>
                  <a:ext uri="{FF2B5EF4-FFF2-40B4-BE49-F238E27FC236}">
                    <a16:creationId xmlns:a16="http://schemas.microsoft.com/office/drawing/2014/main" id="{07683001-95D7-443F-A405-7F76545CB790}"/>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60" name="Freeform 69">
                <a:extLst>
                  <a:ext uri="{FF2B5EF4-FFF2-40B4-BE49-F238E27FC236}">
                    <a16:creationId xmlns:a16="http://schemas.microsoft.com/office/drawing/2014/main" id="{3DB8BCBB-64BB-4946-9287-E66515139DFA}"/>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61" name="Freeform 70">
                <a:extLst>
                  <a:ext uri="{FF2B5EF4-FFF2-40B4-BE49-F238E27FC236}">
                    <a16:creationId xmlns:a16="http://schemas.microsoft.com/office/drawing/2014/main" id="{86B91294-E7C1-459A-A908-7F4A9F3BCD87}"/>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62" name="Straight Connector 61">
              <a:extLst>
                <a:ext uri="{FF2B5EF4-FFF2-40B4-BE49-F238E27FC236}">
                  <a16:creationId xmlns:a16="http://schemas.microsoft.com/office/drawing/2014/main" id="{160DC403-97AD-4F77-85D1-4F1121ED980D}"/>
                </a:ext>
              </a:extLst>
            </p:cNvPr>
            <p:cNvCxnSpPr>
              <a:stCxn id="72" idx="3"/>
              <a:endCxn id="69" idx="1"/>
            </p:cNvCxnSpPr>
            <p:nvPr/>
          </p:nvCxnSpPr>
          <p:spPr>
            <a:xfrm>
              <a:off x="3048000" y="3505200"/>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EB46A7-FDDA-4D21-92A0-DC0F05AF7F8B}"/>
                </a:ext>
              </a:extLst>
            </p:cNvPr>
            <p:cNvCxnSpPr/>
            <p:nvPr/>
          </p:nvCxnSpPr>
          <p:spPr>
            <a:xfrm>
              <a:off x="2286000" y="2667000"/>
              <a:ext cx="0" cy="7620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39A0812-A4DF-4304-A27F-B7EC0D8BE332}"/>
                </a:ext>
              </a:extLst>
            </p:cNvPr>
            <p:cNvCxnSpPr>
              <a:stCxn id="70" idx="1"/>
            </p:cNvCxnSpPr>
            <p:nvPr/>
          </p:nvCxnSpPr>
          <p:spPr>
            <a:xfrm>
              <a:off x="5867400" y="2743200"/>
              <a:ext cx="381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41341E4-82E8-4077-AE8C-5D614A3130F4}"/>
                </a:ext>
              </a:extLst>
            </p:cNvPr>
            <p:cNvCxnSpPr>
              <a:endCxn id="71" idx="1"/>
            </p:cNvCxnSpPr>
            <p:nvPr/>
          </p:nvCxnSpPr>
          <p:spPr>
            <a:xfrm>
              <a:off x="2743200" y="27432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4EC532A-A61B-4B44-8347-B94A628B3BC7}"/>
                </a:ext>
              </a:extLst>
            </p:cNvPr>
            <p:cNvCxnSpPr>
              <a:endCxn id="72" idx="1"/>
            </p:cNvCxnSpPr>
            <p:nvPr/>
          </p:nvCxnSpPr>
          <p:spPr>
            <a:xfrm>
              <a:off x="2743200" y="35052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C1BFDF7-C202-4B1B-9464-A5F11825AB23}"/>
                </a:ext>
              </a:extLst>
            </p:cNvPr>
            <p:cNvCxnSpPr>
              <a:stCxn id="69" idx="3"/>
            </p:cNvCxnSpPr>
            <p:nvPr/>
          </p:nvCxnSpPr>
          <p:spPr>
            <a:xfrm>
              <a:off x="6019800" y="3505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C965622-129F-47E7-AB37-C5D6C02EC9E9}"/>
                </a:ext>
              </a:extLst>
            </p:cNvPr>
            <p:cNvCxnSpPr>
              <a:endCxn id="92" idx="1"/>
            </p:cNvCxnSpPr>
            <p:nvPr/>
          </p:nvCxnSpPr>
          <p:spPr>
            <a:xfrm>
              <a:off x="5257800" y="1524000"/>
              <a:ext cx="685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DA0842F-DAE5-4600-A6FE-82A04781B777}"/>
                </a:ext>
              </a:extLst>
            </p:cNvPr>
            <p:cNvSpPr/>
            <p:nvPr/>
          </p:nvSpPr>
          <p:spPr>
            <a:xfrm>
              <a:off x="5867400" y="3429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0" name="Rectangle 69">
              <a:extLst>
                <a:ext uri="{FF2B5EF4-FFF2-40B4-BE49-F238E27FC236}">
                  <a16:creationId xmlns:a16="http://schemas.microsoft.com/office/drawing/2014/main" id="{799954F0-75D9-4E76-B059-0606A1F8409B}"/>
                </a:ext>
              </a:extLst>
            </p:cNvPr>
            <p:cNvSpPr/>
            <p:nvPr/>
          </p:nvSpPr>
          <p:spPr>
            <a:xfrm>
              <a:off x="5867400" y="2667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1" name="Rectangle 70">
              <a:extLst>
                <a:ext uri="{FF2B5EF4-FFF2-40B4-BE49-F238E27FC236}">
                  <a16:creationId xmlns:a16="http://schemas.microsoft.com/office/drawing/2014/main" id="{ED05CDDA-E5DC-4934-B3CF-47303F7778D7}"/>
                </a:ext>
              </a:extLst>
            </p:cNvPr>
            <p:cNvSpPr/>
            <p:nvPr/>
          </p:nvSpPr>
          <p:spPr>
            <a:xfrm>
              <a:off x="2895600" y="2667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2" name="Rectangle 71">
              <a:extLst>
                <a:ext uri="{FF2B5EF4-FFF2-40B4-BE49-F238E27FC236}">
                  <a16:creationId xmlns:a16="http://schemas.microsoft.com/office/drawing/2014/main" id="{F50EE612-98C6-42FB-BA43-9F0D2B63CC83}"/>
                </a:ext>
              </a:extLst>
            </p:cNvPr>
            <p:cNvSpPr/>
            <p:nvPr/>
          </p:nvSpPr>
          <p:spPr>
            <a:xfrm>
              <a:off x="2895600" y="3429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73" name="Straight Connector 72">
              <a:extLst>
                <a:ext uri="{FF2B5EF4-FFF2-40B4-BE49-F238E27FC236}">
                  <a16:creationId xmlns:a16="http://schemas.microsoft.com/office/drawing/2014/main" id="{011210C1-BD36-4CA7-8AFF-45241A53D58B}"/>
                </a:ext>
              </a:extLst>
            </p:cNvPr>
            <p:cNvCxnSpPr/>
            <p:nvPr/>
          </p:nvCxnSpPr>
          <p:spPr>
            <a:xfrm flipH="1">
              <a:off x="3581400" y="1066800"/>
              <a:ext cx="1752600" cy="0"/>
            </a:xfrm>
            <a:prstGeom prst="line">
              <a:avLst/>
            </a:prstGeom>
            <a:ln w="34925">
              <a:solidFill>
                <a:srgbClr val="00CCFF"/>
              </a:solidFill>
            </a:ln>
          </p:spPr>
          <p:style>
            <a:lnRef idx="1">
              <a:schemeClr val="accent1"/>
            </a:lnRef>
            <a:fillRef idx="0">
              <a:schemeClr val="accent1"/>
            </a:fillRef>
            <a:effectRef idx="0">
              <a:schemeClr val="accent1"/>
            </a:effectRef>
            <a:fontRef idx="minor">
              <a:schemeClr val="tx1"/>
            </a:fontRef>
          </p:style>
        </p:cxnSp>
        <p:sp>
          <p:nvSpPr>
            <p:cNvPr id="74" name="Action Button: Home 89">
              <a:hlinkClick r:id="" action="ppaction://hlinkshowjump?jump=firstslide" highlightClick="1"/>
              <a:extLst>
                <a:ext uri="{FF2B5EF4-FFF2-40B4-BE49-F238E27FC236}">
                  <a16:creationId xmlns:a16="http://schemas.microsoft.com/office/drawing/2014/main" id="{38E38C44-EE05-4171-BCE3-DA249A8F4868}"/>
                </a:ext>
              </a:extLst>
            </p:cNvPr>
            <p:cNvSpPr/>
            <p:nvPr/>
          </p:nvSpPr>
          <p:spPr>
            <a:xfrm>
              <a:off x="4876800" y="457200"/>
              <a:ext cx="304800" cy="304800"/>
            </a:xfrm>
            <a:prstGeom prst="actionButtonHome">
              <a:avLst/>
            </a:prstGeom>
            <a:solidFill>
              <a:srgbClr val="F999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5" name="Action Button: Home 90">
              <a:hlinkClick r:id="" action="ppaction://hlinkshowjump?jump=firstslide" highlightClick="1"/>
              <a:extLst>
                <a:ext uri="{FF2B5EF4-FFF2-40B4-BE49-F238E27FC236}">
                  <a16:creationId xmlns:a16="http://schemas.microsoft.com/office/drawing/2014/main" id="{5D1E9436-58B5-4EF1-A935-FC6B14A766BC}"/>
                </a:ext>
              </a:extLst>
            </p:cNvPr>
            <p:cNvSpPr/>
            <p:nvPr/>
          </p:nvSpPr>
          <p:spPr>
            <a:xfrm>
              <a:off x="3810000" y="5486400"/>
              <a:ext cx="304800" cy="304800"/>
            </a:xfrm>
            <a:prstGeom prst="actionButtonHome">
              <a:avLst/>
            </a:prstGeom>
            <a:solidFill>
              <a:srgbClr val="F999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6" name="Action Button: Home 91">
              <a:hlinkClick r:id="" action="ppaction://hlinkshowjump?jump=firstslide" highlightClick="1"/>
              <a:extLst>
                <a:ext uri="{FF2B5EF4-FFF2-40B4-BE49-F238E27FC236}">
                  <a16:creationId xmlns:a16="http://schemas.microsoft.com/office/drawing/2014/main" id="{9B060656-CE91-4253-A8EF-BA3A672F668D}"/>
                </a:ext>
              </a:extLst>
            </p:cNvPr>
            <p:cNvSpPr/>
            <p:nvPr/>
          </p:nvSpPr>
          <p:spPr>
            <a:xfrm>
              <a:off x="4800600" y="5486400"/>
              <a:ext cx="304800" cy="304800"/>
            </a:xfrm>
            <a:prstGeom prst="actionButtonHome">
              <a:avLst/>
            </a:prstGeom>
            <a:solidFill>
              <a:srgbClr val="F999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7" name="Action Button: Home 92">
              <a:hlinkClick r:id="" action="ppaction://hlinkshowjump?jump=firstslide" highlightClick="1"/>
              <a:extLst>
                <a:ext uri="{FF2B5EF4-FFF2-40B4-BE49-F238E27FC236}">
                  <a16:creationId xmlns:a16="http://schemas.microsoft.com/office/drawing/2014/main" id="{A986F3A6-F349-41AD-A992-8A882B774721}"/>
                </a:ext>
              </a:extLst>
            </p:cNvPr>
            <p:cNvSpPr/>
            <p:nvPr/>
          </p:nvSpPr>
          <p:spPr>
            <a:xfrm>
              <a:off x="3886200" y="457200"/>
              <a:ext cx="304800" cy="30480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78" name="Straight Connector 77">
              <a:extLst>
                <a:ext uri="{FF2B5EF4-FFF2-40B4-BE49-F238E27FC236}">
                  <a16:creationId xmlns:a16="http://schemas.microsoft.com/office/drawing/2014/main" id="{5E6E72F3-16D2-4691-8807-B7A5CFA702D8}"/>
                </a:ext>
              </a:extLst>
            </p:cNvPr>
            <p:cNvCxnSpPr/>
            <p:nvPr/>
          </p:nvCxnSpPr>
          <p:spPr>
            <a:xfrm flipH="1">
              <a:off x="3581400" y="5029200"/>
              <a:ext cx="1752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C7A8666-4E05-43B0-BFD5-E3AD540CDBC1}"/>
                </a:ext>
              </a:extLst>
            </p:cNvPr>
            <p:cNvCxnSpPr>
              <a:stCxn id="70" idx="1"/>
              <a:endCxn id="71" idx="3"/>
            </p:cNvCxnSpPr>
            <p:nvPr/>
          </p:nvCxnSpPr>
          <p:spPr>
            <a:xfrm flipH="1">
              <a:off x="3048000" y="2743200"/>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DBF9CE-6F62-4884-B7D1-966CD5155FE9}"/>
                </a:ext>
              </a:extLst>
            </p:cNvPr>
            <p:cNvCxnSpPr>
              <a:stCxn id="101" idx="2"/>
            </p:cNvCxnSpPr>
            <p:nvPr/>
          </p:nvCxnSpPr>
          <p:spPr>
            <a:xfrm>
              <a:off x="3962400" y="5257800"/>
              <a:ext cx="0" cy="2286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C7A9CDB-8C11-433B-8AF8-0D154D6464E3}"/>
                </a:ext>
              </a:extLst>
            </p:cNvPr>
            <p:cNvCxnSpPr>
              <a:stCxn id="102" idx="2"/>
            </p:cNvCxnSpPr>
            <p:nvPr/>
          </p:nvCxnSpPr>
          <p:spPr>
            <a:xfrm>
              <a:off x="4953000" y="5257800"/>
              <a:ext cx="0" cy="2286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F214F27-3569-4C18-B472-ACF22831716D}"/>
                </a:ext>
              </a:extLst>
            </p:cNvPr>
            <p:cNvCxnSpPr>
              <a:stCxn id="74" idx="1"/>
              <a:endCxn id="100" idx="0"/>
            </p:cNvCxnSpPr>
            <p:nvPr/>
          </p:nvCxnSpPr>
          <p:spPr>
            <a:xfrm>
              <a:off x="5029200" y="7620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ABCE4AA-6546-4A3E-B8E6-2064D98DB953}"/>
                </a:ext>
              </a:extLst>
            </p:cNvPr>
            <p:cNvCxnSpPr>
              <a:stCxn id="77" idx="1"/>
              <a:endCxn id="99" idx="0"/>
            </p:cNvCxnSpPr>
            <p:nvPr/>
          </p:nvCxnSpPr>
          <p:spPr>
            <a:xfrm>
              <a:off x="4038600" y="76200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E136A0A-63F9-40B7-9456-488A5DA44619}"/>
                </a:ext>
              </a:extLst>
            </p:cNvPr>
            <p:cNvCxnSpPr>
              <a:stCxn id="97" idx="2"/>
            </p:cNvCxnSpPr>
            <p:nvPr/>
          </p:nvCxnSpPr>
          <p:spPr>
            <a:xfrm>
              <a:off x="3657600" y="49530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58B79D2-93E2-4161-8C2C-15220CC37692}"/>
                </a:ext>
              </a:extLst>
            </p:cNvPr>
            <p:cNvCxnSpPr>
              <a:stCxn id="96" idx="2"/>
            </p:cNvCxnSpPr>
            <p:nvPr/>
          </p:nvCxnSpPr>
          <p:spPr>
            <a:xfrm>
              <a:off x="5257800" y="49530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B353C99-F45B-437F-86F6-CE7F161E3DD7}"/>
                </a:ext>
              </a:extLst>
            </p:cNvPr>
            <p:cNvCxnSpPr>
              <a:stCxn id="93" idx="2"/>
            </p:cNvCxnSpPr>
            <p:nvPr/>
          </p:nvCxnSpPr>
          <p:spPr>
            <a:xfrm>
              <a:off x="3733800" y="1295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002B79-CCA4-4786-A2EF-7EFA9A6D66EA}"/>
                </a:ext>
              </a:extLst>
            </p:cNvPr>
            <p:cNvCxnSpPr>
              <a:stCxn id="91" idx="2"/>
            </p:cNvCxnSpPr>
            <p:nvPr/>
          </p:nvCxnSpPr>
          <p:spPr>
            <a:xfrm>
              <a:off x="5257800" y="1371600"/>
              <a:ext cx="0" cy="1524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350EE25-93DE-4D9E-8C38-89AEB6049FC1}"/>
                </a:ext>
              </a:extLst>
            </p:cNvPr>
            <p:cNvCxnSpPr>
              <a:stCxn id="98" idx="3"/>
            </p:cNvCxnSpPr>
            <p:nvPr/>
          </p:nvCxnSpPr>
          <p:spPr>
            <a:xfrm>
              <a:off x="3048000" y="4724400"/>
              <a:ext cx="609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9C52C0D-68C6-43E9-A6C9-EADD7728B3A8}"/>
                </a:ext>
              </a:extLst>
            </p:cNvPr>
            <p:cNvCxnSpPr>
              <a:stCxn id="94" idx="3"/>
            </p:cNvCxnSpPr>
            <p:nvPr/>
          </p:nvCxnSpPr>
          <p:spPr>
            <a:xfrm>
              <a:off x="3048000" y="14478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1257D5C-02F7-4A57-8521-30E1FD79EED7}"/>
                </a:ext>
              </a:extLst>
            </p:cNvPr>
            <p:cNvCxnSpPr>
              <a:endCxn id="95" idx="1"/>
            </p:cNvCxnSpPr>
            <p:nvPr/>
          </p:nvCxnSpPr>
          <p:spPr>
            <a:xfrm>
              <a:off x="5257800" y="47244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F4A4E9C1-C078-4C36-9AA1-14B461A9098E}"/>
                </a:ext>
              </a:extLst>
            </p:cNvPr>
            <p:cNvSpPr/>
            <p:nvPr/>
          </p:nvSpPr>
          <p:spPr>
            <a:xfrm>
              <a:off x="5181600" y="1219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2" name="Rectangle 91">
              <a:extLst>
                <a:ext uri="{FF2B5EF4-FFF2-40B4-BE49-F238E27FC236}">
                  <a16:creationId xmlns:a16="http://schemas.microsoft.com/office/drawing/2014/main" id="{701FC901-FC19-42AD-88C9-430523BDFAF3}"/>
                </a:ext>
              </a:extLst>
            </p:cNvPr>
            <p:cNvSpPr/>
            <p:nvPr/>
          </p:nvSpPr>
          <p:spPr>
            <a:xfrm>
              <a:off x="5943600" y="1447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3" name="Rectangle 92">
              <a:extLst>
                <a:ext uri="{FF2B5EF4-FFF2-40B4-BE49-F238E27FC236}">
                  <a16:creationId xmlns:a16="http://schemas.microsoft.com/office/drawing/2014/main" id="{586A88A4-BDA9-4AC6-BAB3-01C8FA83C788}"/>
                </a:ext>
              </a:extLst>
            </p:cNvPr>
            <p:cNvSpPr/>
            <p:nvPr/>
          </p:nvSpPr>
          <p:spPr>
            <a:xfrm>
              <a:off x="3657600" y="1143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4" name="Rectangle 93">
              <a:extLst>
                <a:ext uri="{FF2B5EF4-FFF2-40B4-BE49-F238E27FC236}">
                  <a16:creationId xmlns:a16="http://schemas.microsoft.com/office/drawing/2014/main" id="{EDE945C3-B131-4625-9E89-57A66D297EF5}"/>
                </a:ext>
              </a:extLst>
            </p:cNvPr>
            <p:cNvSpPr/>
            <p:nvPr/>
          </p:nvSpPr>
          <p:spPr>
            <a:xfrm>
              <a:off x="2895600" y="13716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5" name="Rectangle 94">
              <a:extLst>
                <a:ext uri="{FF2B5EF4-FFF2-40B4-BE49-F238E27FC236}">
                  <a16:creationId xmlns:a16="http://schemas.microsoft.com/office/drawing/2014/main" id="{0111FA5A-AEA9-443E-A799-299B50043228}"/>
                </a:ext>
              </a:extLst>
            </p:cNvPr>
            <p:cNvSpPr/>
            <p:nvPr/>
          </p:nvSpPr>
          <p:spPr>
            <a:xfrm>
              <a:off x="5943600" y="46482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6" name="Rectangle 95">
              <a:extLst>
                <a:ext uri="{FF2B5EF4-FFF2-40B4-BE49-F238E27FC236}">
                  <a16:creationId xmlns:a16="http://schemas.microsoft.com/office/drawing/2014/main" id="{59F5F53A-26CC-44C6-88E9-C6C9060BDE01}"/>
                </a:ext>
              </a:extLst>
            </p:cNvPr>
            <p:cNvSpPr/>
            <p:nvPr/>
          </p:nvSpPr>
          <p:spPr>
            <a:xfrm>
              <a:off x="5181600" y="48006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7" name="Rectangle 96">
              <a:extLst>
                <a:ext uri="{FF2B5EF4-FFF2-40B4-BE49-F238E27FC236}">
                  <a16:creationId xmlns:a16="http://schemas.microsoft.com/office/drawing/2014/main" id="{4012FF7E-DD13-43AD-B625-A34355E037B6}"/>
                </a:ext>
              </a:extLst>
            </p:cNvPr>
            <p:cNvSpPr/>
            <p:nvPr/>
          </p:nvSpPr>
          <p:spPr>
            <a:xfrm>
              <a:off x="3581400" y="48006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8" name="Rectangle 97">
              <a:extLst>
                <a:ext uri="{FF2B5EF4-FFF2-40B4-BE49-F238E27FC236}">
                  <a16:creationId xmlns:a16="http://schemas.microsoft.com/office/drawing/2014/main" id="{B385DCA0-5BBC-44FC-BAA9-3BA4FCCDD18A}"/>
                </a:ext>
              </a:extLst>
            </p:cNvPr>
            <p:cNvSpPr/>
            <p:nvPr/>
          </p:nvSpPr>
          <p:spPr>
            <a:xfrm>
              <a:off x="2895600" y="4648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9" name="Rectangle 98">
              <a:extLst>
                <a:ext uri="{FF2B5EF4-FFF2-40B4-BE49-F238E27FC236}">
                  <a16:creationId xmlns:a16="http://schemas.microsoft.com/office/drawing/2014/main" id="{CC1D884F-9545-48A3-ACDB-E34A3C73A9E3}"/>
                </a:ext>
              </a:extLst>
            </p:cNvPr>
            <p:cNvSpPr/>
            <p:nvPr/>
          </p:nvSpPr>
          <p:spPr>
            <a:xfrm>
              <a:off x="3962400" y="8382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0" name="Rectangle 99">
              <a:extLst>
                <a:ext uri="{FF2B5EF4-FFF2-40B4-BE49-F238E27FC236}">
                  <a16:creationId xmlns:a16="http://schemas.microsoft.com/office/drawing/2014/main" id="{4E6580AB-ECA0-4800-B1B2-42C69C7BB36F}"/>
                </a:ext>
              </a:extLst>
            </p:cNvPr>
            <p:cNvSpPr/>
            <p:nvPr/>
          </p:nvSpPr>
          <p:spPr>
            <a:xfrm>
              <a:off x="4953000" y="838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1" name="Rectangle 100">
              <a:extLst>
                <a:ext uri="{FF2B5EF4-FFF2-40B4-BE49-F238E27FC236}">
                  <a16:creationId xmlns:a16="http://schemas.microsoft.com/office/drawing/2014/main" id="{DD0853A8-476C-44B2-BB17-3EFC968D6639}"/>
                </a:ext>
              </a:extLst>
            </p:cNvPr>
            <p:cNvSpPr/>
            <p:nvPr/>
          </p:nvSpPr>
          <p:spPr>
            <a:xfrm>
              <a:off x="3886200" y="5105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2" name="Rectangle 101">
              <a:extLst>
                <a:ext uri="{FF2B5EF4-FFF2-40B4-BE49-F238E27FC236}">
                  <a16:creationId xmlns:a16="http://schemas.microsoft.com/office/drawing/2014/main" id="{024B9046-7DDA-464E-869E-4D83042AED12}"/>
                </a:ext>
              </a:extLst>
            </p:cNvPr>
            <p:cNvSpPr/>
            <p:nvPr/>
          </p:nvSpPr>
          <p:spPr>
            <a:xfrm>
              <a:off x="4876800" y="5105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03" name="Straight Connector 102">
              <a:extLst>
                <a:ext uri="{FF2B5EF4-FFF2-40B4-BE49-F238E27FC236}">
                  <a16:creationId xmlns:a16="http://schemas.microsoft.com/office/drawing/2014/main" id="{FBF2660A-9A9D-4944-A996-E9827F311293}"/>
                </a:ext>
              </a:extLst>
            </p:cNvPr>
            <p:cNvCxnSpPr/>
            <p:nvPr/>
          </p:nvCxnSpPr>
          <p:spPr>
            <a:xfrm>
              <a:off x="6629400" y="28194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84D42A8-1A7D-4668-A05F-65CA287DA596}"/>
                </a:ext>
              </a:extLst>
            </p:cNvPr>
            <p:cNvCxnSpPr>
              <a:endCxn id="109" idx="1"/>
            </p:cNvCxnSpPr>
            <p:nvPr/>
          </p:nvCxnSpPr>
          <p:spPr>
            <a:xfrm>
              <a:off x="2286000" y="34290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BDBFB83-1491-4404-BD2D-FDEC9F9C1484}"/>
                </a:ext>
              </a:extLst>
            </p:cNvPr>
            <p:cNvCxnSpPr>
              <a:endCxn id="108" idx="1"/>
            </p:cNvCxnSpPr>
            <p:nvPr/>
          </p:nvCxnSpPr>
          <p:spPr>
            <a:xfrm>
              <a:off x="2286000" y="26670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0B7B0FB-F989-461B-8B44-956C92D12FEA}"/>
                </a:ext>
              </a:extLst>
            </p:cNvPr>
            <p:cNvCxnSpPr>
              <a:stCxn id="111" idx="3"/>
            </p:cNvCxnSpPr>
            <p:nvPr/>
          </p:nvCxnSpPr>
          <p:spPr>
            <a:xfrm>
              <a:off x="6477000" y="34290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6A9FD17-6CE0-4EE3-A42E-9B0F9F0C68BB}"/>
                </a:ext>
              </a:extLst>
            </p:cNvPr>
            <p:cNvCxnSpPr>
              <a:endCxn id="110" idx="1"/>
            </p:cNvCxnSpPr>
            <p:nvPr/>
          </p:nvCxnSpPr>
          <p:spPr>
            <a:xfrm>
              <a:off x="6248400" y="2819400"/>
              <a:ext cx="76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E530A791-9591-4561-82BE-5F19F88FC5E9}"/>
                </a:ext>
              </a:extLst>
            </p:cNvPr>
            <p:cNvSpPr/>
            <p:nvPr/>
          </p:nvSpPr>
          <p:spPr>
            <a:xfrm>
              <a:off x="2514600" y="2590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9" name="Rectangle 108">
              <a:extLst>
                <a:ext uri="{FF2B5EF4-FFF2-40B4-BE49-F238E27FC236}">
                  <a16:creationId xmlns:a16="http://schemas.microsoft.com/office/drawing/2014/main" id="{7184D4D3-D268-45AE-BFB4-AA41ED6F485A}"/>
                </a:ext>
              </a:extLst>
            </p:cNvPr>
            <p:cNvSpPr/>
            <p:nvPr/>
          </p:nvSpPr>
          <p:spPr>
            <a:xfrm>
              <a:off x="2514600" y="3352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0" name="Rectangle 109">
              <a:extLst>
                <a:ext uri="{FF2B5EF4-FFF2-40B4-BE49-F238E27FC236}">
                  <a16:creationId xmlns:a16="http://schemas.microsoft.com/office/drawing/2014/main" id="{A8CE14C2-D7F5-442E-A774-61550686B392}"/>
                </a:ext>
              </a:extLst>
            </p:cNvPr>
            <p:cNvSpPr/>
            <p:nvPr/>
          </p:nvSpPr>
          <p:spPr>
            <a:xfrm>
              <a:off x="6324600" y="27432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1" name="Rectangle 110">
              <a:extLst>
                <a:ext uri="{FF2B5EF4-FFF2-40B4-BE49-F238E27FC236}">
                  <a16:creationId xmlns:a16="http://schemas.microsoft.com/office/drawing/2014/main" id="{3B846267-3BFA-40C3-8C71-84A80EFF1DED}"/>
                </a:ext>
              </a:extLst>
            </p:cNvPr>
            <p:cNvSpPr/>
            <p:nvPr/>
          </p:nvSpPr>
          <p:spPr>
            <a:xfrm>
              <a:off x="6324600" y="33528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2" name="TextBox 159">
              <a:extLst>
                <a:ext uri="{FF2B5EF4-FFF2-40B4-BE49-F238E27FC236}">
                  <a16:creationId xmlns:a16="http://schemas.microsoft.com/office/drawing/2014/main" id="{F84D7F24-6748-4A47-87C6-6C444B2E5C45}"/>
                </a:ext>
              </a:extLst>
            </p:cNvPr>
            <p:cNvSpPr txBox="1">
              <a:spLocks noChangeArrowheads="1"/>
            </p:cNvSpPr>
            <p:nvPr/>
          </p:nvSpPr>
          <p:spPr bwMode="auto">
            <a:xfrm>
              <a:off x="7620000" y="1219199"/>
              <a:ext cx="914400"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Black Start 1</a:t>
              </a:r>
            </a:p>
          </p:txBody>
        </p:sp>
        <p:sp>
          <p:nvSpPr>
            <p:cNvPr id="113" name="TextBox 160">
              <a:extLst>
                <a:ext uri="{FF2B5EF4-FFF2-40B4-BE49-F238E27FC236}">
                  <a16:creationId xmlns:a16="http://schemas.microsoft.com/office/drawing/2014/main" id="{C28610D1-8143-4714-84DD-CEFB7D395E55}"/>
                </a:ext>
              </a:extLst>
            </p:cNvPr>
            <p:cNvSpPr txBox="1">
              <a:spLocks noChangeArrowheads="1"/>
            </p:cNvSpPr>
            <p:nvPr/>
          </p:nvSpPr>
          <p:spPr bwMode="auto">
            <a:xfrm>
              <a:off x="380999" y="4114799"/>
              <a:ext cx="990599"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Black Start A</a:t>
              </a:r>
            </a:p>
          </p:txBody>
        </p:sp>
        <p:sp>
          <p:nvSpPr>
            <p:cNvPr id="114" name="Flowchart: Delay 113">
              <a:extLst>
                <a:ext uri="{FF2B5EF4-FFF2-40B4-BE49-F238E27FC236}">
                  <a16:creationId xmlns:a16="http://schemas.microsoft.com/office/drawing/2014/main" id="{FE73B182-0D00-4D8E-B852-E316AFCA4766}"/>
                </a:ext>
              </a:extLst>
            </p:cNvPr>
            <p:cNvSpPr/>
            <p:nvPr/>
          </p:nvSpPr>
          <p:spPr>
            <a:xfrm>
              <a:off x="6705600" y="1981200"/>
              <a:ext cx="228600" cy="152400"/>
            </a:xfrm>
            <a:prstGeom prst="flowChartDelay">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15" name="Straight Connector 114">
              <a:extLst>
                <a:ext uri="{FF2B5EF4-FFF2-40B4-BE49-F238E27FC236}">
                  <a16:creationId xmlns:a16="http://schemas.microsoft.com/office/drawing/2014/main" id="{6F394A69-CB6C-49C0-A84A-C7173BB2B078}"/>
                </a:ext>
              </a:extLst>
            </p:cNvPr>
            <p:cNvCxnSpPr>
              <a:endCxn id="116" idx="1"/>
            </p:cNvCxnSpPr>
            <p:nvPr/>
          </p:nvCxnSpPr>
          <p:spPr>
            <a:xfrm>
              <a:off x="6248400" y="2057400"/>
              <a:ext cx="152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125E20ED-D750-44F8-BDAF-AC9968477973}"/>
                </a:ext>
              </a:extLst>
            </p:cNvPr>
            <p:cNvSpPr/>
            <p:nvPr/>
          </p:nvSpPr>
          <p:spPr>
            <a:xfrm>
              <a:off x="6400800" y="1981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7" name="Flowchart: Delay 116">
              <a:extLst>
                <a:ext uri="{FF2B5EF4-FFF2-40B4-BE49-F238E27FC236}">
                  <a16:creationId xmlns:a16="http://schemas.microsoft.com/office/drawing/2014/main" id="{7CDDA164-5564-4455-9AE3-3C60A1DC31B6}"/>
                </a:ext>
              </a:extLst>
            </p:cNvPr>
            <p:cNvSpPr/>
            <p:nvPr/>
          </p:nvSpPr>
          <p:spPr>
            <a:xfrm>
              <a:off x="6705600" y="3962400"/>
              <a:ext cx="228600" cy="1524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18" name="Straight Connector 117">
              <a:extLst>
                <a:ext uri="{FF2B5EF4-FFF2-40B4-BE49-F238E27FC236}">
                  <a16:creationId xmlns:a16="http://schemas.microsoft.com/office/drawing/2014/main" id="{6F861A98-65DF-4F12-B9EA-97E7B9F23A33}"/>
                </a:ext>
              </a:extLst>
            </p:cNvPr>
            <p:cNvCxnSpPr>
              <a:stCxn id="119" idx="3"/>
            </p:cNvCxnSpPr>
            <p:nvPr/>
          </p:nvCxnSpPr>
          <p:spPr>
            <a:xfrm>
              <a:off x="6553200" y="4038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51FE6403-C0E5-404E-92EF-ABD3964ED634}"/>
                </a:ext>
              </a:extLst>
            </p:cNvPr>
            <p:cNvSpPr/>
            <p:nvPr/>
          </p:nvSpPr>
          <p:spPr>
            <a:xfrm>
              <a:off x="6400800" y="3962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0" name="Flowchart: Delay 119">
              <a:extLst>
                <a:ext uri="{FF2B5EF4-FFF2-40B4-BE49-F238E27FC236}">
                  <a16:creationId xmlns:a16="http://schemas.microsoft.com/office/drawing/2014/main" id="{D9CBF344-A551-4456-A17C-A3453395FB1C}"/>
                </a:ext>
              </a:extLst>
            </p:cNvPr>
            <p:cNvSpPr/>
            <p:nvPr/>
          </p:nvSpPr>
          <p:spPr>
            <a:xfrm rot="10800000">
              <a:off x="2057400" y="3962400"/>
              <a:ext cx="228600" cy="152400"/>
            </a:xfrm>
            <a:prstGeom prst="flowChartDelay">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21" name="Straight Connector 120">
              <a:extLst>
                <a:ext uri="{FF2B5EF4-FFF2-40B4-BE49-F238E27FC236}">
                  <a16:creationId xmlns:a16="http://schemas.microsoft.com/office/drawing/2014/main" id="{F183DC62-9066-4033-A565-9145B903ED76}"/>
                </a:ext>
              </a:extLst>
            </p:cNvPr>
            <p:cNvCxnSpPr>
              <a:endCxn id="122" idx="1"/>
            </p:cNvCxnSpPr>
            <p:nvPr/>
          </p:nvCxnSpPr>
          <p:spPr>
            <a:xfrm>
              <a:off x="2286000" y="40386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D30B8B3E-31B7-4D49-A723-4AE525050B81}"/>
                </a:ext>
              </a:extLst>
            </p:cNvPr>
            <p:cNvSpPr/>
            <p:nvPr/>
          </p:nvSpPr>
          <p:spPr>
            <a:xfrm>
              <a:off x="2438400" y="3962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3" name="Flowchart: Delay 122">
              <a:extLst>
                <a:ext uri="{FF2B5EF4-FFF2-40B4-BE49-F238E27FC236}">
                  <a16:creationId xmlns:a16="http://schemas.microsoft.com/office/drawing/2014/main" id="{75D2B4AE-5E13-4709-88B5-7B703A9F6CC7}"/>
                </a:ext>
              </a:extLst>
            </p:cNvPr>
            <p:cNvSpPr/>
            <p:nvPr/>
          </p:nvSpPr>
          <p:spPr>
            <a:xfrm rot="10800000">
              <a:off x="2057400" y="1828800"/>
              <a:ext cx="228600" cy="152400"/>
            </a:xfrm>
            <a:prstGeom prst="flowChartDelay">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24" name="Straight Connector 123">
              <a:extLst>
                <a:ext uri="{FF2B5EF4-FFF2-40B4-BE49-F238E27FC236}">
                  <a16:creationId xmlns:a16="http://schemas.microsoft.com/office/drawing/2014/main" id="{6499EAE3-D485-4792-8A54-1B6489D8D135}"/>
                </a:ext>
              </a:extLst>
            </p:cNvPr>
            <p:cNvCxnSpPr>
              <a:endCxn id="125" idx="1"/>
            </p:cNvCxnSpPr>
            <p:nvPr/>
          </p:nvCxnSpPr>
          <p:spPr>
            <a:xfrm>
              <a:off x="2286000" y="19050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3F7161D8-09CE-4EEC-8E5A-B55C856009CD}"/>
                </a:ext>
              </a:extLst>
            </p:cNvPr>
            <p:cNvSpPr/>
            <p:nvPr/>
          </p:nvSpPr>
          <p:spPr>
            <a:xfrm>
              <a:off x="2438400" y="1828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26" name="Straight Connector 125">
              <a:extLst>
                <a:ext uri="{FF2B5EF4-FFF2-40B4-BE49-F238E27FC236}">
                  <a16:creationId xmlns:a16="http://schemas.microsoft.com/office/drawing/2014/main" id="{900B17F2-199A-474A-9853-2CF0C5124943}"/>
                </a:ext>
              </a:extLst>
            </p:cNvPr>
            <p:cNvCxnSpPr/>
            <p:nvPr/>
          </p:nvCxnSpPr>
          <p:spPr>
            <a:xfrm>
              <a:off x="6553200" y="2057400"/>
              <a:ext cx="152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C2A8458-CBFD-4E5B-B3C6-1E58E81CFAA2}"/>
                </a:ext>
              </a:extLst>
            </p:cNvPr>
            <p:cNvCxnSpPr/>
            <p:nvPr/>
          </p:nvCxnSpPr>
          <p:spPr>
            <a:xfrm>
              <a:off x="6477000" y="2819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8514C78-4916-44B5-8FE2-A33D0E1E46CE}"/>
                </a:ext>
              </a:extLst>
            </p:cNvPr>
            <p:cNvCxnSpPr>
              <a:endCxn id="111" idx="1"/>
            </p:cNvCxnSpPr>
            <p:nvPr/>
          </p:nvCxnSpPr>
          <p:spPr>
            <a:xfrm>
              <a:off x="6248400" y="34290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FEC544A-AFA8-45F1-B869-4A8871E07AFD}"/>
                </a:ext>
              </a:extLst>
            </p:cNvPr>
            <p:cNvCxnSpPr>
              <a:endCxn id="49" idx="1"/>
            </p:cNvCxnSpPr>
            <p:nvPr/>
          </p:nvCxnSpPr>
          <p:spPr>
            <a:xfrm>
              <a:off x="6248400" y="3657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7C24D71-1961-46FD-BF8D-1906E0BC147D}"/>
                </a:ext>
              </a:extLst>
            </p:cNvPr>
            <p:cNvCxnSpPr/>
            <p:nvPr/>
          </p:nvCxnSpPr>
          <p:spPr>
            <a:xfrm>
              <a:off x="6248400" y="4038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3C453B3-24FF-4587-8675-673D06D1CAB2}"/>
                </a:ext>
              </a:extLst>
            </p:cNvPr>
            <p:cNvCxnSpPr>
              <a:endCxn id="56" idx="1"/>
            </p:cNvCxnSpPr>
            <p:nvPr/>
          </p:nvCxnSpPr>
          <p:spPr>
            <a:xfrm>
              <a:off x="6248400" y="4419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A07F95F-E171-4121-9D8E-273C069B3E29}"/>
                </a:ext>
              </a:extLst>
            </p:cNvPr>
            <p:cNvCxnSpPr/>
            <p:nvPr/>
          </p:nvCxnSpPr>
          <p:spPr>
            <a:xfrm>
              <a:off x="6096000" y="4724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ED20DDD-A8C6-4F73-8457-A35D9DD95806}"/>
                </a:ext>
              </a:extLst>
            </p:cNvPr>
            <p:cNvCxnSpPr>
              <a:stCxn id="96" idx="0"/>
            </p:cNvCxnSpPr>
            <p:nvPr/>
          </p:nvCxnSpPr>
          <p:spPr>
            <a:xfrm flipV="1">
              <a:off x="5257800" y="472440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2B5FC6B-D228-4C79-95F4-3C175F2A2961}"/>
                </a:ext>
              </a:extLst>
            </p:cNvPr>
            <p:cNvCxnSpPr/>
            <p:nvPr/>
          </p:nvCxnSpPr>
          <p:spPr>
            <a:xfrm flipV="1">
              <a:off x="3733800" y="10668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5C54A0C-EF76-4A4C-A705-67613FE7D6C4}"/>
                </a:ext>
              </a:extLst>
            </p:cNvPr>
            <p:cNvCxnSpPr/>
            <p:nvPr/>
          </p:nvCxnSpPr>
          <p:spPr>
            <a:xfrm>
              <a:off x="2743200" y="14478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66FBE3A-003E-4776-9202-5F9DAFF1C3C8}"/>
                </a:ext>
              </a:extLst>
            </p:cNvPr>
            <p:cNvCxnSpPr>
              <a:stCxn id="8" idx="3"/>
            </p:cNvCxnSpPr>
            <p:nvPr/>
          </p:nvCxnSpPr>
          <p:spPr>
            <a:xfrm>
              <a:off x="2438400" y="16002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352F144-1467-4336-A155-C19841BDB513}"/>
                </a:ext>
              </a:extLst>
            </p:cNvPr>
            <p:cNvCxnSpPr/>
            <p:nvPr/>
          </p:nvCxnSpPr>
          <p:spPr>
            <a:xfrm>
              <a:off x="2590800" y="19050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315E0A2-2CBB-4954-8EBA-A147A6740BDC}"/>
                </a:ext>
              </a:extLst>
            </p:cNvPr>
            <p:cNvCxnSpPr>
              <a:stCxn id="16" idx="3"/>
            </p:cNvCxnSpPr>
            <p:nvPr/>
          </p:nvCxnSpPr>
          <p:spPr>
            <a:xfrm>
              <a:off x="2438400" y="23622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8FCC71E-350A-4D5F-A721-C0C0402A19AF}"/>
                </a:ext>
              </a:extLst>
            </p:cNvPr>
            <p:cNvCxnSpPr/>
            <p:nvPr/>
          </p:nvCxnSpPr>
          <p:spPr>
            <a:xfrm>
              <a:off x="2667000" y="2667000"/>
              <a:ext cx="762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C526D80-A2F7-4C14-9ED9-2279F38E8B28}"/>
                </a:ext>
              </a:extLst>
            </p:cNvPr>
            <p:cNvCxnSpPr/>
            <p:nvPr/>
          </p:nvCxnSpPr>
          <p:spPr>
            <a:xfrm>
              <a:off x="2667000" y="3429000"/>
              <a:ext cx="762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8F1390A-231E-4F35-8075-1D74EDBCF5A6}"/>
                </a:ext>
              </a:extLst>
            </p:cNvPr>
            <p:cNvCxnSpPr>
              <a:stCxn id="24" idx="3"/>
            </p:cNvCxnSpPr>
            <p:nvPr/>
          </p:nvCxnSpPr>
          <p:spPr>
            <a:xfrm>
              <a:off x="2438400" y="36576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99C1FDB-AB19-4C36-B0A9-BBB2BA287AE0}"/>
                </a:ext>
              </a:extLst>
            </p:cNvPr>
            <p:cNvCxnSpPr/>
            <p:nvPr/>
          </p:nvCxnSpPr>
          <p:spPr>
            <a:xfrm>
              <a:off x="2590800" y="40386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EF1A217-4288-49EB-8409-2546EEB8F2C5}"/>
                </a:ext>
              </a:extLst>
            </p:cNvPr>
            <p:cNvCxnSpPr>
              <a:stCxn id="31" idx="3"/>
            </p:cNvCxnSpPr>
            <p:nvPr/>
          </p:nvCxnSpPr>
          <p:spPr>
            <a:xfrm>
              <a:off x="2438400" y="44196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21AD692-A5BC-402F-906C-7A7B1F6ACF77}"/>
                </a:ext>
              </a:extLst>
            </p:cNvPr>
            <p:cNvCxnSpPr/>
            <p:nvPr/>
          </p:nvCxnSpPr>
          <p:spPr>
            <a:xfrm>
              <a:off x="2743200" y="47244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89E6663-266B-4658-97AC-DFFCE082DB8B}"/>
                </a:ext>
              </a:extLst>
            </p:cNvPr>
            <p:cNvCxnSpPr>
              <a:endCxn id="91" idx="0"/>
            </p:cNvCxnSpPr>
            <p:nvPr/>
          </p:nvCxnSpPr>
          <p:spPr>
            <a:xfrm>
              <a:off x="5257800" y="1066800"/>
              <a:ext cx="0" cy="1524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BD31485-4645-4AE5-A203-53BB7CF409DB}"/>
                </a:ext>
              </a:extLst>
            </p:cNvPr>
            <p:cNvCxnSpPr/>
            <p:nvPr/>
          </p:nvCxnSpPr>
          <p:spPr>
            <a:xfrm>
              <a:off x="5029200" y="9906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4260430-0BB2-4A72-97E1-F9F87657E566}"/>
                </a:ext>
              </a:extLst>
            </p:cNvPr>
            <p:cNvCxnSpPr/>
            <p:nvPr/>
          </p:nvCxnSpPr>
          <p:spPr>
            <a:xfrm>
              <a:off x="4038600" y="9906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9544149-CC3A-4489-867A-329DA022CE9F}"/>
                </a:ext>
              </a:extLst>
            </p:cNvPr>
            <p:cNvCxnSpPr>
              <a:endCxn id="97" idx="0"/>
            </p:cNvCxnSpPr>
            <p:nvPr/>
          </p:nvCxnSpPr>
          <p:spPr>
            <a:xfrm>
              <a:off x="3657600" y="47244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CCDCAE0-D8E5-4FB5-807B-4172496AD0DD}"/>
                </a:ext>
              </a:extLst>
            </p:cNvPr>
            <p:cNvCxnSpPr>
              <a:endCxn id="39" idx="1"/>
            </p:cNvCxnSpPr>
            <p:nvPr/>
          </p:nvCxnSpPr>
          <p:spPr>
            <a:xfrm>
              <a:off x="6248400" y="1676400"/>
              <a:ext cx="228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2055A07-EE1A-4CDB-9305-A74B6561444E}"/>
                </a:ext>
              </a:extLst>
            </p:cNvPr>
            <p:cNvCxnSpPr/>
            <p:nvPr/>
          </p:nvCxnSpPr>
          <p:spPr>
            <a:xfrm>
              <a:off x="6096000" y="1524000"/>
              <a:ext cx="152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6787DFB-ADE8-4C5E-983F-FD1C87072734}"/>
                </a:ext>
              </a:extLst>
            </p:cNvPr>
            <p:cNvCxnSpPr/>
            <p:nvPr/>
          </p:nvCxnSpPr>
          <p:spPr>
            <a:xfrm>
              <a:off x="6629400" y="24384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1ABE4BE4-7A83-450C-8CDD-7E9C9A761B19}"/>
                </a:ext>
              </a:extLst>
            </p:cNvPr>
            <p:cNvGrpSpPr/>
            <p:nvPr/>
          </p:nvGrpSpPr>
          <p:grpSpPr>
            <a:xfrm>
              <a:off x="6934200" y="2133600"/>
              <a:ext cx="533400" cy="533400"/>
              <a:chOff x="1524000" y="1295400"/>
              <a:chExt cx="533400" cy="533400"/>
            </a:xfrm>
            <a:solidFill>
              <a:srgbClr val="F999A2"/>
            </a:solidFill>
          </p:grpSpPr>
          <p:sp>
            <p:nvSpPr>
              <p:cNvPr id="153" name="Oval 152">
                <a:extLst>
                  <a:ext uri="{FF2B5EF4-FFF2-40B4-BE49-F238E27FC236}">
                    <a16:creationId xmlns:a16="http://schemas.microsoft.com/office/drawing/2014/main" id="{195539D0-F721-4476-AA44-633D9AE7CB4D}"/>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4" name="Freeform 245">
                <a:extLst>
                  <a:ext uri="{FF2B5EF4-FFF2-40B4-BE49-F238E27FC236}">
                    <a16:creationId xmlns:a16="http://schemas.microsoft.com/office/drawing/2014/main" id="{94869878-2D90-4213-8827-83F5C0839926}"/>
                  </a:ext>
                </a:extLst>
              </p:cNvPr>
              <p:cNvSpPr/>
              <p:nvPr/>
            </p:nvSpPr>
            <p:spPr>
              <a:xfrm>
                <a:off x="1802167" y="1384917"/>
                <a:ext cx="168676" cy="177553"/>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55" name="Freeform 246">
                <a:extLst>
                  <a:ext uri="{FF2B5EF4-FFF2-40B4-BE49-F238E27FC236}">
                    <a16:creationId xmlns:a16="http://schemas.microsoft.com/office/drawing/2014/main" id="{2708E984-5578-40B9-8A06-3993D268E76B}"/>
                  </a:ext>
                </a:extLst>
              </p:cNvPr>
              <p:cNvSpPr/>
              <p:nvPr/>
            </p:nvSpPr>
            <p:spPr>
              <a:xfrm>
                <a:off x="1606858" y="1411550"/>
                <a:ext cx="186431" cy="150920"/>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56" name="Freeform 247">
                <a:extLst>
                  <a:ext uri="{FF2B5EF4-FFF2-40B4-BE49-F238E27FC236}">
                    <a16:creationId xmlns:a16="http://schemas.microsoft.com/office/drawing/2014/main" id="{18CEB2D7-F137-410E-97CB-6A3093436BE8}"/>
                  </a:ext>
                </a:extLst>
              </p:cNvPr>
              <p:cNvSpPr/>
              <p:nvPr/>
            </p:nvSpPr>
            <p:spPr>
              <a:xfrm>
                <a:off x="1802167" y="1580225"/>
                <a:ext cx="0" cy="239697"/>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157" name="Straight Connector 156">
              <a:extLst>
                <a:ext uri="{FF2B5EF4-FFF2-40B4-BE49-F238E27FC236}">
                  <a16:creationId xmlns:a16="http://schemas.microsoft.com/office/drawing/2014/main" id="{C0B2B560-19EF-42D4-8E2B-82AB9D64912A}"/>
                </a:ext>
              </a:extLst>
            </p:cNvPr>
            <p:cNvCxnSpPr/>
            <p:nvPr/>
          </p:nvCxnSpPr>
          <p:spPr>
            <a:xfrm>
              <a:off x="4953000" y="50292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22DD384-1D3C-4592-96BC-8EEA1A2AA535}"/>
                </a:ext>
              </a:extLst>
            </p:cNvPr>
            <p:cNvCxnSpPr/>
            <p:nvPr/>
          </p:nvCxnSpPr>
          <p:spPr>
            <a:xfrm>
              <a:off x="3962400" y="50292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59" name="TextBox 159">
              <a:extLst>
                <a:ext uri="{FF2B5EF4-FFF2-40B4-BE49-F238E27FC236}">
                  <a16:creationId xmlns:a16="http://schemas.microsoft.com/office/drawing/2014/main" id="{7035C145-6138-4C5F-96E3-78323EDA7C4C}"/>
                </a:ext>
              </a:extLst>
            </p:cNvPr>
            <p:cNvSpPr txBox="1">
              <a:spLocks noChangeArrowheads="1"/>
            </p:cNvSpPr>
            <p:nvPr/>
          </p:nvSpPr>
          <p:spPr bwMode="auto">
            <a:xfrm>
              <a:off x="7543800" y="2133600"/>
              <a:ext cx="914400"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Next Start 2</a:t>
              </a:r>
            </a:p>
          </p:txBody>
        </p:sp>
        <p:sp>
          <p:nvSpPr>
            <p:cNvPr id="160" name="TextBox 159">
              <a:extLst>
                <a:ext uri="{FF2B5EF4-FFF2-40B4-BE49-F238E27FC236}">
                  <a16:creationId xmlns:a16="http://schemas.microsoft.com/office/drawing/2014/main" id="{C5C0C02A-B032-4563-A850-EEC0A136CAC4}"/>
                </a:ext>
              </a:extLst>
            </p:cNvPr>
            <p:cNvSpPr txBox="1">
              <a:spLocks noChangeArrowheads="1"/>
            </p:cNvSpPr>
            <p:nvPr/>
          </p:nvSpPr>
          <p:spPr bwMode="auto">
            <a:xfrm>
              <a:off x="304800" y="1295400"/>
              <a:ext cx="1143000"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Next Start D</a:t>
              </a:r>
            </a:p>
          </p:txBody>
        </p:sp>
        <p:sp>
          <p:nvSpPr>
            <p:cNvPr id="161" name="TextBox 188">
              <a:extLst>
                <a:ext uri="{FF2B5EF4-FFF2-40B4-BE49-F238E27FC236}">
                  <a16:creationId xmlns:a16="http://schemas.microsoft.com/office/drawing/2014/main" id="{EA39CC05-0A2A-4CA3-8158-1204B760DD0B}"/>
                </a:ext>
              </a:extLst>
            </p:cNvPr>
            <p:cNvSpPr txBox="1">
              <a:spLocks noChangeArrowheads="1"/>
            </p:cNvSpPr>
            <p:nvPr/>
          </p:nvSpPr>
          <p:spPr bwMode="auto">
            <a:xfrm>
              <a:off x="5638800" y="381000"/>
              <a:ext cx="1219201" cy="397994"/>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Island 1</a:t>
              </a:r>
            </a:p>
          </p:txBody>
        </p:sp>
        <p:sp>
          <p:nvSpPr>
            <p:cNvPr id="162" name="TextBox 189">
              <a:extLst>
                <a:ext uri="{FF2B5EF4-FFF2-40B4-BE49-F238E27FC236}">
                  <a16:creationId xmlns:a16="http://schemas.microsoft.com/office/drawing/2014/main" id="{37BC5CF2-056E-4603-9E3B-B3D9D3EBE2EF}"/>
                </a:ext>
              </a:extLst>
            </p:cNvPr>
            <p:cNvSpPr txBox="1">
              <a:spLocks noChangeArrowheads="1"/>
            </p:cNvSpPr>
            <p:nvPr/>
          </p:nvSpPr>
          <p:spPr bwMode="auto">
            <a:xfrm>
              <a:off x="1143001" y="152400"/>
              <a:ext cx="1143000" cy="397994"/>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Island 2</a:t>
              </a:r>
            </a:p>
          </p:txBody>
        </p:sp>
        <p:sp>
          <p:nvSpPr>
            <p:cNvPr id="163" name="TextBox 190">
              <a:extLst>
                <a:ext uri="{FF2B5EF4-FFF2-40B4-BE49-F238E27FC236}">
                  <a16:creationId xmlns:a16="http://schemas.microsoft.com/office/drawing/2014/main" id="{C8B36C8F-EA93-422E-95D2-42EA82E44766}"/>
                </a:ext>
              </a:extLst>
            </p:cNvPr>
            <p:cNvSpPr txBox="1">
              <a:spLocks noChangeArrowheads="1"/>
            </p:cNvSpPr>
            <p:nvPr/>
          </p:nvSpPr>
          <p:spPr bwMode="auto">
            <a:xfrm>
              <a:off x="3505199" y="5791199"/>
              <a:ext cx="1143000"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100 MW</a:t>
              </a:r>
            </a:p>
          </p:txBody>
        </p:sp>
        <p:sp>
          <p:nvSpPr>
            <p:cNvPr id="164" name="TextBox 191">
              <a:extLst>
                <a:ext uri="{FF2B5EF4-FFF2-40B4-BE49-F238E27FC236}">
                  <a16:creationId xmlns:a16="http://schemas.microsoft.com/office/drawing/2014/main" id="{7C1EF636-56D8-4925-BB00-9EAF2A18225A}"/>
                </a:ext>
              </a:extLst>
            </p:cNvPr>
            <p:cNvSpPr txBox="1">
              <a:spLocks noChangeArrowheads="1"/>
            </p:cNvSpPr>
            <p:nvPr/>
          </p:nvSpPr>
          <p:spPr bwMode="auto">
            <a:xfrm>
              <a:off x="457200" y="1981201"/>
              <a:ext cx="990599" cy="92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15 MW</a:t>
              </a:r>
            </a:p>
            <a:p>
              <a:pPr eaLnBrk="1" hangingPunct="1">
                <a:spcBef>
                  <a:spcPct val="0"/>
                </a:spcBef>
                <a:buFontTx/>
                <a:buNone/>
              </a:pPr>
              <a:r>
                <a:rPr lang="en-US" altLang="en-US" sz="1200"/>
                <a:t>House Load</a:t>
              </a:r>
            </a:p>
          </p:txBody>
        </p:sp>
        <p:cxnSp>
          <p:nvCxnSpPr>
            <p:cNvPr id="165" name="Straight Arrow Connector 164">
              <a:extLst>
                <a:ext uri="{FF2B5EF4-FFF2-40B4-BE49-F238E27FC236}">
                  <a16:creationId xmlns:a16="http://schemas.microsoft.com/office/drawing/2014/main" id="{EBFF69D8-22F3-4E9C-A5BF-E1B331AB86A2}"/>
                </a:ext>
              </a:extLst>
            </p:cNvPr>
            <p:cNvCxnSpPr>
              <a:endCxn id="123" idx="3"/>
            </p:cNvCxnSpPr>
            <p:nvPr/>
          </p:nvCxnSpPr>
          <p:spPr>
            <a:xfrm flipV="1">
              <a:off x="1295400" y="1905000"/>
              <a:ext cx="7620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94">
              <a:extLst>
                <a:ext uri="{FF2B5EF4-FFF2-40B4-BE49-F238E27FC236}">
                  <a16:creationId xmlns:a16="http://schemas.microsoft.com/office/drawing/2014/main" id="{A0B211F4-3B19-420F-8A9F-741421C09B0B}"/>
                </a:ext>
              </a:extLst>
            </p:cNvPr>
            <p:cNvSpPr txBox="1">
              <a:spLocks noChangeArrowheads="1"/>
            </p:cNvSpPr>
            <p:nvPr/>
          </p:nvSpPr>
          <p:spPr bwMode="auto">
            <a:xfrm>
              <a:off x="533400" y="4572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300 MW Capacity</a:t>
              </a:r>
            </a:p>
            <a:p>
              <a:pPr eaLnBrk="1" hangingPunct="1">
                <a:spcBef>
                  <a:spcPct val="0"/>
                </a:spcBef>
                <a:buFontTx/>
                <a:buNone/>
              </a:pPr>
              <a:r>
                <a:rPr lang="en-US" altLang="en-US" sz="1200"/>
                <a:t>70 MW Output</a:t>
              </a:r>
            </a:p>
          </p:txBody>
        </p:sp>
        <p:cxnSp>
          <p:nvCxnSpPr>
            <p:cNvPr id="167" name="Straight Arrow Connector 166">
              <a:extLst>
                <a:ext uri="{FF2B5EF4-FFF2-40B4-BE49-F238E27FC236}">
                  <a16:creationId xmlns:a16="http://schemas.microsoft.com/office/drawing/2014/main" id="{A873B0B1-95F1-4879-B804-0FAACCB2EB92}"/>
                </a:ext>
              </a:extLst>
            </p:cNvPr>
            <p:cNvCxnSpPr>
              <a:endCxn id="11" idx="1"/>
            </p:cNvCxnSpPr>
            <p:nvPr/>
          </p:nvCxnSpPr>
          <p:spPr>
            <a:xfrm>
              <a:off x="1295400" y="1066800"/>
              <a:ext cx="306388" cy="3063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TextBox 199">
              <a:extLst>
                <a:ext uri="{FF2B5EF4-FFF2-40B4-BE49-F238E27FC236}">
                  <a16:creationId xmlns:a16="http://schemas.microsoft.com/office/drawing/2014/main" id="{98F1DF39-5A87-4B15-B3AE-0669E2DE834E}"/>
                </a:ext>
              </a:extLst>
            </p:cNvPr>
            <p:cNvSpPr txBox="1">
              <a:spLocks noChangeArrowheads="1"/>
            </p:cNvSpPr>
            <p:nvPr/>
          </p:nvSpPr>
          <p:spPr bwMode="auto">
            <a:xfrm>
              <a:off x="380999" y="3657601"/>
              <a:ext cx="990599"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15 MW</a:t>
              </a:r>
            </a:p>
          </p:txBody>
        </p:sp>
        <p:cxnSp>
          <p:nvCxnSpPr>
            <p:cNvPr id="169" name="Straight Arrow Connector 168">
              <a:extLst>
                <a:ext uri="{FF2B5EF4-FFF2-40B4-BE49-F238E27FC236}">
                  <a16:creationId xmlns:a16="http://schemas.microsoft.com/office/drawing/2014/main" id="{92128D93-1C9E-4117-BCD4-1AEB3F0C2A38}"/>
                </a:ext>
              </a:extLst>
            </p:cNvPr>
            <p:cNvCxnSpPr>
              <a:endCxn id="120" idx="3"/>
            </p:cNvCxnSpPr>
            <p:nvPr/>
          </p:nvCxnSpPr>
          <p:spPr>
            <a:xfrm>
              <a:off x="1219200" y="3810000"/>
              <a:ext cx="8382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0" name="TextBox 202">
              <a:extLst>
                <a:ext uri="{FF2B5EF4-FFF2-40B4-BE49-F238E27FC236}">
                  <a16:creationId xmlns:a16="http://schemas.microsoft.com/office/drawing/2014/main" id="{CD6F2398-DA02-4A1E-9A82-8C86A6C81C67}"/>
                </a:ext>
              </a:extLst>
            </p:cNvPr>
            <p:cNvSpPr txBox="1">
              <a:spLocks noChangeArrowheads="1"/>
            </p:cNvSpPr>
            <p:nvPr/>
          </p:nvSpPr>
          <p:spPr bwMode="auto">
            <a:xfrm>
              <a:off x="685800" y="50292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60 MW Capacity</a:t>
              </a:r>
            </a:p>
            <a:p>
              <a:pPr eaLnBrk="1" hangingPunct="1">
                <a:spcBef>
                  <a:spcPct val="0"/>
                </a:spcBef>
                <a:buFontTx/>
                <a:buNone/>
              </a:pPr>
              <a:r>
                <a:rPr lang="en-US" altLang="en-US" sz="1200"/>
                <a:t>30 MW Output</a:t>
              </a:r>
            </a:p>
          </p:txBody>
        </p:sp>
        <p:sp>
          <p:nvSpPr>
            <p:cNvPr id="171" name="TextBox 203">
              <a:extLst>
                <a:ext uri="{FF2B5EF4-FFF2-40B4-BE49-F238E27FC236}">
                  <a16:creationId xmlns:a16="http://schemas.microsoft.com/office/drawing/2014/main" id="{FC0EB250-7DFD-4002-89CA-FCFF6E06E8E1}"/>
                </a:ext>
              </a:extLst>
            </p:cNvPr>
            <p:cNvSpPr txBox="1">
              <a:spLocks noChangeArrowheads="1"/>
            </p:cNvSpPr>
            <p:nvPr/>
          </p:nvSpPr>
          <p:spPr bwMode="auto">
            <a:xfrm>
              <a:off x="4419600" y="152400"/>
              <a:ext cx="1143000"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10 MW</a:t>
              </a:r>
            </a:p>
          </p:txBody>
        </p:sp>
        <p:sp>
          <p:nvSpPr>
            <p:cNvPr id="172" name="TextBox 204">
              <a:extLst>
                <a:ext uri="{FF2B5EF4-FFF2-40B4-BE49-F238E27FC236}">
                  <a16:creationId xmlns:a16="http://schemas.microsoft.com/office/drawing/2014/main" id="{C69D15AC-B900-4109-85C9-4FCBD83252B7}"/>
                </a:ext>
              </a:extLst>
            </p:cNvPr>
            <p:cNvSpPr txBox="1">
              <a:spLocks noChangeArrowheads="1"/>
            </p:cNvSpPr>
            <p:nvPr/>
          </p:nvSpPr>
          <p:spPr bwMode="auto">
            <a:xfrm>
              <a:off x="7010399" y="3810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20 MW Capacity</a:t>
              </a:r>
            </a:p>
            <a:p>
              <a:pPr eaLnBrk="1" hangingPunct="1">
                <a:spcBef>
                  <a:spcPct val="0"/>
                </a:spcBef>
                <a:buFontTx/>
                <a:buNone/>
              </a:pPr>
              <a:r>
                <a:rPr lang="en-US" altLang="en-US" sz="1200"/>
                <a:t>8 MW Output</a:t>
              </a:r>
            </a:p>
          </p:txBody>
        </p:sp>
        <p:sp>
          <p:nvSpPr>
            <p:cNvPr id="173" name="TextBox 205">
              <a:extLst>
                <a:ext uri="{FF2B5EF4-FFF2-40B4-BE49-F238E27FC236}">
                  <a16:creationId xmlns:a16="http://schemas.microsoft.com/office/drawing/2014/main" id="{2E89A3A3-421B-49F3-8DC3-3512CEE21EBD}"/>
                </a:ext>
              </a:extLst>
            </p:cNvPr>
            <p:cNvSpPr txBox="1">
              <a:spLocks noChangeArrowheads="1"/>
            </p:cNvSpPr>
            <p:nvPr/>
          </p:nvSpPr>
          <p:spPr bwMode="auto">
            <a:xfrm>
              <a:off x="6858001" y="27432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400 MW Capacity</a:t>
              </a:r>
            </a:p>
            <a:p>
              <a:pPr eaLnBrk="1" hangingPunct="1">
                <a:spcBef>
                  <a:spcPct val="0"/>
                </a:spcBef>
                <a:buFontTx/>
                <a:buNone/>
              </a:pPr>
              <a:r>
                <a:rPr lang="en-US" altLang="en-US" sz="1200"/>
                <a:t>12 MW Output</a:t>
              </a:r>
            </a:p>
          </p:txBody>
        </p:sp>
        <p:sp>
          <p:nvSpPr>
            <p:cNvPr id="174" name="TextBox 206">
              <a:extLst>
                <a:ext uri="{FF2B5EF4-FFF2-40B4-BE49-F238E27FC236}">
                  <a16:creationId xmlns:a16="http://schemas.microsoft.com/office/drawing/2014/main" id="{1D7F9A59-681D-4E35-98B8-AF0653A4E386}"/>
                </a:ext>
              </a:extLst>
            </p:cNvPr>
            <p:cNvSpPr txBox="1">
              <a:spLocks noChangeArrowheads="1"/>
            </p:cNvSpPr>
            <p:nvPr/>
          </p:nvSpPr>
          <p:spPr bwMode="auto">
            <a:xfrm>
              <a:off x="7924799" y="1828800"/>
              <a:ext cx="990599"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10 MW</a:t>
              </a:r>
            </a:p>
          </p:txBody>
        </p:sp>
        <p:cxnSp>
          <p:nvCxnSpPr>
            <p:cNvPr id="175" name="Straight Arrow Connector 174">
              <a:extLst>
                <a:ext uri="{FF2B5EF4-FFF2-40B4-BE49-F238E27FC236}">
                  <a16:creationId xmlns:a16="http://schemas.microsoft.com/office/drawing/2014/main" id="{4F179A74-DD6A-494A-953E-235D9ED7A947}"/>
                </a:ext>
              </a:extLst>
            </p:cNvPr>
            <p:cNvCxnSpPr>
              <a:stCxn id="174" idx="1"/>
              <a:endCxn id="114" idx="3"/>
            </p:cNvCxnSpPr>
            <p:nvPr/>
          </p:nvCxnSpPr>
          <p:spPr>
            <a:xfrm flipH="1">
              <a:off x="6934200" y="2027798"/>
              <a:ext cx="990599" cy="296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967C3FA-3061-476F-A999-98E5124674D4}"/>
                </a:ext>
              </a:extLst>
            </p:cNvPr>
            <p:cNvCxnSpPr/>
            <p:nvPr/>
          </p:nvCxnSpPr>
          <p:spPr>
            <a:xfrm flipH="1">
              <a:off x="7162800" y="990600"/>
              <a:ext cx="1524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AEB0E570-26D5-4865-9B09-DAF62169A77D}"/>
                </a:ext>
              </a:extLst>
            </p:cNvPr>
            <p:cNvCxnSpPr>
              <a:endCxn id="33" idx="3"/>
            </p:cNvCxnSpPr>
            <p:nvPr/>
          </p:nvCxnSpPr>
          <p:spPr>
            <a:xfrm flipV="1">
              <a:off x="1066800" y="4570413"/>
              <a:ext cx="534988" cy="5349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8" name="TextBox 227">
              <a:extLst>
                <a:ext uri="{FF2B5EF4-FFF2-40B4-BE49-F238E27FC236}">
                  <a16:creationId xmlns:a16="http://schemas.microsoft.com/office/drawing/2014/main" id="{169DBB4F-FA49-4D4E-A2AA-CFA40E9313CE}"/>
                </a:ext>
              </a:extLst>
            </p:cNvPr>
            <p:cNvSpPr txBox="1">
              <a:spLocks noChangeArrowheads="1"/>
            </p:cNvSpPr>
            <p:nvPr/>
          </p:nvSpPr>
          <p:spPr bwMode="auto">
            <a:xfrm>
              <a:off x="5714999" y="5181600"/>
              <a:ext cx="3124200" cy="928652"/>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Island 1:</a:t>
              </a:r>
            </a:p>
            <a:p>
              <a:pPr algn="ctr" eaLnBrk="1" hangingPunct="1">
                <a:spcBef>
                  <a:spcPct val="0"/>
                </a:spcBef>
                <a:buFontTx/>
                <a:buNone/>
              </a:pPr>
              <a:r>
                <a:rPr lang="en-US" altLang="en-US" sz="1200"/>
                <a:t>420 MW Capacity</a:t>
              </a:r>
            </a:p>
            <a:p>
              <a:pPr algn="ctr" eaLnBrk="1" hangingPunct="1">
                <a:spcBef>
                  <a:spcPct val="0"/>
                </a:spcBef>
                <a:buFontTx/>
                <a:buNone/>
              </a:pPr>
              <a:r>
                <a:rPr lang="en-US" altLang="en-US" sz="1200"/>
                <a:t>20 MW Load</a:t>
              </a:r>
            </a:p>
          </p:txBody>
        </p:sp>
        <p:sp>
          <p:nvSpPr>
            <p:cNvPr id="179" name="TextBox 228">
              <a:extLst>
                <a:ext uri="{FF2B5EF4-FFF2-40B4-BE49-F238E27FC236}">
                  <a16:creationId xmlns:a16="http://schemas.microsoft.com/office/drawing/2014/main" id="{D1BF9EBB-E339-44CC-AEDA-08BD5CE91453}"/>
                </a:ext>
              </a:extLst>
            </p:cNvPr>
            <p:cNvSpPr txBox="1">
              <a:spLocks noChangeArrowheads="1"/>
            </p:cNvSpPr>
            <p:nvPr/>
          </p:nvSpPr>
          <p:spPr bwMode="auto">
            <a:xfrm>
              <a:off x="304800" y="5638800"/>
              <a:ext cx="2819400" cy="928652"/>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Island 2:</a:t>
              </a:r>
            </a:p>
            <a:p>
              <a:pPr algn="ctr" eaLnBrk="1" hangingPunct="1">
                <a:spcBef>
                  <a:spcPct val="0"/>
                </a:spcBef>
                <a:buFontTx/>
                <a:buNone/>
              </a:pPr>
              <a:r>
                <a:rPr lang="en-US" altLang="en-US" sz="1200"/>
                <a:t>760 MW Capacity</a:t>
              </a:r>
            </a:p>
            <a:p>
              <a:pPr algn="ctr" eaLnBrk="1" hangingPunct="1">
                <a:spcBef>
                  <a:spcPct val="0"/>
                </a:spcBef>
                <a:buFontTx/>
                <a:buNone/>
              </a:pPr>
              <a:r>
                <a:rPr lang="en-US" altLang="en-US" sz="1200"/>
                <a:t>170 MW Load</a:t>
              </a:r>
            </a:p>
          </p:txBody>
        </p:sp>
        <p:cxnSp>
          <p:nvCxnSpPr>
            <p:cNvPr id="180" name="Straight Arrow Connector 179">
              <a:extLst>
                <a:ext uri="{FF2B5EF4-FFF2-40B4-BE49-F238E27FC236}">
                  <a16:creationId xmlns:a16="http://schemas.microsoft.com/office/drawing/2014/main" id="{EC07005D-37FF-4AC7-96DA-E77DEEEE19AD}"/>
                </a:ext>
              </a:extLst>
            </p:cNvPr>
            <p:cNvCxnSpPr/>
            <p:nvPr/>
          </p:nvCxnSpPr>
          <p:spPr>
            <a:xfrm flipV="1">
              <a:off x="7010400" y="2590800"/>
              <a:ext cx="77788"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77">
              <a:extLst>
                <a:ext uri="{FF2B5EF4-FFF2-40B4-BE49-F238E27FC236}">
                  <a16:creationId xmlns:a16="http://schemas.microsoft.com/office/drawing/2014/main" id="{9BD491E2-25F6-49C4-8A7D-F2727F19C0ED}"/>
                </a:ext>
              </a:extLst>
            </p:cNvPr>
            <p:cNvSpPr txBox="1">
              <a:spLocks noChangeArrowheads="1"/>
            </p:cNvSpPr>
            <p:nvPr/>
          </p:nvSpPr>
          <p:spPr bwMode="auto">
            <a:xfrm>
              <a:off x="3048000" y="19050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400 MW Capacity</a:t>
              </a:r>
            </a:p>
            <a:p>
              <a:pPr eaLnBrk="1" hangingPunct="1">
                <a:spcBef>
                  <a:spcPct val="0"/>
                </a:spcBef>
                <a:buFontTx/>
                <a:buNone/>
              </a:pPr>
              <a:r>
                <a:rPr lang="en-US" altLang="en-US" sz="1200"/>
                <a:t>70 MW Output</a:t>
              </a:r>
            </a:p>
          </p:txBody>
        </p:sp>
        <p:cxnSp>
          <p:nvCxnSpPr>
            <p:cNvPr id="182" name="Straight Arrow Connector 181">
              <a:extLst>
                <a:ext uri="{FF2B5EF4-FFF2-40B4-BE49-F238E27FC236}">
                  <a16:creationId xmlns:a16="http://schemas.microsoft.com/office/drawing/2014/main" id="{930E4943-1F7D-46F1-B447-D0BB7521B271}"/>
                </a:ext>
              </a:extLst>
            </p:cNvPr>
            <p:cNvCxnSpPr/>
            <p:nvPr/>
          </p:nvCxnSpPr>
          <p:spPr>
            <a:xfrm flipH="1">
              <a:off x="2057400" y="2133600"/>
              <a:ext cx="990600" cy="44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3" name="TextBox 180">
              <a:extLst>
                <a:ext uri="{FF2B5EF4-FFF2-40B4-BE49-F238E27FC236}">
                  <a16:creationId xmlns:a16="http://schemas.microsoft.com/office/drawing/2014/main" id="{AAFFA5CE-9B9A-4694-99D6-E712B214EFF0}"/>
                </a:ext>
              </a:extLst>
            </p:cNvPr>
            <p:cNvSpPr txBox="1">
              <a:spLocks noChangeArrowheads="1"/>
            </p:cNvSpPr>
            <p:nvPr/>
          </p:nvSpPr>
          <p:spPr bwMode="auto">
            <a:xfrm>
              <a:off x="3124200" y="3581400"/>
              <a:ext cx="2819400" cy="1105537"/>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00"/>
                <a:t>Island 2:  Now with 3 generators on line.  Prepare for Constant Frequency Control.</a:t>
              </a:r>
            </a:p>
          </p:txBody>
        </p:sp>
        <p:sp>
          <p:nvSpPr>
            <p:cNvPr id="184" name="TextBox 190">
              <a:extLst>
                <a:ext uri="{FF2B5EF4-FFF2-40B4-BE49-F238E27FC236}">
                  <a16:creationId xmlns:a16="http://schemas.microsoft.com/office/drawing/2014/main" id="{24602B63-83E8-4D5F-A15B-10E239E55069}"/>
                </a:ext>
              </a:extLst>
            </p:cNvPr>
            <p:cNvSpPr txBox="1">
              <a:spLocks noChangeArrowheads="1"/>
            </p:cNvSpPr>
            <p:nvPr/>
          </p:nvSpPr>
          <p:spPr bwMode="auto">
            <a:xfrm>
              <a:off x="4495800" y="5791199"/>
              <a:ext cx="1143000"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40 MW</a:t>
              </a:r>
            </a:p>
          </p:txBody>
        </p:sp>
      </p:grpSp>
    </p:spTree>
    <p:extLst>
      <p:ext uri="{BB962C8B-B14F-4D97-AF65-F5344CB8AC3E}">
        <p14:creationId xmlns:p14="http://schemas.microsoft.com/office/powerpoint/2010/main" val="174500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6944-3187-4914-88A9-1B5D3526FA30}"/>
              </a:ext>
            </a:extLst>
          </p:cNvPr>
          <p:cNvSpPr>
            <a:spLocks noGrp="1"/>
          </p:cNvSpPr>
          <p:nvPr>
            <p:ph type="title"/>
          </p:nvPr>
        </p:nvSpPr>
        <p:spPr/>
        <p:txBody>
          <a:bodyPr/>
          <a:lstStyle/>
          <a:p>
            <a:r>
              <a:rPr lang="en-US" dirty="0"/>
              <a:t>Cold Load Pick-Up Modeling</a:t>
            </a:r>
          </a:p>
        </p:txBody>
      </p:sp>
      <p:sp>
        <p:nvSpPr>
          <p:cNvPr id="3" name="Content Placeholder 2">
            <a:extLst>
              <a:ext uri="{FF2B5EF4-FFF2-40B4-BE49-F238E27FC236}">
                <a16:creationId xmlns:a16="http://schemas.microsoft.com/office/drawing/2014/main" id="{F4494DAE-7E1F-4BF7-A90B-C12B2E71BBC4}"/>
              </a:ext>
            </a:extLst>
          </p:cNvPr>
          <p:cNvSpPr>
            <a:spLocks noGrp="1"/>
          </p:cNvSpPr>
          <p:nvPr>
            <p:ph type="body" sz="quarter" idx="10"/>
          </p:nvPr>
        </p:nvSpPr>
        <p:spPr>
          <a:xfrm>
            <a:off x="228600" y="1295400"/>
            <a:ext cx="7391400" cy="5181600"/>
          </a:xfrm>
        </p:spPr>
        <p:txBody>
          <a:bodyPr/>
          <a:lstStyle/>
          <a:p>
            <a:r>
              <a:rPr lang="en-US" dirty="0"/>
              <a:t>When loads are energized after an extended outage, cold load pick-up (CLPU) is in effect</a:t>
            </a:r>
          </a:p>
          <a:p>
            <a:r>
              <a:rPr lang="en-US" dirty="0"/>
              <a:t>This means the load’s consumed power may be 3-10 times as large as the undisturbed load value</a:t>
            </a:r>
          </a:p>
          <a:p>
            <a:r>
              <a:rPr lang="en-US" dirty="0"/>
              <a:t>The reason for CLPU effects is the loss of load “diversity” – that is, loads such as air conditioners that ordinarily operate at different, small intervals will instead be operating all at the same time</a:t>
            </a:r>
          </a:p>
          <a:p>
            <a:r>
              <a:rPr lang="en-US" dirty="0"/>
              <a:t>This increased load may last for 30 minutes or longer, until load diversity starts back again</a:t>
            </a:r>
          </a:p>
          <a:p>
            <a:r>
              <a:rPr lang="en-US" dirty="0"/>
              <a:t>If an outage is shorter, the CLPU effects will not be as severe because there is not enough time for full loss of diversity</a:t>
            </a:r>
          </a:p>
        </p:txBody>
      </p:sp>
      <p:pic>
        <p:nvPicPr>
          <p:cNvPr id="5" name="Picture 4">
            <a:extLst>
              <a:ext uri="{FF2B5EF4-FFF2-40B4-BE49-F238E27FC236}">
                <a16:creationId xmlns:a16="http://schemas.microsoft.com/office/drawing/2014/main" id="{019F3CB7-EA44-4A79-97FD-52BECF8D837E}"/>
              </a:ext>
            </a:extLst>
          </p:cNvPr>
          <p:cNvPicPr>
            <a:picLocks noChangeAspect="1"/>
          </p:cNvPicPr>
          <p:nvPr/>
        </p:nvPicPr>
        <p:blipFill>
          <a:blip r:embed="rId2"/>
          <a:stretch>
            <a:fillRect/>
          </a:stretch>
        </p:blipFill>
        <p:spPr>
          <a:xfrm>
            <a:off x="7426570" y="1828800"/>
            <a:ext cx="4536830" cy="3022904"/>
          </a:xfrm>
          <a:prstGeom prst="rect">
            <a:avLst/>
          </a:prstGeom>
        </p:spPr>
      </p:pic>
      <p:sp>
        <p:nvSpPr>
          <p:cNvPr id="6" name="Rectangle 5">
            <a:extLst>
              <a:ext uri="{FF2B5EF4-FFF2-40B4-BE49-F238E27FC236}">
                <a16:creationId xmlns:a16="http://schemas.microsoft.com/office/drawing/2014/main" id="{14B5077F-850E-4049-89B3-8026DE8B01EB}"/>
              </a:ext>
            </a:extLst>
          </p:cNvPr>
          <p:cNvSpPr/>
          <p:nvPr/>
        </p:nvSpPr>
        <p:spPr>
          <a:xfrm>
            <a:off x="7734300" y="5029200"/>
            <a:ext cx="4152900" cy="1569660"/>
          </a:xfrm>
          <a:prstGeom prst="rect">
            <a:avLst/>
          </a:prstGeom>
          <a:solidFill>
            <a:srgbClr val="D6D2C4"/>
          </a:solidFill>
        </p:spPr>
        <p:txBody>
          <a:bodyPr wrap="square">
            <a:spAutoFit/>
          </a:bodyPr>
          <a:lstStyle/>
          <a:p>
            <a:r>
              <a:rPr lang="en-US" sz="1600" dirty="0">
                <a:latin typeface="+mj-lt"/>
              </a:rPr>
              <a:t>J. </a:t>
            </a:r>
            <a:r>
              <a:rPr lang="en-US" sz="1600" dirty="0" err="1">
                <a:latin typeface="+mj-lt"/>
              </a:rPr>
              <a:t>Penaranda</a:t>
            </a:r>
            <a:r>
              <a:rPr lang="en-US" sz="1600" dirty="0">
                <a:latin typeface="+mj-lt"/>
              </a:rPr>
              <a:t> and A. B. Birchfield, "Application and Parameter Sensitivities of a State-Space Cold Load Pickup Model for a Synthetic Restoration Test Case," </a:t>
            </a:r>
            <a:r>
              <a:rPr lang="en-US" sz="1600" i="1" dirty="0">
                <a:latin typeface="+mj-lt"/>
              </a:rPr>
              <a:t>2022 North American Power Symposium (NAPS)</a:t>
            </a:r>
            <a:r>
              <a:rPr lang="en-US" sz="1600" dirty="0">
                <a:latin typeface="+mj-lt"/>
              </a:rPr>
              <a:t>, Salt Lake City, UT, USA, 2022, pp. 1-6</a:t>
            </a:r>
          </a:p>
        </p:txBody>
      </p:sp>
    </p:spTree>
    <p:extLst>
      <p:ext uri="{BB962C8B-B14F-4D97-AF65-F5344CB8AC3E}">
        <p14:creationId xmlns:p14="http://schemas.microsoft.com/office/powerpoint/2010/main" val="317956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083C-4C22-4D73-B64C-3A9AF1BCCB5F}"/>
              </a:ext>
            </a:extLst>
          </p:cNvPr>
          <p:cNvSpPr>
            <a:spLocks noGrp="1"/>
          </p:cNvSpPr>
          <p:nvPr>
            <p:ph type="title"/>
          </p:nvPr>
        </p:nvSpPr>
        <p:spPr/>
        <p:txBody>
          <a:bodyPr/>
          <a:lstStyle/>
          <a:p>
            <a:r>
              <a:rPr lang="en-US"/>
              <a:t>End-of-Semester Feedback</a:t>
            </a:r>
            <a:endParaRPr lang="en-US" dirty="0"/>
          </a:p>
        </p:txBody>
      </p:sp>
      <p:sp>
        <p:nvSpPr>
          <p:cNvPr id="3" name="Content Placeholder 2">
            <a:extLst>
              <a:ext uri="{FF2B5EF4-FFF2-40B4-BE49-F238E27FC236}">
                <a16:creationId xmlns:a16="http://schemas.microsoft.com/office/drawing/2014/main" id="{14B8B1D1-7A3D-433B-A3D8-666411851EC8}"/>
              </a:ext>
            </a:extLst>
          </p:cNvPr>
          <p:cNvSpPr>
            <a:spLocks noGrp="1"/>
          </p:cNvSpPr>
          <p:nvPr>
            <p:ph type="body" sz="quarter" idx="10"/>
          </p:nvPr>
        </p:nvSpPr>
        <p:spPr>
          <a:xfrm>
            <a:off x="228600" y="1295400"/>
            <a:ext cx="8229600" cy="5181600"/>
          </a:xfrm>
        </p:spPr>
        <p:txBody>
          <a:bodyPr/>
          <a:lstStyle/>
          <a:p>
            <a:r>
              <a:rPr lang="en-US" sz="2400" dirty="0"/>
              <a:t>Please fill out your end-of-semester feedback if you haven't already!</a:t>
            </a:r>
          </a:p>
          <a:p>
            <a:r>
              <a:rPr lang="en-US" sz="2400" dirty="0"/>
              <a:t>End-of-semester student survey is used by instructors, TAs, ECEN department, College of Engineering, and the university for improving this course</a:t>
            </a:r>
          </a:p>
          <a:p>
            <a:r>
              <a:rPr lang="en-US" sz="2400" dirty="0"/>
              <a:t>We greatly value your feedback!</a:t>
            </a:r>
          </a:p>
          <a:p>
            <a:r>
              <a:rPr lang="en-US" sz="2400" dirty="0"/>
              <a:t>There is no grade associated with any of the student surveys</a:t>
            </a:r>
          </a:p>
          <a:p>
            <a:r>
              <a:rPr lang="en-US" sz="2400" b="1" u="sng" dirty="0">
                <a:solidFill>
                  <a:srgbClr val="500000"/>
                </a:solidFill>
              </a:rPr>
              <a:t>tamu.aefis.net</a:t>
            </a:r>
          </a:p>
        </p:txBody>
      </p:sp>
      <p:pic>
        <p:nvPicPr>
          <p:cNvPr id="4" name="Picture 3">
            <a:extLst>
              <a:ext uri="{FF2B5EF4-FFF2-40B4-BE49-F238E27FC236}">
                <a16:creationId xmlns:a16="http://schemas.microsoft.com/office/drawing/2014/main" id="{0D03B50B-23D3-4FD4-A00D-81756BE2829E}"/>
              </a:ext>
            </a:extLst>
          </p:cNvPr>
          <p:cNvPicPr>
            <a:picLocks noChangeAspect="1"/>
          </p:cNvPicPr>
          <p:nvPr/>
        </p:nvPicPr>
        <p:blipFill>
          <a:blip r:embed="rId2"/>
          <a:stretch>
            <a:fillRect/>
          </a:stretch>
        </p:blipFill>
        <p:spPr>
          <a:xfrm>
            <a:off x="8686800" y="1447800"/>
            <a:ext cx="3086145" cy="4774915"/>
          </a:xfrm>
          <a:prstGeom prst="rect">
            <a:avLst/>
          </a:prstGeom>
        </p:spPr>
      </p:pic>
    </p:spTree>
    <p:extLst>
      <p:ext uri="{BB962C8B-B14F-4D97-AF65-F5344CB8AC3E}">
        <p14:creationId xmlns:p14="http://schemas.microsoft.com/office/powerpoint/2010/main" val="34135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High-Impact, Low-Frequency Events</a:t>
            </a:r>
          </a:p>
        </p:txBody>
      </p:sp>
      <p:sp>
        <p:nvSpPr>
          <p:cNvPr id="3" name="Content Placeholder 2"/>
          <p:cNvSpPr>
            <a:spLocks noGrp="1"/>
          </p:cNvSpPr>
          <p:nvPr>
            <p:ph type="body" sz="quarter" idx="10"/>
          </p:nvPr>
        </p:nvSpPr>
        <p:spPr/>
        <p:txBody>
          <a:bodyPr/>
          <a:lstStyle/>
          <a:p>
            <a:r>
              <a:rPr lang="en-US"/>
              <a:t>In 2010 the North American Electric Reliability</a:t>
            </a:r>
            <a:br>
              <a:rPr lang="en-US"/>
            </a:br>
            <a:r>
              <a:rPr lang="en-US"/>
              <a:t>Corporation (NERC) identified some severe grid threads called High-Impact, Low-Frequency Events (HILFs); others call them black swan events or black sky days</a:t>
            </a:r>
          </a:p>
          <a:p>
            <a:pPr lvl="1"/>
            <a:r>
              <a:rPr lang="en-US"/>
              <a:t>Large-scale, potentially long duration blackouts</a:t>
            </a:r>
          </a:p>
          <a:p>
            <a:r>
              <a:rPr lang="en-US"/>
              <a:t>HILFs identified by NERC were </a:t>
            </a:r>
          </a:p>
          <a:p>
            <a:pPr lvl="1"/>
            <a:r>
              <a:rPr lang="en-US"/>
              <a:t>a coordinated cyber, physical or blended attacks, </a:t>
            </a:r>
          </a:p>
          <a:p>
            <a:pPr lvl="1"/>
            <a:r>
              <a:rPr lang="en-US"/>
              <a:t>pandemics, </a:t>
            </a:r>
          </a:p>
          <a:p>
            <a:pPr lvl="1"/>
            <a:r>
              <a:rPr lang="en-US"/>
              <a:t>geomagnetic disturbances (GMDs), and </a:t>
            </a:r>
          </a:p>
          <a:p>
            <a:pPr lvl="1"/>
            <a:r>
              <a:rPr lang="en-US"/>
              <a:t>high altitude electromagnetics pulses (HEMPs) </a:t>
            </a:r>
          </a:p>
          <a:p>
            <a:pPr lvl="1"/>
            <a:endParaRPr lang="en-US"/>
          </a:p>
          <a:p>
            <a:pPr lvl="1"/>
            <a:endParaRPr lang="en-US"/>
          </a:p>
          <a:p>
            <a:endParaRPr lang="en-US" dirty="0"/>
          </a:p>
        </p:txBody>
      </p:sp>
    </p:spTree>
    <p:extLst>
      <p:ext uri="{BB962C8B-B14F-4D97-AF65-F5344CB8AC3E}">
        <p14:creationId xmlns:p14="http://schemas.microsoft.com/office/powerpoint/2010/main" val="277397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FC44-92A7-4DAD-B9A1-D3B4C6FF2AC9}"/>
              </a:ext>
            </a:extLst>
          </p:cNvPr>
          <p:cNvSpPr>
            <a:spLocks noGrp="1"/>
          </p:cNvSpPr>
          <p:nvPr>
            <p:ph type="title"/>
          </p:nvPr>
        </p:nvSpPr>
        <p:spPr/>
        <p:txBody>
          <a:bodyPr/>
          <a:lstStyle/>
          <a:p>
            <a:r>
              <a:rPr lang="en-US"/>
              <a:t>Extreme Weather</a:t>
            </a:r>
            <a:endParaRPr lang="en-US" dirty="0"/>
          </a:p>
        </p:txBody>
      </p:sp>
      <p:sp>
        <p:nvSpPr>
          <p:cNvPr id="3" name="Content Placeholder 2">
            <a:extLst>
              <a:ext uri="{FF2B5EF4-FFF2-40B4-BE49-F238E27FC236}">
                <a16:creationId xmlns:a16="http://schemas.microsoft.com/office/drawing/2014/main" id="{20FA807D-5783-48AE-84DD-03BD40F83ACD}"/>
              </a:ext>
            </a:extLst>
          </p:cNvPr>
          <p:cNvSpPr>
            <a:spLocks noGrp="1"/>
          </p:cNvSpPr>
          <p:nvPr>
            <p:ph type="body" sz="quarter" idx="10"/>
          </p:nvPr>
        </p:nvSpPr>
        <p:spPr>
          <a:xfrm>
            <a:off x="228600" y="1295400"/>
            <a:ext cx="6477000" cy="5181600"/>
          </a:xfrm>
        </p:spPr>
        <p:txBody>
          <a:bodyPr/>
          <a:lstStyle/>
          <a:p>
            <a:r>
              <a:rPr lang="en-US" sz="2400" dirty="0"/>
              <a:t>Types of extreme weather events</a:t>
            </a:r>
          </a:p>
          <a:p>
            <a:pPr lvl="1"/>
            <a:r>
              <a:rPr lang="en-US" sz="2000" dirty="0"/>
              <a:t>Hurricanes</a:t>
            </a:r>
          </a:p>
          <a:p>
            <a:pPr lvl="1"/>
            <a:r>
              <a:rPr lang="en-US" sz="2000" dirty="0"/>
              <a:t>Heat waves</a:t>
            </a:r>
          </a:p>
          <a:p>
            <a:pPr lvl="1"/>
            <a:r>
              <a:rPr lang="en-US" sz="2000" dirty="0"/>
              <a:t>Thunderstorms/tornados</a:t>
            </a:r>
          </a:p>
          <a:p>
            <a:pPr lvl="1"/>
            <a:r>
              <a:rPr lang="en-US" sz="2000" dirty="0"/>
              <a:t>Freezing weather/snowstorms</a:t>
            </a:r>
          </a:p>
          <a:p>
            <a:pPr lvl="1"/>
            <a:r>
              <a:rPr lang="en-US" sz="2000" dirty="0"/>
              <a:t>Wildfires</a:t>
            </a:r>
          </a:p>
          <a:p>
            <a:pPr lvl="1"/>
            <a:r>
              <a:rPr lang="en-US" sz="2000" dirty="0"/>
              <a:t>Dust storms</a:t>
            </a:r>
          </a:p>
          <a:p>
            <a:pPr lvl="1"/>
            <a:r>
              <a:rPr lang="en-US" sz="2000" dirty="0"/>
              <a:t>Earthquakes</a:t>
            </a:r>
          </a:p>
          <a:p>
            <a:r>
              <a:rPr lang="en-US" sz="2400" dirty="0"/>
              <a:t>Impacts can include: lines down out of service, transformer damage, reduced load, generation unavailability, lack of measurement data and system situational awareness</a:t>
            </a:r>
          </a:p>
        </p:txBody>
      </p:sp>
      <p:pic>
        <p:nvPicPr>
          <p:cNvPr id="5" name="Picture 4" descr="A picture containing outdoor, sky, grass, way&#10;&#10;Description automatically generated">
            <a:extLst>
              <a:ext uri="{FF2B5EF4-FFF2-40B4-BE49-F238E27FC236}">
                <a16:creationId xmlns:a16="http://schemas.microsoft.com/office/drawing/2014/main" id="{DA54AA84-FDDD-4243-8843-CF3D0B855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133600"/>
            <a:ext cx="4648200" cy="2886968"/>
          </a:xfrm>
          <a:prstGeom prst="rect">
            <a:avLst/>
          </a:prstGeom>
        </p:spPr>
      </p:pic>
    </p:spTree>
    <p:extLst>
      <p:ext uri="{BB962C8B-B14F-4D97-AF65-F5344CB8AC3E}">
        <p14:creationId xmlns:p14="http://schemas.microsoft.com/office/powerpoint/2010/main" val="64461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9240-0CED-484C-B8B5-3ED80F4721B0}"/>
              </a:ext>
            </a:extLst>
          </p:cNvPr>
          <p:cNvSpPr>
            <a:spLocks noGrp="1"/>
          </p:cNvSpPr>
          <p:nvPr>
            <p:ph type="title"/>
          </p:nvPr>
        </p:nvSpPr>
        <p:spPr/>
        <p:txBody>
          <a:bodyPr/>
          <a:lstStyle/>
          <a:p>
            <a:r>
              <a:rPr lang="en-US" dirty="0"/>
              <a:t>Winter Storm Uri – February 2021</a:t>
            </a:r>
          </a:p>
        </p:txBody>
      </p:sp>
      <p:sp>
        <p:nvSpPr>
          <p:cNvPr id="6" name="Text Placeholder 5">
            <a:extLst>
              <a:ext uri="{FF2B5EF4-FFF2-40B4-BE49-F238E27FC236}">
                <a16:creationId xmlns:a16="http://schemas.microsoft.com/office/drawing/2014/main" id="{FC4C4A60-DB0B-4BA2-8AA2-785AE50BC820}"/>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2280E73B-5904-46F7-89E2-8311F7B03084}"/>
              </a:ext>
            </a:extLst>
          </p:cNvPr>
          <p:cNvPicPr>
            <a:picLocks noChangeAspect="1"/>
          </p:cNvPicPr>
          <p:nvPr/>
        </p:nvPicPr>
        <p:blipFill>
          <a:blip r:embed="rId2"/>
          <a:stretch>
            <a:fillRect/>
          </a:stretch>
        </p:blipFill>
        <p:spPr>
          <a:xfrm>
            <a:off x="228600" y="1280160"/>
            <a:ext cx="11641352" cy="5438865"/>
          </a:xfrm>
          <a:prstGeom prst="rect">
            <a:avLst/>
          </a:prstGeom>
        </p:spPr>
      </p:pic>
      <p:sp>
        <p:nvSpPr>
          <p:cNvPr id="5" name="TextBox 4">
            <a:extLst>
              <a:ext uri="{FF2B5EF4-FFF2-40B4-BE49-F238E27FC236}">
                <a16:creationId xmlns:a16="http://schemas.microsoft.com/office/drawing/2014/main" id="{5ACD43B8-7815-C59A-D36A-5FE3AED92521}"/>
              </a:ext>
            </a:extLst>
          </p:cNvPr>
          <p:cNvSpPr txBox="1"/>
          <p:nvPr/>
        </p:nvSpPr>
        <p:spPr>
          <a:xfrm>
            <a:off x="8754376" y="6438652"/>
            <a:ext cx="1828800" cy="338554"/>
          </a:xfrm>
          <a:prstGeom prst="rect">
            <a:avLst/>
          </a:prstGeom>
          <a:solidFill>
            <a:srgbClr val="D6D2C4"/>
          </a:solidFill>
        </p:spPr>
        <p:txBody>
          <a:bodyPr wrap="square" rtlCol="0">
            <a:spAutoFit/>
          </a:bodyPr>
          <a:lstStyle/>
          <a:p>
            <a:pPr algn="l"/>
            <a:r>
              <a:rPr lang="en-US" sz="1600" dirty="0">
                <a:latin typeface="+mj-lt"/>
              </a:rPr>
              <a:t>Source: ERCOT</a:t>
            </a:r>
          </a:p>
        </p:txBody>
      </p:sp>
    </p:spTree>
    <p:extLst>
      <p:ext uri="{BB962C8B-B14F-4D97-AF65-F5344CB8AC3E}">
        <p14:creationId xmlns:p14="http://schemas.microsoft.com/office/powerpoint/2010/main" val="317434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2D7A-0593-4C37-AA64-2E9547269B69}"/>
              </a:ext>
            </a:extLst>
          </p:cNvPr>
          <p:cNvSpPr>
            <a:spLocks noGrp="1"/>
          </p:cNvSpPr>
          <p:nvPr>
            <p:ph type="title"/>
          </p:nvPr>
        </p:nvSpPr>
        <p:spPr/>
        <p:txBody>
          <a:bodyPr/>
          <a:lstStyle/>
          <a:p>
            <a:r>
              <a:rPr lang="en-US" dirty="0"/>
              <a:t>Winter Storm Uri – February 2021</a:t>
            </a:r>
          </a:p>
        </p:txBody>
      </p:sp>
      <p:sp>
        <p:nvSpPr>
          <p:cNvPr id="3" name="Content Placeholder 2">
            <a:extLst>
              <a:ext uri="{FF2B5EF4-FFF2-40B4-BE49-F238E27FC236}">
                <a16:creationId xmlns:a16="http://schemas.microsoft.com/office/drawing/2014/main" id="{33F41123-32AC-43EB-B193-A4B8B1C8110A}"/>
              </a:ext>
            </a:extLst>
          </p:cNvPr>
          <p:cNvSpPr>
            <a:spLocks noGrp="1"/>
          </p:cNvSpPr>
          <p:nvPr>
            <p:ph type="body" sz="quarter" idx="10"/>
          </p:nvPr>
        </p:nvSpPr>
        <p:spPr/>
        <p:txBody>
          <a:bodyPr/>
          <a:lstStyle/>
          <a:p>
            <a:r>
              <a:rPr lang="en-US" sz="2400" dirty="0"/>
              <a:t>Extreme winter weather, record-setting low temperatures across Texas and neighboring states</a:t>
            </a:r>
          </a:p>
          <a:p>
            <a:r>
              <a:rPr lang="en-US" sz="2400" dirty="0"/>
              <a:t>Generation supply lost </a:t>
            </a:r>
          </a:p>
          <a:p>
            <a:r>
              <a:rPr lang="en-US" sz="2400" dirty="0"/>
              <a:t>Controlled load outages for 3 days up to 20,000 MW</a:t>
            </a:r>
          </a:p>
          <a:p>
            <a:pPr lvl="1"/>
            <a:r>
              <a:rPr lang="en-US" sz="2200" dirty="0"/>
              <a:t>Far more than had been done historically, restricting proper rotation </a:t>
            </a:r>
          </a:p>
          <a:p>
            <a:r>
              <a:rPr lang="en-US" sz="2400" dirty="0"/>
              <a:t>System operators avoided an uncontrolled blackout, but did involve load restoration</a:t>
            </a:r>
          </a:p>
        </p:txBody>
      </p:sp>
      <p:pic>
        <p:nvPicPr>
          <p:cNvPr id="4" name="Picture 3">
            <a:extLst>
              <a:ext uri="{FF2B5EF4-FFF2-40B4-BE49-F238E27FC236}">
                <a16:creationId xmlns:a16="http://schemas.microsoft.com/office/drawing/2014/main" id="{663904FB-C7D3-4FD5-8E22-B8CD67008D16}"/>
              </a:ext>
            </a:extLst>
          </p:cNvPr>
          <p:cNvPicPr>
            <a:picLocks noChangeAspect="1"/>
          </p:cNvPicPr>
          <p:nvPr/>
        </p:nvPicPr>
        <p:blipFill>
          <a:blip r:embed="rId2"/>
          <a:stretch>
            <a:fillRect/>
          </a:stretch>
        </p:blipFill>
        <p:spPr>
          <a:xfrm>
            <a:off x="6400800" y="1752600"/>
            <a:ext cx="5392621" cy="3995737"/>
          </a:xfrm>
          <a:prstGeom prst="rect">
            <a:avLst/>
          </a:prstGeom>
        </p:spPr>
      </p:pic>
      <p:sp>
        <p:nvSpPr>
          <p:cNvPr id="5" name="TextBox 4">
            <a:extLst>
              <a:ext uri="{FF2B5EF4-FFF2-40B4-BE49-F238E27FC236}">
                <a16:creationId xmlns:a16="http://schemas.microsoft.com/office/drawing/2014/main" id="{470CBDFF-F71D-AAC7-8FA1-686B40E0F835}"/>
              </a:ext>
            </a:extLst>
          </p:cNvPr>
          <p:cNvSpPr txBox="1"/>
          <p:nvPr/>
        </p:nvSpPr>
        <p:spPr>
          <a:xfrm>
            <a:off x="9906000" y="6096000"/>
            <a:ext cx="1828800" cy="338554"/>
          </a:xfrm>
          <a:prstGeom prst="rect">
            <a:avLst/>
          </a:prstGeom>
          <a:solidFill>
            <a:srgbClr val="D6D2C4"/>
          </a:solidFill>
        </p:spPr>
        <p:txBody>
          <a:bodyPr wrap="square" rtlCol="0">
            <a:spAutoFit/>
          </a:bodyPr>
          <a:lstStyle/>
          <a:p>
            <a:pPr algn="l"/>
            <a:r>
              <a:rPr lang="en-US" sz="1600" dirty="0">
                <a:latin typeface="+mj-lt"/>
              </a:rPr>
              <a:t>Source: ERCOT</a:t>
            </a:r>
          </a:p>
        </p:txBody>
      </p:sp>
    </p:spTree>
    <p:extLst>
      <p:ext uri="{BB962C8B-B14F-4D97-AF65-F5344CB8AC3E}">
        <p14:creationId xmlns:p14="http://schemas.microsoft.com/office/powerpoint/2010/main" val="358334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BC47-FEA9-402D-A8DD-B687198C4E07}"/>
              </a:ext>
            </a:extLst>
          </p:cNvPr>
          <p:cNvSpPr>
            <a:spLocks noGrp="1"/>
          </p:cNvSpPr>
          <p:nvPr>
            <p:ph type="title"/>
          </p:nvPr>
        </p:nvSpPr>
        <p:spPr/>
        <p:txBody>
          <a:bodyPr/>
          <a:lstStyle/>
          <a:p>
            <a:r>
              <a:rPr lang="en-US" dirty="0"/>
              <a:t>Winter Storm Uri – February 2021</a:t>
            </a:r>
          </a:p>
        </p:txBody>
      </p:sp>
      <p:sp>
        <p:nvSpPr>
          <p:cNvPr id="3" name="Content Placeholder 2">
            <a:extLst>
              <a:ext uri="{FF2B5EF4-FFF2-40B4-BE49-F238E27FC236}">
                <a16:creationId xmlns:a16="http://schemas.microsoft.com/office/drawing/2014/main" id="{F56750B9-AAA3-4A60-9C02-79E093EF2C3C}"/>
              </a:ext>
            </a:extLst>
          </p:cNvPr>
          <p:cNvSpPr>
            <a:spLocks noGrp="1"/>
          </p:cNvSpPr>
          <p:nvPr>
            <p:ph type="body" sz="quarter" idx="10"/>
          </p:nvPr>
        </p:nvSpPr>
        <p:spPr/>
        <p:txBody>
          <a:bodyPr numCol="2"/>
          <a:lstStyle/>
          <a:p>
            <a:r>
              <a:rPr lang="en-US" sz="1800"/>
              <a:t>Pre-Event Conditions</a:t>
            </a:r>
          </a:p>
          <a:p>
            <a:pPr lvl="1"/>
            <a:r>
              <a:rPr lang="en-US" sz="1600"/>
              <a:t>Significant number of natural gas units unavailable because of restrictions on gas supply system</a:t>
            </a:r>
          </a:p>
          <a:p>
            <a:pPr lvl="1"/>
            <a:r>
              <a:rPr lang="en-US" sz="1600"/>
              <a:t>Many wind turbines unavailable because of icing buildup</a:t>
            </a:r>
          </a:p>
          <a:p>
            <a:pPr lvl="1"/>
            <a:r>
              <a:rPr lang="en-US" sz="1600"/>
              <a:t>Very high demand predicted, customers requested to reduce usage</a:t>
            </a:r>
          </a:p>
          <a:p>
            <a:r>
              <a:rPr lang="en-US" sz="1800"/>
              <a:t>Event Sequence</a:t>
            </a:r>
          </a:p>
          <a:p>
            <a:pPr lvl="1"/>
            <a:r>
              <a:rPr lang="en-US" sz="1600"/>
              <a:t>New winter peak demand 7-8 PM Feb. 14: 69,222 MW. The demand stayed high through the night.</a:t>
            </a:r>
          </a:p>
          <a:p>
            <a:pPr lvl="1"/>
            <a:r>
              <a:rPr lang="en-US" sz="1600"/>
              <a:t>Around 11pm Feb. 14, multiple thermal units, such as natural gas, rapidly tripped offline due to cold weather. At highest point, total of 34,000 MW generation forced offline.</a:t>
            </a:r>
          </a:p>
          <a:p>
            <a:pPr lvl="1"/>
            <a:r>
              <a:rPr lang="en-US" sz="1600"/>
              <a:t>Due to diminishing reserves, emergency operation plan was implemented (energy emergency alert plan, EEA).</a:t>
            </a:r>
          </a:p>
          <a:p>
            <a:pPr lvl="1"/>
            <a:r>
              <a:rPr lang="en-US" sz="1600"/>
              <a:t>By 1:25 am Feb. 15, ERCOT entered highest level of emergency alert, EEA 3, which includes controlled outages.</a:t>
            </a:r>
          </a:p>
          <a:p>
            <a:pPr lvl="2"/>
            <a:r>
              <a:rPr lang="en-US" sz="1400"/>
              <a:t>Each transmission owner is instructed by ERCOT to reduce demand by a certain amount proportional to size. </a:t>
            </a:r>
          </a:p>
          <a:p>
            <a:pPr lvl="2"/>
            <a:r>
              <a:rPr lang="en-US" sz="1400"/>
              <a:t>In this case, total load reduction maximum was 16,500 MW on Monday morning.</a:t>
            </a:r>
          </a:p>
          <a:p>
            <a:pPr lvl="2"/>
            <a:r>
              <a:rPr lang="en-US" sz="1400"/>
              <a:t>Procedure is to rotate outages and avoid critical loads like hospitals and emergency services.</a:t>
            </a:r>
          </a:p>
          <a:p>
            <a:pPr lvl="2"/>
            <a:r>
              <a:rPr lang="en-US" sz="1400"/>
              <a:t>The magnitude of the outages meant that usual outage duration of 15-45 minutes could not be maintained. Many blackouts lasted much longer.</a:t>
            </a:r>
          </a:p>
          <a:p>
            <a:pPr lvl="2"/>
            <a:r>
              <a:rPr lang="en-US" sz="1400"/>
              <a:t>Blackouts longer and larger than any in the past.</a:t>
            </a:r>
          </a:p>
          <a:p>
            <a:pPr lvl="1"/>
            <a:r>
              <a:rPr lang="en-US" sz="1800"/>
              <a:t>Mid-morning on Feb. 19, ERCOT finally ended emergency conditions and was no longer instructing transmission owners to reduce load</a:t>
            </a:r>
          </a:p>
          <a:p>
            <a:pPr lvl="2"/>
            <a:r>
              <a:rPr lang="en-US" sz="1400"/>
              <a:t>Any remaining outages are localized issues</a:t>
            </a:r>
          </a:p>
          <a:p>
            <a:pPr lvl="1"/>
            <a:r>
              <a:rPr lang="en-US" sz="1800"/>
              <a:t>May be months before full investigation and report is out</a:t>
            </a:r>
            <a:endParaRPr lang="en-US" sz="1800" dirty="0"/>
          </a:p>
        </p:txBody>
      </p:sp>
      <p:sp>
        <p:nvSpPr>
          <p:cNvPr id="8" name="TextBox 7">
            <a:extLst>
              <a:ext uri="{FF2B5EF4-FFF2-40B4-BE49-F238E27FC236}">
                <a16:creationId xmlns:a16="http://schemas.microsoft.com/office/drawing/2014/main" id="{FD9AD002-27EA-4E57-8F15-61EDD7ACD3E0}"/>
              </a:ext>
            </a:extLst>
          </p:cNvPr>
          <p:cNvSpPr txBox="1"/>
          <p:nvPr/>
        </p:nvSpPr>
        <p:spPr>
          <a:xfrm>
            <a:off x="7010400" y="6324600"/>
            <a:ext cx="5181600" cy="338554"/>
          </a:xfrm>
          <a:prstGeom prst="rect">
            <a:avLst/>
          </a:prstGeom>
          <a:noFill/>
        </p:spPr>
        <p:txBody>
          <a:bodyPr wrap="square" rtlCol="0">
            <a:spAutoFit/>
          </a:bodyPr>
          <a:lstStyle/>
          <a:p>
            <a:r>
              <a:rPr lang="en-US" sz="1600" i="1" dirty="0">
                <a:latin typeface="+mj-lt"/>
              </a:rPr>
              <a:t>Source: ERCOT, 2/15/21 media call, news releases </a:t>
            </a:r>
          </a:p>
        </p:txBody>
      </p:sp>
    </p:spTree>
    <p:extLst>
      <p:ext uri="{BB962C8B-B14F-4D97-AF65-F5344CB8AC3E}">
        <p14:creationId xmlns:p14="http://schemas.microsoft.com/office/powerpoint/2010/main" val="424300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5580-9D2E-43B2-A4BD-6EAD8F899184}"/>
              </a:ext>
            </a:extLst>
          </p:cNvPr>
          <p:cNvSpPr>
            <a:spLocks noGrp="1"/>
          </p:cNvSpPr>
          <p:nvPr>
            <p:ph type="title"/>
          </p:nvPr>
        </p:nvSpPr>
        <p:spPr/>
        <p:txBody>
          <a:bodyPr/>
          <a:lstStyle/>
          <a:p>
            <a:r>
              <a:rPr lang="en-US"/>
              <a:t>Texas Electric Market Prices Exceed $9000/MWh</a:t>
            </a:r>
            <a:endParaRPr lang="en-US" dirty="0"/>
          </a:p>
        </p:txBody>
      </p:sp>
      <p:sp>
        <p:nvSpPr>
          <p:cNvPr id="3" name="Content Placeholder 2">
            <a:extLst>
              <a:ext uri="{FF2B5EF4-FFF2-40B4-BE49-F238E27FC236}">
                <a16:creationId xmlns:a16="http://schemas.microsoft.com/office/drawing/2014/main" id="{23603AA8-52DD-40F0-86A7-C0EB4CEEA86F}"/>
              </a:ext>
            </a:extLst>
          </p:cNvPr>
          <p:cNvSpPr>
            <a:spLocks noGrp="1"/>
          </p:cNvSpPr>
          <p:nvPr>
            <p:ph type="body" sz="quarter" idx="10"/>
          </p:nvPr>
        </p:nvSpPr>
        <p:spPr/>
        <p:txBody>
          <a:bodyPr/>
          <a:lstStyle/>
          <a:p>
            <a:pPr marL="0" indent="0">
              <a:buNone/>
            </a:pPr>
            <a:r>
              <a:rPr lang="en-US"/>
              <a:t>Typical Pricing Map</a:t>
            </a:r>
            <a:endParaRPr lang="en-US" dirty="0"/>
          </a:p>
        </p:txBody>
      </p:sp>
      <p:pic>
        <p:nvPicPr>
          <p:cNvPr id="4" name="Picture 3">
            <a:extLst>
              <a:ext uri="{FF2B5EF4-FFF2-40B4-BE49-F238E27FC236}">
                <a16:creationId xmlns:a16="http://schemas.microsoft.com/office/drawing/2014/main" id="{8196C0F0-A5B2-4586-B239-7CAD30A1AD06}"/>
              </a:ext>
            </a:extLst>
          </p:cNvPr>
          <p:cNvPicPr>
            <a:picLocks noChangeAspect="1"/>
          </p:cNvPicPr>
          <p:nvPr/>
        </p:nvPicPr>
        <p:blipFill>
          <a:blip r:embed="rId2"/>
          <a:stretch>
            <a:fillRect/>
          </a:stretch>
        </p:blipFill>
        <p:spPr>
          <a:xfrm>
            <a:off x="6019800" y="1676400"/>
            <a:ext cx="5084229" cy="5181600"/>
          </a:xfrm>
          <a:prstGeom prst="rect">
            <a:avLst/>
          </a:prstGeom>
        </p:spPr>
      </p:pic>
      <p:pic>
        <p:nvPicPr>
          <p:cNvPr id="5" name="Picture 3">
            <a:extLst>
              <a:ext uri="{FF2B5EF4-FFF2-40B4-BE49-F238E27FC236}">
                <a16:creationId xmlns:a16="http://schemas.microsoft.com/office/drawing/2014/main" id="{0DC563E7-0D3D-4DEF-AD58-3280C7E9B6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 t="11640" r="54491" b="18407"/>
          <a:stretch/>
        </p:blipFill>
        <p:spPr bwMode="auto">
          <a:xfrm>
            <a:off x="533400" y="1673865"/>
            <a:ext cx="5029200" cy="517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5E40C71A-E33D-4893-B1B9-C876813AA2F8}"/>
              </a:ext>
            </a:extLst>
          </p:cNvPr>
          <p:cNvSpPr txBox="1">
            <a:spLocks/>
          </p:cNvSpPr>
          <p:nvPr/>
        </p:nvSpPr>
        <p:spPr bwMode="auto">
          <a:xfrm>
            <a:off x="6248400" y="1219200"/>
            <a:ext cx="464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j-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j-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j-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j-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0" indent="0">
              <a:buFont typeface="Arial" panose="020B0604020202020204" pitchFamily="34" charset="0"/>
              <a:buNone/>
            </a:pPr>
            <a:r>
              <a:rPr lang="en-US" kern="0" dirty="0"/>
              <a:t>Extreme Event Pricing Map</a:t>
            </a:r>
          </a:p>
        </p:txBody>
      </p:sp>
      <p:sp>
        <p:nvSpPr>
          <p:cNvPr id="8" name="TextBox 7">
            <a:extLst>
              <a:ext uri="{FF2B5EF4-FFF2-40B4-BE49-F238E27FC236}">
                <a16:creationId xmlns:a16="http://schemas.microsoft.com/office/drawing/2014/main" id="{BB96B6B6-7E5F-42C1-A564-D863A976AE0C}"/>
              </a:ext>
            </a:extLst>
          </p:cNvPr>
          <p:cNvSpPr txBox="1"/>
          <p:nvPr/>
        </p:nvSpPr>
        <p:spPr>
          <a:xfrm>
            <a:off x="6400800" y="6550223"/>
            <a:ext cx="4876800" cy="307777"/>
          </a:xfrm>
          <a:prstGeom prst="rect">
            <a:avLst/>
          </a:prstGeom>
          <a:noFill/>
        </p:spPr>
        <p:txBody>
          <a:bodyPr wrap="square">
            <a:spAutoFit/>
          </a:bodyPr>
          <a:lstStyle/>
          <a:p>
            <a:r>
              <a:rPr lang="en-US" sz="1400" dirty="0">
                <a:latin typeface="+mj-lt"/>
              </a:rPr>
              <a:t>http://www.ercot.com/content/cdr/contours/rtmLmp.html</a:t>
            </a:r>
          </a:p>
        </p:txBody>
      </p:sp>
    </p:spTree>
    <p:extLst>
      <p:ext uri="{BB962C8B-B14F-4D97-AF65-F5344CB8AC3E}">
        <p14:creationId xmlns:p14="http://schemas.microsoft.com/office/powerpoint/2010/main" val="3916871273"/>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713</TotalTime>
  <Words>2133</Words>
  <Application>Microsoft Office PowerPoint</Application>
  <PresentationFormat>Widescreen</PresentationFormat>
  <Paragraphs>191</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Helvetica</vt:lpstr>
      <vt:lpstr>Times New Roman</vt:lpstr>
      <vt:lpstr>Wingdings</vt:lpstr>
      <vt:lpstr>Capsules</vt:lpstr>
      <vt:lpstr>ECEN 460, Spring 2023 Power System Operation and Control</vt:lpstr>
      <vt:lpstr>Announcements</vt:lpstr>
      <vt:lpstr>End-of-Semester Feedback</vt:lpstr>
      <vt:lpstr>High-Impact, Low-Frequency Events</vt:lpstr>
      <vt:lpstr>Extreme Weather</vt:lpstr>
      <vt:lpstr>Winter Storm Uri – February 2021</vt:lpstr>
      <vt:lpstr>Winter Storm Uri – February 2021</vt:lpstr>
      <vt:lpstr>Winter Storm Uri – February 2021</vt:lpstr>
      <vt:lpstr>Texas Electric Market Prices Exceed $9000/MWh</vt:lpstr>
      <vt:lpstr>Comparing to Prior Controlled Outages in TX</vt:lpstr>
      <vt:lpstr>Impact of COVID-19 Lockdown on Italy Load</vt:lpstr>
      <vt:lpstr>Impact of COVID-19 on Utility Practices</vt:lpstr>
      <vt:lpstr>Dec. 23, 2015 Ukraine Blackout</vt:lpstr>
      <vt:lpstr>Geomagnetic Disturbances (GMDs)</vt:lpstr>
      <vt:lpstr>GMD Overview</vt:lpstr>
      <vt:lpstr>Electric Fields and Geomagnetically Induced Currents (GICs)</vt:lpstr>
      <vt:lpstr>July 2012 GMD near miss</vt:lpstr>
      <vt:lpstr>Black Start</vt:lpstr>
      <vt:lpstr>Background On Power System Black Start</vt:lpstr>
      <vt:lpstr>Issues in Black Start Procedure Design</vt:lpstr>
      <vt:lpstr>General Stages of Black Start Restoration</vt:lpstr>
      <vt:lpstr>Cold Load Pick-Up Modeling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157</cp:revision>
  <cp:lastPrinted>2011-08-22T16:49:24Z</cp:lastPrinted>
  <dcterms:created xsi:type="dcterms:W3CDTF">2022-08-23T14:02:40Z</dcterms:created>
  <dcterms:modified xsi:type="dcterms:W3CDTF">2023-04-18T22:06:02Z</dcterms:modified>
</cp:coreProperties>
</file>