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356" r:id="rId2"/>
    <p:sldId id="625" r:id="rId3"/>
    <p:sldId id="502" r:id="rId4"/>
    <p:sldId id="292" r:id="rId5"/>
    <p:sldId id="626" r:id="rId6"/>
    <p:sldId id="630" r:id="rId7"/>
    <p:sldId id="631" r:id="rId8"/>
    <p:sldId id="629" r:id="rId9"/>
    <p:sldId id="627" r:id="rId10"/>
    <p:sldId id="383" r:id="rId11"/>
    <p:sldId id="384" r:id="rId12"/>
    <p:sldId id="388" r:id="rId13"/>
    <p:sldId id="395" r:id="rId14"/>
    <p:sldId id="398" r:id="rId15"/>
    <p:sldId id="400" r:id="rId16"/>
    <p:sldId id="402" r:id="rId17"/>
    <p:sldId id="403" r:id="rId18"/>
    <p:sldId id="404" r:id="rId19"/>
    <p:sldId id="405" r:id="rId20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00CC00"/>
    <a:srgbClr val="66FF66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08" d="100"/>
          <a:sy n="108" d="100"/>
        </p:scale>
        <p:origin x="57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3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24: Additional Stability Topics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Stability Load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Load modeling is certainly challenging!</a:t>
            </a:r>
          </a:p>
          <a:p>
            <a:r>
              <a:rPr lang="en-US" sz="2400" dirty="0"/>
              <a:t>For large system models an aggregate load can consist of many thousands of individual devices</a:t>
            </a:r>
          </a:p>
          <a:p>
            <a:r>
              <a:rPr lang="en-US" sz="2400" dirty="0"/>
              <a:t>The load is constantly changing, with key diurnal and temperature variations</a:t>
            </a:r>
          </a:p>
          <a:p>
            <a:pPr lvl="1"/>
            <a:r>
              <a:rPr lang="en-US" sz="2000" dirty="0"/>
              <a:t>For example, a higher percentage of lighting load at night, more air conditioner load on hot days </a:t>
            </a:r>
          </a:p>
          <a:p>
            <a:r>
              <a:rPr lang="en-US" sz="2400" dirty="0"/>
              <a:t>Load model behavior can be quite complex during the low voltages that may occur in transient stability</a:t>
            </a:r>
          </a:p>
          <a:p>
            <a:r>
              <a:rPr lang="en-US" sz="2400" dirty="0"/>
              <a:t>Testing aggregate load models for extreme conditions is not feasible – we need to wait for disturbances!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47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Stability Load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Traditionally load models have been divided into two groups</a:t>
            </a:r>
          </a:p>
          <a:p>
            <a:pPr lvl="1"/>
            <a:r>
              <a:rPr lang="en-US" sz="2000" dirty="0"/>
              <a:t>Static: load is a algebraic function of bus voltage and sometimes frequency</a:t>
            </a:r>
          </a:p>
          <a:p>
            <a:pPr lvl="1"/>
            <a:r>
              <a:rPr lang="en-US" sz="2000" dirty="0"/>
              <a:t>Dynamic: load is represented with a dynamic model, with induction motor models the most common</a:t>
            </a:r>
          </a:p>
          <a:p>
            <a:r>
              <a:rPr lang="en-US" sz="2400" dirty="0"/>
              <a:t>The simplest load model is a static constant impedance</a:t>
            </a:r>
          </a:p>
          <a:p>
            <a:pPr lvl="1"/>
            <a:r>
              <a:rPr lang="en-US" sz="2000" dirty="0"/>
              <a:t>Has been widely used</a:t>
            </a:r>
          </a:p>
          <a:p>
            <a:pPr lvl="1"/>
            <a:r>
              <a:rPr lang="en-US" sz="2000" dirty="0"/>
              <a:t>Allowed the </a:t>
            </a:r>
            <a:r>
              <a:rPr lang="en-US" sz="2000" dirty="0" err="1"/>
              <a:t>Ybus</a:t>
            </a:r>
            <a:r>
              <a:rPr lang="en-US" sz="2000" dirty="0"/>
              <a:t> to be reduced, eliminating essentially all non-generator buses</a:t>
            </a:r>
          </a:p>
          <a:p>
            <a:pPr lvl="1"/>
            <a:r>
              <a:rPr lang="en-US" sz="2000" dirty="0"/>
              <a:t>Presents no issues as voltage falls to zero</a:t>
            </a:r>
          </a:p>
          <a:p>
            <a:pPr lvl="1"/>
            <a:r>
              <a:rPr lang="en-US" sz="2000" dirty="0"/>
              <a:t>Is rapidly falling out of favor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19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Motor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Induction motors, both three phase and single phase, make up a very large percentage of the load</a:t>
            </a:r>
          </a:p>
          <a:p>
            <a:r>
              <a:rPr lang="en-US" sz="2400" dirty="0"/>
              <a:t>Term induction machine is used to indicate either generator or motor; most uses are as motors </a:t>
            </a:r>
          </a:p>
          <a:p>
            <a:r>
              <a:rPr lang="en-US" sz="2400" dirty="0"/>
              <a:t>Induction machines have two major components</a:t>
            </a:r>
          </a:p>
          <a:p>
            <a:pPr lvl="1"/>
            <a:r>
              <a:rPr lang="en-US" sz="2000" dirty="0"/>
              <a:t>A stationary stator, which is supplied with an ac voltage; windings in stator create a rotating magnetic field</a:t>
            </a:r>
          </a:p>
          <a:p>
            <a:pPr lvl="1"/>
            <a:r>
              <a:rPr lang="en-US" sz="2000" dirty="0"/>
              <a:t>A rotating rotor, in which an ac current is induced (hence the name) </a:t>
            </a:r>
          </a:p>
          <a:p>
            <a:r>
              <a:rPr lang="en-US" sz="2400" dirty="0"/>
              <a:t>Two basic design types based on rotor design</a:t>
            </a:r>
          </a:p>
          <a:p>
            <a:pPr lvl="1"/>
            <a:r>
              <a:rPr lang="en-US" sz="2000" dirty="0"/>
              <a:t>Squirrel-cage: rotor consists of shorted conducting bars laid into magnetic material in a cage structure</a:t>
            </a:r>
          </a:p>
          <a:p>
            <a:pPr lvl="1"/>
            <a:r>
              <a:rPr lang="en-US" sz="2000" dirty="0"/>
              <a:t>Wound-rotor: rotor has windings similar to stator, with slip rings used to provide external access to the rotor windings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07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Torque-Speed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help understand the behavior of an induction machine it is useful to plot various values as a function of speed (or equivalently, slip)</a:t>
            </a:r>
          </a:p>
          <a:p>
            <a:pPr lvl="1"/>
            <a:r>
              <a:rPr lang="en-US" dirty="0"/>
              <a:t>Solve the equivalent circuit for a specified terminal voltage, and varying values of slip</a:t>
            </a:r>
          </a:p>
          <a:p>
            <a:pPr lvl="1"/>
            <a:r>
              <a:rPr lang="en-US" dirty="0"/>
              <a:t>Plot results</a:t>
            </a:r>
          </a:p>
          <a:p>
            <a:pPr lvl="1"/>
            <a:r>
              <a:rPr lang="en-US" dirty="0"/>
              <a:t>Recall torque times speed = power </a:t>
            </a:r>
          </a:p>
          <a:p>
            <a:pPr lvl="2"/>
            <a:r>
              <a:rPr lang="en-US" dirty="0"/>
              <a:t>Here speed is the rotor speed</a:t>
            </a:r>
          </a:p>
          <a:p>
            <a:pPr lvl="1"/>
            <a:r>
              <a:rPr lang="en-US" dirty="0"/>
              <a:t>When using per unit, the per unit speed is just 1-s, so</a:t>
            </a:r>
            <a:br>
              <a:rPr lang="en-US" dirty="0"/>
            </a:br>
            <a:r>
              <a:rPr lang="en-US" dirty="0"/>
              <a:t>PE = TE(1-s)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Motor Example Torque-speed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below graph shows the torque-speed curve for this induction machine; note the high reactive power consumption on starting (which is why the lights may dim when starting a clothes dryer!)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1" y="2601850"/>
            <a:ext cx="6427486" cy="38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3166824"/>
            <a:ext cx="2590800" cy="289925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Raavi" panose="020B0502040204020203" pitchFamily="34" charset="0"/>
              </a:rPr>
              <a:t>From the graph</a:t>
            </a:r>
            <a:br>
              <a:rPr lang="en-US" sz="2400" dirty="0">
                <a:latin typeface="+mj-lt"/>
                <a:cs typeface="Raavi" panose="020B0502040204020203" pitchFamily="34" charset="0"/>
              </a:rPr>
            </a:br>
            <a:r>
              <a:rPr lang="en-US" sz="2400" dirty="0">
                <a:latin typeface="+mj-lt"/>
                <a:cs typeface="Raavi" panose="020B0502040204020203" pitchFamily="34" charset="0"/>
              </a:rPr>
              <a:t>you can see with</a:t>
            </a:r>
            <a:br>
              <a:rPr lang="en-US" sz="2400" dirty="0">
                <a:latin typeface="+mj-lt"/>
                <a:cs typeface="Raavi" panose="020B0502040204020203" pitchFamily="34" charset="0"/>
              </a:rPr>
            </a:br>
            <a:r>
              <a:rPr lang="en-US" sz="2400" dirty="0">
                <a:latin typeface="+mj-lt"/>
                <a:cs typeface="Raavi" panose="020B0502040204020203" pitchFamily="34" charset="0"/>
              </a:rPr>
              <a:t>a 100 MW load</a:t>
            </a:r>
          </a:p>
          <a:p>
            <a:r>
              <a:rPr lang="en-US" sz="2400" dirty="0">
                <a:latin typeface="+mj-lt"/>
                <a:cs typeface="Raavi" panose="020B0502040204020203" pitchFamily="34" charset="0"/>
              </a:rPr>
              <a:t>(0.8 pu on the</a:t>
            </a:r>
            <a:br>
              <a:rPr lang="en-US" sz="2400" dirty="0">
                <a:latin typeface="+mj-lt"/>
                <a:cs typeface="Raavi" panose="020B0502040204020203" pitchFamily="34" charset="0"/>
              </a:rPr>
            </a:br>
            <a:r>
              <a:rPr lang="en-US" sz="2400" dirty="0">
                <a:latin typeface="+mj-lt"/>
                <a:cs typeface="Raavi" panose="020B0502040204020203" pitchFamily="34" charset="0"/>
              </a:rPr>
              <a:t>125 MW base), </a:t>
            </a:r>
            <a:br>
              <a:rPr lang="en-US" sz="2400" dirty="0">
                <a:latin typeface="+mj-lt"/>
                <a:cs typeface="Raavi" panose="020B0502040204020203" pitchFamily="34" charset="0"/>
              </a:rPr>
            </a:br>
            <a:r>
              <a:rPr lang="en-US" sz="2400" dirty="0">
                <a:latin typeface="+mj-lt"/>
                <a:cs typeface="Raavi" panose="020B0502040204020203" pitchFamily="34" charset="0"/>
              </a:rPr>
              <a:t>the slip is about</a:t>
            </a:r>
          </a:p>
          <a:p>
            <a:r>
              <a:rPr lang="en-US" sz="2400" dirty="0">
                <a:latin typeface="+mj-lt"/>
                <a:cs typeface="Raavi" panose="020B0502040204020203" pitchFamily="34" charset="0"/>
              </a:rPr>
              <a:t>0.025</a:t>
            </a:r>
          </a:p>
        </p:txBody>
      </p:sp>
    </p:spTree>
    <p:extLst>
      <p:ext uri="{BB962C8B-B14F-4D97-AF65-F5344CB8AC3E}">
        <p14:creationId xmlns:p14="http://schemas.microsoft.com/office/powerpoint/2010/main" val="78064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Motor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Four major classes of induction motors, based on application.  Key values are starting torque, pull-out torque, full-load torque, and starting current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670463"/>
            <a:ext cx="4038600" cy="371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6381734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Image source: ecmweb.com/motors/understanding-induction-motor-nameplate-information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4230" y="2647964"/>
            <a:ext cx="4288971" cy="175432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In steady-state the motor will operate on the right side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of the curve at the point at which the electrical torque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matches the mechanical </a:t>
            </a:r>
            <a:r>
              <a:rPr lang="en-US" sz="2400" dirty="0">
                <a:latin typeface="+mj-lt"/>
              </a:rPr>
              <a:t>torque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590474"/>
            <a:ext cx="4114800" cy="150810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A: Fans, pumps machine tools</a:t>
            </a:r>
          </a:p>
          <a:p>
            <a:r>
              <a:rPr lang="en-US" sz="2000" dirty="0">
                <a:latin typeface="+mj-lt"/>
              </a:rPr>
              <a:t>B: Similar to A</a:t>
            </a:r>
          </a:p>
          <a:p>
            <a:r>
              <a:rPr lang="en-US" sz="2000" dirty="0">
                <a:latin typeface="+mj-lt"/>
              </a:rPr>
              <a:t>C: Compressors, conveyors</a:t>
            </a:r>
          </a:p>
          <a:p>
            <a:r>
              <a:rPr lang="en-US" sz="2000" dirty="0">
                <a:latin typeface="+mj-lt"/>
              </a:rPr>
              <a:t>D: High inertia such as hoists</a:t>
            </a:r>
          </a:p>
        </p:txBody>
      </p:sp>
    </p:spTree>
    <p:extLst>
      <p:ext uri="{BB962C8B-B14F-4D97-AF65-F5344CB8AC3E}">
        <p14:creationId xmlns:p14="http://schemas.microsoft.com/office/powerpoint/2010/main" val="5318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Motor Stalling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maximum of the torque-speed curve varies with the square of the terminal voltage</a:t>
            </a:r>
          </a:p>
          <a:p>
            <a:r>
              <a:rPr lang="en-US" dirty="0"/>
              <a:t>When the terminal voltage decreases, such as during a fault, the mechanical torque can exceed the electrical torque</a:t>
            </a:r>
          </a:p>
          <a:p>
            <a:pPr lvl="1"/>
            <a:r>
              <a:rPr lang="en-US" dirty="0"/>
              <a:t>This causes the motor to decelerate, perhaps quite quickly, with the rate proportional to its inertia</a:t>
            </a:r>
          </a:p>
          <a:p>
            <a:pPr lvl="1"/>
            <a:r>
              <a:rPr lang="en-US" dirty="0"/>
              <a:t>This deceleration causing the slip to increase, perhaps causing the motor to stall with s=1, resulting in a high reactive current draw</a:t>
            </a:r>
          </a:p>
          <a:p>
            <a:pPr lvl="1"/>
            <a:r>
              <a:rPr lang="en-US" dirty="0"/>
              <a:t>Too many stalled motors can prevent the voltage from recovering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52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Stalling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case WSCC_CIM5, which models the WSCC 9 bus case with 100% induction motor load</a:t>
            </a:r>
          </a:p>
          <a:p>
            <a:r>
              <a:rPr lang="en-US" dirty="0"/>
              <a:t>Change the fault scenario to say a fault midway between buses 5 and 7, cleared by opening the line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429000"/>
            <a:ext cx="3352800" cy="70788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Results are for a 0.1 second fault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876800"/>
            <a:ext cx="3962400" cy="70788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Usually motor load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is much less than 100%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5312543" cy="3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8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Load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3733800" cy="5181600"/>
          </a:xfrm>
        </p:spPr>
        <p:txBody>
          <a:bodyPr/>
          <a:lstStyle/>
          <a:p>
            <a:r>
              <a:rPr lang="en-US" dirty="0"/>
              <a:t>Contains up to four motors or single phase induction motor models; also includes potential for solar PV </a:t>
            </a:r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1923"/>
          <a:stretch/>
        </p:blipFill>
        <p:spPr bwMode="auto">
          <a:xfrm>
            <a:off x="4343400" y="1828800"/>
            <a:ext cx="706376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7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Time Variation in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Different time varying composite model parameters are now being used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3227" y="2082487"/>
            <a:ext cx="6667345" cy="33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5562600"/>
            <a:ext cx="548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varying composite load percentages over a day</a:t>
            </a:r>
          </a:p>
        </p:txBody>
      </p:sp>
    </p:spTree>
    <p:extLst>
      <p:ext uri="{BB962C8B-B14F-4D97-AF65-F5344CB8AC3E}">
        <p14:creationId xmlns:p14="http://schemas.microsoft.com/office/powerpoint/2010/main" val="183607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25E-0B0A-4C7F-A660-F48B2952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6F69-608F-4B8C-BD25-FD8C9A843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Quiz next class on dynamics – single machine, infinite bus calculations</a:t>
            </a:r>
          </a:p>
          <a:p>
            <a:r>
              <a:rPr lang="en-US" dirty="0"/>
              <a:t>Final exam May 9</a:t>
            </a:r>
            <a:r>
              <a:rPr lang="en-US" baseline="30000" dirty="0"/>
              <a:t>th</a:t>
            </a:r>
            <a:r>
              <a:rPr lang="en-US" dirty="0"/>
              <a:t> at 3:30pm</a:t>
            </a:r>
          </a:p>
        </p:txBody>
      </p:sp>
    </p:spTree>
    <p:extLst>
      <p:ext uri="{BB962C8B-B14F-4D97-AF65-F5344CB8AC3E}">
        <p14:creationId xmlns:p14="http://schemas.microsoft.com/office/powerpoint/2010/main" val="12204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End-of-Semester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229600" cy="5181600"/>
          </a:xfrm>
        </p:spPr>
        <p:txBody>
          <a:bodyPr/>
          <a:lstStyle/>
          <a:p>
            <a:r>
              <a:rPr lang="en-US" sz="2400" dirty="0"/>
              <a:t>Please fill out your end-of-semester feedback if you haven't already!</a:t>
            </a:r>
          </a:p>
          <a:p>
            <a:r>
              <a:rPr lang="en-US" sz="2400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sz="2400" dirty="0"/>
              <a:t>We greatly value your feedback!</a:t>
            </a:r>
          </a:p>
          <a:p>
            <a:r>
              <a:rPr lang="en-US" sz="2400" dirty="0"/>
              <a:t>There is no grade associated with any of the student surveys</a:t>
            </a:r>
          </a:p>
          <a:p>
            <a:r>
              <a:rPr lang="en-US" sz="2400" b="1" u="sng" dirty="0">
                <a:solidFill>
                  <a:srgbClr val="500000"/>
                </a:solidFill>
              </a:rPr>
              <a:t>tamu.aefis.net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Generator Dynamic Equations We Will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6200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power system problem with differential algebraic equations (DAEs) is the classical synchronous generator connected to an infinite bus.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two differential variables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; in practice dynamic models can have many more.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620000" cy="5181600"/>
              </a:xfrm>
              <a:blipFill>
                <a:blip r:embed="rId2"/>
                <a:stretch>
                  <a:fillRect l="-1280" t="-824" b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21" b="9435"/>
          <a:stretch/>
        </p:blipFill>
        <p:spPr>
          <a:xfrm>
            <a:off x="152400" y="2514600"/>
            <a:ext cx="6762750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2C188-4AAB-2580-CC12-72AB0FE2C2E4}"/>
                  </a:ext>
                </a:extLst>
              </p:cNvPr>
              <p:cNvSpPr txBox="1"/>
              <p:nvPr/>
            </p:nvSpPr>
            <p:spPr>
              <a:xfrm>
                <a:off x="7924800" y="1524000"/>
                <a:ext cx="3810000" cy="4891788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0" u="sng" dirty="0">
                    <a:latin typeface="+mj-lt"/>
                  </a:rPr>
                  <a:t>Generator Parameters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+mj-lt"/>
                  </a:rPr>
                  <a:t> is the machine inertia constant (in seconds)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synchronous frequency (2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+mj-lt"/>
                  </a:rPr>
                  <a:t>60)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mechanical torque (power being supplied by the prime mover)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is the generator internal voltage, as controlled by the excitation system</a:t>
                </a:r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600" dirty="0">
                    <a:latin typeface="+mj-lt"/>
                  </a:rPr>
                  <a:t> is the generator transient impedance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+mj-lt"/>
                  </a:rPr>
                  <a:t>  damping constant of the generator</a:t>
                </a:r>
              </a:p>
              <a:p>
                <a:pPr algn="l"/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u="sng" dirty="0">
                    <a:latin typeface="+mj-lt"/>
                  </a:rPr>
                  <a:t>Infinite Bus / System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The infinite bus is defined by a Thevenin equivalent with voltage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𝑣𝑠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And reactance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b="1" dirty="0">
                    <a:latin typeface="+mj-lt"/>
                  </a:rPr>
                  <a:t>These are the harder variables to get.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2C188-4AAB-2580-CC12-72AB0FE2C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524000"/>
                <a:ext cx="3810000" cy="4891788"/>
              </a:xfrm>
              <a:prstGeom prst="rect">
                <a:avLst/>
              </a:prstGeom>
              <a:blipFill>
                <a:blip r:embed="rId4"/>
                <a:stretch>
                  <a:fillRect l="-800" t="-374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2ACFB-3B5F-44B3-E33E-1315CEE42C85}"/>
                  </a:ext>
                </a:extLst>
              </p:cNvPr>
              <p:cNvSpPr txBox="1"/>
              <p:nvPr/>
            </p:nvSpPr>
            <p:spPr>
              <a:xfrm>
                <a:off x="1209675" y="4114800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2ACFB-3B5F-44B3-E33E-1315CEE4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4114800"/>
                <a:ext cx="4648200" cy="1076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69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2B76-8BB9-4800-BC0F-0C1B931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Using the swing equation: A 60 Hz generator is supplying 150 MW and 0 Mvar to an infinite bus (with 1.0 per-unit) through two parallel transmission lines. The per-unit transient reactance for the machine is j0.01, and its inertia constant is 4 seconds. Each transmission line has a per-unit impedance (with 100 MVA base) of j0.06. A fault occurs at time = 0 one-third of the way down one of the lines, closer to the generator than the infinite bus. Assume no damping. (Use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=0.025</m:t>
                    </m:r>
                  </m:oMath>
                </a14:m>
                <a:r>
                  <a:rPr lang="en-US" sz="1800" dirty="0"/>
                  <a:t> and calculate 3 time steps.)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  <a:blipFill>
                <a:blip r:embed="rId2"/>
                <a:stretch>
                  <a:fillRect l="-504" t="-2429" r="-392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/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0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2B76-8BB9-4800-BC0F-0C1B931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Using the swing equation: A 60 Hz generator is supplying 150 MW and 0 Mvar to an infinite bus (with 1.0 per-unit) through two parallel transmission lines. The per-unit transient reactance for the machine is j0.01, and its inertia constant is 4 seconds. Each transmission line has a per-unit impedance (with 100 MVA base) of j0.06. A fault occurs at time = 0 one-third of the way down one of the lines, closer to the generator than the infinite bus. Assume no damping. (Use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=0.025</m:t>
                    </m:r>
                  </m:oMath>
                </a14:m>
                <a:r>
                  <a:rPr lang="en-US" sz="1800" dirty="0"/>
                  <a:t> and calculate 3 time steps.)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  <a:blipFill>
                <a:blip r:embed="rId2"/>
                <a:stretch>
                  <a:fillRect l="-504" t="-2429" r="-392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/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71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2B76-8BB9-4800-BC0F-0C1B931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Using the swing equation: A 60 Hz generator is supplying 150 MW and 0 Mvar to an infinite bus (with 1.0 per-unit) through two parallel transmission lines. The per-unit transient reactance for the machine is j0.01, and its inertia constant is 4 seconds. Each transmission line has a per-unit impedance (with 100 MVA base) of j0.06. A fault occurs at time = 0 one-third of the way down one of the lines, closer to the generator than the infinite bus. Assume no damping. (Use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=0.025</m:t>
                    </m:r>
                  </m:oMath>
                </a14:m>
                <a:r>
                  <a:rPr lang="en-US" sz="1800" dirty="0"/>
                  <a:t> and calculate 3 time steps.)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  <a:blipFill>
                <a:blip r:embed="rId2"/>
                <a:stretch>
                  <a:fillRect l="-504" t="-2429" r="-392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/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14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DF5DE6-E4A6-4760-AA4B-1B185D82834E}"/>
                  </a:ext>
                </a:extLst>
              </p:cNvPr>
              <p:cNvSpPr txBox="1"/>
              <p:nvPr/>
            </p:nvSpPr>
            <p:spPr>
              <a:xfrm>
                <a:off x="295274" y="2961896"/>
                <a:ext cx="11058525" cy="342715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u="sng" dirty="0">
                    <a:latin typeface="+mj-lt"/>
                  </a:rPr>
                  <a:t>Before the fault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The generator is connected to a Thevenin equivalent with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=1.0∠0</m:t>
                    </m:r>
                  </m:oMath>
                </a14:m>
                <a:r>
                  <a:rPr lang="en-US" sz="1600" dirty="0">
                    <a:latin typeface="+mj-lt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0.06||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0.06=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0.03</m:t>
                    </m:r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dirty="0">
                    <a:latin typeface="+mj-lt"/>
                  </a:rPr>
                  <a:t>Solve the circuit for the generator internal voltage,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Which will give you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>
                    <a:latin typeface="+mj-lt"/>
                  </a:rPr>
                  <a:t> and initial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600" dirty="0">
                    <a:latin typeface="+mj-lt"/>
                  </a:rPr>
                  <a:t>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=1.0+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0.01+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0.03)=1.00180∠0.0599 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Now consider steady-state, to get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latin typeface="+mj-lt"/>
                </a:endParaRPr>
              </a:p>
              <a:p>
                <a:r>
                  <a:rPr lang="en-US" sz="16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1.00180⋅1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0.01+0.03</m:t>
                        </m:r>
                      </m:den>
                    </m:f>
                    <m:func>
                      <m:func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(0.0599)</m:t>
                        </m:r>
                      </m:e>
                    </m:fun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600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DF5DE6-E4A6-4760-AA4B-1B185D828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4" y="2961896"/>
                <a:ext cx="11058525" cy="3427157"/>
              </a:xfrm>
              <a:prstGeom prst="rect">
                <a:avLst/>
              </a:prstGeom>
              <a:blipFill>
                <a:blip r:embed="rId2"/>
                <a:stretch>
                  <a:fillRect l="-110"/>
                </a:stretch>
              </a:blipFill>
              <a:ln w="38100"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6F2B76-8BB9-4800-BC0F-0C1B931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Problem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95FEB-900F-4D11-8FAC-FFDF13A7D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150737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Using the swing equation: A 60 Hz generator is supplying 150 MW and 0 Mvar to an infinite bus (with 1.0 per-unit) through two parallel transmission lines. The per-unit transient reactance for the machine is j0.01, and its inertia constant is 4 seconds. Each transmission line has a per-unit impedance (with 100 MVA base) of j0.06. A fault occurs at time = 0 one-third of the way down one of the lines, closer to the generator than the infinite bus. Assume no damping.</a:t>
            </a:r>
          </a:p>
          <a:p>
            <a:pPr marL="0" indent="0">
              <a:buNone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/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A813B47-F75D-4BC4-9CAC-364071CCFDBB}"/>
              </a:ext>
            </a:extLst>
          </p:cNvPr>
          <p:cNvGrpSpPr/>
          <p:nvPr/>
        </p:nvGrpSpPr>
        <p:grpSpPr>
          <a:xfrm>
            <a:off x="6324600" y="3348549"/>
            <a:ext cx="4485140" cy="1512421"/>
            <a:chOff x="1087789" y="4531928"/>
            <a:chExt cx="4485140" cy="15124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57F311-EBC4-4618-ADBA-8AE803324658}"/>
                </a:ext>
              </a:extLst>
            </p:cNvPr>
            <p:cNvGrpSpPr/>
            <p:nvPr/>
          </p:nvGrpSpPr>
          <p:grpSpPr>
            <a:xfrm>
              <a:off x="1087789" y="4691088"/>
              <a:ext cx="4485140" cy="1353261"/>
              <a:chOff x="3619972" y="4783396"/>
              <a:chExt cx="4485140" cy="135326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CD27DCB-6001-4994-9817-07919A047123}"/>
                  </a:ext>
                </a:extLst>
              </p:cNvPr>
              <p:cNvGrpSpPr/>
              <p:nvPr/>
            </p:nvGrpSpPr>
            <p:grpSpPr>
              <a:xfrm>
                <a:off x="5198067" y="4950295"/>
                <a:ext cx="1286012" cy="236961"/>
                <a:chOff x="7737365" y="3034093"/>
                <a:chExt cx="2057400" cy="304800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A7D6294-E746-493E-94D4-824731500F9E}"/>
                    </a:ext>
                  </a:extLst>
                </p:cNvPr>
                <p:cNvCxnSpPr/>
                <p:nvPr/>
              </p:nvCxnSpPr>
              <p:spPr bwMode="auto">
                <a:xfrm rot="16200000" flipV="1">
                  <a:off x="8027084" y="2884074"/>
                  <a:ext cx="0" cy="5794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F4684ED8-4A09-461E-84D5-F7976E036F0A}"/>
                    </a:ext>
                  </a:extLst>
                </p:cNvPr>
                <p:cNvGrpSpPr/>
                <p:nvPr/>
              </p:nvGrpSpPr>
              <p:grpSpPr>
                <a:xfrm rot="16200000">
                  <a:off x="8602640" y="2748256"/>
                  <a:ext cx="304800" cy="876473"/>
                  <a:chOff x="4114800" y="1538205"/>
                  <a:chExt cx="1839433" cy="1759661"/>
                </a:xfrm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B49EC38A-6638-47CB-BF35-5554417C8986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1538205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116" name="Arc 115">
                      <a:extLst>
                        <a:ext uri="{FF2B5EF4-FFF2-40B4-BE49-F238E27FC236}">
                          <a16:creationId xmlns:a16="http://schemas.microsoft.com/office/drawing/2014/main" id="{902179E2-1E41-4E89-84B4-9B9C243809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17" name="Arc 116">
                      <a:extLst>
                        <a:ext uri="{FF2B5EF4-FFF2-40B4-BE49-F238E27FC236}">
                          <a16:creationId xmlns:a16="http://schemas.microsoft.com/office/drawing/2014/main" id="{5D3D9B30-6003-4C26-AA4B-4E37AEA07BC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79F02637-D312-45C1-A078-045BE86B8DF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1943042"/>
                    <a:ext cx="1828800" cy="182645"/>
                    <a:chOff x="5105400" y="3358473"/>
                    <a:chExt cx="1752600" cy="971053"/>
                  </a:xfrm>
                </p:grpSpPr>
                <p:sp>
                  <p:nvSpPr>
                    <p:cNvPr id="114" name="Arc 113">
                      <a:extLst>
                        <a:ext uri="{FF2B5EF4-FFF2-40B4-BE49-F238E27FC236}">
                          <a16:creationId xmlns:a16="http://schemas.microsoft.com/office/drawing/2014/main" id="{5CB5FD31-41CC-4DB3-9DC5-00FC7FE70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15" name="Arc 114">
                      <a:extLst>
                        <a:ext uri="{FF2B5EF4-FFF2-40B4-BE49-F238E27FC236}">
                          <a16:creationId xmlns:a16="http://schemas.microsoft.com/office/drawing/2014/main" id="{1369E8C8-3485-487C-957D-EE9AA9D60DF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BBE69101-E3C8-4617-8F35-666F31FE7D35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1940471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112" name="Arc 111">
                      <a:extLst>
                        <a:ext uri="{FF2B5EF4-FFF2-40B4-BE49-F238E27FC236}">
                          <a16:creationId xmlns:a16="http://schemas.microsoft.com/office/drawing/2014/main" id="{C19C1C5D-323A-4FD4-B302-BD46B1707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13" name="Arc 112">
                      <a:extLst>
                        <a:ext uri="{FF2B5EF4-FFF2-40B4-BE49-F238E27FC236}">
                          <a16:creationId xmlns:a16="http://schemas.microsoft.com/office/drawing/2014/main" id="{99F56103-05E4-49CF-9B44-023AC3B2910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9A1458BB-5360-4218-A669-B43580570EE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2351567"/>
                    <a:ext cx="1828800" cy="182645"/>
                    <a:chOff x="5105400" y="3358473"/>
                    <a:chExt cx="1752600" cy="971053"/>
                  </a:xfrm>
                </p:grpSpPr>
                <p:sp>
                  <p:nvSpPr>
                    <p:cNvPr id="110" name="Arc 109">
                      <a:extLst>
                        <a:ext uri="{FF2B5EF4-FFF2-40B4-BE49-F238E27FC236}">
                          <a16:creationId xmlns:a16="http://schemas.microsoft.com/office/drawing/2014/main" id="{4D83C455-8FDB-4F49-9C42-05C912278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11" name="Arc 110">
                      <a:extLst>
                        <a:ext uri="{FF2B5EF4-FFF2-40B4-BE49-F238E27FC236}">
                          <a16:creationId xmlns:a16="http://schemas.microsoft.com/office/drawing/2014/main" id="{00FF0845-B9B7-438A-B70A-07DEF161376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C6F2CF5-A40E-447F-B1B6-441830C4CFF5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2340934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108" name="Arc 107">
                      <a:extLst>
                        <a:ext uri="{FF2B5EF4-FFF2-40B4-BE49-F238E27FC236}">
                          <a16:creationId xmlns:a16="http://schemas.microsoft.com/office/drawing/2014/main" id="{9A5A38D5-C669-476A-A5E4-F135FCA3D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09" name="Arc 108">
                      <a:extLst>
                        <a:ext uri="{FF2B5EF4-FFF2-40B4-BE49-F238E27FC236}">
                          <a16:creationId xmlns:a16="http://schemas.microsoft.com/office/drawing/2014/main" id="{B44D1708-2CEA-4366-BDA4-2693B3CD636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A3E36AE3-40E0-4F94-BDBB-E13DE9C16E8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2709532"/>
                    <a:ext cx="1828800" cy="221001"/>
                    <a:chOff x="5105400" y="3358473"/>
                    <a:chExt cx="1752600" cy="971053"/>
                  </a:xfrm>
                </p:grpSpPr>
                <p:sp>
                  <p:nvSpPr>
                    <p:cNvPr id="106" name="Arc 105">
                      <a:extLst>
                        <a:ext uri="{FF2B5EF4-FFF2-40B4-BE49-F238E27FC236}">
                          <a16:creationId xmlns:a16="http://schemas.microsoft.com/office/drawing/2014/main" id="{1337291D-334D-46F3-9CA7-E35A7F7C6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07" name="Arc 106">
                      <a:extLst>
                        <a:ext uri="{FF2B5EF4-FFF2-40B4-BE49-F238E27FC236}">
                          <a16:creationId xmlns:a16="http://schemas.microsoft.com/office/drawing/2014/main" id="{F02F906F-59ED-4415-80B3-8733F550A8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4B89DAAF-D88D-46D9-9ECA-FE7BB035756C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2702471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104" name="Arc 103">
                      <a:extLst>
                        <a:ext uri="{FF2B5EF4-FFF2-40B4-BE49-F238E27FC236}">
                          <a16:creationId xmlns:a16="http://schemas.microsoft.com/office/drawing/2014/main" id="{BCFA19BB-DBC9-443F-B1FF-9E0819AEC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105" name="Arc 104">
                      <a:extLst>
                        <a:ext uri="{FF2B5EF4-FFF2-40B4-BE49-F238E27FC236}">
                          <a16:creationId xmlns:a16="http://schemas.microsoft.com/office/drawing/2014/main" id="{6BFFA3A9-4D8D-4663-ADFF-307B9F191FD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</p:grp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0048A20E-DC47-43AF-A8FD-080405B11000}"/>
                    </a:ext>
                  </a:extLst>
                </p:cNvPr>
                <p:cNvCxnSpPr>
                  <a:cxnSpLocks/>
                  <a:endCxn id="105" idx="0"/>
                </p:cNvCxnSpPr>
                <p:nvPr/>
              </p:nvCxnSpPr>
              <p:spPr>
                <a:xfrm flipH="1">
                  <a:off x="9188338" y="3187373"/>
                  <a:ext cx="6064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CD8ACB-037A-4425-A0F1-FE570EB0BD15}"/>
                  </a:ext>
                </a:extLst>
              </p:cNvPr>
              <p:cNvGrpSpPr/>
              <p:nvPr/>
            </p:nvGrpSpPr>
            <p:grpSpPr>
              <a:xfrm>
                <a:off x="5192426" y="5451998"/>
                <a:ext cx="1286012" cy="143972"/>
                <a:chOff x="7737365" y="3034093"/>
                <a:chExt cx="2057400" cy="304800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E22F767-07DE-489C-9EF9-489A0EE1AB94}"/>
                    </a:ext>
                  </a:extLst>
                </p:cNvPr>
                <p:cNvCxnSpPr/>
                <p:nvPr/>
              </p:nvCxnSpPr>
              <p:spPr bwMode="auto">
                <a:xfrm rot="16200000" flipV="1">
                  <a:off x="8027084" y="2884074"/>
                  <a:ext cx="0" cy="5794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6DCBE33-3E81-4115-A5CF-5A8C7C46798A}"/>
                    </a:ext>
                  </a:extLst>
                </p:cNvPr>
                <p:cNvGrpSpPr/>
                <p:nvPr/>
              </p:nvGrpSpPr>
              <p:grpSpPr>
                <a:xfrm rot="16200000">
                  <a:off x="8602640" y="2748256"/>
                  <a:ext cx="304800" cy="876473"/>
                  <a:chOff x="4114800" y="1538205"/>
                  <a:chExt cx="1839433" cy="1759661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ABE7B36A-F5C1-4F0B-BB8D-BD3375C7E19A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1538205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92" name="Arc 91">
                      <a:extLst>
                        <a:ext uri="{FF2B5EF4-FFF2-40B4-BE49-F238E27FC236}">
                          <a16:creationId xmlns:a16="http://schemas.microsoft.com/office/drawing/2014/main" id="{30C4FC9B-E4DA-435B-B065-D92356E4C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93" name="Arc 92">
                      <a:extLst>
                        <a:ext uri="{FF2B5EF4-FFF2-40B4-BE49-F238E27FC236}">
                          <a16:creationId xmlns:a16="http://schemas.microsoft.com/office/drawing/2014/main" id="{1C9F0ECC-91BF-4D97-844C-E25FE71B254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15895D04-C280-49F0-A466-A0B71D12E6D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1943042"/>
                    <a:ext cx="1828800" cy="182645"/>
                    <a:chOff x="5105400" y="3358473"/>
                    <a:chExt cx="1752600" cy="971053"/>
                  </a:xfrm>
                </p:grpSpPr>
                <p:sp>
                  <p:nvSpPr>
                    <p:cNvPr id="90" name="Arc 89">
                      <a:extLst>
                        <a:ext uri="{FF2B5EF4-FFF2-40B4-BE49-F238E27FC236}">
                          <a16:creationId xmlns:a16="http://schemas.microsoft.com/office/drawing/2014/main" id="{C9F58369-4857-4C9A-A0B7-16A86C3E0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91" name="Arc 90">
                      <a:extLst>
                        <a:ext uri="{FF2B5EF4-FFF2-40B4-BE49-F238E27FC236}">
                          <a16:creationId xmlns:a16="http://schemas.microsoft.com/office/drawing/2014/main" id="{6B5FAD90-58B3-4281-9F3F-93128FB58AD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7DA9B85F-E660-4864-A4F9-1E7B46E1E35F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1940471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88" name="Arc 87">
                      <a:extLst>
                        <a:ext uri="{FF2B5EF4-FFF2-40B4-BE49-F238E27FC236}">
                          <a16:creationId xmlns:a16="http://schemas.microsoft.com/office/drawing/2014/main" id="{23B5B25C-BCBE-438A-87BB-AE61090856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89" name="Arc 88">
                      <a:extLst>
                        <a:ext uri="{FF2B5EF4-FFF2-40B4-BE49-F238E27FC236}">
                          <a16:creationId xmlns:a16="http://schemas.microsoft.com/office/drawing/2014/main" id="{4939F4CC-D46E-42D9-B4A4-8B1A0EA5DF0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43A31CD-1574-4FE3-B472-C7769848017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2351567"/>
                    <a:ext cx="1828800" cy="182645"/>
                    <a:chOff x="5105400" y="3358473"/>
                    <a:chExt cx="1752600" cy="971053"/>
                  </a:xfrm>
                </p:grpSpPr>
                <p:sp>
                  <p:nvSpPr>
                    <p:cNvPr id="86" name="Arc 85">
                      <a:extLst>
                        <a:ext uri="{FF2B5EF4-FFF2-40B4-BE49-F238E27FC236}">
                          <a16:creationId xmlns:a16="http://schemas.microsoft.com/office/drawing/2014/main" id="{5E742606-EFE1-44A2-A4B2-DE43EDCBA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87" name="Arc 86">
                      <a:extLst>
                        <a:ext uri="{FF2B5EF4-FFF2-40B4-BE49-F238E27FC236}">
                          <a16:creationId xmlns:a16="http://schemas.microsoft.com/office/drawing/2014/main" id="{C6EABDDD-DCDE-41ED-A323-9FC56D52E4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644E3367-CD78-450B-BC4E-780C9E46FB16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2340934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84" name="Arc 83">
                      <a:extLst>
                        <a:ext uri="{FF2B5EF4-FFF2-40B4-BE49-F238E27FC236}">
                          <a16:creationId xmlns:a16="http://schemas.microsoft.com/office/drawing/2014/main" id="{F6A61E9B-36A9-4CA8-BC25-09904FFC4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85" name="Arc 84">
                      <a:extLst>
                        <a:ext uri="{FF2B5EF4-FFF2-40B4-BE49-F238E27FC236}">
                          <a16:creationId xmlns:a16="http://schemas.microsoft.com/office/drawing/2014/main" id="{33599611-8148-4BD2-A5D4-61146B467FC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964B78C6-8B1A-46F8-AF21-2D81C950DE0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2709532"/>
                    <a:ext cx="1828800" cy="221001"/>
                    <a:chOff x="5105400" y="3358473"/>
                    <a:chExt cx="1752600" cy="971053"/>
                  </a:xfrm>
                </p:grpSpPr>
                <p:sp>
                  <p:nvSpPr>
                    <p:cNvPr id="82" name="Arc 81">
                      <a:extLst>
                        <a:ext uri="{FF2B5EF4-FFF2-40B4-BE49-F238E27FC236}">
                          <a16:creationId xmlns:a16="http://schemas.microsoft.com/office/drawing/2014/main" id="{758E5286-5F3A-4C54-BECB-958D0FAE8B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83" name="Arc 82">
                      <a:extLst>
                        <a:ext uri="{FF2B5EF4-FFF2-40B4-BE49-F238E27FC236}">
                          <a16:creationId xmlns:a16="http://schemas.microsoft.com/office/drawing/2014/main" id="{A0B2E7B6-79C8-4EC6-893A-8A7C47BA650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67CFAADA-59C2-41F6-B98D-573B8CF625A4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2702471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80" name="Arc 79">
                      <a:extLst>
                        <a:ext uri="{FF2B5EF4-FFF2-40B4-BE49-F238E27FC236}">
                          <a16:creationId xmlns:a16="http://schemas.microsoft.com/office/drawing/2014/main" id="{A409599F-DFFB-428B-A902-E116EB8A2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81" name="Arc 80">
                      <a:extLst>
                        <a:ext uri="{FF2B5EF4-FFF2-40B4-BE49-F238E27FC236}">
                          <a16:creationId xmlns:a16="http://schemas.microsoft.com/office/drawing/2014/main" id="{E737407A-C395-4F01-B71B-8906F704ECD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</p:grp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43CFA84-D93F-4EBD-8E93-F9C28A731939}"/>
                    </a:ext>
                  </a:extLst>
                </p:cNvPr>
                <p:cNvCxnSpPr>
                  <a:cxnSpLocks/>
                  <a:endCxn id="81" idx="0"/>
                </p:cNvCxnSpPr>
                <p:nvPr/>
              </p:nvCxnSpPr>
              <p:spPr>
                <a:xfrm flipH="1">
                  <a:off x="9188338" y="3187373"/>
                  <a:ext cx="6064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8B1D5FA-F389-4923-A678-E726CC424CB1}"/>
                  </a:ext>
                </a:extLst>
              </p:cNvPr>
              <p:cNvGrpSpPr/>
              <p:nvPr/>
            </p:nvGrpSpPr>
            <p:grpSpPr>
              <a:xfrm>
                <a:off x="4467097" y="5184430"/>
                <a:ext cx="753045" cy="236961"/>
                <a:chOff x="7737365" y="3034093"/>
                <a:chExt cx="2057400" cy="3048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8095811-7BB2-435D-90A4-94D6866B146B}"/>
                    </a:ext>
                  </a:extLst>
                </p:cNvPr>
                <p:cNvCxnSpPr/>
                <p:nvPr/>
              </p:nvCxnSpPr>
              <p:spPr bwMode="auto">
                <a:xfrm rot="16200000" flipV="1">
                  <a:off x="8027084" y="2884074"/>
                  <a:ext cx="0" cy="5794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2B51AD6-DF56-42AE-871E-ED7C4A1DFDD1}"/>
                    </a:ext>
                  </a:extLst>
                </p:cNvPr>
                <p:cNvGrpSpPr/>
                <p:nvPr/>
              </p:nvGrpSpPr>
              <p:grpSpPr>
                <a:xfrm rot="16200000">
                  <a:off x="8602640" y="2748256"/>
                  <a:ext cx="304800" cy="876473"/>
                  <a:chOff x="4114800" y="1538205"/>
                  <a:chExt cx="1839433" cy="1759661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2AA7A527-7C4F-465F-85BF-74D95E2F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1538205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68" name="Arc 67">
                      <a:extLst>
                        <a:ext uri="{FF2B5EF4-FFF2-40B4-BE49-F238E27FC236}">
                          <a16:creationId xmlns:a16="http://schemas.microsoft.com/office/drawing/2014/main" id="{2D6A607E-E8BA-4B6B-AF5B-4A6C9F4DA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69" name="Arc 68">
                      <a:extLst>
                        <a:ext uri="{FF2B5EF4-FFF2-40B4-BE49-F238E27FC236}">
                          <a16:creationId xmlns:a16="http://schemas.microsoft.com/office/drawing/2014/main" id="{00CC5C60-9690-4A8E-95E3-A77139F1A0F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4E6C6A4E-D0FA-4A71-9458-AC2813EB3B6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1943042"/>
                    <a:ext cx="1828800" cy="182645"/>
                    <a:chOff x="5105400" y="3358473"/>
                    <a:chExt cx="1752600" cy="971053"/>
                  </a:xfrm>
                </p:grpSpPr>
                <p:sp>
                  <p:nvSpPr>
                    <p:cNvPr id="66" name="Arc 65">
                      <a:extLst>
                        <a:ext uri="{FF2B5EF4-FFF2-40B4-BE49-F238E27FC236}">
                          <a16:creationId xmlns:a16="http://schemas.microsoft.com/office/drawing/2014/main" id="{FAF9EE54-DA1C-4382-AE06-6B7F07521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67" name="Arc 66">
                      <a:extLst>
                        <a:ext uri="{FF2B5EF4-FFF2-40B4-BE49-F238E27FC236}">
                          <a16:creationId xmlns:a16="http://schemas.microsoft.com/office/drawing/2014/main" id="{C5549CB2-D8CD-4A6C-AF30-4B8C7B86B54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F1D6ADA7-8C5C-483B-AB0A-4771BC41DDF4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1940471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64" name="Arc 63">
                      <a:extLst>
                        <a:ext uri="{FF2B5EF4-FFF2-40B4-BE49-F238E27FC236}">
                          <a16:creationId xmlns:a16="http://schemas.microsoft.com/office/drawing/2014/main" id="{6C6C9F74-13F1-463D-9A28-DB6D4C66A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65" name="Arc 64">
                      <a:extLst>
                        <a:ext uri="{FF2B5EF4-FFF2-40B4-BE49-F238E27FC236}">
                          <a16:creationId xmlns:a16="http://schemas.microsoft.com/office/drawing/2014/main" id="{06404F1F-4D96-4234-8E1C-EB4BB31C311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88D882FC-7DB1-44E0-9F3D-01EFDE02970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2351567"/>
                    <a:ext cx="1828800" cy="182645"/>
                    <a:chOff x="5105400" y="3358473"/>
                    <a:chExt cx="1752600" cy="971053"/>
                  </a:xfrm>
                </p:grpSpPr>
                <p:sp>
                  <p:nvSpPr>
                    <p:cNvPr id="62" name="Arc 61">
                      <a:extLst>
                        <a:ext uri="{FF2B5EF4-FFF2-40B4-BE49-F238E27FC236}">
                          <a16:creationId xmlns:a16="http://schemas.microsoft.com/office/drawing/2014/main" id="{2F19BAF6-8B6C-48ED-8EA1-06619C475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63" name="Arc 62">
                      <a:extLst>
                        <a:ext uri="{FF2B5EF4-FFF2-40B4-BE49-F238E27FC236}">
                          <a16:creationId xmlns:a16="http://schemas.microsoft.com/office/drawing/2014/main" id="{A315EEAA-A47F-4153-B857-EFA1CF34AB9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1303E0D-8B2C-411A-AE4F-29AC5C986AAA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2340934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60" name="Arc 59">
                      <a:extLst>
                        <a:ext uri="{FF2B5EF4-FFF2-40B4-BE49-F238E27FC236}">
                          <a16:creationId xmlns:a16="http://schemas.microsoft.com/office/drawing/2014/main" id="{2CB6AFF9-C933-4683-88E4-FD11DC9C9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61" name="Arc 60">
                      <a:extLst>
                        <a:ext uri="{FF2B5EF4-FFF2-40B4-BE49-F238E27FC236}">
                          <a16:creationId xmlns:a16="http://schemas.microsoft.com/office/drawing/2014/main" id="{97D9A370-0A75-4696-923E-79345DE0ED6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91A39B23-864A-4E4F-A525-BBB4CAFC576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125433" y="2709532"/>
                    <a:ext cx="1828800" cy="221001"/>
                    <a:chOff x="5105400" y="3358473"/>
                    <a:chExt cx="1752600" cy="971053"/>
                  </a:xfrm>
                </p:grpSpPr>
                <p:sp>
                  <p:nvSpPr>
                    <p:cNvPr id="58" name="Arc 57">
                      <a:extLst>
                        <a:ext uri="{FF2B5EF4-FFF2-40B4-BE49-F238E27FC236}">
                          <a16:creationId xmlns:a16="http://schemas.microsoft.com/office/drawing/2014/main" id="{DE666599-B4AE-49E6-9D0C-316F10AE9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59" name="Arc 58">
                      <a:extLst>
                        <a:ext uri="{FF2B5EF4-FFF2-40B4-BE49-F238E27FC236}">
                          <a16:creationId xmlns:a16="http://schemas.microsoft.com/office/drawing/2014/main" id="{BDB42BE0-A946-41EF-A32F-0C4250E0ECB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219C10FE-D669-49B2-8D55-5E4EE1AE3544}"/>
                      </a:ext>
                    </a:extLst>
                  </p:cNvPr>
                  <p:cNvGrpSpPr/>
                  <p:nvPr/>
                </p:nvGrpSpPr>
                <p:grpSpPr>
                  <a:xfrm>
                    <a:off x="4114800" y="2702471"/>
                    <a:ext cx="1828800" cy="595395"/>
                    <a:chOff x="5105400" y="3358473"/>
                    <a:chExt cx="1752600" cy="971053"/>
                  </a:xfrm>
                </p:grpSpPr>
                <p:sp>
                  <p:nvSpPr>
                    <p:cNvPr id="56" name="Arc 55">
                      <a:extLst>
                        <a:ext uri="{FF2B5EF4-FFF2-40B4-BE49-F238E27FC236}">
                          <a16:creationId xmlns:a16="http://schemas.microsoft.com/office/drawing/2014/main" id="{4E98FBDE-3F91-472B-A4CB-BC5E255D6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00" y="3374645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57" name="Arc 56">
                      <a:extLst>
                        <a:ext uri="{FF2B5EF4-FFF2-40B4-BE49-F238E27FC236}">
                          <a16:creationId xmlns:a16="http://schemas.microsoft.com/office/drawing/2014/main" id="{37C991B3-52B7-444D-B545-17974495E20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105400" y="3358473"/>
                      <a:ext cx="1752600" cy="954881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</p:grpSp>
            </p:grp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CF73F75-B2CB-44D9-9BE8-432FF8CE737F}"/>
                    </a:ext>
                  </a:extLst>
                </p:cNvPr>
                <p:cNvCxnSpPr>
                  <a:cxnSpLocks/>
                  <a:endCxn id="57" idx="0"/>
                </p:cNvCxnSpPr>
                <p:nvPr/>
              </p:nvCxnSpPr>
              <p:spPr>
                <a:xfrm flipH="1">
                  <a:off x="9188338" y="3187373"/>
                  <a:ext cx="6064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FBBEEDC-41C5-4C0C-9DCC-ED066293C3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6231" y="4786416"/>
                <a:ext cx="7823" cy="99939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C64483B-A73A-4BB6-882F-3339BBB770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9907" y="4783396"/>
                <a:ext cx="7823" cy="99939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7AD0C95-73C3-4496-BC52-6B5FBBC50A3F}"/>
                      </a:ext>
                    </a:extLst>
                  </p:cNvPr>
                  <p:cNvSpPr txBox="1"/>
                  <p:nvPr/>
                </p:nvSpPr>
                <p:spPr>
                  <a:xfrm>
                    <a:off x="7385043" y="5451997"/>
                    <a:ext cx="72006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b="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0° </m:t>
                        </m:r>
                      </m:oMath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7AAE903A-85B7-46E1-BE20-CB4AE5B9B8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5043" y="5451997"/>
                    <a:ext cx="72006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780" t="-8197" b="-245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0207DAC-76C5-4C77-BC97-E4BCCE353680}"/>
                  </a:ext>
                </a:extLst>
              </p:cNvPr>
              <p:cNvSpPr/>
              <p:nvPr/>
            </p:nvSpPr>
            <p:spPr>
              <a:xfrm>
                <a:off x="6871166" y="5372582"/>
                <a:ext cx="457200" cy="4572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92B541-F59A-4A0E-A634-EEC841E49ABC}"/>
                  </a:ext>
                </a:extLst>
              </p:cNvPr>
              <p:cNvSpPr txBox="1"/>
              <p:nvPr/>
            </p:nvSpPr>
            <p:spPr>
              <a:xfrm>
                <a:off x="6790467" y="5118941"/>
                <a:ext cx="3193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1AC4A0-9B6D-4D73-A915-19C2057AB069}"/>
                  </a:ext>
                </a:extLst>
              </p:cNvPr>
              <p:cNvSpPr txBox="1"/>
              <p:nvPr/>
            </p:nvSpPr>
            <p:spPr>
              <a:xfrm>
                <a:off x="6790467" y="5611641"/>
                <a:ext cx="252573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374CAEB-C046-418B-A65E-122AF54C6587}"/>
                  </a:ext>
                </a:extLst>
              </p:cNvPr>
              <p:cNvGrpSpPr/>
              <p:nvPr/>
            </p:nvGrpSpPr>
            <p:grpSpPr>
              <a:xfrm>
                <a:off x="6962496" y="5522897"/>
                <a:ext cx="276225" cy="195899"/>
                <a:chOff x="646265" y="3047948"/>
                <a:chExt cx="1895631" cy="938665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E8113FE-176E-4F47-9746-0E5DD9624A77}"/>
                    </a:ext>
                  </a:extLst>
                </p:cNvPr>
                <p:cNvGrpSpPr/>
                <p:nvPr/>
              </p:nvGrpSpPr>
              <p:grpSpPr>
                <a:xfrm>
                  <a:off x="646265" y="3047948"/>
                  <a:ext cx="953935" cy="936393"/>
                  <a:chOff x="646265" y="3047948"/>
                  <a:chExt cx="953935" cy="936393"/>
                </a:xfrm>
              </p:grpSpPr>
              <p:sp>
                <p:nvSpPr>
                  <p:cNvPr id="44" name="Arc 43">
                    <a:extLst>
                      <a:ext uri="{FF2B5EF4-FFF2-40B4-BE49-F238E27FC236}">
                        <a16:creationId xmlns:a16="http://schemas.microsoft.com/office/drawing/2014/main" id="{B3F6520B-A9FA-4084-8B04-997C9AD848A8}"/>
                      </a:ext>
                    </a:extLst>
                  </p:cNvPr>
                  <p:cNvSpPr/>
                  <p:nvPr/>
                </p:nvSpPr>
                <p:spPr>
                  <a:xfrm>
                    <a:off x="646265" y="3047948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Arc 44">
                    <a:extLst>
                      <a:ext uri="{FF2B5EF4-FFF2-40B4-BE49-F238E27FC236}">
                        <a16:creationId xmlns:a16="http://schemas.microsoft.com/office/drawing/2014/main" id="{79054320-11D0-4E0D-85F7-EB52712AEFDD}"/>
                      </a:ext>
                    </a:extLst>
                  </p:cNvPr>
                  <p:cNvSpPr/>
                  <p:nvPr/>
                </p:nvSpPr>
                <p:spPr>
                  <a:xfrm flipH="1">
                    <a:off x="650543" y="3048000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F02AE8A-F470-41D3-A472-1C44E1E62DE7}"/>
                    </a:ext>
                  </a:extLst>
                </p:cNvPr>
                <p:cNvGrpSpPr/>
                <p:nvPr/>
              </p:nvGrpSpPr>
              <p:grpSpPr>
                <a:xfrm flipV="1">
                  <a:off x="1587961" y="3050220"/>
                  <a:ext cx="953935" cy="936393"/>
                  <a:chOff x="646265" y="3047948"/>
                  <a:chExt cx="953935" cy="936393"/>
                </a:xfrm>
              </p:grpSpPr>
              <p:sp>
                <p:nvSpPr>
                  <p:cNvPr id="42" name="Arc 41">
                    <a:extLst>
                      <a:ext uri="{FF2B5EF4-FFF2-40B4-BE49-F238E27FC236}">
                        <a16:creationId xmlns:a16="http://schemas.microsoft.com/office/drawing/2014/main" id="{70F22087-5359-40FF-A907-8E7CD27A6159}"/>
                      </a:ext>
                    </a:extLst>
                  </p:cNvPr>
                  <p:cNvSpPr/>
                  <p:nvPr/>
                </p:nvSpPr>
                <p:spPr>
                  <a:xfrm>
                    <a:off x="646265" y="3047948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Arc 42">
                    <a:extLst>
                      <a:ext uri="{FF2B5EF4-FFF2-40B4-BE49-F238E27FC236}">
                        <a16:creationId xmlns:a16="http://schemas.microsoft.com/office/drawing/2014/main" id="{AD4B3871-9C7C-4BE9-81DE-082353AB2326}"/>
                      </a:ext>
                    </a:extLst>
                  </p:cNvPr>
                  <p:cNvSpPr/>
                  <p:nvPr/>
                </p:nvSpPr>
                <p:spPr>
                  <a:xfrm flipH="1">
                    <a:off x="650543" y="3048000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64FCFBD-C47B-4149-A775-462DB1BA8D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78439" y="4965885"/>
                <a:ext cx="63134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2B8B35-3CE5-4451-93B6-F49339062BEA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7099717" y="4965885"/>
                <a:ext cx="49" cy="406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728B92A-057E-4820-8EB7-F1AF27ACC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9668" y="5860823"/>
                <a:ext cx="0" cy="222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969C2955-21D9-4C8C-83E1-998797657009}"/>
                  </a:ext>
                </a:extLst>
              </p:cNvPr>
              <p:cNvSpPr/>
              <p:nvPr/>
            </p:nvSpPr>
            <p:spPr>
              <a:xfrm flipV="1">
                <a:off x="7043040" y="6068361"/>
                <a:ext cx="113144" cy="6829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B45C8EE-0A50-455E-A2AE-10C606F3A0BA}"/>
                      </a:ext>
                    </a:extLst>
                  </p:cNvPr>
                  <p:cNvSpPr txBox="1"/>
                  <p:nvPr/>
                </p:nvSpPr>
                <p:spPr>
                  <a:xfrm>
                    <a:off x="3619972" y="5435938"/>
                    <a:ext cx="71045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b="0" dirty="0"/>
                      <a:t>E</a:t>
                    </a:r>
                    <a14:m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° </m:t>
                        </m:r>
                      </m:oMath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71" name="TextBox 270">
                    <a:extLst>
                      <a:ext uri="{FF2B5EF4-FFF2-40B4-BE49-F238E27FC236}">
                        <a16:creationId xmlns:a16="http://schemas.microsoft.com/office/drawing/2014/main" id="{645DCBA6-12BB-4F7A-BF71-3C65750003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9972" y="5435938"/>
                    <a:ext cx="71045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759" t="-10000" b="-2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E6D7063-632F-4551-A449-4DF4C0D215E2}"/>
                  </a:ext>
                </a:extLst>
              </p:cNvPr>
              <p:cNvSpPr/>
              <p:nvPr/>
            </p:nvSpPr>
            <p:spPr>
              <a:xfrm>
                <a:off x="4219412" y="5372582"/>
                <a:ext cx="457200" cy="457200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699627-EC1A-4543-BDDD-44B3B30DDCC9}"/>
                  </a:ext>
                </a:extLst>
              </p:cNvPr>
              <p:cNvSpPr txBox="1"/>
              <p:nvPr/>
            </p:nvSpPr>
            <p:spPr>
              <a:xfrm>
                <a:off x="4112218" y="5150978"/>
                <a:ext cx="3193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460B73-D85A-4BE8-A9DB-2363DB59FAE4}"/>
                  </a:ext>
                </a:extLst>
              </p:cNvPr>
              <p:cNvSpPr txBox="1"/>
              <p:nvPr/>
            </p:nvSpPr>
            <p:spPr>
              <a:xfrm>
                <a:off x="4127545" y="5581572"/>
                <a:ext cx="252573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980190-922E-4024-839D-0A8AC5CB3D6C}"/>
                  </a:ext>
                </a:extLst>
              </p:cNvPr>
              <p:cNvGrpSpPr/>
              <p:nvPr/>
            </p:nvGrpSpPr>
            <p:grpSpPr>
              <a:xfrm>
                <a:off x="4310742" y="5522897"/>
                <a:ext cx="276225" cy="195899"/>
                <a:chOff x="646265" y="3047948"/>
                <a:chExt cx="1895631" cy="93866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82DE30F-BF00-4685-BB53-688AECA24E11}"/>
                    </a:ext>
                  </a:extLst>
                </p:cNvPr>
                <p:cNvGrpSpPr/>
                <p:nvPr/>
              </p:nvGrpSpPr>
              <p:grpSpPr>
                <a:xfrm>
                  <a:off x="646265" y="3047948"/>
                  <a:ext cx="953935" cy="936393"/>
                  <a:chOff x="646265" y="3047948"/>
                  <a:chExt cx="953935" cy="936393"/>
                </a:xfrm>
              </p:grpSpPr>
              <p:sp>
                <p:nvSpPr>
                  <p:cNvPr id="38" name="Arc 37">
                    <a:extLst>
                      <a:ext uri="{FF2B5EF4-FFF2-40B4-BE49-F238E27FC236}">
                        <a16:creationId xmlns:a16="http://schemas.microsoft.com/office/drawing/2014/main" id="{BFD28FDC-BC80-4889-AC78-C2060A323168}"/>
                      </a:ext>
                    </a:extLst>
                  </p:cNvPr>
                  <p:cNvSpPr/>
                  <p:nvPr/>
                </p:nvSpPr>
                <p:spPr>
                  <a:xfrm>
                    <a:off x="646265" y="3047948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Arc 38">
                    <a:extLst>
                      <a:ext uri="{FF2B5EF4-FFF2-40B4-BE49-F238E27FC236}">
                        <a16:creationId xmlns:a16="http://schemas.microsoft.com/office/drawing/2014/main" id="{C2A6F2C7-C94B-42C9-ABD2-C87C791425A9}"/>
                      </a:ext>
                    </a:extLst>
                  </p:cNvPr>
                  <p:cNvSpPr/>
                  <p:nvPr/>
                </p:nvSpPr>
                <p:spPr>
                  <a:xfrm flipH="1">
                    <a:off x="650543" y="3048000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80876D2-BBE1-4A1C-9C6E-327C4D33C10F}"/>
                    </a:ext>
                  </a:extLst>
                </p:cNvPr>
                <p:cNvGrpSpPr/>
                <p:nvPr/>
              </p:nvGrpSpPr>
              <p:grpSpPr>
                <a:xfrm flipV="1">
                  <a:off x="1587961" y="3050220"/>
                  <a:ext cx="953935" cy="936393"/>
                  <a:chOff x="646265" y="3047948"/>
                  <a:chExt cx="953935" cy="936393"/>
                </a:xfrm>
              </p:grpSpPr>
              <p:sp>
                <p:nvSpPr>
                  <p:cNvPr id="36" name="Arc 35">
                    <a:extLst>
                      <a:ext uri="{FF2B5EF4-FFF2-40B4-BE49-F238E27FC236}">
                        <a16:creationId xmlns:a16="http://schemas.microsoft.com/office/drawing/2014/main" id="{A15C155B-80B3-46FD-B0CD-B43E706A7365}"/>
                      </a:ext>
                    </a:extLst>
                  </p:cNvPr>
                  <p:cNvSpPr/>
                  <p:nvPr/>
                </p:nvSpPr>
                <p:spPr>
                  <a:xfrm>
                    <a:off x="646265" y="3047948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Arc 36">
                    <a:extLst>
                      <a:ext uri="{FF2B5EF4-FFF2-40B4-BE49-F238E27FC236}">
                        <a16:creationId xmlns:a16="http://schemas.microsoft.com/office/drawing/2014/main" id="{6BA3CAC8-913B-4207-94F3-A3771C8FE7EA}"/>
                      </a:ext>
                    </a:extLst>
                  </p:cNvPr>
                  <p:cNvSpPr/>
                  <p:nvPr/>
                </p:nvSpPr>
                <p:spPr>
                  <a:xfrm flipH="1">
                    <a:off x="650543" y="3048000"/>
                    <a:ext cx="949657" cy="93634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D0A17EC-7113-4EA4-8E03-A14E5CEDC88A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 flipH="1">
                <a:off x="4448012" y="5303607"/>
                <a:ext cx="10019" cy="68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BF99103-7051-4054-8E61-4406B834D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7914" y="5860823"/>
                <a:ext cx="0" cy="222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33AF7BE5-8C27-4649-8BA0-D801CB8F960F}"/>
                  </a:ext>
                </a:extLst>
              </p:cNvPr>
              <p:cNvSpPr/>
              <p:nvPr/>
            </p:nvSpPr>
            <p:spPr>
              <a:xfrm flipV="1">
                <a:off x="4391286" y="6068361"/>
                <a:ext cx="113144" cy="6829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831890-0401-4570-B845-F1A045B0D910}"/>
                </a:ext>
              </a:extLst>
            </p:cNvPr>
            <p:cNvSpPr txBox="1"/>
            <p:nvPr/>
          </p:nvSpPr>
          <p:spPr>
            <a:xfrm>
              <a:off x="1977849" y="4751821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j0.01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F3A6E5-7874-47E7-A942-BF6E0A91DA18}"/>
                </a:ext>
              </a:extLst>
            </p:cNvPr>
            <p:cNvSpPr txBox="1"/>
            <p:nvPr/>
          </p:nvSpPr>
          <p:spPr>
            <a:xfrm>
              <a:off x="2983123" y="453192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j0.06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8A256B-C7BE-4FBD-998B-06BE30F475EF}"/>
                </a:ext>
              </a:extLst>
            </p:cNvPr>
            <p:cNvSpPr txBox="1"/>
            <p:nvPr/>
          </p:nvSpPr>
          <p:spPr>
            <a:xfrm>
              <a:off x="3084174" y="5444851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j0.06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9ACFD6-57EC-4510-94C3-63D6ACE594FF}"/>
                  </a:ext>
                </a:extLst>
              </p:cNvPr>
              <p:cNvSpPr txBox="1"/>
              <p:nvPr/>
            </p:nvSpPr>
            <p:spPr>
              <a:xfrm>
                <a:off x="2128064" y="2967798"/>
                <a:ext cx="3959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en-US" sz="1600" b="0" i="0" dirty="0">
                    <a:latin typeface="+mj-lt"/>
                  </a:rPr>
                  <a:t>seconds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9ACFD6-57EC-4510-94C3-63D6ACE5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64" y="2967798"/>
                <a:ext cx="3959240" cy="338554"/>
              </a:xfrm>
              <a:prstGeom prst="rect">
                <a:avLst/>
              </a:prstGeom>
              <a:blipFill>
                <a:blip r:embed="rId11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51A65A1-BABE-40B0-8ECF-6522A9AF263C}"/>
                  </a:ext>
                </a:extLst>
              </p:cNvPr>
              <p:cNvSpPr txBox="1"/>
              <p:nvPr/>
            </p:nvSpPr>
            <p:spPr>
              <a:xfrm>
                <a:off x="7277767" y="5222295"/>
                <a:ext cx="1812718" cy="92948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Initial values: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=0.0599</m:t>
                    </m:r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51A65A1-BABE-40B0-8ECF-6522A9AF2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67" y="5222295"/>
                <a:ext cx="1812718" cy="929485"/>
              </a:xfrm>
              <a:prstGeom prst="rect">
                <a:avLst/>
              </a:prstGeom>
              <a:blipFill>
                <a:blip r:embed="rId12"/>
                <a:stretch>
                  <a:fillRect l="-2020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0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DF5DE6-E4A6-4760-AA4B-1B185D82834E}"/>
                  </a:ext>
                </a:extLst>
              </p:cNvPr>
              <p:cNvSpPr txBox="1"/>
              <p:nvPr/>
            </p:nvSpPr>
            <p:spPr>
              <a:xfrm>
                <a:off x="230225" y="2807703"/>
                <a:ext cx="11744326" cy="389677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u="sng" dirty="0">
                    <a:latin typeface="+mj-lt"/>
                  </a:rPr>
                  <a:t>After the fault</a:t>
                </a:r>
              </a:p>
              <a:p>
                <a:r>
                  <a:rPr lang="en-US" sz="1600" dirty="0">
                    <a:latin typeface="+mj-lt"/>
                  </a:rPr>
                  <a:t>The Thevenin equivalent changes. </a:t>
                </a:r>
                <a:endParaRPr lang="en-US" sz="1600" i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=1.0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0.02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0.02+0.0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∠0</m:t>
                    </m:r>
                  </m:oMath>
                </a14:m>
                <a:r>
                  <a:rPr lang="en-US" sz="1600" dirty="0">
                    <a:latin typeface="+mj-lt"/>
                  </a:rPr>
                  <a:t>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0.06||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0.02=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0.015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r>
                  <a:rPr lang="en-US" sz="1600" dirty="0">
                    <a:latin typeface="+mj-lt"/>
                  </a:rPr>
                  <a:t>Now rewrite the swing equation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acc>
                      <m:accPr>
                        <m:chr m:val="̇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16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1.00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⋅0.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func>
                      <m:func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endParaRPr lang="en-US" sz="1600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  <a:p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DF5DE6-E4A6-4760-AA4B-1B185D828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5" y="2807703"/>
                <a:ext cx="11744326" cy="3896772"/>
              </a:xfrm>
              <a:prstGeom prst="rect">
                <a:avLst/>
              </a:prstGeom>
              <a:blipFill>
                <a:blip r:embed="rId2"/>
                <a:stretch>
                  <a:fillRect l="-155"/>
                </a:stretch>
              </a:blipFill>
              <a:ln w="38100"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6F2B76-8BB9-4800-BC0F-0C1B931F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Using the swing equation: A 60 Hz generator is supplying 150 MW and 0 Mvar to an infinite bus (with 1.0 per-unit) through two parallel transmission lines. The per-unit transient reactance for the machine is j0.01, and its inertia constant is 4 seconds. Each transmission line has a per-unit impedance (with 100 MVA base) of j0.06. A fault occurs at time = 0 one-third of the way down one of the lines, closer to the generator than the infinite bus. Assume no damping. (Use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=0.025</m:t>
                    </m:r>
                  </m:oMath>
                </a14:m>
                <a:r>
                  <a:rPr lang="en-US" sz="1800" dirty="0"/>
                  <a:t> and calculate 3 time steps.)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E95FEB-900F-4D11-8FAC-FFDF13A7D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1507373"/>
              </a:xfrm>
              <a:blipFill>
                <a:blip r:embed="rId3"/>
                <a:stretch>
                  <a:fillRect l="-504" t="-2429" r="-392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/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CEB52-F6AD-42AF-881D-35C021F8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2" y="-4317"/>
                <a:ext cx="4648200" cy="1076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2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6A3833DC-B12C-416D-81F6-091BBB11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2" y="-4317"/>
                <a:ext cx="2476498" cy="690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9ACFD6-57EC-4510-94C3-63D6ACE594FF}"/>
                  </a:ext>
                </a:extLst>
              </p:cNvPr>
              <p:cNvSpPr txBox="1"/>
              <p:nvPr/>
            </p:nvSpPr>
            <p:spPr>
              <a:xfrm>
                <a:off x="1992472" y="2853246"/>
                <a:ext cx="3959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en-US" sz="1600" b="0" i="0" dirty="0">
                    <a:latin typeface="+mj-lt"/>
                  </a:rPr>
                  <a:t>seconds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9ACFD6-57EC-4510-94C3-63D6ACE5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72" y="2853246"/>
                <a:ext cx="3959240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8" name="Group 397">
            <a:extLst>
              <a:ext uri="{FF2B5EF4-FFF2-40B4-BE49-F238E27FC236}">
                <a16:creationId xmlns:a16="http://schemas.microsoft.com/office/drawing/2014/main" id="{9057574E-5DBD-46FE-B8F0-07B5C5FF6F7E}"/>
              </a:ext>
            </a:extLst>
          </p:cNvPr>
          <p:cNvGrpSpPr/>
          <p:nvPr/>
        </p:nvGrpSpPr>
        <p:grpSpPr>
          <a:xfrm>
            <a:off x="381000" y="4874717"/>
            <a:ext cx="5203012" cy="1536133"/>
            <a:chOff x="6057900" y="3532599"/>
            <a:chExt cx="5203012" cy="1536133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E7A7A35B-E938-49D5-B444-3508D351D7E5}"/>
                </a:ext>
              </a:extLst>
            </p:cNvPr>
            <p:cNvGrpSpPr/>
            <p:nvPr/>
          </p:nvGrpSpPr>
          <p:grpSpPr>
            <a:xfrm>
              <a:off x="6057900" y="3700440"/>
              <a:ext cx="5203012" cy="1368292"/>
              <a:chOff x="6691457" y="4517176"/>
              <a:chExt cx="5203012" cy="1368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58A4F89F-4CA1-49D7-A56E-4553186D5524}"/>
                      </a:ext>
                    </a:extLst>
                  </p:cNvPr>
                  <p:cNvSpPr txBox="1"/>
                  <p:nvPr/>
                </p:nvSpPr>
                <p:spPr>
                  <a:xfrm>
                    <a:off x="11174400" y="5200808"/>
                    <a:ext cx="72006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b="0" dirty="0"/>
                      <a:t>1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0° </m:t>
                        </m:r>
                      </m:oMath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DC66BE06-417C-4AEB-A493-31C3F0FB56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74400" y="5200808"/>
                    <a:ext cx="72006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627" t="-8197" b="-245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20A63AB1-06DD-4FA4-8802-16196D45208B}"/>
                  </a:ext>
                </a:extLst>
              </p:cNvPr>
              <p:cNvGrpSpPr/>
              <p:nvPr/>
            </p:nvGrpSpPr>
            <p:grpSpPr>
              <a:xfrm>
                <a:off x="6691457" y="4517176"/>
                <a:ext cx="4426266" cy="1368292"/>
                <a:chOff x="6691457" y="4517176"/>
                <a:chExt cx="4426266" cy="1368292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4426985-9286-4C2A-B438-0BAAD89964F7}"/>
                    </a:ext>
                  </a:extLst>
                </p:cNvPr>
                <p:cNvGrpSpPr/>
                <p:nvPr/>
              </p:nvGrpSpPr>
              <p:grpSpPr>
                <a:xfrm>
                  <a:off x="8269551" y="4681055"/>
                  <a:ext cx="1961129" cy="236961"/>
                  <a:chOff x="7737365" y="3034093"/>
                  <a:chExt cx="2057400" cy="304800"/>
                </a:xfrm>
              </p:grpSpPr>
              <p:cxnSp>
                <p:nvCxnSpPr>
                  <p:cNvPr id="370" name="Straight Connector 369">
                    <a:extLst>
                      <a:ext uri="{FF2B5EF4-FFF2-40B4-BE49-F238E27FC236}">
                        <a16:creationId xmlns:a16="http://schemas.microsoft.com/office/drawing/2014/main" id="{5DE3F8F5-1059-445E-8705-771922BA0488}"/>
                      </a:ext>
                    </a:extLst>
                  </p:cNvPr>
                  <p:cNvCxnSpPr/>
                  <p:nvPr/>
                </p:nvCxnSpPr>
                <p:spPr bwMode="auto">
                  <a:xfrm rot="16200000" flipV="1">
                    <a:off x="8027084" y="2884074"/>
                    <a:ext cx="0" cy="57943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1" name="Group 370">
                    <a:extLst>
                      <a:ext uri="{FF2B5EF4-FFF2-40B4-BE49-F238E27FC236}">
                        <a16:creationId xmlns:a16="http://schemas.microsoft.com/office/drawing/2014/main" id="{692FBD0A-4B81-49FA-AF82-5B2505A0DEA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602640" y="2748256"/>
                    <a:ext cx="304800" cy="876473"/>
                    <a:chOff x="4114800" y="1538205"/>
                    <a:chExt cx="1839433" cy="1759661"/>
                  </a:xfrm>
                </p:grpSpPr>
                <p:grpSp>
                  <p:nvGrpSpPr>
                    <p:cNvPr id="373" name="Group 372">
                      <a:extLst>
                        <a:ext uri="{FF2B5EF4-FFF2-40B4-BE49-F238E27FC236}">
                          <a16:creationId xmlns:a16="http://schemas.microsoft.com/office/drawing/2014/main" id="{88BCC1E4-6DF2-4649-90E9-F7BF2BD3C5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538205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92" name="Arc 391">
                        <a:extLst>
                          <a:ext uri="{FF2B5EF4-FFF2-40B4-BE49-F238E27FC236}">
                            <a16:creationId xmlns:a16="http://schemas.microsoft.com/office/drawing/2014/main" id="{F6D34053-14D7-45DC-A9F7-43962344B4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93" name="Arc 392">
                        <a:extLst>
                          <a:ext uri="{FF2B5EF4-FFF2-40B4-BE49-F238E27FC236}">
                            <a16:creationId xmlns:a16="http://schemas.microsoft.com/office/drawing/2014/main" id="{192DA2EB-2D8B-45FE-A2EC-2985C76A2E6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74" name="Group 373">
                      <a:extLst>
                        <a:ext uri="{FF2B5EF4-FFF2-40B4-BE49-F238E27FC236}">
                          <a16:creationId xmlns:a16="http://schemas.microsoft.com/office/drawing/2014/main" id="{76B0DBD5-1B31-47EC-8818-9DB842BCCAE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1943042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90" name="Arc 389">
                        <a:extLst>
                          <a:ext uri="{FF2B5EF4-FFF2-40B4-BE49-F238E27FC236}">
                            <a16:creationId xmlns:a16="http://schemas.microsoft.com/office/drawing/2014/main" id="{96162695-CEB9-43FC-865B-C94B89D89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91" name="Arc 390">
                        <a:extLst>
                          <a:ext uri="{FF2B5EF4-FFF2-40B4-BE49-F238E27FC236}">
                            <a16:creationId xmlns:a16="http://schemas.microsoft.com/office/drawing/2014/main" id="{F3E54EF7-F00E-4705-BCFD-8FFF534F784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75" name="Group 374">
                      <a:extLst>
                        <a:ext uri="{FF2B5EF4-FFF2-40B4-BE49-F238E27FC236}">
                          <a16:creationId xmlns:a16="http://schemas.microsoft.com/office/drawing/2014/main" id="{853F2DC7-8326-412C-B4AE-200680876F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940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88" name="Arc 387">
                        <a:extLst>
                          <a:ext uri="{FF2B5EF4-FFF2-40B4-BE49-F238E27FC236}">
                            <a16:creationId xmlns:a16="http://schemas.microsoft.com/office/drawing/2014/main" id="{0EDAC0D9-13A2-47B1-BDE6-A76DD068FA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89" name="Arc 388">
                        <a:extLst>
                          <a:ext uri="{FF2B5EF4-FFF2-40B4-BE49-F238E27FC236}">
                            <a16:creationId xmlns:a16="http://schemas.microsoft.com/office/drawing/2014/main" id="{5C396D2E-91F5-4D5A-9E64-3EE7FFBBE700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76" name="Group 375">
                      <a:extLst>
                        <a:ext uri="{FF2B5EF4-FFF2-40B4-BE49-F238E27FC236}">
                          <a16:creationId xmlns:a16="http://schemas.microsoft.com/office/drawing/2014/main" id="{CC2E0464-0CAE-4F78-8172-268E06D4AC05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351567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86" name="Arc 385">
                        <a:extLst>
                          <a:ext uri="{FF2B5EF4-FFF2-40B4-BE49-F238E27FC236}">
                            <a16:creationId xmlns:a16="http://schemas.microsoft.com/office/drawing/2014/main" id="{E5C53764-960E-45FD-87AC-6F8EA51099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87" name="Arc 386">
                        <a:extLst>
                          <a:ext uri="{FF2B5EF4-FFF2-40B4-BE49-F238E27FC236}">
                            <a16:creationId xmlns:a16="http://schemas.microsoft.com/office/drawing/2014/main" id="{2E104054-B981-42D6-8A31-1AF846E5FBA4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77" name="Group 376">
                      <a:extLst>
                        <a:ext uri="{FF2B5EF4-FFF2-40B4-BE49-F238E27FC236}">
                          <a16:creationId xmlns:a16="http://schemas.microsoft.com/office/drawing/2014/main" id="{7643E8B5-3A8F-4AAE-AB47-5A26D2AB57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340934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84" name="Arc 383">
                        <a:extLst>
                          <a:ext uri="{FF2B5EF4-FFF2-40B4-BE49-F238E27FC236}">
                            <a16:creationId xmlns:a16="http://schemas.microsoft.com/office/drawing/2014/main" id="{42505DF8-A1CA-4C4F-8B8D-5BEAA7AF61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85" name="Arc 384">
                        <a:extLst>
                          <a:ext uri="{FF2B5EF4-FFF2-40B4-BE49-F238E27FC236}">
                            <a16:creationId xmlns:a16="http://schemas.microsoft.com/office/drawing/2014/main" id="{A6A05C37-A047-4F15-B16B-362BE2BD35A3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52787D1B-4B73-4569-A841-98109285EFAA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709532"/>
                      <a:ext cx="1828800" cy="221001"/>
                      <a:chOff x="5105400" y="3358473"/>
                      <a:chExt cx="1752600" cy="971053"/>
                    </a:xfrm>
                  </p:grpSpPr>
                  <p:sp>
                    <p:nvSpPr>
                      <p:cNvPr id="382" name="Arc 381">
                        <a:extLst>
                          <a:ext uri="{FF2B5EF4-FFF2-40B4-BE49-F238E27FC236}">
                            <a16:creationId xmlns:a16="http://schemas.microsoft.com/office/drawing/2014/main" id="{81B3DFD6-666D-4574-968B-D17020531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83" name="Arc 382">
                        <a:extLst>
                          <a:ext uri="{FF2B5EF4-FFF2-40B4-BE49-F238E27FC236}">
                            <a16:creationId xmlns:a16="http://schemas.microsoft.com/office/drawing/2014/main" id="{9E8D6D65-795B-4A0E-B7CA-E08DA9517BDE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79" name="Group 378">
                      <a:extLst>
                        <a:ext uri="{FF2B5EF4-FFF2-40B4-BE49-F238E27FC236}">
                          <a16:creationId xmlns:a16="http://schemas.microsoft.com/office/drawing/2014/main" id="{3A45141A-9F9C-4B36-AAFA-13D0B28BB9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702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80" name="Arc 379">
                        <a:extLst>
                          <a:ext uri="{FF2B5EF4-FFF2-40B4-BE49-F238E27FC236}">
                            <a16:creationId xmlns:a16="http://schemas.microsoft.com/office/drawing/2014/main" id="{34234EF8-5C92-4285-962B-09D3F5A6D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81" name="Arc 380">
                        <a:extLst>
                          <a:ext uri="{FF2B5EF4-FFF2-40B4-BE49-F238E27FC236}">
                            <a16:creationId xmlns:a16="http://schemas.microsoft.com/office/drawing/2014/main" id="{9C207E4D-41AC-492C-AD58-0FB2EA5E5EF4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E45DFB5E-5B93-45FE-B190-BE78B615003B}"/>
                      </a:ext>
                    </a:extLst>
                  </p:cNvPr>
                  <p:cNvCxnSpPr>
                    <a:cxnSpLocks/>
                    <a:endCxn id="381" idx="0"/>
                  </p:cNvCxnSpPr>
                  <p:nvPr/>
                </p:nvCxnSpPr>
                <p:spPr>
                  <a:xfrm flipH="1">
                    <a:off x="9188338" y="3187373"/>
                    <a:ext cx="60642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6466FB72-63B3-44E8-80DE-2A9566327C4B}"/>
                    </a:ext>
                  </a:extLst>
                </p:cNvPr>
                <p:cNvGrpSpPr/>
                <p:nvPr/>
              </p:nvGrpSpPr>
              <p:grpSpPr>
                <a:xfrm>
                  <a:off x="8263911" y="5182757"/>
                  <a:ext cx="975228" cy="266313"/>
                  <a:chOff x="7737365" y="3034093"/>
                  <a:chExt cx="2057400" cy="304800"/>
                </a:xfrm>
              </p:grpSpPr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3738864C-A6AB-4BEA-AC1A-E053BA8D46FC}"/>
                      </a:ext>
                    </a:extLst>
                  </p:cNvPr>
                  <p:cNvCxnSpPr/>
                  <p:nvPr/>
                </p:nvCxnSpPr>
                <p:spPr bwMode="auto">
                  <a:xfrm rot="16200000" flipV="1">
                    <a:off x="8027084" y="2884074"/>
                    <a:ext cx="0" cy="57943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7" name="Group 346">
                    <a:extLst>
                      <a:ext uri="{FF2B5EF4-FFF2-40B4-BE49-F238E27FC236}">
                        <a16:creationId xmlns:a16="http://schemas.microsoft.com/office/drawing/2014/main" id="{D1200A7A-D9B7-4863-97BA-9CBCABD139A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602640" y="2748256"/>
                    <a:ext cx="304800" cy="876473"/>
                    <a:chOff x="4114800" y="1538205"/>
                    <a:chExt cx="1839433" cy="1759661"/>
                  </a:xfrm>
                </p:grpSpPr>
                <p:grpSp>
                  <p:nvGrpSpPr>
                    <p:cNvPr id="349" name="Group 348">
                      <a:extLst>
                        <a:ext uri="{FF2B5EF4-FFF2-40B4-BE49-F238E27FC236}">
                          <a16:creationId xmlns:a16="http://schemas.microsoft.com/office/drawing/2014/main" id="{8C425B45-EDE7-41A1-9DB5-ED53229DF4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538205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68" name="Arc 367">
                        <a:extLst>
                          <a:ext uri="{FF2B5EF4-FFF2-40B4-BE49-F238E27FC236}">
                            <a16:creationId xmlns:a16="http://schemas.microsoft.com/office/drawing/2014/main" id="{F70E6BF0-9CD6-4515-9A4A-C3CBF0F200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69" name="Arc 368">
                        <a:extLst>
                          <a:ext uri="{FF2B5EF4-FFF2-40B4-BE49-F238E27FC236}">
                            <a16:creationId xmlns:a16="http://schemas.microsoft.com/office/drawing/2014/main" id="{262D6FC4-B900-4BCC-BD9C-1AE734CFB1A7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50" name="Group 349">
                      <a:extLst>
                        <a:ext uri="{FF2B5EF4-FFF2-40B4-BE49-F238E27FC236}">
                          <a16:creationId xmlns:a16="http://schemas.microsoft.com/office/drawing/2014/main" id="{8C080402-BE18-4524-8013-3FA3B95C759E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1943042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66" name="Arc 365">
                        <a:extLst>
                          <a:ext uri="{FF2B5EF4-FFF2-40B4-BE49-F238E27FC236}">
                            <a16:creationId xmlns:a16="http://schemas.microsoft.com/office/drawing/2014/main" id="{CEBE8A92-4805-453E-9A9A-8E8A2B6D22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67" name="Arc 366">
                        <a:extLst>
                          <a:ext uri="{FF2B5EF4-FFF2-40B4-BE49-F238E27FC236}">
                            <a16:creationId xmlns:a16="http://schemas.microsoft.com/office/drawing/2014/main" id="{D43DFCB5-E9E5-4C01-AA2D-8EE5B0DED064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51" name="Group 350">
                      <a:extLst>
                        <a:ext uri="{FF2B5EF4-FFF2-40B4-BE49-F238E27FC236}">
                          <a16:creationId xmlns:a16="http://schemas.microsoft.com/office/drawing/2014/main" id="{7736735A-7761-4D80-B2A1-1F2BF0CFB5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940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64" name="Arc 363">
                        <a:extLst>
                          <a:ext uri="{FF2B5EF4-FFF2-40B4-BE49-F238E27FC236}">
                            <a16:creationId xmlns:a16="http://schemas.microsoft.com/office/drawing/2014/main" id="{95321DCC-21F1-498D-96D6-CD53F9C66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65" name="Arc 364">
                        <a:extLst>
                          <a:ext uri="{FF2B5EF4-FFF2-40B4-BE49-F238E27FC236}">
                            <a16:creationId xmlns:a16="http://schemas.microsoft.com/office/drawing/2014/main" id="{498ABBA4-F3D2-4A49-A4AD-0790933D833B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52" name="Group 351">
                      <a:extLst>
                        <a:ext uri="{FF2B5EF4-FFF2-40B4-BE49-F238E27FC236}">
                          <a16:creationId xmlns:a16="http://schemas.microsoft.com/office/drawing/2014/main" id="{5E43CF70-9CDA-4622-972D-3D0E5613E316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351567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62" name="Arc 361">
                        <a:extLst>
                          <a:ext uri="{FF2B5EF4-FFF2-40B4-BE49-F238E27FC236}">
                            <a16:creationId xmlns:a16="http://schemas.microsoft.com/office/drawing/2014/main" id="{F57F77FB-3195-4048-957E-1C91D60C2C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63" name="Arc 362">
                        <a:extLst>
                          <a:ext uri="{FF2B5EF4-FFF2-40B4-BE49-F238E27FC236}">
                            <a16:creationId xmlns:a16="http://schemas.microsoft.com/office/drawing/2014/main" id="{040C9337-D542-4C80-890E-55E41820199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53" name="Group 352">
                      <a:extLst>
                        <a:ext uri="{FF2B5EF4-FFF2-40B4-BE49-F238E27FC236}">
                          <a16:creationId xmlns:a16="http://schemas.microsoft.com/office/drawing/2014/main" id="{3A3A52AD-8A86-445F-85C1-7AC12781F5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340934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60" name="Arc 359">
                        <a:extLst>
                          <a:ext uri="{FF2B5EF4-FFF2-40B4-BE49-F238E27FC236}">
                            <a16:creationId xmlns:a16="http://schemas.microsoft.com/office/drawing/2014/main" id="{91DFDB25-28D5-4EAE-93F4-E33C69DDB3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61" name="Arc 360">
                        <a:extLst>
                          <a:ext uri="{FF2B5EF4-FFF2-40B4-BE49-F238E27FC236}">
                            <a16:creationId xmlns:a16="http://schemas.microsoft.com/office/drawing/2014/main" id="{6A30382B-3EB5-46FA-B77B-165893C9E267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54" name="Group 353">
                      <a:extLst>
                        <a:ext uri="{FF2B5EF4-FFF2-40B4-BE49-F238E27FC236}">
                          <a16:creationId xmlns:a16="http://schemas.microsoft.com/office/drawing/2014/main" id="{466C3A2F-54D5-4B28-9A4E-4F0AE5A1F8F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709532"/>
                      <a:ext cx="1828800" cy="221001"/>
                      <a:chOff x="5105400" y="3358473"/>
                      <a:chExt cx="1752600" cy="971053"/>
                    </a:xfrm>
                  </p:grpSpPr>
                  <p:sp>
                    <p:nvSpPr>
                      <p:cNvPr id="358" name="Arc 357">
                        <a:extLst>
                          <a:ext uri="{FF2B5EF4-FFF2-40B4-BE49-F238E27FC236}">
                            <a16:creationId xmlns:a16="http://schemas.microsoft.com/office/drawing/2014/main" id="{7312626E-33F5-4C7E-A8F4-592B632588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59" name="Arc 358">
                        <a:extLst>
                          <a:ext uri="{FF2B5EF4-FFF2-40B4-BE49-F238E27FC236}">
                            <a16:creationId xmlns:a16="http://schemas.microsoft.com/office/drawing/2014/main" id="{AFE154B3-A8D8-4A25-A234-24AF91CAC9BB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BC79155F-DB94-4B65-8E5B-6AA0CEBB86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702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56" name="Arc 355">
                        <a:extLst>
                          <a:ext uri="{FF2B5EF4-FFF2-40B4-BE49-F238E27FC236}">
                            <a16:creationId xmlns:a16="http://schemas.microsoft.com/office/drawing/2014/main" id="{F8AE502B-36C6-4E42-AE1C-44AF859367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57" name="Arc 356">
                        <a:extLst>
                          <a:ext uri="{FF2B5EF4-FFF2-40B4-BE49-F238E27FC236}">
                            <a16:creationId xmlns:a16="http://schemas.microsoft.com/office/drawing/2014/main" id="{CDD30361-AFB1-4E04-9350-8E94EE2ACEBE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18BC12F8-48E1-464A-A459-35109FA46D99}"/>
                      </a:ext>
                    </a:extLst>
                  </p:cNvPr>
                  <p:cNvCxnSpPr>
                    <a:cxnSpLocks/>
                    <a:endCxn id="357" idx="0"/>
                  </p:cNvCxnSpPr>
                  <p:nvPr/>
                </p:nvCxnSpPr>
                <p:spPr>
                  <a:xfrm flipH="1">
                    <a:off x="9188338" y="3187373"/>
                    <a:ext cx="60642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C1EBEE32-1B2D-42C3-9218-CE3B457C2B23}"/>
                    </a:ext>
                  </a:extLst>
                </p:cNvPr>
                <p:cNvGrpSpPr/>
                <p:nvPr/>
              </p:nvGrpSpPr>
              <p:grpSpPr>
                <a:xfrm>
                  <a:off x="7538582" y="4915190"/>
                  <a:ext cx="753045" cy="236961"/>
                  <a:chOff x="7737365" y="3034093"/>
                  <a:chExt cx="2057400" cy="304800"/>
                </a:xfrm>
              </p:grpSpPr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66470CFE-1E83-4D88-A999-4790A2D423B8}"/>
                      </a:ext>
                    </a:extLst>
                  </p:cNvPr>
                  <p:cNvCxnSpPr/>
                  <p:nvPr/>
                </p:nvCxnSpPr>
                <p:spPr bwMode="auto">
                  <a:xfrm rot="16200000" flipV="1">
                    <a:off x="8027084" y="2884074"/>
                    <a:ext cx="0" cy="57943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DA56E7CA-4B38-45DE-A6E2-7892A4B9A738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602640" y="2748256"/>
                    <a:ext cx="304800" cy="876473"/>
                    <a:chOff x="4114800" y="1538205"/>
                    <a:chExt cx="1839433" cy="1759661"/>
                  </a:xfrm>
                </p:grpSpPr>
                <p:grpSp>
                  <p:nvGrpSpPr>
                    <p:cNvPr id="325" name="Group 324">
                      <a:extLst>
                        <a:ext uri="{FF2B5EF4-FFF2-40B4-BE49-F238E27FC236}">
                          <a16:creationId xmlns:a16="http://schemas.microsoft.com/office/drawing/2014/main" id="{D967773E-3B97-46DA-A07A-E23A015A8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538205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44" name="Arc 343">
                        <a:extLst>
                          <a:ext uri="{FF2B5EF4-FFF2-40B4-BE49-F238E27FC236}">
                            <a16:creationId xmlns:a16="http://schemas.microsoft.com/office/drawing/2014/main" id="{A2A0A531-8168-42E4-ACC7-9EF47701BE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45" name="Arc 344">
                        <a:extLst>
                          <a:ext uri="{FF2B5EF4-FFF2-40B4-BE49-F238E27FC236}">
                            <a16:creationId xmlns:a16="http://schemas.microsoft.com/office/drawing/2014/main" id="{E0406A8A-BFD4-49A8-9C6F-1EC2CC0ABBDD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26" name="Group 325">
                      <a:extLst>
                        <a:ext uri="{FF2B5EF4-FFF2-40B4-BE49-F238E27FC236}">
                          <a16:creationId xmlns:a16="http://schemas.microsoft.com/office/drawing/2014/main" id="{41F112D7-39D6-40CC-9F57-DA36D63CAAC6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1943042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42" name="Arc 341">
                        <a:extLst>
                          <a:ext uri="{FF2B5EF4-FFF2-40B4-BE49-F238E27FC236}">
                            <a16:creationId xmlns:a16="http://schemas.microsoft.com/office/drawing/2014/main" id="{125A4AA0-C815-4B89-992A-D5E59CC70B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43" name="Arc 342">
                        <a:extLst>
                          <a:ext uri="{FF2B5EF4-FFF2-40B4-BE49-F238E27FC236}">
                            <a16:creationId xmlns:a16="http://schemas.microsoft.com/office/drawing/2014/main" id="{8E3DE3EB-BF3B-4946-85A8-5FE82D82BEB7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27" name="Group 326">
                      <a:extLst>
                        <a:ext uri="{FF2B5EF4-FFF2-40B4-BE49-F238E27FC236}">
                          <a16:creationId xmlns:a16="http://schemas.microsoft.com/office/drawing/2014/main" id="{004F96D6-EF7C-4A4D-98A1-3C15336136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940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40" name="Arc 339">
                        <a:extLst>
                          <a:ext uri="{FF2B5EF4-FFF2-40B4-BE49-F238E27FC236}">
                            <a16:creationId xmlns:a16="http://schemas.microsoft.com/office/drawing/2014/main" id="{4F390C36-6AD3-403F-9512-A0E0ED58B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41" name="Arc 340">
                        <a:extLst>
                          <a:ext uri="{FF2B5EF4-FFF2-40B4-BE49-F238E27FC236}">
                            <a16:creationId xmlns:a16="http://schemas.microsoft.com/office/drawing/2014/main" id="{9D6AAC45-E153-4242-9365-584DB3975740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28" name="Group 327">
                      <a:extLst>
                        <a:ext uri="{FF2B5EF4-FFF2-40B4-BE49-F238E27FC236}">
                          <a16:creationId xmlns:a16="http://schemas.microsoft.com/office/drawing/2014/main" id="{D0F1C93D-7F9C-41D0-BBC2-E1A9959301C2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351567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38" name="Arc 337">
                        <a:extLst>
                          <a:ext uri="{FF2B5EF4-FFF2-40B4-BE49-F238E27FC236}">
                            <a16:creationId xmlns:a16="http://schemas.microsoft.com/office/drawing/2014/main" id="{FF8D0C1B-4549-4FDE-8733-C7FA80FEC4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39" name="Arc 338">
                        <a:extLst>
                          <a:ext uri="{FF2B5EF4-FFF2-40B4-BE49-F238E27FC236}">
                            <a16:creationId xmlns:a16="http://schemas.microsoft.com/office/drawing/2014/main" id="{0A52B58C-9069-4C24-B232-96F2D5DAE9FD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29" name="Group 328">
                      <a:extLst>
                        <a:ext uri="{FF2B5EF4-FFF2-40B4-BE49-F238E27FC236}">
                          <a16:creationId xmlns:a16="http://schemas.microsoft.com/office/drawing/2014/main" id="{DA83EE24-97AA-48F8-B2B1-CB11F4F018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340934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36" name="Arc 335">
                        <a:extLst>
                          <a:ext uri="{FF2B5EF4-FFF2-40B4-BE49-F238E27FC236}">
                            <a16:creationId xmlns:a16="http://schemas.microsoft.com/office/drawing/2014/main" id="{79DB9EF9-8B0D-463E-A020-C94BB2A0F6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37" name="Arc 336">
                        <a:extLst>
                          <a:ext uri="{FF2B5EF4-FFF2-40B4-BE49-F238E27FC236}">
                            <a16:creationId xmlns:a16="http://schemas.microsoft.com/office/drawing/2014/main" id="{67C8CAD6-6030-4101-BA0C-FD8FF7D0733C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30" name="Group 329">
                      <a:extLst>
                        <a:ext uri="{FF2B5EF4-FFF2-40B4-BE49-F238E27FC236}">
                          <a16:creationId xmlns:a16="http://schemas.microsoft.com/office/drawing/2014/main" id="{2DA66E51-6BC9-4D32-BFD8-0C3787EDC45E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709532"/>
                      <a:ext cx="1828800" cy="221001"/>
                      <a:chOff x="5105400" y="3358473"/>
                      <a:chExt cx="1752600" cy="971053"/>
                    </a:xfrm>
                  </p:grpSpPr>
                  <p:sp>
                    <p:nvSpPr>
                      <p:cNvPr id="334" name="Arc 333">
                        <a:extLst>
                          <a:ext uri="{FF2B5EF4-FFF2-40B4-BE49-F238E27FC236}">
                            <a16:creationId xmlns:a16="http://schemas.microsoft.com/office/drawing/2014/main" id="{135D4679-1610-4ED7-AAB6-EB3F3D3F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35" name="Arc 334">
                        <a:extLst>
                          <a:ext uri="{FF2B5EF4-FFF2-40B4-BE49-F238E27FC236}">
                            <a16:creationId xmlns:a16="http://schemas.microsoft.com/office/drawing/2014/main" id="{CFF7D4E1-C289-4DBA-84C1-FDA4531CCE66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2603BA6D-9229-4987-8EBE-CA8BF825CB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702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32" name="Arc 331">
                        <a:extLst>
                          <a:ext uri="{FF2B5EF4-FFF2-40B4-BE49-F238E27FC236}">
                            <a16:creationId xmlns:a16="http://schemas.microsoft.com/office/drawing/2014/main" id="{67B0C26E-0A28-4C80-80A6-3CDBAFB7C1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33" name="Arc 332">
                        <a:extLst>
                          <a:ext uri="{FF2B5EF4-FFF2-40B4-BE49-F238E27FC236}">
                            <a16:creationId xmlns:a16="http://schemas.microsoft.com/office/drawing/2014/main" id="{396AE03A-0F5C-40F1-A6BA-929AC32C212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7BAFBA7D-EFFC-4363-AEEE-5409BE62DE4B}"/>
                      </a:ext>
                    </a:extLst>
                  </p:cNvPr>
                  <p:cNvCxnSpPr>
                    <a:cxnSpLocks/>
                    <a:endCxn id="333" idx="0"/>
                  </p:cNvCxnSpPr>
                  <p:nvPr/>
                </p:nvCxnSpPr>
                <p:spPr>
                  <a:xfrm flipH="1">
                    <a:off x="9188338" y="3187373"/>
                    <a:ext cx="60642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DB438A1D-A696-402F-91F0-13B2692B4A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87716" y="4517176"/>
                  <a:ext cx="7823" cy="9993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E82B6E64-3FED-43AB-9CCC-54F59CE004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9264" y="4532207"/>
                  <a:ext cx="7823" cy="9993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8ADA4DC6-CC4C-4737-8083-6AAE1149050B}"/>
                    </a:ext>
                  </a:extLst>
                </p:cNvPr>
                <p:cNvSpPr/>
                <p:nvPr/>
              </p:nvSpPr>
              <p:spPr>
                <a:xfrm>
                  <a:off x="10660523" y="5121393"/>
                  <a:ext cx="457200" cy="457200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6685E2B7-1382-4FA3-9980-F1A18DACDCC5}"/>
                    </a:ext>
                  </a:extLst>
                </p:cNvPr>
                <p:cNvSpPr txBox="1"/>
                <p:nvPr/>
              </p:nvSpPr>
              <p:spPr>
                <a:xfrm>
                  <a:off x="10579824" y="4867752"/>
                  <a:ext cx="3193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+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4A7D0A9-7487-40F8-A750-B6F47BB09B87}"/>
                    </a:ext>
                  </a:extLst>
                </p:cNvPr>
                <p:cNvSpPr txBox="1"/>
                <p:nvPr/>
              </p:nvSpPr>
              <p:spPr>
                <a:xfrm>
                  <a:off x="10579824" y="5360452"/>
                  <a:ext cx="252573" cy="36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/>
                    <a:t>_</a:t>
                  </a:r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DF0EC350-D824-4456-BEC4-61DF628473DA}"/>
                    </a:ext>
                  </a:extLst>
                </p:cNvPr>
                <p:cNvGrpSpPr/>
                <p:nvPr/>
              </p:nvGrpSpPr>
              <p:grpSpPr>
                <a:xfrm>
                  <a:off x="10751853" y="5271708"/>
                  <a:ext cx="276225" cy="195899"/>
                  <a:chOff x="646265" y="3047948"/>
                  <a:chExt cx="1895631" cy="938665"/>
                </a:xfrm>
              </p:grpSpPr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4CA0F515-5FC7-40FF-83A9-A60BB41E4E73}"/>
                      </a:ext>
                    </a:extLst>
                  </p:cNvPr>
                  <p:cNvGrpSpPr/>
                  <p:nvPr/>
                </p:nvGrpSpPr>
                <p:grpSpPr>
                  <a:xfrm>
                    <a:off x="646265" y="3047948"/>
                    <a:ext cx="953935" cy="936393"/>
                    <a:chOff x="646265" y="3047948"/>
                    <a:chExt cx="953935" cy="936393"/>
                  </a:xfrm>
                </p:grpSpPr>
                <p:sp>
                  <p:nvSpPr>
                    <p:cNvPr id="320" name="Arc 319">
                      <a:extLst>
                        <a:ext uri="{FF2B5EF4-FFF2-40B4-BE49-F238E27FC236}">
                          <a16:creationId xmlns:a16="http://schemas.microsoft.com/office/drawing/2014/main" id="{758F6ABE-FDEA-4C3B-BE09-97581884F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65" y="3047948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1" name="Arc 320">
                      <a:extLst>
                        <a:ext uri="{FF2B5EF4-FFF2-40B4-BE49-F238E27FC236}">
                          <a16:creationId xmlns:a16="http://schemas.microsoft.com/office/drawing/2014/main" id="{3DE95B26-EBFE-404C-B244-3D614E77D75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0543" y="3048000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63D941FA-A80B-49B5-9562-3651B8E76BA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1587961" y="3050220"/>
                    <a:ext cx="953935" cy="936393"/>
                    <a:chOff x="646265" y="3047948"/>
                    <a:chExt cx="953935" cy="936393"/>
                  </a:xfrm>
                </p:grpSpPr>
                <p:sp>
                  <p:nvSpPr>
                    <p:cNvPr id="318" name="Arc 317">
                      <a:extLst>
                        <a:ext uri="{FF2B5EF4-FFF2-40B4-BE49-F238E27FC236}">
                          <a16:creationId xmlns:a16="http://schemas.microsoft.com/office/drawing/2014/main" id="{465D03E0-971D-4339-809D-822E969E12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65" y="3047948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" name="Arc 318">
                      <a:extLst>
                        <a:ext uri="{FF2B5EF4-FFF2-40B4-BE49-F238E27FC236}">
                          <a16:creationId xmlns:a16="http://schemas.microsoft.com/office/drawing/2014/main" id="{F48E9715-9CE7-431E-A10B-5D812870CCF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0543" y="3048000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0D3B4EF0-698F-4357-8648-58090C62F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267796" y="4714696"/>
                  <a:ext cx="63134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90925991-55EF-41AD-B6DF-40A057AE2746}"/>
                    </a:ext>
                  </a:extLst>
                </p:cNvPr>
                <p:cNvCxnSpPr>
                  <a:cxnSpLocks/>
                  <a:endCxn id="265" idx="0"/>
                </p:cNvCxnSpPr>
                <p:nvPr/>
              </p:nvCxnSpPr>
              <p:spPr>
                <a:xfrm>
                  <a:off x="10889074" y="4714696"/>
                  <a:ext cx="49" cy="4066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737E2448-AC23-4C10-A9DD-C03B20BFA8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89025" y="5609634"/>
                  <a:ext cx="0" cy="222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Isosceles Triangle 271">
                  <a:extLst>
                    <a:ext uri="{FF2B5EF4-FFF2-40B4-BE49-F238E27FC236}">
                      <a16:creationId xmlns:a16="http://schemas.microsoft.com/office/drawing/2014/main" id="{FB0A548D-3503-415F-BEBF-6E29D4F43F7F}"/>
                    </a:ext>
                  </a:extLst>
                </p:cNvPr>
                <p:cNvSpPr/>
                <p:nvPr/>
              </p:nvSpPr>
              <p:spPr>
                <a:xfrm flipV="1">
                  <a:off x="10832397" y="5817172"/>
                  <a:ext cx="113144" cy="6829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3" name="TextBox 272">
                      <a:extLst>
                        <a:ext uri="{FF2B5EF4-FFF2-40B4-BE49-F238E27FC236}">
                          <a16:creationId xmlns:a16="http://schemas.microsoft.com/office/drawing/2014/main" id="{EEE582D4-7295-465D-892D-79B14D513E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91457" y="5166698"/>
                      <a:ext cx="71045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800" b="0" dirty="0"/>
                        <a:t>E</a:t>
                      </a:r>
                      <a14:m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° </m:t>
                          </m:r>
                        </m:oMath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6DB5DD4F-2A12-480C-8B31-267272D77B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1457" y="5166698"/>
                      <a:ext cx="71045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838" t="-8197" b="-2459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5BF504CC-A7DF-4117-A4C6-1CB90A579814}"/>
                    </a:ext>
                  </a:extLst>
                </p:cNvPr>
                <p:cNvSpPr/>
                <p:nvPr/>
              </p:nvSpPr>
              <p:spPr>
                <a:xfrm>
                  <a:off x="7290897" y="5103342"/>
                  <a:ext cx="457200" cy="457200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B9AFFC76-8085-4261-BD12-A5D8E6605DDF}"/>
                    </a:ext>
                  </a:extLst>
                </p:cNvPr>
                <p:cNvSpPr txBox="1"/>
                <p:nvPr/>
              </p:nvSpPr>
              <p:spPr>
                <a:xfrm>
                  <a:off x="7183703" y="4881738"/>
                  <a:ext cx="3193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+</a:t>
                  </a:r>
                </a:p>
              </p:txBody>
            </p:sp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C0D4B211-ACA5-400B-9458-24B30566FD16}"/>
                    </a:ext>
                  </a:extLst>
                </p:cNvPr>
                <p:cNvSpPr txBox="1"/>
                <p:nvPr/>
              </p:nvSpPr>
              <p:spPr>
                <a:xfrm>
                  <a:off x="7199030" y="5312332"/>
                  <a:ext cx="252573" cy="36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/>
                    <a:t>_</a:t>
                  </a:r>
                </a:p>
              </p:txBody>
            </p: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4BFE5D83-CB49-4D1C-B068-AD5EBC56FAF0}"/>
                    </a:ext>
                  </a:extLst>
                </p:cNvPr>
                <p:cNvGrpSpPr/>
                <p:nvPr/>
              </p:nvGrpSpPr>
              <p:grpSpPr>
                <a:xfrm>
                  <a:off x="7382227" y="5253657"/>
                  <a:ext cx="276225" cy="195899"/>
                  <a:chOff x="646265" y="3047948"/>
                  <a:chExt cx="1895631" cy="938665"/>
                </a:xfrm>
              </p:grpSpPr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F7E4361E-214D-4042-88DC-000B5B9ECCE0}"/>
                      </a:ext>
                    </a:extLst>
                  </p:cNvPr>
                  <p:cNvGrpSpPr/>
                  <p:nvPr/>
                </p:nvGrpSpPr>
                <p:grpSpPr>
                  <a:xfrm>
                    <a:off x="646265" y="3047948"/>
                    <a:ext cx="953935" cy="936393"/>
                    <a:chOff x="646265" y="3047948"/>
                    <a:chExt cx="953935" cy="936393"/>
                  </a:xfrm>
                </p:grpSpPr>
                <p:sp>
                  <p:nvSpPr>
                    <p:cNvPr id="314" name="Arc 313">
                      <a:extLst>
                        <a:ext uri="{FF2B5EF4-FFF2-40B4-BE49-F238E27FC236}">
                          <a16:creationId xmlns:a16="http://schemas.microsoft.com/office/drawing/2014/main" id="{C14A7E9E-43EB-4732-8355-2DB6B99DB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65" y="3047948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" name="Arc 314">
                      <a:extLst>
                        <a:ext uri="{FF2B5EF4-FFF2-40B4-BE49-F238E27FC236}">
                          <a16:creationId xmlns:a16="http://schemas.microsoft.com/office/drawing/2014/main" id="{92D41656-BAAD-4C4E-9E88-AA4EAEB8DF4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0543" y="3048000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1BF05378-94B6-4161-8E3B-8FBDDBC39D9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1587961" y="3050220"/>
                    <a:ext cx="953935" cy="936393"/>
                    <a:chOff x="646265" y="3047948"/>
                    <a:chExt cx="953935" cy="936393"/>
                  </a:xfrm>
                </p:grpSpPr>
                <p:sp>
                  <p:nvSpPr>
                    <p:cNvPr id="312" name="Arc 311">
                      <a:extLst>
                        <a:ext uri="{FF2B5EF4-FFF2-40B4-BE49-F238E27FC236}">
                          <a16:creationId xmlns:a16="http://schemas.microsoft.com/office/drawing/2014/main" id="{217A20FE-EC83-48C2-9043-ACF02D7EC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65" y="3047948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Arc 312">
                      <a:extLst>
                        <a:ext uri="{FF2B5EF4-FFF2-40B4-BE49-F238E27FC236}">
                          <a16:creationId xmlns:a16="http://schemas.microsoft.com/office/drawing/2014/main" id="{6C997C71-AB33-4AF5-A326-487BAA60B89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50543" y="3048000"/>
                      <a:ext cx="949657" cy="936341"/>
                    </a:xfrm>
                    <a:prstGeom prst="arc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91C4B10A-F206-4933-B576-8A841C6F9CE9}"/>
                    </a:ext>
                  </a:extLst>
                </p:cNvPr>
                <p:cNvCxnSpPr>
                  <a:cxnSpLocks/>
                  <a:endCxn id="274" idx="0"/>
                </p:cNvCxnSpPr>
                <p:nvPr/>
              </p:nvCxnSpPr>
              <p:spPr>
                <a:xfrm flipH="1">
                  <a:off x="7519497" y="5034367"/>
                  <a:ext cx="10019" cy="689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964B2BCC-FF76-4BC6-A40E-7CF6B995BA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19399" y="5591583"/>
                  <a:ext cx="0" cy="222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Isosceles Triangle 279">
                  <a:extLst>
                    <a:ext uri="{FF2B5EF4-FFF2-40B4-BE49-F238E27FC236}">
                      <a16:creationId xmlns:a16="http://schemas.microsoft.com/office/drawing/2014/main" id="{0BE38FB8-2AFF-4111-9959-78463AE4792E}"/>
                    </a:ext>
                  </a:extLst>
                </p:cNvPr>
                <p:cNvSpPr/>
                <p:nvPr/>
              </p:nvSpPr>
              <p:spPr>
                <a:xfrm flipV="1">
                  <a:off x="7462771" y="5799121"/>
                  <a:ext cx="113144" cy="6829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F4613177-5239-4E13-9DE2-9849ADB6AF9C}"/>
                    </a:ext>
                  </a:extLst>
                </p:cNvPr>
                <p:cNvGrpSpPr/>
                <p:nvPr/>
              </p:nvGrpSpPr>
              <p:grpSpPr>
                <a:xfrm>
                  <a:off x="9209493" y="5152453"/>
                  <a:ext cx="1056608" cy="314659"/>
                  <a:chOff x="7737365" y="3034093"/>
                  <a:chExt cx="2057400" cy="304800"/>
                </a:xfrm>
              </p:grpSpPr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E605CE4A-B624-4357-A7DB-E321283385C0}"/>
                      </a:ext>
                    </a:extLst>
                  </p:cNvPr>
                  <p:cNvCxnSpPr/>
                  <p:nvPr/>
                </p:nvCxnSpPr>
                <p:spPr bwMode="auto">
                  <a:xfrm rot="16200000" flipV="1">
                    <a:off x="8027084" y="2884074"/>
                    <a:ext cx="0" cy="57943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325F3418-E563-4D21-9BDE-B2093964929B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602640" y="2748256"/>
                    <a:ext cx="304800" cy="876473"/>
                    <a:chOff x="4114800" y="1538205"/>
                    <a:chExt cx="1839433" cy="1759661"/>
                  </a:xfrm>
                </p:grpSpPr>
                <p:grpSp>
                  <p:nvGrpSpPr>
                    <p:cNvPr id="289" name="Group 288">
                      <a:extLst>
                        <a:ext uri="{FF2B5EF4-FFF2-40B4-BE49-F238E27FC236}">
                          <a16:creationId xmlns:a16="http://schemas.microsoft.com/office/drawing/2014/main" id="{99DFB49D-C241-43C2-A140-91E0484708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538205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08" name="Arc 307">
                        <a:extLst>
                          <a:ext uri="{FF2B5EF4-FFF2-40B4-BE49-F238E27FC236}">
                            <a16:creationId xmlns:a16="http://schemas.microsoft.com/office/drawing/2014/main" id="{735C595B-6F55-4AEE-93B7-AF451C7CF2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9" name="Arc 308">
                        <a:extLst>
                          <a:ext uri="{FF2B5EF4-FFF2-40B4-BE49-F238E27FC236}">
                            <a16:creationId xmlns:a16="http://schemas.microsoft.com/office/drawing/2014/main" id="{B3DF2F5D-9758-4AF6-9B92-C6531A01B531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0" name="Group 289">
                      <a:extLst>
                        <a:ext uri="{FF2B5EF4-FFF2-40B4-BE49-F238E27FC236}">
                          <a16:creationId xmlns:a16="http://schemas.microsoft.com/office/drawing/2014/main" id="{3DD15B14-9EF3-42DF-845D-5E774B1497F2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1943042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06" name="Arc 305">
                        <a:extLst>
                          <a:ext uri="{FF2B5EF4-FFF2-40B4-BE49-F238E27FC236}">
                            <a16:creationId xmlns:a16="http://schemas.microsoft.com/office/drawing/2014/main" id="{D08DA0AD-3539-4558-BD0A-948618DA41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7" name="Arc 306">
                        <a:extLst>
                          <a:ext uri="{FF2B5EF4-FFF2-40B4-BE49-F238E27FC236}">
                            <a16:creationId xmlns:a16="http://schemas.microsoft.com/office/drawing/2014/main" id="{9A1FEBB0-4A52-477F-8DAA-AF4C2F008215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1" name="Group 290">
                      <a:extLst>
                        <a:ext uri="{FF2B5EF4-FFF2-40B4-BE49-F238E27FC236}">
                          <a16:creationId xmlns:a16="http://schemas.microsoft.com/office/drawing/2014/main" id="{F259787C-76D0-48B4-88F2-1799243E5F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1940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04" name="Arc 303">
                        <a:extLst>
                          <a:ext uri="{FF2B5EF4-FFF2-40B4-BE49-F238E27FC236}">
                            <a16:creationId xmlns:a16="http://schemas.microsoft.com/office/drawing/2014/main" id="{B23775D2-B3B7-4B4D-828A-96B5CC331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5" name="Arc 304">
                        <a:extLst>
                          <a:ext uri="{FF2B5EF4-FFF2-40B4-BE49-F238E27FC236}">
                            <a16:creationId xmlns:a16="http://schemas.microsoft.com/office/drawing/2014/main" id="{8D80DC33-C277-48F5-9D4F-95F49BCCF721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2" name="Group 291">
                      <a:extLst>
                        <a:ext uri="{FF2B5EF4-FFF2-40B4-BE49-F238E27FC236}">
                          <a16:creationId xmlns:a16="http://schemas.microsoft.com/office/drawing/2014/main" id="{6A550A05-1589-4486-9666-D715A84D35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351567"/>
                      <a:ext cx="1828800" cy="182645"/>
                      <a:chOff x="5105400" y="3358473"/>
                      <a:chExt cx="1752600" cy="971053"/>
                    </a:xfrm>
                  </p:grpSpPr>
                  <p:sp>
                    <p:nvSpPr>
                      <p:cNvPr id="302" name="Arc 301">
                        <a:extLst>
                          <a:ext uri="{FF2B5EF4-FFF2-40B4-BE49-F238E27FC236}">
                            <a16:creationId xmlns:a16="http://schemas.microsoft.com/office/drawing/2014/main" id="{E3F2DE85-9DFA-4A22-99D0-A2C199BB8A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3" name="Arc 302">
                        <a:extLst>
                          <a:ext uri="{FF2B5EF4-FFF2-40B4-BE49-F238E27FC236}">
                            <a16:creationId xmlns:a16="http://schemas.microsoft.com/office/drawing/2014/main" id="{F4CB1A24-E1CD-4D8B-B064-336D7065E14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3" name="Group 292">
                      <a:extLst>
                        <a:ext uri="{FF2B5EF4-FFF2-40B4-BE49-F238E27FC236}">
                          <a16:creationId xmlns:a16="http://schemas.microsoft.com/office/drawing/2014/main" id="{BEE39752-C3C2-4118-82BD-37AC9527B2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340934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300" name="Arc 299">
                        <a:extLst>
                          <a:ext uri="{FF2B5EF4-FFF2-40B4-BE49-F238E27FC236}">
                            <a16:creationId xmlns:a16="http://schemas.microsoft.com/office/drawing/2014/main" id="{DC12BE4B-5F81-4A59-8E9B-1A0806755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301" name="Arc 300">
                        <a:extLst>
                          <a:ext uri="{FF2B5EF4-FFF2-40B4-BE49-F238E27FC236}">
                            <a16:creationId xmlns:a16="http://schemas.microsoft.com/office/drawing/2014/main" id="{AB5D77DF-F814-48DB-8B8F-0BF6E806ED1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4" name="Group 293">
                      <a:extLst>
                        <a:ext uri="{FF2B5EF4-FFF2-40B4-BE49-F238E27FC236}">
                          <a16:creationId xmlns:a16="http://schemas.microsoft.com/office/drawing/2014/main" id="{5015B63F-D7FE-4E28-97F2-FAD852BED5A9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4125433" y="2709532"/>
                      <a:ext cx="1828800" cy="221001"/>
                      <a:chOff x="5105400" y="3358473"/>
                      <a:chExt cx="1752600" cy="971053"/>
                    </a:xfrm>
                  </p:grpSpPr>
                  <p:sp>
                    <p:nvSpPr>
                      <p:cNvPr id="298" name="Arc 297">
                        <a:extLst>
                          <a:ext uri="{FF2B5EF4-FFF2-40B4-BE49-F238E27FC236}">
                            <a16:creationId xmlns:a16="http://schemas.microsoft.com/office/drawing/2014/main" id="{2865212E-51A5-4E0D-ADB9-E437FD842C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9" name="Arc 298">
                        <a:extLst>
                          <a:ext uri="{FF2B5EF4-FFF2-40B4-BE49-F238E27FC236}">
                            <a16:creationId xmlns:a16="http://schemas.microsoft.com/office/drawing/2014/main" id="{4B287F50-E229-46B5-A93A-80A9D295485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  <p:grpSp>
                  <p:nvGrpSpPr>
                    <p:cNvPr id="295" name="Group 294">
                      <a:extLst>
                        <a:ext uri="{FF2B5EF4-FFF2-40B4-BE49-F238E27FC236}">
                          <a16:creationId xmlns:a16="http://schemas.microsoft.com/office/drawing/2014/main" id="{C5CF9979-DC15-4A58-9C21-FB3741812C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800" y="2702471"/>
                      <a:ext cx="1828800" cy="595395"/>
                      <a:chOff x="5105400" y="3358473"/>
                      <a:chExt cx="1752600" cy="971053"/>
                    </a:xfrm>
                  </p:grpSpPr>
                  <p:sp>
                    <p:nvSpPr>
                      <p:cNvPr id="296" name="Arc 295">
                        <a:extLst>
                          <a:ext uri="{FF2B5EF4-FFF2-40B4-BE49-F238E27FC236}">
                            <a16:creationId xmlns:a16="http://schemas.microsoft.com/office/drawing/2014/main" id="{06904023-AF00-428F-9E39-422045F100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5400" y="3374645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  <p:sp>
                    <p:nvSpPr>
                      <p:cNvPr id="297" name="Arc 296">
                        <a:extLst>
                          <a:ext uri="{FF2B5EF4-FFF2-40B4-BE49-F238E27FC236}">
                            <a16:creationId xmlns:a16="http://schemas.microsoft.com/office/drawing/2014/main" id="{43F66495-B40B-4CD8-8A1C-ECD362C9F86F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5105400" y="3358473"/>
                        <a:ext cx="1752600" cy="954881"/>
                      </a:xfrm>
                      <a:prstGeom prst="arc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0"/>
                      </a:p>
                    </p:txBody>
                  </p:sp>
                </p:grpSp>
              </p:grp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1EDCD6F9-E386-4A88-8989-71934996C447}"/>
                      </a:ext>
                    </a:extLst>
                  </p:cNvPr>
                  <p:cNvCxnSpPr>
                    <a:cxnSpLocks/>
                    <a:endCxn id="297" idx="0"/>
                  </p:cNvCxnSpPr>
                  <p:nvPr/>
                </p:nvCxnSpPr>
                <p:spPr>
                  <a:xfrm flipH="1">
                    <a:off x="9188338" y="3187373"/>
                    <a:ext cx="60642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40B4C5F7-8278-4C47-BF4B-565E86391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40944" y="5066404"/>
                  <a:ext cx="1242" cy="55959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AA7BF608-C83F-4889-B3A9-F0C2007A9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99360" y="5505352"/>
                  <a:ext cx="0" cy="222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Isosceles Triangle 283">
                  <a:extLst>
                    <a:ext uri="{FF2B5EF4-FFF2-40B4-BE49-F238E27FC236}">
                      <a16:creationId xmlns:a16="http://schemas.microsoft.com/office/drawing/2014/main" id="{CF2E1EAD-0192-44EC-AC71-99ADE1223C85}"/>
                    </a:ext>
                  </a:extLst>
                </p:cNvPr>
                <p:cNvSpPr/>
                <p:nvPr/>
              </p:nvSpPr>
              <p:spPr>
                <a:xfrm flipV="1">
                  <a:off x="9056378" y="5720934"/>
                  <a:ext cx="113144" cy="6829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5A97D3F5-6874-4A4A-9EF8-4B64EE1015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3635" y="5496082"/>
                  <a:ext cx="137840" cy="72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CEB4B76D-6DE8-40CA-9F1C-5AB669EF7D00}"/>
                </a:ext>
              </a:extLst>
            </p:cNvPr>
            <p:cNvSpPr txBox="1"/>
            <p:nvPr/>
          </p:nvSpPr>
          <p:spPr>
            <a:xfrm>
              <a:off x="6891116" y="380232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j0.01</a:t>
              </a: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75071875-C69C-4143-BDA4-AD28B7F6E591}"/>
                </a:ext>
              </a:extLst>
            </p:cNvPr>
            <p:cNvSpPr txBox="1"/>
            <p:nvPr/>
          </p:nvSpPr>
          <p:spPr>
            <a:xfrm>
              <a:off x="8250863" y="353259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j0.06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43A4F2D-AE0C-4FCC-88F0-D0F6B59628B6}"/>
                </a:ext>
              </a:extLst>
            </p:cNvPr>
            <p:cNvSpPr txBox="1"/>
            <p:nvPr/>
          </p:nvSpPr>
          <p:spPr>
            <a:xfrm>
              <a:off x="7783188" y="45505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j0.02</a:t>
              </a: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F5BDAE6E-DEE7-4CF3-A3D6-97A68A426253}"/>
                </a:ext>
              </a:extLst>
            </p:cNvPr>
            <p:cNvSpPr txBox="1"/>
            <p:nvPr/>
          </p:nvSpPr>
          <p:spPr>
            <a:xfrm>
              <a:off x="8783452" y="4577191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j0.04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9" name="Table 398">
                <a:extLst>
                  <a:ext uri="{FF2B5EF4-FFF2-40B4-BE49-F238E27FC236}">
                    <a16:creationId xmlns:a16="http://schemas.microsoft.com/office/drawing/2014/main" id="{F4CF655F-1975-4382-917C-0DB0590E2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875509"/>
                  </p:ext>
                </p:extLst>
              </p:nvPr>
            </p:nvGraphicFramePr>
            <p:xfrm>
              <a:off x="6397508" y="3453980"/>
              <a:ext cx="4902200" cy="21235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0440">
                      <a:extLst>
                        <a:ext uri="{9D8B030D-6E8A-4147-A177-3AD203B41FA5}">
                          <a16:colId xmlns:a16="http://schemas.microsoft.com/office/drawing/2014/main" val="2178441661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2018846766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601222718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2133453811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27873712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2111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42.42472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98585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1.060618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1.060618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42.42472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4978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0.086415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2.121236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2.121236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29.94097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90458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0.075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0.139446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2.86976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2.86976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5.068148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258436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0.21119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2.996464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2.996464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-28.2749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224764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0.286102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2.289591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2.289591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-62.5441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5444400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0.343342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0.725987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0.725987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-88.2355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97353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9" name="Table 398">
                <a:extLst>
                  <a:ext uri="{FF2B5EF4-FFF2-40B4-BE49-F238E27FC236}">
                    <a16:creationId xmlns:a16="http://schemas.microsoft.com/office/drawing/2014/main" id="{F4CF655F-1975-4382-917C-0DB0590E2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875509"/>
                  </p:ext>
                </p:extLst>
              </p:nvPr>
            </p:nvGraphicFramePr>
            <p:xfrm>
              <a:off x="6397508" y="3453980"/>
              <a:ext cx="4902200" cy="21235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0440">
                      <a:extLst>
                        <a:ext uri="{9D8B030D-6E8A-4147-A177-3AD203B41FA5}">
                          <a16:colId xmlns:a16="http://schemas.microsoft.com/office/drawing/2014/main" val="2178441661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2018846766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601222718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2133453811"/>
                        </a:ext>
                      </a:extLst>
                    </a:gridCol>
                    <a:gridCol w="980440">
                      <a:extLst>
                        <a:ext uri="{9D8B030D-6E8A-4147-A177-3AD203B41FA5}">
                          <a16:colId xmlns:a16="http://schemas.microsoft.com/office/drawing/2014/main" val="2787371270"/>
                        </a:ext>
                      </a:extLst>
                    </a:gridCol>
                  </a:tblGrid>
                  <a:tr h="35001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621" t="-3448" r="-301242" b="-5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621" t="-3448" r="-201242" b="-5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0621" t="-3448" r="-101242" b="-5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621" t="-3448" r="-1242" b="-536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121113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42.42472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9858599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1.060618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1.060618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42.42472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4978004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0.086415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2.121236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2.121236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29.94097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90458834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0.075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0.139446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2.86976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2.86976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5.068148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825843612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0.21119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2.996464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2.996464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-28.2749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22476427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0.286102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2.289591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2.289591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-62.5441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544440057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0.343342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0.725987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0.725987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-88.2355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973533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7301ACD5-F54D-4144-A411-6BE03D52C8AA}"/>
                  </a:ext>
                </a:extLst>
              </p:cNvPr>
              <p:cNvSpPr txBox="1"/>
              <p:nvPr/>
            </p:nvSpPr>
            <p:spPr>
              <a:xfrm>
                <a:off x="6629242" y="5945010"/>
                <a:ext cx="4865114" cy="634020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600" dirty="0">
                    <a:latin typeface="+mj-lt"/>
                  </a:rPr>
                  <a:t> units is radians/second above synchronous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i.e. 2.5 represents 60+2.5/(2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+mj-lt"/>
                  </a:rPr>
                  <a:t>)=60.4 Hz</a:t>
                </a:r>
              </a:p>
            </p:txBody>
          </p:sp>
        </mc:Choice>
        <mc:Fallback xmlns=""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7301ACD5-F54D-4144-A411-6BE03D52C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242" y="5945010"/>
                <a:ext cx="4865114" cy="634020"/>
              </a:xfrm>
              <a:prstGeom prst="rect">
                <a:avLst/>
              </a:prstGeom>
              <a:blipFill>
                <a:blip r:embed="rId10"/>
                <a:stretch>
                  <a:fillRect l="-626" t="-288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48723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1972</Words>
  <Application>Microsoft Office PowerPoint</Application>
  <PresentationFormat>Widescreen</PresentationFormat>
  <Paragraphs>222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2023 Power System Operation and Control</vt:lpstr>
      <vt:lpstr>Announcements</vt:lpstr>
      <vt:lpstr>End-of-Semester Feedback</vt:lpstr>
      <vt:lpstr>The Generator Dynamic Equations We Will Use</vt:lpstr>
      <vt:lpstr>Homework Problem 3</vt:lpstr>
      <vt:lpstr>Homework Problem 3</vt:lpstr>
      <vt:lpstr>Homework Problem 3</vt:lpstr>
      <vt:lpstr>Homework Problem 3</vt:lpstr>
      <vt:lpstr>Homework Problem 3</vt:lpstr>
      <vt:lpstr>Transient Stability Load Modeling</vt:lpstr>
      <vt:lpstr>Transient Stability Load Modeling</vt:lpstr>
      <vt:lpstr>Induction Motor Models</vt:lpstr>
      <vt:lpstr>Torque-Speed Curves</vt:lpstr>
      <vt:lpstr>Induction Motor Example Torque-speed Curves</vt:lpstr>
      <vt:lpstr>Induction Motor Classes</vt:lpstr>
      <vt:lpstr>Induction Motor Stalling</vt:lpstr>
      <vt:lpstr>Motor Stalling Example</vt:lpstr>
      <vt:lpstr>Composite Load Model</vt:lpstr>
      <vt:lpstr>Modeling Time Variation in 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159</cp:revision>
  <cp:lastPrinted>2011-08-22T16:49:24Z</cp:lastPrinted>
  <dcterms:created xsi:type="dcterms:W3CDTF">2022-08-23T14:02:40Z</dcterms:created>
  <dcterms:modified xsi:type="dcterms:W3CDTF">2023-04-21T01:36:06Z</dcterms:modified>
</cp:coreProperties>
</file>